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9144000" cy="5143500"/>
  <p:embeddedFontLst>
    <p:embeddedFont>
      <p:font typeface="Roboto Mon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fntdata"/><Relationship Id="rId30" Type="http://schemas.openxmlformats.org/officeDocument/2006/relationships/font" Target="fonts/RobotoMono-regular.fntdata"/><Relationship Id="rId11" Type="http://schemas.openxmlformats.org/officeDocument/2006/relationships/slide" Target="slides/slide6.xml"/><Relationship Id="rId33" Type="http://schemas.openxmlformats.org/officeDocument/2006/relationships/font" Target="fonts/RobotoMono-boldItalic.fntdata"/><Relationship Id="rId10" Type="http://schemas.openxmlformats.org/officeDocument/2006/relationships/slide" Target="slides/slide5.xml"/><Relationship Id="rId32" Type="http://schemas.openxmlformats.org/officeDocument/2006/relationships/font" Target="fonts/RobotoMon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 name="Google Shape;41;p1: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1: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11: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2: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2: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3: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5: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5: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9: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19: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0: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p20: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 name="Google Shape;62;p2: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5: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25: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6: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p26: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 name="Google Shape;69;p3: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6" name="Google Shape;76;p4: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6: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9: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9: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0: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10: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
          <p:cNvSpPr txBox="1"/>
          <p:nvPr>
            <p:ph type="title"/>
          </p:nvPr>
        </p:nvSpPr>
        <p:spPr>
          <a:xfrm>
            <a:off x="460923" y="544533"/>
            <a:ext cx="7070090" cy="4826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30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body"/>
          </p:nvPr>
        </p:nvSpPr>
        <p:spPr>
          <a:xfrm>
            <a:off x="460923" y="1303468"/>
            <a:ext cx="8164195" cy="312674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1" i="0" sz="1600">
                <a:solidFill>
                  <a:srgbClr val="990000"/>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2" type="sldNum"/>
          </p:nvPr>
        </p:nvSpPr>
        <p:spPr>
          <a:xfrm>
            <a:off x="8371912" y="4829692"/>
            <a:ext cx="205228" cy="167639"/>
          </a:xfrm>
          <a:prstGeom prst="rect">
            <a:avLst/>
          </a:prstGeom>
          <a:noFill/>
          <a:ln>
            <a:noFill/>
          </a:ln>
        </p:spPr>
        <p:txBody>
          <a:bodyPr anchorCtr="0" anchor="t" bIns="0" lIns="0" spcFirstLastPara="1" rIns="0" wrap="square" tIns="0">
            <a:spAutoFit/>
          </a:bodyPr>
          <a:lstStyle>
            <a:lvl1pPr indent="0" lvl="0" marL="83185" marR="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1pPr>
            <a:lvl2pPr indent="0" lvl="1" marL="83185" marR="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2pPr>
            <a:lvl3pPr indent="0" lvl="2" marL="83185" marR="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3pPr>
            <a:lvl4pPr indent="0" lvl="3" marL="83185" marR="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4pPr>
            <a:lvl5pPr indent="0" lvl="4" marL="83185" marR="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5pPr>
            <a:lvl6pPr indent="0" lvl="5" marL="83185" marR="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6pPr>
            <a:lvl7pPr indent="0" lvl="6" marL="83185" marR="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7pPr>
            <a:lvl8pPr indent="0" lvl="7" marL="83185" marR="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8pPr>
            <a:lvl9pPr indent="0" lvl="8" marL="83185" marR="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9pPr>
          </a:lstStyle>
          <a:p>
            <a:pPr indent="0" lvl="0" marL="83185"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3" name="Shape 23"/>
        <p:cNvGrpSpPr/>
        <p:nvPr/>
      </p:nvGrpSpPr>
      <p:grpSpPr>
        <a:xfrm>
          <a:off x="0" y="0"/>
          <a:ext cx="0" cy="0"/>
          <a:chOff x="0" y="0"/>
          <a:chExt cx="0" cy="0"/>
        </a:xfrm>
      </p:grpSpPr>
      <p:sp>
        <p:nvSpPr>
          <p:cNvPr id="24" name="Google Shape;24;p3"/>
          <p:cNvSpPr txBox="1"/>
          <p:nvPr>
            <p:ph type="title"/>
          </p:nvPr>
        </p:nvSpPr>
        <p:spPr>
          <a:xfrm>
            <a:off x="460923" y="544533"/>
            <a:ext cx="7070090" cy="4826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30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2" type="sldNum"/>
          </p:nvPr>
        </p:nvSpPr>
        <p:spPr>
          <a:xfrm>
            <a:off x="8371912" y="4829692"/>
            <a:ext cx="205228" cy="167639"/>
          </a:xfrm>
          <a:prstGeom prst="rect">
            <a:avLst/>
          </a:prstGeom>
          <a:noFill/>
          <a:ln>
            <a:noFill/>
          </a:ln>
        </p:spPr>
        <p:txBody>
          <a:bodyPr anchorCtr="0" anchor="t" bIns="0" lIns="0" spcFirstLastPara="1" rIns="0" wrap="square" tIns="0">
            <a:spAutoFit/>
          </a:bodyPr>
          <a:lstStyle>
            <a:lvl1pPr indent="0" lvl="0" marL="83185" marR="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1pPr>
            <a:lvl2pPr indent="0" lvl="1" marL="83185" marR="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2pPr>
            <a:lvl3pPr indent="0" lvl="2" marL="83185" marR="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3pPr>
            <a:lvl4pPr indent="0" lvl="3" marL="83185" marR="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4pPr>
            <a:lvl5pPr indent="0" lvl="4" marL="83185" marR="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5pPr>
            <a:lvl6pPr indent="0" lvl="5" marL="83185" marR="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6pPr>
            <a:lvl7pPr indent="0" lvl="6" marL="83185" marR="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7pPr>
            <a:lvl8pPr indent="0" lvl="7" marL="83185" marR="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8pPr>
            <a:lvl9pPr indent="0" lvl="8" marL="83185" marR="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9pPr>
          </a:lstStyle>
          <a:p>
            <a:pPr indent="0" lvl="0" marL="83185"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4"/>
          <p:cNvSpPr txBox="1"/>
          <p:nvPr>
            <p:ph type="title"/>
          </p:nvPr>
        </p:nvSpPr>
        <p:spPr>
          <a:xfrm>
            <a:off x="460923" y="544533"/>
            <a:ext cx="7070090" cy="4826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30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 name="Google Shape;31;p4"/>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2" type="sldNum"/>
          </p:nvPr>
        </p:nvSpPr>
        <p:spPr>
          <a:xfrm>
            <a:off x="8371912" y="4829692"/>
            <a:ext cx="205228" cy="167639"/>
          </a:xfrm>
          <a:prstGeom prst="rect">
            <a:avLst/>
          </a:prstGeom>
          <a:noFill/>
          <a:ln>
            <a:noFill/>
          </a:ln>
        </p:spPr>
        <p:txBody>
          <a:bodyPr anchorCtr="0" anchor="t" bIns="0" lIns="0" spcFirstLastPara="1" rIns="0" wrap="square" tIns="0">
            <a:spAutoFit/>
          </a:bodyPr>
          <a:lstStyle>
            <a:lvl1pPr indent="0" lvl="0" marL="83185" marR="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1pPr>
            <a:lvl2pPr indent="0" lvl="1" marL="83185" marR="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2pPr>
            <a:lvl3pPr indent="0" lvl="2" marL="83185" marR="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3pPr>
            <a:lvl4pPr indent="0" lvl="3" marL="83185" marR="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4pPr>
            <a:lvl5pPr indent="0" lvl="4" marL="83185" marR="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5pPr>
            <a:lvl6pPr indent="0" lvl="5" marL="83185" marR="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6pPr>
            <a:lvl7pPr indent="0" lvl="6" marL="83185" marR="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7pPr>
            <a:lvl8pPr indent="0" lvl="7" marL="83185" marR="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8pPr>
            <a:lvl9pPr indent="0" lvl="8" marL="83185" marR="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9pPr>
          </a:lstStyle>
          <a:p>
            <a:pPr indent="0" lvl="0" marL="83185"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5" name="Shape 35"/>
        <p:cNvGrpSpPr/>
        <p:nvPr/>
      </p:nvGrpSpPr>
      <p:grpSpPr>
        <a:xfrm>
          <a:off x="0" y="0"/>
          <a:ext cx="0" cy="0"/>
          <a:chOff x="0" y="0"/>
          <a:chExt cx="0" cy="0"/>
        </a:xfrm>
      </p:grpSpPr>
      <p:sp>
        <p:nvSpPr>
          <p:cNvPr id="36" name="Google Shape;36;p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8371912" y="4829692"/>
            <a:ext cx="205228" cy="167639"/>
          </a:xfrm>
          <a:prstGeom prst="rect">
            <a:avLst/>
          </a:prstGeom>
          <a:noFill/>
          <a:ln>
            <a:noFill/>
          </a:ln>
        </p:spPr>
        <p:txBody>
          <a:bodyPr anchorCtr="0" anchor="t" bIns="0" lIns="0" spcFirstLastPara="1" rIns="0" wrap="square" tIns="0">
            <a:spAutoFit/>
          </a:bodyPr>
          <a:lstStyle>
            <a:lvl1pPr indent="0" lvl="0" marL="83185" marR="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1pPr>
            <a:lvl2pPr indent="0" lvl="1" marL="83185" marR="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2pPr>
            <a:lvl3pPr indent="0" lvl="2" marL="83185" marR="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3pPr>
            <a:lvl4pPr indent="0" lvl="3" marL="83185" marR="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4pPr>
            <a:lvl5pPr indent="0" lvl="4" marL="83185" marR="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5pPr>
            <a:lvl6pPr indent="0" lvl="5" marL="83185" marR="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6pPr>
            <a:lvl7pPr indent="0" lvl="6" marL="83185" marR="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7pPr>
            <a:lvl8pPr indent="0" lvl="7" marL="83185" marR="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8pPr>
            <a:lvl9pPr indent="0" lvl="8" marL="83185" marR="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9pPr>
          </a:lstStyle>
          <a:p>
            <a:pPr indent="0" lvl="0" marL="83185"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2.jpg"/><Relationship Id="rId2" Type="http://schemas.openxmlformats.org/officeDocument/2006/relationships/image" Target="../media/image4.png"/><Relationship Id="rId3" Type="http://schemas.openxmlformats.org/officeDocument/2006/relationships/image" Target="../media/image18.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0"/>
            <a:ext cx="9143981" cy="5143489"/>
          </a:xfrm>
          <a:prstGeom prst="rect">
            <a:avLst/>
          </a:prstGeom>
          <a:noFill/>
          <a:ln>
            <a:noFill/>
          </a:ln>
        </p:spPr>
      </p:pic>
      <p:sp>
        <p:nvSpPr>
          <p:cNvPr id="7" name="Google Shape;7;p1"/>
          <p:cNvSpPr/>
          <p:nvPr/>
        </p:nvSpPr>
        <p:spPr>
          <a:xfrm>
            <a:off x="201477" y="0"/>
            <a:ext cx="8772525" cy="5143500"/>
          </a:xfrm>
          <a:custGeom>
            <a:rect b="b" l="l" r="r" t="t"/>
            <a:pathLst>
              <a:path extrusionOk="0" h="5143500" w="8772525">
                <a:moveTo>
                  <a:pt x="8771979" y="5143489"/>
                </a:moveTo>
                <a:lnTo>
                  <a:pt x="0" y="5143489"/>
                </a:lnTo>
                <a:lnTo>
                  <a:pt x="0" y="0"/>
                </a:lnTo>
                <a:lnTo>
                  <a:pt x="8771979" y="0"/>
                </a:lnTo>
                <a:lnTo>
                  <a:pt x="8771979" y="5143489"/>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 name="Google Shape;8;p1"/>
          <p:cNvPicPr preferRelativeResize="0"/>
          <p:nvPr/>
        </p:nvPicPr>
        <p:blipFill rotWithShape="1">
          <a:blip r:embed="rId2">
            <a:alphaModFix/>
          </a:blip>
          <a:srcRect b="0" l="0" r="0" t="0"/>
          <a:stretch/>
        </p:blipFill>
        <p:spPr>
          <a:xfrm>
            <a:off x="628648" y="203895"/>
            <a:ext cx="1494601" cy="252675"/>
          </a:xfrm>
          <a:prstGeom prst="rect">
            <a:avLst/>
          </a:prstGeom>
          <a:noFill/>
          <a:ln>
            <a:noFill/>
          </a:ln>
        </p:spPr>
      </p:pic>
      <p:sp>
        <p:nvSpPr>
          <p:cNvPr id="9" name="Google Shape;9;p1"/>
          <p:cNvSpPr/>
          <p:nvPr/>
        </p:nvSpPr>
        <p:spPr>
          <a:xfrm>
            <a:off x="628648" y="4567040"/>
            <a:ext cx="7891145" cy="0"/>
          </a:xfrm>
          <a:custGeom>
            <a:rect b="b" l="l" r="r" t="t"/>
            <a:pathLst>
              <a:path extrusionOk="0" h="120000" w="7891145">
                <a:moveTo>
                  <a:pt x="0" y="0"/>
                </a:moveTo>
                <a:lnTo>
                  <a:pt x="7890584" y="0"/>
                </a:lnTo>
              </a:path>
            </a:pathLst>
          </a:custGeom>
          <a:noFill/>
          <a:ln cap="flat" cmpd="sng" w="19025">
            <a:solidFill>
              <a:srgbClr val="BFBFBF"/>
            </a:solidFill>
            <a:prstDash val="lgDash"/>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 name="Google Shape;10;p1"/>
          <p:cNvPicPr preferRelativeResize="0"/>
          <p:nvPr/>
        </p:nvPicPr>
        <p:blipFill rotWithShape="1">
          <a:blip r:embed="rId3">
            <a:alphaModFix/>
          </a:blip>
          <a:srcRect b="0" l="0" r="0" t="0"/>
          <a:stretch/>
        </p:blipFill>
        <p:spPr>
          <a:xfrm>
            <a:off x="628648" y="4677660"/>
            <a:ext cx="780723" cy="288804"/>
          </a:xfrm>
          <a:prstGeom prst="rect">
            <a:avLst/>
          </a:prstGeom>
          <a:noFill/>
          <a:ln>
            <a:noFill/>
          </a:ln>
        </p:spPr>
      </p:pic>
      <p:sp>
        <p:nvSpPr>
          <p:cNvPr id="11" name="Google Shape;11;p1"/>
          <p:cNvSpPr/>
          <p:nvPr/>
        </p:nvSpPr>
        <p:spPr>
          <a:xfrm>
            <a:off x="492561" y="1260279"/>
            <a:ext cx="424815" cy="0"/>
          </a:xfrm>
          <a:custGeom>
            <a:rect b="b" l="l" r="r" t="t"/>
            <a:pathLst>
              <a:path extrusionOk="0" h="120000" w="424815">
                <a:moveTo>
                  <a:pt x="0" y="0"/>
                </a:moveTo>
                <a:lnTo>
                  <a:pt x="424799" y="0"/>
                </a:lnTo>
              </a:path>
            </a:pathLst>
          </a:custGeom>
          <a:noFill/>
          <a:ln cap="flat" cmpd="sng" w="38075">
            <a:solidFill>
              <a:srgbClr val="FFBF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
          <p:cNvSpPr txBox="1"/>
          <p:nvPr>
            <p:ph type="title"/>
          </p:nvPr>
        </p:nvSpPr>
        <p:spPr>
          <a:xfrm>
            <a:off x="460923" y="544533"/>
            <a:ext cx="7070090" cy="4826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3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
          <p:cNvSpPr txBox="1"/>
          <p:nvPr>
            <p:ph idx="1" type="body"/>
          </p:nvPr>
        </p:nvSpPr>
        <p:spPr>
          <a:xfrm>
            <a:off x="460923" y="1303468"/>
            <a:ext cx="8164195" cy="312674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1" i="0" sz="1600" u="none" cap="none" strike="noStrike">
                <a:solidFill>
                  <a:srgbClr val="99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4" name="Google Shape;14;p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 name="Google Shape;15;p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6" name="Google Shape;16;p1"/>
          <p:cNvSpPr txBox="1"/>
          <p:nvPr>
            <p:ph idx="12" type="sldNum"/>
          </p:nvPr>
        </p:nvSpPr>
        <p:spPr>
          <a:xfrm>
            <a:off x="8371912" y="4829692"/>
            <a:ext cx="205228" cy="167639"/>
          </a:xfrm>
          <a:prstGeom prst="rect">
            <a:avLst/>
          </a:prstGeom>
          <a:noFill/>
          <a:ln>
            <a:noFill/>
          </a:ln>
        </p:spPr>
        <p:txBody>
          <a:bodyPr anchorCtr="0" anchor="t" bIns="0" lIns="0" spcFirstLastPara="1" rIns="0" wrap="square" tIns="0">
            <a:spAutoFit/>
          </a:bodyPr>
          <a:lstStyle>
            <a:lvl1pPr indent="0" lvl="0" marL="83185" marR="0" rtl="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1pPr>
            <a:lvl2pPr indent="0" lvl="1" marL="83185" marR="0" rtl="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2pPr>
            <a:lvl3pPr indent="0" lvl="2" marL="83185" marR="0" rtl="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3pPr>
            <a:lvl4pPr indent="0" lvl="3" marL="83185" marR="0" rtl="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4pPr>
            <a:lvl5pPr indent="0" lvl="4" marL="83185" marR="0" rtl="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5pPr>
            <a:lvl6pPr indent="0" lvl="5" marL="83185" marR="0" rtl="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6pPr>
            <a:lvl7pPr indent="0" lvl="6" marL="83185" marR="0" rtl="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7pPr>
            <a:lvl8pPr indent="0" lvl="7" marL="83185" marR="0" rtl="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8pPr>
            <a:lvl9pPr indent="0" lvl="8" marL="83185" marR="0" rtl="0" algn="l">
              <a:lnSpc>
                <a:spcPct val="100000"/>
              </a:lnSpc>
              <a:spcBef>
                <a:spcPts val="0"/>
              </a:spcBef>
              <a:spcAft>
                <a:spcPts val="0"/>
              </a:spcAft>
              <a:buClr>
                <a:srgbClr val="000000"/>
              </a:buClr>
              <a:buSzPts val="1000"/>
              <a:buFont typeface="Arial"/>
              <a:buNone/>
              <a:defRPr b="1" i="0" sz="1000" u="none" cap="none" strike="noStrike">
                <a:solidFill>
                  <a:srgbClr val="FFFFFF"/>
                </a:solidFill>
                <a:latin typeface="Arial"/>
                <a:ea typeface="Arial"/>
                <a:cs typeface="Arial"/>
                <a:sym typeface="Arial"/>
              </a:defRPr>
            </a:lvl9pPr>
          </a:lstStyle>
          <a:p>
            <a:pPr indent="0" lvl="0" marL="83185" rtl="0" algn="l">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 Id="rId4" Type="http://schemas.openxmlformats.org/officeDocument/2006/relationships/image" Target="../media/image4.png"/><Relationship Id="rId5" Type="http://schemas.openxmlformats.org/officeDocument/2006/relationships/image" Target="../media/image18.png"/><Relationship Id="rId6" Type="http://schemas.openxmlformats.org/officeDocument/2006/relationships/image" Target="../media/image8.png"/><Relationship Id="rId7"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9.png"/><Relationship Id="rId5" Type="http://schemas.openxmlformats.org/officeDocument/2006/relationships/image" Target="../media/image11.png"/><Relationship Id="rId6" Type="http://schemas.openxmlformats.org/officeDocument/2006/relationships/image" Target="../media/image15.png"/><Relationship Id="rId7"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 name="Shape 42"/>
        <p:cNvGrpSpPr/>
        <p:nvPr/>
      </p:nvGrpSpPr>
      <p:grpSpPr>
        <a:xfrm>
          <a:off x="0" y="0"/>
          <a:ext cx="0" cy="0"/>
          <a:chOff x="0" y="0"/>
          <a:chExt cx="0" cy="0"/>
        </a:xfrm>
      </p:grpSpPr>
      <p:grpSp>
        <p:nvGrpSpPr>
          <p:cNvPr id="43" name="Google Shape;43;p6"/>
          <p:cNvGrpSpPr/>
          <p:nvPr/>
        </p:nvGrpSpPr>
        <p:grpSpPr>
          <a:xfrm>
            <a:off x="0" y="0"/>
            <a:ext cx="9143981" cy="5143500"/>
            <a:chOff x="0" y="0"/>
            <a:chExt cx="9143981" cy="5143500"/>
          </a:xfrm>
        </p:grpSpPr>
        <p:pic>
          <p:nvPicPr>
            <p:cNvPr id="44" name="Google Shape;44;p6"/>
            <p:cNvPicPr preferRelativeResize="0"/>
            <p:nvPr/>
          </p:nvPicPr>
          <p:blipFill rotWithShape="1">
            <a:blip r:embed="rId3">
              <a:alphaModFix/>
            </a:blip>
            <a:srcRect b="0" l="0" r="0" t="0"/>
            <a:stretch/>
          </p:blipFill>
          <p:spPr>
            <a:xfrm>
              <a:off x="0" y="0"/>
              <a:ext cx="9143981" cy="5143489"/>
            </a:xfrm>
            <a:prstGeom prst="rect">
              <a:avLst/>
            </a:prstGeom>
            <a:noFill/>
            <a:ln>
              <a:noFill/>
            </a:ln>
          </p:spPr>
        </p:pic>
        <p:sp>
          <p:nvSpPr>
            <p:cNvPr id="45" name="Google Shape;45;p6"/>
            <p:cNvSpPr/>
            <p:nvPr/>
          </p:nvSpPr>
          <p:spPr>
            <a:xfrm>
              <a:off x="201477" y="0"/>
              <a:ext cx="8772525" cy="5143500"/>
            </a:xfrm>
            <a:custGeom>
              <a:rect b="b" l="l" r="r" t="t"/>
              <a:pathLst>
                <a:path extrusionOk="0" h="5143500" w="8772525">
                  <a:moveTo>
                    <a:pt x="8771979" y="5143489"/>
                  </a:moveTo>
                  <a:lnTo>
                    <a:pt x="0" y="5143489"/>
                  </a:lnTo>
                  <a:lnTo>
                    <a:pt x="0" y="0"/>
                  </a:lnTo>
                  <a:lnTo>
                    <a:pt x="8771979" y="0"/>
                  </a:lnTo>
                  <a:lnTo>
                    <a:pt x="8771979" y="5143489"/>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6" name="Google Shape;46;p6"/>
            <p:cNvPicPr preferRelativeResize="0"/>
            <p:nvPr/>
          </p:nvPicPr>
          <p:blipFill rotWithShape="1">
            <a:blip r:embed="rId4">
              <a:alphaModFix/>
            </a:blip>
            <a:srcRect b="0" l="0" r="0" t="0"/>
            <a:stretch/>
          </p:blipFill>
          <p:spPr>
            <a:xfrm>
              <a:off x="628648" y="203895"/>
              <a:ext cx="1494601" cy="252675"/>
            </a:xfrm>
            <a:prstGeom prst="rect">
              <a:avLst/>
            </a:prstGeom>
            <a:noFill/>
            <a:ln>
              <a:noFill/>
            </a:ln>
          </p:spPr>
        </p:pic>
        <p:sp>
          <p:nvSpPr>
            <p:cNvPr id="47" name="Google Shape;47;p6"/>
            <p:cNvSpPr/>
            <p:nvPr/>
          </p:nvSpPr>
          <p:spPr>
            <a:xfrm>
              <a:off x="628648" y="4567040"/>
              <a:ext cx="7891145" cy="0"/>
            </a:xfrm>
            <a:custGeom>
              <a:rect b="b" l="l" r="r" t="t"/>
              <a:pathLst>
                <a:path extrusionOk="0" h="120000" w="7891145">
                  <a:moveTo>
                    <a:pt x="0" y="0"/>
                  </a:moveTo>
                  <a:lnTo>
                    <a:pt x="7890584" y="0"/>
                  </a:lnTo>
                </a:path>
              </a:pathLst>
            </a:custGeom>
            <a:noFill/>
            <a:ln cap="flat" cmpd="sng" w="19025">
              <a:solidFill>
                <a:srgbClr val="BFBFBF"/>
              </a:solidFill>
              <a:prstDash val="lgDash"/>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8" name="Google Shape;48;p6"/>
            <p:cNvPicPr preferRelativeResize="0"/>
            <p:nvPr/>
          </p:nvPicPr>
          <p:blipFill rotWithShape="1">
            <a:blip r:embed="rId5">
              <a:alphaModFix/>
            </a:blip>
            <a:srcRect b="0" l="0" r="0" t="0"/>
            <a:stretch/>
          </p:blipFill>
          <p:spPr>
            <a:xfrm>
              <a:off x="628648" y="4677660"/>
              <a:ext cx="780723" cy="288804"/>
            </a:xfrm>
            <a:prstGeom prst="rect">
              <a:avLst/>
            </a:prstGeom>
            <a:noFill/>
            <a:ln>
              <a:noFill/>
            </a:ln>
          </p:spPr>
        </p:pic>
      </p:grpSp>
      <p:grpSp>
        <p:nvGrpSpPr>
          <p:cNvPr id="49" name="Google Shape;49;p6"/>
          <p:cNvGrpSpPr/>
          <p:nvPr/>
        </p:nvGrpSpPr>
        <p:grpSpPr>
          <a:xfrm>
            <a:off x="0" y="0"/>
            <a:ext cx="9143981" cy="5143489"/>
            <a:chOff x="0" y="0"/>
            <a:chExt cx="9143981" cy="5143489"/>
          </a:xfrm>
        </p:grpSpPr>
        <p:pic>
          <p:nvPicPr>
            <p:cNvPr id="50" name="Google Shape;50;p6"/>
            <p:cNvPicPr preferRelativeResize="0"/>
            <p:nvPr/>
          </p:nvPicPr>
          <p:blipFill rotWithShape="1">
            <a:blip r:embed="rId3">
              <a:alphaModFix/>
            </a:blip>
            <a:srcRect b="0" l="0" r="0" t="0"/>
            <a:stretch/>
          </p:blipFill>
          <p:spPr>
            <a:xfrm>
              <a:off x="0" y="0"/>
              <a:ext cx="9143981" cy="5143489"/>
            </a:xfrm>
            <a:prstGeom prst="rect">
              <a:avLst/>
            </a:prstGeom>
            <a:noFill/>
            <a:ln>
              <a:noFill/>
            </a:ln>
          </p:spPr>
        </p:pic>
        <p:pic>
          <p:nvPicPr>
            <p:cNvPr id="51" name="Google Shape;51;p6"/>
            <p:cNvPicPr preferRelativeResize="0"/>
            <p:nvPr/>
          </p:nvPicPr>
          <p:blipFill rotWithShape="1">
            <a:blip r:embed="rId6">
              <a:alphaModFix/>
            </a:blip>
            <a:srcRect b="0" l="0" r="0" t="0"/>
            <a:stretch/>
          </p:blipFill>
          <p:spPr>
            <a:xfrm>
              <a:off x="623221" y="4677673"/>
              <a:ext cx="780723" cy="292041"/>
            </a:xfrm>
            <a:prstGeom prst="rect">
              <a:avLst/>
            </a:prstGeom>
            <a:noFill/>
            <a:ln>
              <a:noFill/>
            </a:ln>
          </p:spPr>
        </p:pic>
        <p:pic>
          <p:nvPicPr>
            <p:cNvPr id="52" name="Google Shape;52;p6"/>
            <p:cNvPicPr preferRelativeResize="0"/>
            <p:nvPr/>
          </p:nvPicPr>
          <p:blipFill rotWithShape="1">
            <a:blip r:embed="rId7">
              <a:alphaModFix/>
            </a:blip>
            <a:srcRect b="0" l="0" r="0" t="0"/>
            <a:stretch/>
          </p:blipFill>
          <p:spPr>
            <a:xfrm>
              <a:off x="623221" y="197983"/>
              <a:ext cx="1482112" cy="253445"/>
            </a:xfrm>
            <a:prstGeom prst="rect">
              <a:avLst/>
            </a:prstGeom>
            <a:noFill/>
            <a:ln>
              <a:noFill/>
            </a:ln>
          </p:spPr>
        </p:pic>
        <p:sp>
          <p:nvSpPr>
            <p:cNvPr id="53" name="Google Shape;53;p6"/>
            <p:cNvSpPr/>
            <p:nvPr/>
          </p:nvSpPr>
          <p:spPr>
            <a:xfrm>
              <a:off x="623221" y="4567040"/>
              <a:ext cx="7896225" cy="0"/>
            </a:xfrm>
            <a:custGeom>
              <a:rect b="b" l="l" r="r" t="t"/>
              <a:pathLst>
                <a:path extrusionOk="0" h="120000" w="7896225">
                  <a:moveTo>
                    <a:pt x="0" y="0"/>
                  </a:moveTo>
                  <a:lnTo>
                    <a:pt x="7895986" y="0"/>
                  </a:lnTo>
                </a:path>
              </a:pathLst>
            </a:custGeom>
            <a:noFill/>
            <a:ln cap="flat" cmpd="sng" w="19025">
              <a:solidFill>
                <a:srgbClr val="FFFFFF"/>
              </a:solidFill>
              <a:prstDash val="lgDash"/>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6"/>
          <p:cNvSpPr txBox="1"/>
          <p:nvPr>
            <p:ph idx="1" type="body"/>
          </p:nvPr>
        </p:nvSpPr>
        <p:spPr>
          <a:xfrm>
            <a:off x="2443975" y="2226650"/>
            <a:ext cx="6594300" cy="2246700"/>
          </a:xfrm>
          <a:prstGeom prst="rect">
            <a:avLst/>
          </a:prstGeom>
          <a:noFill/>
          <a:ln>
            <a:noFill/>
          </a:ln>
        </p:spPr>
        <p:txBody>
          <a:bodyPr anchorCtr="0" anchor="t" bIns="0" lIns="0" spcFirstLastPara="1" rIns="0" wrap="square" tIns="883300">
            <a:spAutoFit/>
          </a:bodyPr>
          <a:lstStyle/>
          <a:p>
            <a:pPr indent="0" lvl="0" marL="52068" rtl="0" algn="ctr">
              <a:lnSpc>
                <a:spcPct val="100000"/>
              </a:lnSpc>
              <a:spcBef>
                <a:spcPts val="0"/>
              </a:spcBef>
              <a:spcAft>
                <a:spcPts val="0"/>
              </a:spcAft>
              <a:buSzPts val="1400"/>
              <a:buNone/>
            </a:pPr>
            <a:r>
              <a:rPr i="1" lang="en-US" sz="2200">
                <a:solidFill>
                  <a:srgbClr val="FFFFFF"/>
                </a:solidFill>
                <a:latin typeface="Times New Roman"/>
                <a:ea typeface="Times New Roman"/>
                <a:cs typeface="Times New Roman"/>
                <a:sym typeface="Times New Roman"/>
              </a:rPr>
              <a:t>Vishnu Sangadala</a:t>
            </a:r>
            <a:endParaRPr i="1" sz="2200">
              <a:solidFill>
                <a:srgbClr val="FFFFFF"/>
              </a:solidFill>
              <a:latin typeface="Times New Roman"/>
              <a:ea typeface="Times New Roman"/>
              <a:cs typeface="Times New Roman"/>
              <a:sym typeface="Times New Roman"/>
            </a:endParaRPr>
          </a:p>
          <a:p>
            <a:pPr indent="0" lvl="0" marL="52068" rtl="0" algn="ctr">
              <a:lnSpc>
                <a:spcPct val="100000"/>
              </a:lnSpc>
              <a:spcBef>
                <a:spcPts val="0"/>
              </a:spcBef>
              <a:spcAft>
                <a:spcPts val="0"/>
              </a:spcAft>
              <a:buSzPts val="1400"/>
              <a:buNone/>
            </a:pPr>
            <a:r>
              <a:rPr i="1" lang="en-US" sz="2200">
                <a:solidFill>
                  <a:srgbClr val="FFFFFF"/>
                </a:solidFill>
                <a:latin typeface="Times New Roman"/>
                <a:ea typeface="Times New Roman"/>
                <a:cs typeface="Times New Roman"/>
                <a:sym typeface="Times New Roman"/>
              </a:rPr>
              <a:t>Eshwar Chaitanya Sarampati</a:t>
            </a:r>
            <a:endParaRPr i="1" sz="2200">
              <a:solidFill>
                <a:srgbClr val="FFFFFF"/>
              </a:solidFill>
              <a:latin typeface="Times New Roman"/>
              <a:ea typeface="Times New Roman"/>
              <a:cs typeface="Times New Roman"/>
              <a:sym typeface="Times New Roman"/>
            </a:endParaRPr>
          </a:p>
          <a:p>
            <a:pPr indent="0" lvl="0" marL="52068" rtl="0" algn="ctr">
              <a:lnSpc>
                <a:spcPct val="100000"/>
              </a:lnSpc>
              <a:spcBef>
                <a:spcPts val="0"/>
              </a:spcBef>
              <a:spcAft>
                <a:spcPts val="0"/>
              </a:spcAft>
              <a:buSzPts val="1400"/>
              <a:buNone/>
            </a:pPr>
            <a:r>
              <a:rPr i="1" lang="en-US" sz="2200">
                <a:solidFill>
                  <a:srgbClr val="FFFFFF"/>
                </a:solidFill>
                <a:latin typeface="Times New Roman"/>
                <a:ea typeface="Times New Roman"/>
                <a:cs typeface="Times New Roman"/>
                <a:sym typeface="Times New Roman"/>
              </a:rPr>
              <a:t>Jaya Chandra Dadi</a:t>
            </a:r>
            <a:endParaRPr i="1" sz="2200">
              <a:solidFill>
                <a:srgbClr val="FFFFFF"/>
              </a:solidFill>
              <a:latin typeface="Times New Roman"/>
              <a:ea typeface="Times New Roman"/>
              <a:cs typeface="Times New Roman"/>
              <a:sym typeface="Times New Roman"/>
            </a:endParaRPr>
          </a:p>
          <a:p>
            <a:pPr indent="0" lvl="0" marL="52069" rtl="0" algn="ctr">
              <a:lnSpc>
                <a:spcPct val="100000"/>
              </a:lnSpc>
              <a:spcBef>
                <a:spcPts val="0"/>
              </a:spcBef>
              <a:spcAft>
                <a:spcPts val="0"/>
              </a:spcAft>
              <a:buSzPts val="1400"/>
              <a:buNone/>
            </a:pPr>
            <a:r>
              <a:rPr i="1" lang="en-US" sz="2200">
                <a:solidFill>
                  <a:srgbClr val="FFFFFF"/>
                </a:solidFill>
                <a:latin typeface="Times New Roman"/>
                <a:ea typeface="Times New Roman"/>
                <a:cs typeface="Times New Roman"/>
                <a:sym typeface="Times New Roman"/>
              </a:rPr>
              <a:t>Harsha Vardhan Reddy Vummadi</a:t>
            </a:r>
            <a:endParaRPr i="1" sz="2200">
              <a:solidFill>
                <a:srgbClr val="FFFFFF"/>
              </a:solidFill>
              <a:latin typeface="Times New Roman"/>
              <a:ea typeface="Times New Roman"/>
              <a:cs typeface="Times New Roman"/>
              <a:sym typeface="Times New Roman"/>
            </a:endParaRPr>
          </a:p>
        </p:txBody>
      </p:sp>
      <p:sp>
        <p:nvSpPr>
          <p:cNvPr id="55" name="Google Shape;55;p6"/>
          <p:cNvSpPr txBox="1"/>
          <p:nvPr/>
        </p:nvSpPr>
        <p:spPr>
          <a:xfrm>
            <a:off x="8455221" y="4842392"/>
            <a:ext cx="71120" cy="142240"/>
          </a:xfrm>
          <a:prstGeom prst="rect">
            <a:avLst/>
          </a:prstGeom>
          <a:noFill/>
          <a:ln>
            <a:noFill/>
          </a:ln>
        </p:spPr>
        <p:txBody>
          <a:bodyPr anchorCtr="0" anchor="t" bIns="0" lIns="0" spcFirstLastPara="1" rIns="0" wrap="square" tIns="0">
            <a:spAutoFit/>
          </a:bodyPr>
          <a:lstStyle/>
          <a:p>
            <a:pPr indent="0" lvl="0" marL="0" marR="0" rtl="0" algn="l">
              <a:lnSpc>
                <a:spcPct val="110500"/>
              </a:lnSpc>
              <a:spcBef>
                <a:spcPts val="0"/>
              </a:spcBef>
              <a:spcAft>
                <a:spcPts val="0"/>
              </a:spcAft>
              <a:buClr>
                <a:srgbClr val="000000"/>
              </a:buClr>
              <a:buSzPts val="1000"/>
              <a:buFont typeface="Arial"/>
              <a:buNone/>
            </a:pPr>
            <a:r>
              <a:rPr b="1" i="0" lang="en-US" sz="1000" u="none" cap="none" strike="noStrike">
                <a:solidFill>
                  <a:srgbClr val="828383"/>
                </a:solidFill>
                <a:latin typeface="Arial"/>
                <a:ea typeface="Arial"/>
                <a:cs typeface="Arial"/>
                <a:sym typeface="Arial"/>
              </a:rPr>
              <a:t>1</a:t>
            </a:r>
            <a:endParaRPr b="0" i="0" sz="1000" u="none" cap="none" strike="noStrike">
              <a:solidFill>
                <a:srgbClr val="000000"/>
              </a:solidFill>
              <a:latin typeface="Arial"/>
              <a:ea typeface="Arial"/>
              <a:cs typeface="Arial"/>
              <a:sym typeface="Arial"/>
            </a:endParaRPr>
          </a:p>
        </p:txBody>
      </p:sp>
      <p:sp>
        <p:nvSpPr>
          <p:cNvPr id="56" name="Google Shape;56;p6"/>
          <p:cNvSpPr txBox="1"/>
          <p:nvPr>
            <p:ph idx="12" type="sldNum"/>
          </p:nvPr>
        </p:nvSpPr>
        <p:spPr>
          <a:xfrm>
            <a:off x="8371912" y="4829692"/>
            <a:ext cx="205228" cy="167639"/>
          </a:xfrm>
          <a:prstGeom prst="rect">
            <a:avLst/>
          </a:prstGeom>
          <a:noFill/>
          <a:ln>
            <a:noFill/>
          </a:ln>
        </p:spPr>
        <p:txBody>
          <a:bodyPr anchorCtr="0" anchor="t" bIns="0" lIns="0" spcFirstLastPara="1" rIns="0" wrap="square" tIns="625">
            <a:spAutoFit/>
          </a:bodyPr>
          <a:lstStyle/>
          <a:p>
            <a:pPr indent="0" lvl="0" marL="83185" rtl="0" algn="l">
              <a:lnSpc>
                <a:spcPct val="100000"/>
              </a:lnSpc>
              <a:spcBef>
                <a:spcPts val="0"/>
              </a:spcBef>
              <a:spcAft>
                <a:spcPts val="0"/>
              </a:spcAft>
              <a:buSzPts val="1000"/>
              <a:buNone/>
            </a:pPr>
            <a:fld id="{00000000-1234-1234-1234-123412341234}" type="slidenum">
              <a:rPr lang="en-US">
                <a:solidFill>
                  <a:srgbClr val="FFFFFF"/>
                </a:solidFill>
              </a:rPr>
              <a:t>‹#›</a:t>
            </a:fld>
            <a:endParaRPr/>
          </a:p>
        </p:txBody>
      </p:sp>
      <p:sp>
        <p:nvSpPr>
          <p:cNvPr id="57" name="Google Shape;57;p6"/>
          <p:cNvSpPr txBox="1"/>
          <p:nvPr>
            <p:ph type="title"/>
          </p:nvPr>
        </p:nvSpPr>
        <p:spPr>
          <a:xfrm>
            <a:off x="1200150" y="1846375"/>
            <a:ext cx="6914400" cy="1105800"/>
          </a:xfrm>
          <a:prstGeom prst="rect">
            <a:avLst/>
          </a:prstGeom>
          <a:noFill/>
          <a:ln>
            <a:noFill/>
          </a:ln>
        </p:spPr>
        <p:txBody>
          <a:bodyPr anchorCtr="0" anchor="t" bIns="0" lIns="0" spcFirstLastPara="1" rIns="0" wrap="square" tIns="12700">
            <a:spAutoFit/>
          </a:bodyPr>
          <a:lstStyle/>
          <a:p>
            <a:pPr indent="0" lvl="0" marL="52068" rtl="0" algn="ctr">
              <a:lnSpc>
                <a:spcPct val="100000"/>
              </a:lnSpc>
              <a:spcBef>
                <a:spcPts val="0"/>
              </a:spcBef>
              <a:spcAft>
                <a:spcPts val="0"/>
              </a:spcAft>
              <a:buSzPts val="1400"/>
              <a:buNone/>
            </a:pPr>
            <a:r>
              <a:rPr i="1" lang="en-US" sz="2400">
                <a:solidFill>
                  <a:schemeClr val="lt1"/>
                </a:solidFill>
              </a:rPr>
              <a:t>Towards Multi-Modal DBMSs</a:t>
            </a:r>
            <a:endParaRPr i="1" sz="2400">
              <a:solidFill>
                <a:schemeClr val="lt1"/>
              </a:solidFill>
            </a:endParaRPr>
          </a:p>
          <a:p>
            <a:pPr indent="0" lvl="0" marL="52068" rtl="0" algn="ctr">
              <a:lnSpc>
                <a:spcPct val="100000"/>
              </a:lnSpc>
              <a:spcBef>
                <a:spcPts val="0"/>
              </a:spcBef>
              <a:spcAft>
                <a:spcPts val="0"/>
              </a:spcAft>
              <a:buClr>
                <a:schemeClr val="dk1"/>
              </a:buClr>
              <a:buSzPts val="1400"/>
              <a:buFont typeface="Arial"/>
              <a:buNone/>
            </a:pPr>
            <a:r>
              <a:rPr i="1" lang="en-US" sz="2400">
                <a:solidFill>
                  <a:schemeClr val="lt1"/>
                </a:solidFill>
              </a:rPr>
              <a:t>for Seamless Querying of Texts and Tables</a:t>
            </a:r>
            <a:endParaRPr i="1" sz="2400">
              <a:solidFill>
                <a:schemeClr val="lt1"/>
              </a:solidFill>
            </a:endParaRPr>
          </a:p>
          <a:p>
            <a:pPr indent="0" lvl="0" marL="12700" rtl="0" algn="l">
              <a:lnSpc>
                <a:spcPct val="100000"/>
              </a:lnSpc>
              <a:spcBef>
                <a:spcPts val="0"/>
              </a:spcBef>
              <a:spcAft>
                <a:spcPts val="0"/>
              </a:spcAft>
              <a:buSzPts val="1400"/>
              <a:buNone/>
            </a:pPr>
            <a:r>
              <a:t/>
            </a:r>
            <a:endParaRPr sz="2300"/>
          </a:p>
        </p:txBody>
      </p:sp>
      <p:sp>
        <p:nvSpPr>
          <p:cNvPr id="58" name="Google Shape;58;p6"/>
          <p:cNvSpPr txBox="1"/>
          <p:nvPr/>
        </p:nvSpPr>
        <p:spPr>
          <a:xfrm>
            <a:off x="1823069" y="430013"/>
            <a:ext cx="54966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59" name="Google Shape;59;p6"/>
          <p:cNvSpPr txBox="1"/>
          <p:nvPr/>
        </p:nvSpPr>
        <p:spPr>
          <a:xfrm>
            <a:off x="1200150" y="514350"/>
            <a:ext cx="6594300" cy="581400"/>
          </a:xfrm>
          <a:prstGeom prst="rect">
            <a:avLst/>
          </a:prstGeom>
          <a:noFill/>
          <a:ln>
            <a:noFill/>
          </a:ln>
        </p:spPr>
        <p:txBody>
          <a:bodyPr anchorCtr="0" anchor="t" bIns="91425" lIns="91425" spcFirstLastPara="1" rIns="91425" wrap="square" tIns="91425">
            <a:noAutofit/>
          </a:bodyPr>
          <a:lstStyle/>
          <a:p>
            <a:pPr indent="0" lvl="0" marL="52068" marR="0" rtl="0" algn="ctr">
              <a:lnSpc>
                <a:spcPct val="100000"/>
              </a:lnSpc>
              <a:spcBef>
                <a:spcPts val="0"/>
              </a:spcBef>
              <a:spcAft>
                <a:spcPts val="0"/>
              </a:spcAft>
              <a:buClr>
                <a:srgbClr val="000000"/>
              </a:buClr>
              <a:buSzPts val="2600"/>
              <a:buFont typeface="Arial"/>
              <a:buNone/>
            </a:pPr>
            <a:r>
              <a:rPr b="1" i="1" lang="en-US" sz="2600" u="none" cap="none" strike="noStrike">
                <a:solidFill>
                  <a:schemeClr val="lt1"/>
                </a:solidFill>
                <a:latin typeface="Arial"/>
                <a:ea typeface="Arial"/>
                <a:cs typeface="Arial"/>
                <a:sym typeface="Arial"/>
              </a:rPr>
              <a:t>AMS 691.03 - Data Management</a:t>
            </a:r>
            <a:endParaRPr b="1" i="1" sz="2600" u="none" cap="none" strike="noStrike">
              <a:solidFill>
                <a:schemeClr val="lt1"/>
              </a:solidFill>
              <a:latin typeface="Arial"/>
              <a:ea typeface="Arial"/>
              <a:cs typeface="Arial"/>
              <a:sym typeface="Arial"/>
            </a:endParaRPr>
          </a:p>
          <a:p>
            <a:pPr indent="0" lvl="0" marL="52068" marR="0" rtl="0" algn="ctr">
              <a:lnSpc>
                <a:spcPct val="100000"/>
              </a:lnSpc>
              <a:spcBef>
                <a:spcPts val="0"/>
              </a:spcBef>
              <a:spcAft>
                <a:spcPts val="0"/>
              </a:spcAft>
              <a:buClr>
                <a:schemeClr val="dk1"/>
              </a:buClr>
              <a:buSzPts val="2200"/>
              <a:buFont typeface="Arial"/>
              <a:buNone/>
            </a:pPr>
            <a:r>
              <a:rPr b="1" i="1" lang="en-US" sz="2200" u="none" cap="none" strike="noStrike">
                <a:solidFill>
                  <a:schemeClr val="lt1"/>
                </a:solidFill>
                <a:latin typeface="Arial"/>
                <a:ea typeface="Arial"/>
                <a:cs typeface="Arial"/>
                <a:sym typeface="Arial"/>
              </a:rPr>
              <a:t>Instructor: Prof. Weihao Wang</a:t>
            </a:r>
            <a:endParaRPr b="1" i="1" sz="22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5"/>
          <p:cNvSpPr txBox="1"/>
          <p:nvPr>
            <p:ph type="title"/>
          </p:nvPr>
        </p:nvSpPr>
        <p:spPr>
          <a:xfrm>
            <a:off x="460925" y="544525"/>
            <a:ext cx="79110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2800"/>
              <a:t>What are Multi-Modal Operators?</a:t>
            </a:r>
            <a:endParaRPr sz="2800"/>
          </a:p>
        </p:txBody>
      </p:sp>
      <p:sp>
        <p:nvSpPr>
          <p:cNvPr id="121" name="Google Shape;121;p15"/>
          <p:cNvSpPr txBox="1"/>
          <p:nvPr/>
        </p:nvSpPr>
        <p:spPr>
          <a:xfrm>
            <a:off x="460923" y="1433710"/>
            <a:ext cx="7691100" cy="2624293"/>
          </a:xfrm>
          <a:prstGeom prst="rect">
            <a:avLst/>
          </a:prstGeom>
          <a:noFill/>
          <a:ln>
            <a:noFill/>
          </a:ln>
        </p:spPr>
        <p:txBody>
          <a:bodyPr anchorCtr="0" anchor="t" bIns="0" lIns="0" spcFirstLastPara="1" rIns="0" wrap="square" tIns="8875">
            <a:spAutoFit/>
          </a:bodyPr>
          <a:lstStyle/>
          <a:p>
            <a:pPr indent="-349250" lvl="0" marL="457200" marR="0" rtl="0" algn="l">
              <a:lnSpc>
                <a:spcPct val="115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Traditional SQL uses operators like </a:t>
            </a:r>
            <a:r>
              <a:rPr b="0" i="0" lang="en-US" sz="1900" u="none" cap="none" strike="noStrike">
                <a:solidFill>
                  <a:srgbClr val="188038"/>
                </a:solidFill>
                <a:latin typeface="Roboto Mono"/>
                <a:ea typeface="Roboto Mono"/>
                <a:cs typeface="Roboto Mono"/>
                <a:sym typeface="Roboto Mono"/>
              </a:rPr>
              <a:t>JOIN</a:t>
            </a:r>
            <a:r>
              <a:rPr b="0" i="0" lang="en-US" sz="1900" u="none" cap="none" strike="noStrike">
                <a:solidFill>
                  <a:schemeClr val="dk1"/>
                </a:solidFill>
                <a:latin typeface="Arial"/>
                <a:ea typeface="Arial"/>
                <a:cs typeface="Arial"/>
                <a:sym typeface="Arial"/>
              </a:rPr>
              <a:t>, </a:t>
            </a:r>
            <a:r>
              <a:rPr b="0" i="0" lang="en-US" sz="1900" u="none" cap="none" strike="noStrike">
                <a:solidFill>
                  <a:srgbClr val="188038"/>
                </a:solidFill>
                <a:latin typeface="Roboto Mono"/>
                <a:ea typeface="Roboto Mono"/>
                <a:cs typeface="Roboto Mono"/>
                <a:sym typeface="Roboto Mono"/>
              </a:rPr>
              <a:t>FILTER</a:t>
            </a:r>
            <a:r>
              <a:rPr b="0" i="0" lang="en-US" sz="1900" u="none" cap="none" strike="noStrike">
                <a:solidFill>
                  <a:schemeClr val="dk1"/>
                </a:solidFill>
                <a:latin typeface="Arial"/>
                <a:ea typeface="Arial"/>
                <a:cs typeface="Arial"/>
                <a:sym typeface="Arial"/>
              </a:rPr>
              <a:t>, </a:t>
            </a:r>
            <a:r>
              <a:rPr b="0" i="0" lang="en-US" sz="1900" u="none" cap="none" strike="noStrike">
                <a:solidFill>
                  <a:srgbClr val="188038"/>
                </a:solidFill>
                <a:latin typeface="Roboto Mono"/>
                <a:ea typeface="Roboto Mono"/>
                <a:cs typeface="Roboto Mono"/>
                <a:sym typeface="Roboto Mono"/>
              </a:rPr>
              <a:t>PROJECT</a:t>
            </a:r>
            <a:r>
              <a:rPr b="0" i="0" lang="en-US" sz="1900" u="none" cap="none" strike="noStrike">
                <a:solidFill>
                  <a:schemeClr val="dk1"/>
                </a:solidFill>
                <a:latin typeface="Arial"/>
                <a:ea typeface="Arial"/>
                <a:cs typeface="Arial"/>
                <a:sym typeface="Arial"/>
              </a:rPr>
              <a:t>.</a:t>
            </a:r>
            <a:endParaRPr b="0" i="0" sz="1900" u="none" cap="none" strike="noStrike">
              <a:solidFill>
                <a:schemeClr val="dk1"/>
              </a:solidFill>
              <a:latin typeface="Arial"/>
              <a:ea typeface="Arial"/>
              <a:cs typeface="Arial"/>
              <a:sym typeface="Arial"/>
            </a:endParaRPr>
          </a:p>
          <a:p>
            <a:pPr indent="-349250" lvl="0" marL="457200" marR="0" rtl="0" algn="l">
              <a:lnSpc>
                <a:spcPct val="115000"/>
              </a:lnSpc>
              <a:spcBef>
                <a:spcPts val="0"/>
              </a:spcBef>
              <a:spcAft>
                <a:spcPts val="0"/>
              </a:spcAft>
              <a:buClr>
                <a:schemeClr val="dk1"/>
              </a:buClr>
              <a:buSzPts val="1900"/>
              <a:buFont typeface="Arial"/>
              <a:buChar char="●"/>
            </a:pPr>
            <a:r>
              <a:rPr b="1" i="0" lang="en-US" sz="1900" u="none" cap="none" strike="noStrike">
                <a:solidFill>
                  <a:schemeClr val="dk1"/>
                </a:solidFill>
                <a:latin typeface="Arial"/>
                <a:ea typeface="Arial"/>
                <a:cs typeface="Arial"/>
                <a:sym typeface="Arial"/>
              </a:rPr>
              <a:t>MMOps</a:t>
            </a:r>
            <a:r>
              <a:rPr b="0" i="0" lang="en-US" sz="1900" u="none" cap="none" strike="noStrike">
                <a:solidFill>
                  <a:schemeClr val="dk1"/>
                </a:solidFill>
                <a:latin typeface="Arial"/>
                <a:ea typeface="Arial"/>
                <a:cs typeface="Arial"/>
                <a:sym typeface="Arial"/>
              </a:rPr>
              <a:t> extend SQL to handle unstructured data like </a:t>
            </a:r>
            <a:r>
              <a:rPr b="1" i="0" lang="en-US" sz="1900" u="none" cap="none" strike="noStrike">
                <a:solidFill>
                  <a:schemeClr val="dk1"/>
                </a:solidFill>
                <a:latin typeface="Arial"/>
                <a:ea typeface="Arial"/>
                <a:cs typeface="Arial"/>
                <a:sym typeface="Arial"/>
              </a:rPr>
              <a:t>text</a:t>
            </a:r>
            <a:r>
              <a:rPr b="0" i="0" lang="en-US" sz="1900" u="none" cap="none" strike="noStrike">
                <a:solidFill>
                  <a:schemeClr val="dk1"/>
                </a:solidFill>
                <a:latin typeface="Arial"/>
                <a:ea typeface="Arial"/>
                <a:cs typeface="Arial"/>
                <a:sym typeface="Arial"/>
              </a:rPr>
              <a:t>.</a:t>
            </a:r>
            <a:endParaRPr b="0" i="0" sz="1900" u="none" cap="none" strike="noStrike">
              <a:solidFill>
                <a:schemeClr val="dk1"/>
              </a:solidFill>
              <a:latin typeface="Arial"/>
              <a:ea typeface="Arial"/>
              <a:cs typeface="Arial"/>
              <a:sym typeface="Arial"/>
            </a:endParaRPr>
          </a:p>
          <a:p>
            <a:pPr indent="0" lvl="0" marL="107950" marR="0" rtl="0" algn="l">
              <a:lnSpc>
                <a:spcPct val="115000"/>
              </a:lnSpc>
              <a:spcBef>
                <a:spcPts val="0"/>
              </a:spcBef>
              <a:spcAft>
                <a:spcPts val="0"/>
              </a:spcAft>
              <a:buNone/>
            </a:pPr>
            <a:r>
              <a:rPr b="0" i="0" lang="en-US" sz="1900" u="none" cap="none" strike="noStrike">
                <a:solidFill>
                  <a:schemeClr val="dk1"/>
                </a:solidFill>
                <a:latin typeface="Arial"/>
                <a:ea typeface="Arial"/>
                <a:cs typeface="Arial"/>
                <a:sym typeface="Arial"/>
              </a:rPr>
              <a:t>      Examples of MMOps:</a:t>
            </a:r>
            <a:endParaRPr b="0" i="0" sz="1900" u="none" cap="none" strike="noStrike">
              <a:solidFill>
                <a:schemeClr val="dk1"/>
              </a:solidFill>
              <a:latin typeface="Arial"/>
              <a:ea typeface="Arial"/>
              <a:cs typeface="Arial"/>
              <a:sym typeface="Arial"/>
            </a:endParaRPr>
          </a:p>
          <a:p>
            <a:pPr indent="-349250" lvl="0" marL="457200" marR="0" rtl="0" algn="l">
              <a:lnSpc>
                <a:spcPct val="115000"/>
              </a:lnSpc>
              <a:spcBef>
                <a:spcPts val="0"/>
              </a:spcBef>
              <a:spcAft>
                <a:spcPts val="0"/>
              </a:spcAft>
              <a:buClr>
                <a:schemeClr val="dk1"/>
              </a:buClr>
              <a:buSzPts val="1900"/>
              <a:buFont typeface="Arial"/>
              <a:buChar char="●"/>
            </a:pPr>
            <a:r>
              <a:rPr b="1" i="0" lang="en-US" sz="1900" u="none" cap="none" strike="noStrike">
                <a:solidFill>
                  <a:schemeClr val="dk1"/>
                </a:solidFill>
                <a:latin typeface="Arial"/>
                <a:ea typeface="Arial"/>
                <a:cs typeface="Arial"/>
                <a:sym typeface="Arial"/>
              </a:rPr>
              <a:t>Multi-Modal Scan,Multi-Modal Join,Multi-Modal Union</a:t>
            </a:r>
            <a:r>
              <a:rPr b="0" i="0" lang="en-US" sz="1900" u="none" cap="none" strike="noStrike">
                <a:solidFill>
                  <a:schemeClr val="dk1"/>
                </a:solidFill>
                <a:latin typeface="Arial"/>
                <a:ea typeface="Arial"/>
                <a:cs typeface="Arial"/>
                <a:sym typeface="Arial"/>
              </a:rPr>
              <a:t> and </a:t>
            </a:r>
            <a:r>
              <a:rPr b="1" i="0" lang="en-US" sz="1900" u="none" cap="none" strike="noStrike">
                <a:solidFill>
                  <a:schemeClr val="dk1"/>
                </a:solidFill>
                <a:latin typeface="Arial"/>
                <a:ea typeface="Arial"/>
                <a:cs typeface="Arial"/>
                <a:sym typeface="Arial"/>
              </a:rPr>
              <a:t>Aggregation</a:t>
            </a:r>
            <a:endParaRPr/>
          </a:p>
          <a:p>
            <a:pPr indent="-349250" lvl="0" marL="457200" marR="0" rtl="0" algn="l">
              <a:lnSpc>
                <a:spcPct val="115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These operators </a:t>
            </a:r>
            <a:r>
              <a:rPr b="1" i="0" lang="en-US" sz="1900" u="none" cap="none" strike="noStrike">
                <a:solidFill>
                  <a:schemeClr val="dk1"/>
                </a:solidFill>
                <a:latin typeface="Arial"/>
                <a:ea typeface="Arial"/>
                <a:cs typeface="Arial"/>
                <a:sym typeface="Arial"/>
              </a:rPr>
              <a:t>integrate seamlessly</a:t>
            </a:r>
            <a:r>
              <a:rPr b="0" i="0" lang="en-US" sz="1900" u="none" cap="none" strike="noStrike">
                <a:solidFill>
                  <a:schemeClr val="dk1"/>
                </a:solidFill>
                <a:latin typeface="Arial"/>
                <a:ea typeface="Arial"/>
                <a:cs typeface="Arial"/>
                <a:sym typeface="Arial"/>
              </a:rPr>
              <a:t> into SQL queries and query plans.</a:t>
            </a:r>
            <a:endParaRPr b="0" i="0" sz="1900" u="none" cap="none" strike="noStrike">
              <a:solidFill>
                <a:schemeClr val="dk1"/>
              </a:solidFill>
              <a:latin typeface="Arial"/>
              <a:ea typeface="Arial"/>
              <a:cs typeface="Arial"/>
              <a:sym typeface="Arial"/>
            </a:endParaRPr>
          </a:p>
          <a:p>
            <a:pPr indent="0" lvl="0" marL="146685" marR="0" rtl="0" algn="ctr">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Arial"/>
              <a:ea typeface="Arial"/>
              <a:cs typeface="Arial"/>
              <a:sym typeface="Arial"/>
            </a:endParaRPr>
          </a:p>
        </p:txBody>
      </p:sp>
      <p:sp>
        <p:nvSpPr>
          <p:cNvPr id="122" name="Google Shape;122;p15"/>
          <p:cNvSpPr txBox="1"/>
          <p:nvPr>
            <p:ph idx="12" type="sldNum"/>
          </p:nvPr>
        </p:nvSpPr>
        <p:spPr>
          <a:xfrm>
            <a:off x="8371912" y="4829692"/>
            <a:ext cx="205200" cy="154500"/>
          </a:xfrm>
          <a:prstGeom prst="rect">
            <a:avLst/>
          </a:prstGeom>
          <a:noFill/>
          <a:ln>
            <a:noFill/>
          </a:ln>
        </p:spPr>
        <p:txBody>
          <a:bodyPr anchorCtr="0" anchor="t" bIns="0" lIns="0" spcFirstLastPara="1" rIns="0" wrap="square" tIns="625">
            <a:spAutoFit/>
          </a:bodyPr>
          <a:lstStyle/>
          <a:p>
            <a:pPr indent="0" lvl="0" marL="1270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6"/>
          <p:cNvSpPr txBox="1"/>
          <p:nvPr>
            <p:ph type="title"/>
          </p:nvPr>
        </p:nvSpPr>
        <p:spPr>
          <a:xfrm>
            <a:off x="460923" y="544533"/>
            <a:ext cx="7070090" cy="4826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SzPts val="1400"/>
              <a:buNone/>
            </a:pPr>
            <a:r>
              <a:rPr lang="en-US" sz="1700"/>
              <a:t>How MMOps work?, How Text Can be Transformed into tables without creating one in actual,The Multi-Modal Scan</a:t>
            </a:r>
            <a:endParaRPr/>
          </a:p>
        </p:txBody>
      </p:sp>
      <p:grpSp>
        <p:nvGrpSpPr>
          <p:cNvPr id="128" name="Google Shape;128;p16"/>
          <p:cNvGrpSpPr/>
          <p:nvPr/>
        </p:nvGrpSpPr>
        <p:grpSpPr>
          <a:xfrm>
            <a:off x="460923" y="1220183"/>
            <a:ext cx="7070090" cy="3259306"/>
            <a:chOff x="0" y="2550"/>
            <a:chExt cx="7070090" cy="3259306"/>
          </a:xfrm>
        </p:grpSpPr>
        <p:sp>
          <p:nvSpPr>
            <p:cNvPr id="129" name="Google Shape;129;p16"/>
            <p:cNvSpPr/>
            <p:nvPr/>
          </p:nvSpPr>
          <p:spPr>
            <a:xfrm>
              <a:off x="0" y="2550"/>
              <a:ext cx="7070090" cy="543217"/>
            </a:xfrm>
            <a:prstGeom prst="roundRect">
              <a:avLst>
                <a:gd fmla="val 10000" name="adj"/>
              </a:avLst>
            </a:prstGeom>
            <a:solidFill>
              <a:srgbClr val="DDE5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a:off x="164323" y="124774"/>
              <a:ext cx="298769" cy="298769"/>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a:off x="627416" y="2550"/>
              <a:ext cx="6442673" cy="54321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txBox="1"/>
            <p:nvPr/>
          </p:nvSpPr>
          <p:spPr>
            <a:xfrm>
              <a:off x="627416" y="2550"/>
              <a:ext cx="6442673" cy="543217"/>
            </a:xfrm>
            <a:prstGeom prst="rect">
              <a:avLst/>
            </a:prstGeom>
            <a:noFill/>
            <a:ln>
              <a:noFill/>
            </a:ln>
          </p:spPr>
          <p:txBody>
            <a:bodyPr anchorCtr="0" anchor="ctr" bIns="57475" lIns="57475" spcFirstLastPara="1" rIns="57475" wrap="square" tIns="57475">
              <a:noAutofit/>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The multi-modal scan transforms a collection of texts into structured tables using the MMDB-Model, enabling downstream database-style operations.</a:t>
              </a:r>
              <a:endParaRPr b="0" i="0" sz="1500" u="none" cap="none" strike="noStrike">
                <a:solidFill>
                  <a:srgbClr val="000000"/>
                </a:solidFill>
                <a:latin typeface="Arial"/>
                <a:ea typeface="Arial"/>
                <a:cs typeface="Arial"/>
                <a:sym typeface="Arial"/>
              </a:endParaRPr>
            </a:p>
          </p:txBody>
        </p:sp>
        <p:sp>
          <p:nvSpPr>
            <p:cNvPr id="133" name="Google Shape;133;p16"/>
            <p:cNvSpPr/>
            <p:nvPr/>
          </p:nvSpPr>
          <p:spPr>
            <a:xfrm>
              <a:off x="0" y="681572"/>
              <a:ext cx="7070090" cy="543217"/>
            </a:xfrm>
            <a:prstGeom prst="roundRect">
              <a:avLst>
                <a:gd fmla="val 10000" name="adj"/>
              </a:avLst>
            </a:prstGeom>
            <a:solidFill>
              <a:srgbClr val="DDE5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a:off x="164323" y="803796"/>
              <a:ext cx="298769" cy="298769"/>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a:off x="627416" y="681572"/>
              <a:ext cx="6442673" cy="54321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txBox="1"/>
            <p:nvPr/>
          </p:nvSpPr>
          <p:spPr>
            <a:xfrm>
              <a:off x="627416" y="681572"/>
              <a:ext cx="6442673" cy="543217"/>
            </a:xfrm>
            <a:prstGeom prst="rect">
              <a:avLst/>
            </a:prstGeom>
            <a:noFill/>
            <a:ln>
              <a:noFill/>
            </a:ln>
          </p:spPr>
          <p:txBody>
            <a:bodyPr anchorCtr="0" anchor="ctr" bIns="57475" lIns="57475" spcFirstLastPara="1" rIns="57475" wrap="square" tIns="57475">
              <a:noAutofit/>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In basic scans, each text maps to a single row, while complex scans support multiple rows or even multiple tables from one input text.</a:t>
              </a:r>
              <a:endParaRPr b="0" i="0" sz="1500" u="none" cap="none" strike="noStrike">
                <a:solidFill>
                  <a:srgbClr val="000000"/>
                </a:solidFill>
                <a:latin typeface="Arial"/>
                <a:ea typeface="Arial"/>
                <a:cs typeface="Arial"/>
                <a:sym typeface="Arial"/>
              </a:endParaRPr>
            </a:p>
          </p:txBody>
        </p:sp>
        <p:sp>
          <p:nvSpPr>
            <p:cNvPr id="137" name="Google Shape;137;p16"/>
            <p:cNvSpPr/>
            <p:nvPr/>
          </p:nvSpPr>
          <p:spPr>
            <a:xfrm>
              <a:off x="0" y="1360595"/>
              <a:ext cx="7070090" cy="543217"/>
            </a:xfrm>
            <a:prstGeom prst="roundRect">
              <a:avLst>
                <a:gd fmla="val 10000" name="adj"/>
              </a:avLst>
            </a:prstGeom>
            <a:solidFill>
              <a:srgbClr val="DDE5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a:off x="164323" y="1482819"/>
              <a:ext cx="298769" cy="298769"/>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a:off x="627416" y="1360595"/>
              <a:ext cx="6442673" cy="54321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txBox="1"/>
            <p:nvPr/>
          </p:nvSpPr>
          <p:spPr>
            <a:xfrm>
              <a:off x="627416" y="1360595"/>
              <a:ext cx="6442673" cy="543217"/>
            </a:xfrm>
            <a:prstGeom prst="rect">
              <a:avLst/>
            </a:prstGeom>
            <a:noFill/>
            <a:ln>
              <a:noFill/>
            </a:ln>
          </p:spPr>
          <p:txBody>
            <a:bodyPr anchorCtr="0" anchor="ctr" bIns="57475" lIns="57475" spcFirstLastPara="1" rIns="57475" wrap="square" tIns="57475">
              <a:noAutofit/>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For simple row generation, the model takes a text and query attributes with MASK tokens, then extracts values using token representations.</a:t>
              </a:r>
              <a:endParaRPr b="0" i="0" sz="1500" u="none" cap="none" strike="noStrike">
                <a:solidFill>
                  <a:srgbClr val="000000"/>
                </a:solidFill>
                <a:latin typeface="Arial"/>
                <a:ea typeface="Arial"/>
                <a:cs typeface="Arial"/>
                <a:sym typeface="Arial"/>
              </a:endParaRPr>
            </a:p>
          </p:txBody>
        </p:sp>
        <p:sp>
          <p:nvSpPr>
            <p:cNvPr id="141" name="Google Shape;141;p16"/>
            <p:cNvSpPr/>
            <p:nvPr/>
          </p:nvSpPr>
          <p:spPr>
            <a:xfrm>
              <a:off x="0" y="2039617"/>
              <a:ext cx="7070090" cy="543217"/>
            </a:xfrm>
            <a:prstGeom prst="roundRect">
              <a:avLst>
                <a:gd fmla="val 10000" name="adj"/>
              </a:avLst>
            </a:prstGeom>
            <a:solidFill>
              <a:srgbClr val="DDE5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a:off x="164323" y="2161841"/>
              <a:ext cx="298769" cy="298769"/>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a:off x="627416" y="2039617"/>
              <a:ext cx="6442673" cy="54321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txBox="1"/>
            <p:nvPr/>
          </p:nvSpPr>
          <p:spPr>
            <a:xfrm>
              <a:off x="627416" y="2039617"/>
              <a:ext cx="6442673" cy="543217"/>
            </a:xfrm>
            <a:prstGeom prst="rect">
              <a:avLst/>
            </a:prstGeom>
            <a:noFill/>
            <a:ln>
              <a:noFill/>
            </a:ln>
          </p:spPr>
          <p:txBody>
            <a:bodyPr anchorCtr="0" anchor="ctr" bIns="57475" lIns="57475" spcFirstLastPara="1" rIns="57475" wrap="square" tIns="57475">
              <a:noAutofit/>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The encoder, based on TaBERT, converts input tokens and query attributes into latent representations aware of table structure.</a:t>
              </a:r>
              <a:endParaRPr b="0" i="0" sz="1500" u="none" cap="none" strike="noStrike">
                <a:solidFill>
                  <a:srgbClr val="000000"/>
                </a:solidFill>
                <a:latin typeface="Arial"/>
                <a:ea typeface="Arial"/>
                <a:cs typeface="Arial"/>
                <a:sym typeface="Arial"/>
              </a:endParaRPr>
            </a:p>
          </p:txBody>
        </p:sp>
        <p:sp>
          <p:nvSpPr>
            <p:cNvPr id="145" name="Google Shape;145;p16"/>
            <p:cNvSpPr/>
            <p:nvPr/>
          </p:nvSpPr>
          <p:spPr>
            <a:xfrm>
              <a:off x="0" y="2718639"/>
              <a:ext cx="7070090" cy="543217"/>
            </a:xfrm>
            <a:prstGeom prst="roundRect">
              <a:avLst>
                <a:gd fmla="val 10000" name="adj"/>
              </a:avLst>
            </a:prstGeom>
            <a:solidFill>
              <a:srgbClr val="DDE5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a:off x="164323" y="2840863"/>
              <a:ext cx="298769" cy="298769"/>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p:nvPr/>
          </p:nvSpPr>
          <p:spPr>
            <a:xfrm>
              <a:off x="627416" y="2718639"/>
              <a:ext cx="6442673" cy="54321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
            <p:cNvSpPr txBox="1"/>
            <p:nvPr/>
          </p:nvSpPr>
          <p:spPr>
            <a:xfrm>
              <a:off x="627416" y="2718639"/>
              <a:ext cx="6442673" cy="543217"/>
            </a:xfrm>
            <a:prstGeom prst="rect">
              <a:avLst/>
            </a:prstGeom>
            <a:noFill/>
            <a:ln>
              <a:noFill/>
            </a:ln>
          </p:spPr>
          <p:txBody>
            <a:bodyPr anchorCtr="0" anchor="ctr" bIns="57475" lIns="57475" spcFirstLastPara="1" rIns="57475" wrap="square" tIns="57475">
              <a:noAutofit/>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The decoder uses a span-detect head with I-O-B (Inside, Outside, Beginning) tags to identify full-value spans for each attribute.</a:t>
              </a:r>
              <a:endParaRPr b="0" i="0" sz="15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460923" y="544533"/>
            <a:ext cx="7070090" cy="4826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SzPts val="1400"/>
              <a:buNone/>
            </a:pPr>
            <a:r>
              <a:rPr lang="en-US"/>
              <a:t>Multi-Modal Scan</a:t>
            </a:r>
            <a:endParaRPr/>
          </a:p>
        </p:txBody>
      </p:sp>
      <p:pic>
        <p:nvPicPr>
          <p:cNvPr descr="A diagram of a software developer&#10;&#10;AI-generated content may be incorrect." id="154" name="Google Shape;154;p17"/>
          <p:cNvPicPr preferRelativeResize="0"/>
          <p:nvPr/>
        </p:nvPicPr>
        <p:blipFill rotWithShape="1">
          <a:blip r:embed="rId3">
            <a:alphaModFix/>
          </a:blip>
          <a:srcRect b="0" l="4950" r="2955" t="0"/>
          <a:stretch/>
        </p:blipFill>
        <p:spPr>
          <a:xfrm>
            <a:off x="460923" y="1217633"/>
            <a:ext cx="2006726" cy="3264408"/>
          </a:xfrm>
          <a:prstGeom prst="rect">
            <a:avLst/>
          </a:prstGeom>
          <a:noFill/>
          <a:ln>
            <a:noFill/>
          </a:ln>
        </p:spPr>
      </p:pic>
      <p:sp>
        <p:nvSpPr>
          <p:cNvPr id="155" name="Google Shape;155;p17"/>
          <p:cNvSpPr txBox="1"/>
          <p:nvPr>
            <p:ph idx="4294967295" type="body"/>
          </p:nvPr>
        </p:nvSpPr>
        <p:spPr>
          <a:xfrm>
            <a:off x="2848649" y="1217633"/>
            <a:ext cx="4682363" cy="3264408"/>
          </a:xfrm>
          <a:prstGeom prst="rect">
            <a:avLst/>
          </a:prstGeom>
          <a:noFill/>
          <a:ln>
            <a:noFill/>
          </a:ln>
        </p:spPr>
        <p:txBody>
          <a:bodyPr anchorCtr="0" anchor="t" bIns="0" lIns="0" spcFirstLastPara="1" rIns="0" wrap="square" tIns="0">
            <a:normAutofit/>
          </a:bodyPr>
          <a:lstStyle/>
          <a:p>
            <a:pPr indent="-228600" lvl="0" marL="457200" rtl="0" algn="l">
              <a:lnSpc>
                <a:spcPct val="90000"/>
              </a:lnSpc>
              <a:spcBef>
                <a:spcPts val="0"/>
              </a:spcBef>
              <a:spcAft>
                <a:spcPts val="0"/>
              </a:spcAft>
              <a:buSzPts val="1400"/>
              <a:buFont typeface="Arial"/>
              <a:buChar char="•"/>
            </a:pPr>
            <a:r>
              <a:rPr b="0" i="0" lang="en-US" sz="1400" u="none" cap="none" strike="noStrike">
                <a:solidFill>
                  <a:schemeClr val="dk1"/>
                </a:solidFill>
              </a:rPr>
              <a:t>For texts with multiple rows (e.g., several diagnoses in a medical report), the scan first identifies all values of a key attribute like "diagnosis."</a:t>
            </a:r>
            <a:endParaRPr/>
          </a:p>
          <a:p>
            <a:pPr indent="-228600" lvl="0" marL="457200" rtl="0" algn="l">
              <a:lnSpc>
                <a:spcPct val="90000"/>
              </a:lnSpc>
              <a:spcBef>
                <a:spcPts val="600"/>
              </a:spcBef>
              <a:spcAft>
                <a:spcPts val="0"/>
              </a:spcAft>
              <a:buSzPts val="1400"/>
              <a:buFont typeface="Arial"/>
              <a:buChar char="•"/>
            </a:pPr>
            <a:r>
              <a:rPr b="0" i="0" lang="en-US" sz="1400" u="none" cap="none" strike="noStrike">
                <a:solidFill>
                  <a:schemeClr val="dk1"/>
                </a:solidFill>
              </a:rPr>
              <a:t>The column-detect head, separate from the span-detect head, is responsible for finding all instances of the identifying attribute.</a:t>
            </a:r>
            <a:endParaRPr/>
          </a:p>
          <a:p>
            <a:pPr indent="-228600" lvl="0" marL="457200" rtl="0" algn="l">
              <a:lnSpc>
                <a:spcPct val="90000"/>
              </a:lnSpc>
              <a:spcBef>
                <a:spcPts val="600"/>
              </a:spcBef>
              <a:spcAft>
                <a:spcPts val="0"/>
              </a:spcAft>
              <a:buSzPts val="1400"/>
              <a:buFont typeface="Arial"/>
              <a:buChar char="•"/>
            </a:pPr>
            <a:r>
              <a:rPr b="0" i="0" lang="en-US" sz="1400" u="none" cap="none" strike="noStrike">
                <a:solidFill>
                  <a:schemeClr val="dk1"/>
                </a:solidFill>
              </a:rPr>
              <a:t>The model then iteratively uses the span-detect head to extract related values (e.g., treatments) for each identified key in a second pass.</a:t>
            </a:r>
            <a:endParaRPr/>
          </a:p>
          <a:p>
            <a:pPr indent="-228600" lvl="0" marL="457200" rtl="0" algn="l">
              <a:lnSpc>
                <a:spcPct val="90000"/>
              </a:lnSpc>
              <a:spcBef>
                <a:spcPts val="600"/>
              </a:spcBef>
              <a:spcAft>
                <a:spcPts val="0"/>
              </a:spcAft>
              <a:buSzPts val="1400"/>
              <a:buFont typeface="Arial"/>
              <a:buChar char="•"/>
            </a:pPr>
            <a:r>
              <a:rPr b="0" i="0" lang="en-US" sz="1400" u="none" cap="none" strike="noStrike">
                <a:solidFill>
                  <a:schemeClr val="dk1"/>
                </a:solidFill>
              </a:rPr>
              <a:t>When rows are uniquely defined by multiple keys (e.g., diagnosis and date), the model extracts all combinations before extracting associated values.</a:t>
            </a:r>
            <a:endParaRPr/>
          </a:p>
          <a:p>
            <a:pPr indent="-228600" lvl="0" marL="457200" rtl="0" algn="l">
              <a:lnSpc>
                <a:spcPct val="90000"/>
              </a:lnSpc>
              <a:spcBef>
                <a:spcPts val="600"/>
              </a:spcBef>
              <a:spcAft>
                <a:spcPts val="0"/>
              </a:spcAft>
              <a:buSzPts val="1400"/>
              <a:buFont typeface="Arial"/>
              <a:buChar char="•"/>
            </a:pPr>
            <a:r>
              <a:rPr b="0" i="0" lang="en-US" sz="1400" u="none" cap="none" strike="noStrike">
                <a:solidFill>
                  <a:schemeClr val="dk1"/>
                </a:solidFill>
              </a:rPr>
              <a:t>If a text contains information relevant to multiple tables, the model uses prepended table names to separate and direct data into appropriate outputs</a:t>
            </a:r>
            <a:endParaRPr/>
          </a:p>
          <a:p>
            <a:pPr indent="0" lvl="0" marL="0" rtl="0" algn="l">
              <a:lnSpc>
                <a:spcPct val="90000"/>
              </a:lnSpc>
              <a:spcBef>
                <a:spcPts val="600"/>
              </a:spcBef>
              <a:spcAft>
                <a:spcPts val="600"/>
              </a:spcAft>
              <a:buSzPts val="1100"/>
              <a:buFont typeface="Arial"/>
              <a:buNone/>
            </a:pPr>
            <a:r>
              <a:t/>
            </a:r>
            <a:endParaRPr b="0" i="0" sz="1400" u="none" cap="none" strike="noStrike">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460922" y="544533"/>
            <a:ext cx="8291191" cy="46166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Trebuchet MS"/>
                <a:ea typeface="Trebuchet MS"/>
                <a:cs typeface="Trebuchet MS"/>
                <a:sym typeface="Trebuchet MS"/>
              </a:rPr>
              <a:t>OTHER MULTI-MODAL OPERATORS </a:t>
            </a:r>
            <a:endParaRPr/>
          </a:p>
        </p:txBody>
      </p:sp>
      <p:sp>
        <p:nvSpPr>
          <p:cNvPr id="161" name="Google Shape;161;p18"/>
          <p:cNvSpPr txBox="1"/>
          <p:nvPr>
            <p:ph idx="1" type="body"/>
          </p:nvPr>
        </p:nvSpPr>
        <p:spPr>
          <a:xfrm>
            <a:off x="460923" y="1303468"/>
            <a:ext cx="7719691" cy="2708434"/>
          </a:xfrm>
          <a:prstGeom prst="rect">
            <a:avLst/>
          </a:prstGeom>
          <a:noFill/>
          <a:ln>
            <a:noFill/>
          </a:ln>
        </p:spPr>
        <p:txBody>
          <a:bodyPr anchorCtr="0" anchor="t" bIns="0" lIns="0" spcFirstLastPara="1" rIns="0" wrap="square" tIns="0">
            <a:spAutoFit/>
          </a:bodyPr>
          <a:lstStyle/>
          <a:p>
            <a:pPr indent="-285750" lvl="0" marL="514350" rtl="0" algn="just">
              <a:lnSpc>
                <a:spcPct val="100000"/>
              </a:lnSpc>
              <a:spcBef>
                <a:spcPts val="0"/>
              </a:spcBef>
              <a:spcAft>
                <a:spcPts val="0"/>
              </a:spcAft>
              <a:buSzPts val="1400"/>
              <a:buFont typeface="Arial"/>
              <a:buChar char="•"/>
            </a:pPr>
            <a:r>
              <a:rPr b="1" lang="en-US">
                <a:solidFill>
                  <a:schemeClr val="dk1"/>
                </a:solidFill>
              </a:rPr>
              <a:t>Multi-modal Join </a:t>
            </a:r>
            <a:r>
              <a:rPr lang="en-US">
                <a:solidFill>
                  <a:schemeClr val="dk1"/>
                </a:solidFill>
              </a:rPr>
              <a:t>:</a:t>
            </a:r>
            <a:r>
              <a:rPr b="0" lang="en-US">
                <a:solidFill>
                  <a:schemeClr val="dk1"/>
                </a:solidFill>
              </a:rPr>
              <a:t> Combines structured table data (T) with unstructured text documents (D), using linked tuples as context to extract relevant information from text.</a:t>
            </a:r>
            <a:endParaRPr/>
          </a:p>
          <a:p>
            <a:pPr indent="-285750" lvl="0" marL="514350" rtl="0" algn="just">
              <a:lnSpc>
                <a:spcPct val="100000"/>
              </a:lnSpc>
              <a:spcBef>
                <a:spcPts val="0"/>
              </a:spcBef>
              <a:spcAft>
                <a:spcPts val="0"/>
              </a:spcAft>
              <a:buSzPts val="1400"/>
              <a:buFont typeface="Arial"/>
              <a:buChar char="•"/>
            </a:pPr>
            <a:r>
              <a:rPr lang="en-US">
                <a:solidFill>
                  <a:schemeClr val="dk1"/>
                </a:solidFill>
              </a:rPr>
              <a:t>Contextual Extraction: </a:t>
            </a:r>
            <a:r>
              <a:rPr b="0" lang="en-US">
                <a:solidFill>
                  <a:schemeClr val="dk1"/>
                </a:solidFill>
              </a:rPr>
              <a:t>The model uses fields from a tuple (e.g., name, date of birth) to guide attribute extraction from text, ensuring relevance and accuracy.</a:t>
            </a:r>
            <a:endParaRPr/>
          </a:p>
          <a:p>
            <a:pPr indent="-285750" lvl="0" marL="514350" rtl="0" algn="just">
              <a:lnSpc>
                <a:spcPct val="100000"/>
              </a:lnSpc>
              <a:spcBef>
                <a:spcPts val="0"/>
              </a:spcBef>
              <a:spcAft>
                <a:spcPts val="0"/>
              </a:spcAft>
              <a:buSzPts val="1400"/>
              <a:buFont typeface="Arial"/>
              <a:buChar char="•"/>
            </a:pPr>
            <a:r>
              <a:rPr b="1" lang="en-US">
                <a:solidFill>
                  <a:schemeClr val="dk1"/>
                </a:solidFill>
              </a:rPr>
              <a:t>Multi-modal Union</a:t>
            </a:r>
            <a:r>
              <a:rPr lang="en-US">
                <a:solidFill>
                  <a:schemeClr val="dk1"/>
                </a:solidFill>
              </a:rPr>
              <a:t>: </a:t>
            </a:r>
            <a:r>
              <a:rPr b="0" lang="en-US">
                <a:solidFill>
                  <a:schemeClr val="dk1"/>
                </a:solidFill>
              </a:rPr>
              <a:t>Appends rows extracted from text to an existing table by using sampled rows as examples, enriching the model’s understanding of what to extract.</a:t>
            </a:r>
            <a:endParaRPr/>
          </a:p>
          <a:p>
            <a:pPr indent="-285750" lvl="0" marL="514350" rtl="0" algn="just">
              <a:lnSpc>
                <a:spcPct val="100000"/>
              </a:lnSpc>
              <a:spcBef>
                <a:spcPts val="0"/>
              </a:spcBef>
              <a:spcAft>
                <a:spcPts val="0"/>
              </a:spcAft>
              <a:buSzPts val="1400"/>
              <a:buFont typeface="Arial"/>
              <a:buChar char="•"/>
            </a:pPr>
            <a:r>
              <a:rPr lang="en-US">
                <a:solidFill>
                  <a:schemeClr val="dk1"/>
                </a:solidFill>
              </a:rPr>
              <a:t>Multi-modal Aggregation: </a:t>
            </a:r>
            <a:r>
              <a:rPr b="0" lang="en-US">
                <a:solidFill>
                  <a:schemeClr val="dk1"/>
                </a:solidFill>
              </a:rPr>
              <a:t>Operates on text collections without using table data, grouping extracted values across documents for aggregate analysis (e.g., counting diagnoses).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460923" y="544533"/>
            <a:ext cx="7070100" cy="431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800">
                <a:latin typeface="Trebuchet MS"/>
                <a:ea typeface="Trebuchet MS"/>
                <a:cs typeface="Trebuchet MS"/>
                <a:sym typeface="Trebuchet MS"/>
              </a:rPr>
              <a:t>Multi-Modal Join</a:t>
            </a:r>
            <a:endParaRPr sz="2800">
              <a:latin typeface="Trebuchet MS"/>
              <a:ea typeface="Trebuchet MS"/>
              <a:cs typeface="Trebuchet MS"/>
              <a:sym typeface="Trebuchet MS"/>
            </a:endParaRPr>
          </a:p>
        </p:txBody>
      </p:sp>
      <p:sp>
        <p:nvSpPr>
          <p:cNvPr id="167" name="Google Shape;167;p19"/>
          <p:cNvSpPr txBox="1"/>
          <p:nvPr>
            <p:ph idx="1" type="body"/>
          </p:nvPr>
        </p:nvSpPr>
        <p:spPr>
          <a:xfrm>
            <a:off x="4721475" y="1899125"/>
            <a:ext cx="4075200" cy="1845600"/>
          </a:xfrm>
          <a:prstGeom prst="rect">
            <a:avLst/>
          </a:prstGeom>
          <a:noFill/>
          <a:ln>
            <a:noFill/>
          </a:ln>
        </p:spPr>
        <p:txBody>
          <a:bodyPr anchorCtr="0" anchor="t" bIns="0" lIns="0" spcFirstLastPara="1" rIns="0" wrap="square" tIns="0">
            <a:spAutoFit/>
          </a:bodyPr>
          <a:lstStyle/>
          <a:p>
            <a:pPr indent="-317500" lvl="0" marL="457200" rtl="0" algn="l">
              <a:lnSpc>
                <a:spcPct val="115000"/>
              </a:lnSpc>
              <a:spcBef>
                <a:spcPts val="1400"/>
              </a:spcBef>
              <a:spcAft>
                <a:spcPts val="0"/>
              </a:spcAft>
              <a:buClr>
                <a:schemeClr val="dk1"/>
              </a:buClr>
              <a:buSzPts val="1400"/>
              <a:buChar char="●"/>
            </a:pPr>
            <a:r>
              <a:rPr lang="en-US" sz="1400">
                <a:solidFill>
                  <a:schemeClr val="dk1"/>
                </a:solidFill>
              </a:rPr>
              <a:t>What Happens:</a:t>
            </a:r>
            <a:endParaRPr sz="1400">
              <a:solidFill>
                <a:schemeClr val="dk1"/>
              </a:solidFill>
            </a:endParaRPr>
          </a:p>
          <a:p>
            <a:pPr indent="-304800" lvl="0" marL="457200" rtl="0" algn="l">
              <a:lnSpc>
                <a:spcPct val="115000"/>
              </a:lnSpc>
              <a:spcBef>
                <a:spcPts val="0"/>
              </a:spcBef>
              <a:spcAft>
                <a:spcPts val="0"/>
              </a:spcAft>
              <a:buClr>
                <a:schemeClr val="dk1"/>
              </a:buClr>
              <a:buSzPts val="1200"/>
              <a:buChar char="●"/>
            </a:pPr>
            <a:r>
              <a:rPr b="0" lang="en-US" sz="1200">
                <a:solidFill>
                  <a:srgbClr val="188038"/>
                </a:solidFill>
                <a:latin typeface="Roboto Mono"/>
                <a:ea typeface="Roboto Mono"/>
                <a:cs typeface="Roboto Mono"/>
                <a:sym typeface="Roboto Mono"/>
              </a:rPr>
              <a:t>examinations</a:t>
            </a:r>
            <a:r>
              <a:rPr b="0" lang="en-US" sz="1200">
                <a:solidFill>
                  <a:schemeClr val="dk1"/>
                </a:solidFill>
              </a:rPr>
              <a:t> is </a:t>
            </a:r>
            <a:r>
              <a:rPr lang="en-US" sz="1200">
                <a:solidFill>
                  <a:schemeClr val="dk1"/>
                </a:solidFill>
              </a:rPr>
              <a:t>registered</a:t>
            </a:r>
            <a:r>
              <a:rPr b="0" lang="en-US" sz="1200">
                <a:solidFill>
                  <a:schemeClr val="dk1"/>
                </a:solidFill>
              </a:rPr>
              <a:t> as a virtual table over text.</a:t>
            </a:r>
            <a:endParaRPr b="0" sz="1200">
              <a:solidFill>
                <a:schemeClr val="dk1"/>
              </a:solidFill>
            </a:endParaRPr>
          </a:p>
          <a:p>
            <a:pPr indent="-304800" lvl="0" marL="457200" rtl="0" algn="l">
              <a:lnSpc>
                <a:spcPct val="115000"/>
              </a:lnSpc>
              <a:spcBef>
                <a:spcPts val="0"/>
              </a:spcBef>
              <a:spcAft>
                <a:spcPts val="0"/>
              </a:spcAft>
              <a:buClr>
                <a:schemeClr val="dk1"/>
              </a:buClr>
              <a:buSzPts val="1200"/>
              <a:buChar char="●"/>
            </a:pPr>
            <a:r>
              <a:rPr b="0" lang="en-US" sz="1200">
                <a:solidFill>
                  <a:schemeClr val="dk1"/>
                </a:solidFill>
              </a:rPr>
              <a:t>The </a:t>
            </a:r>
            <a:r>
              <a:rPr lang="en-US" sz="1200">
                <a:solidFill>
                  <a:schemeClr val="dk1"/>
                </a:solidFill>
              </a:rPr>
              <a:t>MMDB-Model extracts</a:t>
            </a:r>
            <a:r>
              <a:rPr b="0" lang="en-US" sz="1200">
                <a:solidFill>
                  <a:schemeClr val="dk1"/>
                </a:solidFill>
              </a:rPr>
              <a:t> </a:t>
            </a:r>
            <a:r>
              <a:rPr b="0" lang="en-US" sz="1200">
                <a:solidFill>
                  <a:srgbClr val="188038"/>
                </a:solidFill>
                <a:latin typeface="Roboto Mono"/>
                <a:ea typeface="Roboto Mono"/>
                <a:cs typeface="Roboto Mono"/>
                <a:sym typeface="Roboto Mono"/>
              </a:rPr>
              <a:t>diagnosis = fever</a:t>
            </a:r>
            <a:r>
              <a:rPr b="0" lang="en-US" sz="1200">
                <a:solidFill>
                  <a:schemeClr val="dk1"/>
                </a:solidFill>
              </a:rPr>
              <a:t> from the document.</a:t>
            </a:r>
            <a:endParaRPr b="0" sz="1200">
              <a:solidFill>
                <a:schemeClr val="dk1"/>
              </a:solidFill>
            </a:endParaRPr>
          </a:p>
          <a:p>
            <a:pPr indent="-304800" lvl="0" marL="457200" rtl="0" algn="l">
              <a:lnSpc>
                <a:spcPct val="115000"/>
              </a:lnSpc>
              <a:spcBef>
                <a:spcPts val="0"/>
              </a:spcBef>
              <a:spcAft>
                <a:spcPts val="0"/>
              </a:spcAft>
              <a:buClr>
                <a:schemeClr val="dk1"/>
              </a:buClr>
              <a:buSzPts val="1200"/>
              <a:buChar char="●"/>
            </a:pPr>
            <a:r>
              <a:rPr b="0" lang="en-US" sz="1200">
                <a:solidFill>
                  <a:schemeClr val="dk1"/>
                </a:solidFill>
              </a:rPr>
              <a:t>A </a:t>
            </a:r>
            <a:r>
              <a:rPr lang="en-US" sz="1200">
                <a:solidFill>
                  <a:schemeClr val="dk1"/>
                </a:solidFill>
              </a:rPr>
              <a:t>Join is performed</a:t>
            </a:r>
            <a:r>
              <a:rPr b="0" lang="en-US" sz="1200">
                <a:solidFill>
                  <a:schemeClr val="dk1"/>
                </a:solidFill>
              </a:rPr>
              <a:t> using </a:t>
            </a:r>
            <a:r>
              <a:rPr b="0" lang="en-US" sz="1200">
                <a:solidFill>
                  <a:srgbClr val="188038"/>
                </a:solidFill>
                <a:latin typeface="Roboto Mono"/>
                <a:ea typeface="Roboto Mono"/>
                <a:cs typeface="Roboto Mono"/>
                <a:sym typeface="Roboto Mono"/>
              </a:rPr>
              <a:t>name = Alice</a:t>
            </a:r>
            <a:r>
              <a:rPr b="0" lang="en-US" sz="1200">
                <a:solidFill>
                  <a:schemeClr val="dk1"/>
                </a:solidFill>
              </a:rPr>
              <a:t> between structured and unstructured sources.</a:t>
            </a:r>
            <a:endParaRPr b="0"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0" sz="1100">
              <a:solidFill>
                <a:srgbClr val="188038"/>
              </a:solidFill>
              <a:latin typeface="Roboto Mono"/>
              <a:ea typeface="Roboto Mono"/>
              <a:cs typeface="Roboto Mono"/>
              <a:sym typeface="Roboto Mono"/>
            </a:endParaRPr>
          </a:p>
        </p:txBody>
      </p:sp>
      <p:pic>
        <p:nvPicPr>
          <p:cNvPr id="168" name="Google Shape;168;p19"/>
          <p:cNvPicPr preferRelativeResize="0"/>
          <p:nvPr/>
        </p:nvPicPr>
        <p:blipFill rotWithShape="1">
          <a:blip r:embed="rId3">
            <a:alphaModFix/>
          </a:blip>
          <a:srcRect b="0" l="0" r="0" t="0"/>
          <a:stretch/>
        </p:blipFill>
        <p:spPr>
          <a:xfrm>
            <a:off x="460925" y="1539775"/>
            <a:ext cx="4452375" cy="23632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460923" y="544533"/>
            <a:ext cx="7070090" cy="46166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Trebuchet MS"/>
                <a:ea typeface="Trebuchet MS"/>
                <a:cs typeface="Trebuchet MS"/>
                <a:sym typeface="Trebuchet MS"/>
              </a:rPr>
              <a:t>MMDB Model Architecture </a:t>
            </a:r>
            <a:endParaRPr/>
          </a:p>
        </p:txBody>
      </p:sp>
      <p:sp>
        <p:nvSpPr>
          <p:cNvPr id="174" name="Google Shape;174;p20"/>
          <p:cNvSpPr txBox="1"/>
          <p:nvPr/>
        </p:nvSpPr>
        <p:spPr>
          <a:xfrm>
            <a:off x="460923" y="1465459"/>
            <a:ext cx="8413656" cy="28931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The MMDB-Model allows table extraction from text with zero- or few-shot learning, meaning it doesn't require retraining for each new set of documents—making it highly adaptable.</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It is pre-trained with custom objectives that focus on teaching generalizable extraction skills, rather than memorizing document-specific data.</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The model is trained using three key pre-training tasks: Column-Text-Alignment (CTA) to link text to table columns, Masked Cell Reconstruction (MCR) to align rows, and Duplicate Detection (DD) to identify repeated or synonymous content.</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 transformer-based text encoder is paired with a multi-head table decoder where each head specializes in a different task—detecting spans, aligning columns, or detecting duplicates.</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The table encoder incorporates vertical self-attention, allowing it to model interactions between rows and better understand the structure of tables.</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 combined weighted loss function is used to train all components together, with hyperparameters optimized for performance across tasks.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460923" y="544533"/>
            <a:ext cx="7070090" cy="46166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 </a:t>
            </a:r>
            <a:endParaRPr/>
          </a:p>
        </p:txBody>
      </p:sp>
      <p:sp>
        <p:nvSpPr>
          <p:cNvPr id="180" name="Google Shape;180;p21"/>
          <p:cNvSpPr txBox="1"/>
          <p:nvPr/>
        </p:nvSpPr>
        <p:spPr>
          <a:xfrm>
            <a:off x="460923" y="1465459"/>
            <a:ext cx="8413656" cy="160043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The model includes the Masked Language Modeling (MLM) loss from BERT to reinforce natural language understanding alongside table-specific objectives</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 new parallel pre-training corpus was constructed using T-REx alignments of Wikipedia abstracts and Wikidata triples, providing the necessary link between text and structured table data.</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To enrich the training data, the dataset generation process includes column name randomization, combining abstracts to simulate multiple entities, and grouping entities into coherent relational tables.</a:t>
            </a:r>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460925" y="544525"/>
            <a:ext cx="79110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2800">
                <a:latin typeface="Trebuchet MS"/>
                <a:ea typeface="Trebuchet MS"/>
                <a:cs typeface="Trebuchet MS"/>
                <a:sym typeface="Trebuchet MS"/>
              </a:rPr>
              <a:t>Powering MMDB with Language Models</a:t>
            </a:r>
            <a:endParaRPr sz="2800">
              <a:latin typeface="Trebuchet MS"/>
              <a:ea typeface="Trebuchet MS"/>
              <a:cs typeface="Trebuchet MS"/>
              <a:sym typeface="Trebuchet MS"/>
            </a:endParaRPr>
          </a:p>
        </p:txBody>
      </p:sp>
      <p:sp>
        <p:nvSpPr>
          <p:cNvPr id="186" name="Google Shape;186;p22"/>
          <p:cNvSpPr txBox="1"/>
          <p:nvPr/>
        </p:nvSpPr>
        <p:spPr>
          <a:xfrm>
            <a:off x="460925" y="1619558"/>
            <a:ext cx="7691100" cy="2578800"/>
          </a:xfrm>
          <a:prstGeom prst="rect">
            <a:avLst/>
          </a:prstGeom>
          <a:noFill/>
          <a:ln>
            <a:noFill/>
          </a:ln>
        </p:spPr>
        <p:txBody>
          <a:bodyPr anchorCtr="0" anchor="t" bIns="0" lIns="0" spcFirstLastPara="1" rIns="0" wrap="square" tIns="8875">
            <a:spAutoFit/>
          </a:bodyPr>
          <a:lstStyle/>
          <a:p>
            <a:pPr indent="-349250" lvl="0" marL="457200" marR="0" rtl="0" algn="l">
              <a:lnSpc>
                <a:spcPct val="115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MMDB builds on </a:t>
            </a:r>
            <a:r>
              <a:rPr b="1" i="0" lang="en-US" sz="1900" u="none" cap="none" strike="noStrike">
                <a:solidFill>
                  <a:schemeClr val="dk1"/>
                </a:solidFill>
                <a:latin typeface="Arial"/>
                <a:ea typeface="Arial"/>
                <a:cs typeface="Arial"/>
                <a:sym typeface="Arial"/>
              </a:rPr>
              <a:t>Large Pre-trained Language Models</a:t>
            </a:r>
            <a:r>
              <a:rPr b="0" i="0" lang="en-US" sz="1900" u="none" cap="none" strike="noStrike">
                <a:solidFill>
                  <a:schemeClr val="dk1"/>
                </a:solidFill>
                <a:latin typeface="Arial"/>
                <a:ea typeface="Arial"/>
                <a:cs typeface="Arial"/>
                <a:sym typeface="Arial"/>
              </a:rPr>
              <a:t> (like GPT, BERT, TaBERT).</a:t>
            </a:r>
            <a:endParaRPr b="0" i="0" sz="1900" u="none" cap="none" strike="noStrike">
              <a:solidFill>
                <a:schemeClr val="dk1"/>
              </a:solidFill>
              <a:latin typeface="Arial"/>
              <a:ea typeface="Arial"/>
              <a:cs typeface="Arial"/>
              <a:sym typeface="Arial"/>
            </a:endParaRPr>
          </a:p>
          <a:p>
            <a:pPr indent="-349250" lvl="0" marL="457200" marR="0" rtl="0" algn="l">
              <a:lnSpc>
                <a:spcPct val="115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These models can understand and extract </a:t>
            </a:r>
            <a:r>
              <a:rPr b="1" i="0" lang="en-US" sz="1900" u="none" cap="none" strike="noStrike">
                <a:solidFill>
                  <a:schemeClr val="dk1"/>
                </a:solidFill>
                <a:latin typeface="Arial"/>
                <a:ea typeface="Arial"/>
                <a:cs typeface="Arial"/>
                <a:sym typeface="Arial"/>
              </a:rPr>
              <a:t>structured meaning</a:t>
            </a:r>
            <a:r>
              <a:rPr b="0" i="0" lang="en-US" sz="1900" u="none" cap="none" strike="noStrike">
                <a:solidFill>
                  <a:schemeClr val="dk1"/>
                </a:solidFill>
                <a:latin typeface="Arial"/>
                <a:ea typeface="Arial"/>
                <a:cs typeface="Arial"/>
                <a:sym typeface="Arial"/>
              </a:rPr>
              <a:t> from text.</a:t>
            </a:r>
            <a:endParaRPr b="0" i="0" sz="1900" u="none" cap="none" strike="noStrike">
              <a:solidFill>
                <a:schemeClr val="dk1"/>
              </a:solidFill>
              <a:latin typeface="Arial"/>
              <a:ea typeface="Arial"/>
              <a:cs typeface="Arial"/>
              <a:sym typeface="Arial"/>
            </a:endParaRPr>
          </a:p>
          <a:p>
            <a:pPr indent="-349250" lvl="0" marL="457200" marR="0" rtl="0" algn="l">
              <a:lnSpc>
                <a:spcPct val="115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MMDB uses these models as a base for its </a:t>
            </a:r>
            <a:r>
              <a:rPr b="1" i="0" lang="en-US" sz="1900" u="none" cap="none" strike="noStrike">
                <a:solidFill>
                  <a:schemeClr val="dk1"/>
                </a:solidFill>
                <a:latin typeface="Arial"/>
                <a:ea typeface="Arial"/>
                <a:cs typeface="Arial"/>
                <a:sym typeface="Arial"/>
              </a:rPr>
              <a:t>MMOps</a:t>
            </a:r>
            <a:r>
              <a:rPr b="0" i="0" lang="en-US" sz="1900" u="none" cap="none" strike="noStrike">
                <a:solidFill>
                  <a:schemeClr val="dk1"/>
                </a:solidFill>
                <a:latin typeface="Arial"/>
                <a:ea typeface="Arial"/>
                <a:cs typeface="Arial"/>
                <a:sym typeface="Arial"/>
              </a:rPr>
              <a:t>, such as scans and joins.</a:t>
            </a:r>
            <a:endParaRPr b="0" i="0" sz="1900" u="none" cap="none" strike="noStrike">
              <a:solidFill>
                <a:schemeClr val="dk1"/>
              </a:solidFill>
              <a:latin typeface="Arial"/>
              <a:ea typeface="Arial"/>
              <a:cs typeface="Arial"/>
              <a:sym typeface="Arial"/>
            </a:endParaRPr>
          </a:p>
          <a:p>
            <a:pPr indent="-349250" lvl="0" marL="457200" marR="0" rtl="0" algn="l">
              <a:lnSpc>
                <a:spcPct val="115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Pretrained models reduce the need for massive custom training.</a:t>
            </a:r>
            <a:endParaRPr b="0" i="0" sz="1900" u="none" cap="none" strike="noStrike">
              <a:solidFill>
                <a:schemeClr val="dk1"/>
              </a:solidFill>
              <a:latin typeface="Arial"/>
              <a:ea typeface="Arial"/>
              <a:cs typeface="Arial"/>
              <a:sym typeface="Arial"/>
            </a:endParaRPr>
          </a:p>
          <a:p>
            <a:pPr indent="0" lvl="0" marL="146685"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87" name="Google Shape;187;p22"/>
          <p:cNvSpPr txBox="1"/>
          <p:nvPr>
            <p:ph idx="12" type="sldNum"/>
          </p:nvPr>
        </p:nvSpPr>
        <p:spPr>
          <a:xfrm>
            <a:off x="8371912" y="4829692"/>
            <a:ext cx="205200" cy="154500"/>
          </a:xfrm>
          <a:prstGeom prst="rect">
            <a:avLst/>
          </a:prstGeom>
          <a:noFill/>
          <a:ln>
            <a:noFill/>
          </a:ln>
        </p:spPr>
        <p:txBody>
          <a:bodyPr anchorCtr="0" anchor="t" bIns="0" lIns="0" spcFirstLastPara="1" rIns="0" wrap="square" tIns="625">
            <a:spAutoFit/>
          </a:bodyPr>
          <a:lstStyle/>
          <a:p>
            <a:pPr indent="0" lvl="0" marL="1270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460925" y="544525"/>
            <a:ext cx="79110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2800">
                <a:latin typeface="Trebuchet MS"/>
                <a:ea typeface="Trebuchet MS"/>
                <a:cs typeface="Trebuchet MS"/>
                <a:sym typeface="Trebuchet MS"/>
              </a:rPr>
              <a:t>Accurate and Reliable Extraction</a:t>
            </a:r>
            <a:endParaRPr sz="2800">
              <a:latin typeface="Trebuchet MS"/>
              <a:ea typeface="Trebuchet MS"/>
              <a:cs typeface="Trebuchet MS"/>
              <a:sym typeface="Trebuchet MS"/>
            </a:endParaRPr>
          </a:p>
        </p:txBody>
      </p:sp>
      <p:sp>
        <p:nvSpPr>
          <p:cNvPr id="193" name="Google Shape;193;p23"/>
          <p:cNvSpPr txBox="1"/>
          <p:nvPr/>
        </p:nvSpPr>
        <p:spPr>
          <a:xfrm>
            <a:off x="570873" y="1315735"/>
            <a:ext cx="7691100" cy="3059700"/>
          </a:xfrm>
          <a:prstGeom prst="rect">
            <a:avLst/>
          </a:prstGeom>
          <a:noFill/>
          <a:ln>
            <a:noFill/>
          </a:ln>
        </p:spPr>
        <p:txBody>
          <a:bodyPr anchorCtr="0" anchor="t" bIns="0" lIns="0" spcFirstLastPara="1" rIns="0" wrap="square" tIns="8875">
            <a:spAutoFit/>
          </a:bodyPr>
          <a:lstStyle/>
          <a:p>
            <a:pPr indent="0" lvl="0" marL="0" marR="0" rtl="0" algn="l">
              <a:lnSpc>
                <a:spcPct val="115000"/>
              </a:lnSpc>
              <a:spcBef>
                <a:spcPts val="1200"/>
              </a:spcBef>
              <a:spcAft>
                <a:spcPts val="0"/>
              </a:spcAft>
              <a:buClr>
                <a:schemeClr val="dk1"/>
              </a:buClr>
              <a:buSzPts val="1100"/>
              <a:buFont typeface="Arial"/>
              <a:buNone/>
            </a:pPr>
            <a:r>
              <a:rPr b="1" i="0" lang="en-US" sz="1600" u="none" cap="none" strike="noStrike">
                <a:solidFill>
                  <a:schemeClr val="dk1"/>
                </a:solidFill>
                <a:latin typeface="Arial"/>
                <a:ea typeface="Arial"/>
                <a:cs typeface="Arial"/>
                <a:sym typeface="Arial"/>
              </a:rPr>
              <a:t> Avoiding Hallucination</a:t>
            </a:r>
            <a:endParaRPr b="1" i="0" sz="1600" u="none" cap="none" strike="noStrike">
              <a:solidFill>
                <a:schemeClr val="dk1"/>
              </a:solidFill>
              <a:latin typeface="Arial"/>
              <a:ea typeface="Arial"/>
              <a:cs typeface="Arial"/>
              <a:sym typeface="Arial"/>
            </a:endParaRPr>
          </a:p>
          <a:p>
            <a:pPr indent="-330200" lvl="0" marL="457200" marR="0" rtl="0" algn="l">
              <a:lnSpc>
                <a:spcPct val="115000"/>
              </a:lnSpc>
              <a:spcBef>
                <a:spcPts val="12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Unlike generative models, MMDB uses </a:t>
            </a:r>
            <a:r>
              <a:rPr b="1" i="0" lang="en-US" sz="1600" u="none" cap="none" strike="noStrike">
                <a:solidFill>
                  <a:schemeClr val="dk1"/>
                </a:solidFill>
                <a:latin typeface="Arial"/>
                <a:ea typeface="Arial"/>
                <a:cs typeface="Arial"/>
                <a:sym typeface="Arial"/>
              </a:rPr>
              <a:t>extractive decoders</a:t>
            </a:r>
            <a:r>
              <a:rPr b="0" i="0" lang="en-US" sz="1600" u="none" cap="none" strike="noStrike">
                <a:solidFill>
                  <a:schemeClr val="dk1"/>
                </a:solidFill>
                <a:latin typeface="Arial"/>
                <a:ea typeface="Arial"/>
                <a:cs typeface="Arial"/>
                <a:sym typeface="Arial"/>
              </a:rPr>
              <a:t>.</a:t>
            </a:r>
            <a:endParaRPr b="0" i="0" sz="1600" u="none" cap="none" strike="noStrike">
              <a:solidFill>
                <a:schemeClr val="dk1"/>
              </a:solidFill>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Values must exist in the text — no “made-up” values.</a:t>
            </a:r>
            <a:endParaRPr b="0" i="0" sz="1600" u="none" cap="none" strike="noStrike">
              <a:solidFill>
                <a:schemeClr val="dk1"/>
              </a:solidFill>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Reduces risks in critical applications (like healthcare).</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US" sz="1600" u="none" cap="none" strike="noStrike">
                <a:solidFill>
                  <a:schemeClr val="dk1"/>
                </a:solidFill>
                <a:latin typeface="Arial"/>
                <a:ea typeface="Arial"/>
                <a:cs typeface="Arial"/>
                <a:sym typeface="Arial"/>
              </a:rPr>
              <a:t>  Detecting Duplicates</a:t>
            </a:r>
            <a:endParaRPr b="1" i="0" sz="1600" u="none" cap="none" strike="noStrike">
              <a:solidFill>
                <a:schemeClr val="dk1"/>
              </a:solidFill>
              <a:latin typeface="Arial"/>
              <a:ea typeface="Arial"/>
              <a:cs typeface="Arial"/>
              <a:sym typeface="Arial"/>
            </a:endParaRPr>
          </a:p>
          <a:p>
            <a:pPr indent="-330200" lvl="0" marL="457200" marR="0" rtl="0" algn="l">
              <a:lnSpc>
                <a:spcPct val="115000"/>
              </a:lnSpc>
              <a:spcBef>
                <a:spcPts val="12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Same info may appear with different phrasing (e.g., </a:t>
            </a:r>
            <a:r>
              <a:rPr b="0" i="1" lang="en-US" sz="1600" u="none" cap="none" strike="noStrike">
                <a:solidFill>
                  <a:schemeClr val="dk1"/>
                </a:solidFill>
                <a:latin typeface="Arial"/>
                <a:ea typeface="Arial"/>
                <a:cs typeface="Arial"/>
                <a:sym typeface="Arial"/>
              </a:rPr>
              <a:t>fever</a:t>
            </a:r>
            <a:r>
              <a:rPr b="0" i="0" lang="en-US" sz="1600" u="none" cap="none" strike="noStrike">
                <a:solidFill>
                  <a:schemeClr val="dk1"/>
                </a:solidFill>
                <a:latin typeface="Arial"/>
                <a:ea typeface="Arial"/>
                <a:cs typeface="Arial"/>
                <a:sym typeface="Arial"/>
              </a:rPr>
              <a:t> vs </a:t>
            </a:r>
            <a:r>
              <a:rPr b="0" i="1" lang="en-US" sz="1600" u="none" cap="none" strike="noStrike">
                <a:solidFill>
                  <a:schemeClr val="dk1"/>
                </a:solidFill>
                <a:latin typeface="Arial"/>
                <a:ea typeface="Arial"/>
                <a:cs typeface="Arial"/>
                <a:sym typeface="Arial"/>
              </a:rPr>
              <a:t>high body temperature</a:t>
            </a:r>
            <a:r>
              <a:rPr b="0" i="0" lang="en-US" sz="1600" u="none" cap="none" strike="noStrike">
                <a:solidFill>
                  <a:schemeClr val="dk1"/>
                </a:solidFill>
                <a:latin typeface="Arial"/>
                <a:ea typeface="Arial"/>
                <a:cs typeface="Arial"/>
                <a:sym typeface="Arial"/>
              </a:rPr>
              <a:t>).</a:t>
            </a:r>
            <a:endParaRPr b="0" i="0" sz="1600" u="none" cap="none" strike="noStrike">
              <a:solidFill>
                <a:schemeClr val="dk1"/>
              </a:solidFill>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MMDB uses a </a:t>
            </a:r>
            <a:r>
              <a:rPr b="1" i="0" lang="en-US" sz="1600" u="none" cap="none" strike="noStrike">
                <a:solidFill>
                  <a:schemeClr val="dk1"/>
                </a:solidFill>
                <a:latin typeface="Arial"/>
                <a:ea typeface="Arial"/>
                <a:cs typeface="Arial"/>
                <a:sym typeface="Arial"/>
              </a:rPr>
              <a:t>duplicate-detection head</a:t>
            </a:r>
            <a:r>
              <a:rPr b="0" i="0" lang="en-US" sz="1600" u="none" cap="none" strike="noStrike">
                <a:solidFill>
                  <a:schemeClr val="dk1"/>
                </a:solidFill>
                <a:latin typeface="Arial"/>
                <a:ea typeface="Arial"/>
                <a:cs typeface="Arial"/>
                <a:sym typeface="Arial"/>
              </a:rPr>
              <a:t> to merge semantically similar entries.</a:t>
            </a:r>
            <a:endParaRPr b="0" i="0" sz="1600" u="none" cap="none" strike="noStrike">
              <a:solidFill>
                <a:schemeClr val="dk1"/>
              </a:solidFill>
              <a:latin typeface="Arial"/>
              <a:ea typeface="Arial"/>
              <a:cs typeface="Arial"/>
              <a:sym typeface="Arial"/>
            </a:endParaRPr>
          </a:p>
          <a:p>
            <a:pPr indent="0" lvl="0" marL="146685" marR="0" rtl="0" algn="ctr">
              <a:lnSpc>
                <a:spcPct val="100000"/>
              </a:lnSpc>
              <a:spcBef>
                <a:spcPts val="120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p:txBody>
      </p:sp>
      <p:sp>
        <p:nvSpPr>
          <p:cNvPr id="194" name="Google Shape;194;p23"/>
          <p:cNvSpPr txBox="1"/>
          <p:nvPr>
            <p:ph idx="12" type="sldNum"/>
          </p:nvPr>
        </p:nvSpPr>
        <p:spPr>
          <a:xfrm>
            <a:off x="8371912" y="4829692"/>
            <a:ext cx="205200" cy="154500"/>
          </a:xfrm>
          <a:prstGeom prst="rect">
            <a:avLst/>
          </a:prstGeom>
          <a:noFill/>
          <a:ln>
            <a:noFill/>
          </a:ln>
        </p:spPr>
        <p:txBody>
          <a:bodyPr anchorCtr="0" anchor="t" bIns="0" lIns="0" spcFirstLastPara="1" rIns="0" wrap="square" tIns="625">
            <a:spAutoFit/>
          </a:bodyPr>
          <a:lstStyle/>
          <a:p>
            <a:pPr indent="0" lvl="0" marL="1270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460923" y="544533"/>
            <a:ext cx="7070090" cy="46166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Trebuchet MS"/>
                <a:ea typeface="Trebuchet MS"/>
                <a:cs typeface="Trebuchet MS"/>
                <a:sym typeface="Trebuchet MS"/>
              </a:rPr>
              <a:t>Experimental Evaluation</a:t>
            </a:r>
            <a:endParaRPr/>
          </a:p>
        </p:txBody>
      </p:sp>
      <p:sp>
        <p:nvSpPr>
          <p:cNvPr id="200" name="Google Shape;200;p24"/>
          <p:cNvSpPr txBox="1"/>
          <p:nvPr>
            <p:ph idx="1" type="body"/>
          </p:nvPr>
        </p:nvSpPr>
        <p:spPr>
          <a:xfrm>
            <a:off x="460375" y="1335263"/>
            <a:ext cx="8144782" cy="2769989"/>
          </a:xfrm>
          <a:prstGeom prst="rect">
            <a:avLst/>
          </a:prstGeom>
          <a:noFill/>
          <a:ln>
            <a:noFill/>
          </a:ln>
        </p:spPr>
        <p:txBody>
          <a:bodyPr anchorCtr="0" anchor="ctr"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450"/>
              <a:buFont typeface="Arial"/>
              <a:buChar char="•"/>
            </a:pPr>
            <a:r>
              <a:rPr b="0" i="0" lang="en-US" sz="1450" u="none" cap="none" strike="noStrike">
                <a:solidFill>
                  <a:schemeClr val="dk1"/>
                </a:solidFill>
                <a:latin typeface="Arial"/>
                <a:ea typeface="Arial"/>
                <a:cs typeface="Arial"/>
                <a:sym typeface="Arial"/>
              </a:rPr>
              <a:t>The evaluation compares the proposed MMDB and MMDB-Model against the text-to-table [43] baseline, showing better computational efficiency and extraction quality with limited training data.</a:t>
            </a:r>
            <a:endParaRPr/>
          </a:p>
          <a:p>
            <a:pPr indent="-285750" lvl="0" marL="285750" marR="0" rtl="0" algn="l">
              <a:lnSpc>
                <a:spcPct val="100000"/>
              </a:lnSpc>
              <a:spcBef>
                <a:spcPts val="0"/>
              </a:spcBef>
              <a:spcAft>
                <a:spcPts val="0"/>
              </a:spcAft>
              <a:buClr>
                <a:schemeClr val="dk1"/>
              </a:buClr>
              <a:buSzPts val="1450"/>
              <a:buFont typeface="Arial"/>
              <a:buChar char="•"/>
            </a:pPr>
            <a:r>
              <a:rPr b="0" i="0" lang="en-US" sz="1450" u="none" cap="none" strike="noStrike">
                <a:solidFill>
                  <a:schemeClr val="dk1"/>
                </a:solidFill>
                <a:latin typeface="Arial"/>
                <a:ea typeface="Arial"/>
                <a:cs typeface="Arial"/>
                <a:sym typeface="Arial"/>
              </a:rPr>
              <a:t>The primary dataset used is the Rotowire dataset, which includes basketball game reports and corresponding tables for team and player statistics, enriched with general information from Wikipedia to support join operations. </a:t>
            </a:r>
            <a:endParaRPr/>
          </a:p>
          <a:p>
            <a:pPr indent="-285750" lvl="0" marL="285750" marR="0" rtl="0" algn="l">
              <a:lnSpc>
                <a:spcPct val="100000"/>
              </a:lnSpc>
              <a:spcBef>
                <a:spcPts val="0"/>
              </a:spcBef>
              <a:spcAft>
                <a:spcPts val="0"/>
              </a:spcAft>
              <a:buClr>
                <a:schemeClr val="dk1"/>
              </a:buClr>
              <a:buSzPts val="1450"/>
              <a:buFont typeface="Arial"/>
              <a:buChar char="•"/>
            </a:pPr>
            <a:r>
              <a:rPr b="0" i="0" lang="en-US" sz="1450" u="none" cap="none" strike="noStrike">
                <a:solidFill>
                  <a:schemeClr val="dk1"/>
                </a:solidFill>
                <a:latin typeface="Arial"/>
                <a:ea typeface="Arial"/>
                <a:cs typeface="Arial"/>
                <a:sym typeface="Arial"/>
              </a:rPr>
              <a:t>The experiments involve multi-modal operations such as scan, join, and union, demonstrating the system's ability to integrate text and table data seamlessly. An additional dataset is constructed using T-REx from three unseen Wikipedia domains—Nobel Prize winners, skyscrapers, and countries—to test generalization. </a:t>
            </a:r>
            <a:endParaRPr/>
          </a:p>
          <a:p>
            <a:pPr indent="-285750" lvl="0" marL="285750" marR="0" rtl="0" algn="l">
              <a:lnSpc>
                <a:spcPct val="100000"/>
              </a:lnSpc>
              <a:spcBef>
                <a:spcPts val="0"/>
              </a:spcBef>
              <a:spcAft>
                <a:spcPts val="0"/>
              </a:spcAft>
              <a:buClr>
                <a:schemeClr val="dk1"/>
              </a:buClr>
              <a:buSzPts val="1450"/>
              <a:buFont typeface="Arial"/>
              <a:buChar char="•"/>
            </a:pPr>
            <a:r>
              <a:rPr b="0" i="0" lang="en-US" sz="1450" u="none" cap="none" strike="noStrike">
                <a:solidFill>
                  <a:schemeClr val="dk1"/>
                </a:solidFill>
                <a:latin typeface="Arial"/>
                <a:ea typeface="Arial"/>
                <a:cs typeface="Arial"/>
                <a:sym typeface="Arial"/>
              </a:rPr>
              <a:t>The setup includes comparisons against strong baselines and utilizes a DGX A100 server, with 4 GPUs used for pre-training and 2 GPUs for fine-tuning and inference.</a:t>
            </a:r>
            <a:endParaRPr b="0" i="0" sz="145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7"/>
          <p:cNvSpPr txBox="1"/>
          <p:nvPr>
            <p:ph type="title"/>
          </p:nvPr>
        </p:nvSpPr>
        <p:spPr>
          <a:xfrm>
            <a:off x="460925" y="544525"/>
            <a:ext cx="8781046" cy="366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2300">
                <a:latin typeface="Trebuchet MS"/>
                <a:ea typeface="Trebuchet MS"/>
                <a:cs typeface="Trebuchet MS"/>
                <a:sym typeface="Trebuchet MS"/>
              </a:rPr>
              <a:t>Structured vs Unstructured Data – The Gap in Databases</a:t>
            </a:r>
            <a:endParaRPr sz="2300">
              <a:latin typeface="Trebuchet MS"/>
              <a:ea typeface="Trebuchet MS"/>
              <a:cs typeface="Trebuchet MS"/>
              <a:sym typeface="Trebuchet MS"/>
            </a:endParaRPr>
          </a:p>
        </p:txBody>
      </p:sp>
      <p:sp>
        <p:nvSpPr>
          <p:cNvPr id="65" name="Google Shape;65;p7"/>
          <p:cNvSpPr txBox="1"/>
          <p:nvPr/>
        </p:nvSpPr>
        <p:spPr>
          <a:xfrm>
            <a:off x="369875" y="1417100"/>
            <a:ext cx="8412300" cy="2685900"/>
          </a:xfrm>
          <a:prstGeom prst="rect">
            <a:avLst/>
          </a:prstGeom>
          <a:noFill/>
          <a:ln>
            <a:noFill/>
          </a:ln>
        </p:spPr>
        <p:txBody>
          <a:bodyPr anchorCtr="0" anchor="t" bIns="0" lIns="0" spcFirstLastPara="1" rIns="0" wrap="square" tIns="22850">
            <a:spAutoFit/>
          </a:bodyPr>
          <a:lstStyle/>
          <a:p>
            <a:pPr indent="-355600" lvl="0" marL="457200" marR="0" rtl="0" algn="l">
              <a:lnSpc>
                <a:spcPct val="115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Traditional databases are designed for structured, tabular data.</a:t>
            </a:r>
            <a:endParaRPr b="0" i="0" sz="2000" u="none" cap="none" strike="noStrike">
              <a:solidFill>
                <a:schemeClr val="dk1"/>
              </a:solidFill>
              <a:latin typeface="Arial"/>
              <a:ea typeface="Arial"/>
              <a:cs typeface="Arial"/>
              <a:sym typeface="Arial"/>
            </a:endParaRPr>
          </a:p>
          <a:p>
            <a:pPr indent="-355600" lvl="0" marL="457200" marR="0" rtl="0" algn="l">
              <a:lnSpc>
                <a:spcPct val="115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Real-world applications (healthcare, business, journalism) involve </a:t>
            </a:r>
            <a:r>
              <a:rPr b="1" i="0" lang="en-US" sz="2000" u="none" cap="none" strike="noStrike">
                <a:solidFill>
                  <a:schemeClr val="dk1"/>
                </a:solidFill>
                <a:latin typeface="Arial"/>
                <a:ea typeface="Arial"/>
                <a:cs typeface="Arial"/>
                <a:sym typeface="Arial"/>
              </a:rPr>
              <a:t>unstructured data</a:t>
            </a:r>
            <a:r>
              <a:rPr b="0" i="0" lang="en-US" sz="2000" u="none" cap="none" strike="noStrike">
                <a:solidFill>
                  <a:schemeClr val="dk1"/>
                </a:solidFill>
                <a:latin typeface="Arial"/>
                <a:ea typeface="Arial"/>
                <a:cs typeface="Arial"/>
                <a:sym typeface="Arial"/>
              </a:rPr>
              <a:t> like text, images, and audio.</a:t>
            </a:r>
            <a:endParaRPr b="0" i="0" sz="2000" u="none" cap="none" strike="noStrike">
              <a:solidFill>
                <a:schemeClr val="dk1"/>
              </a:solidFill>
              <a:latin typeface="Arial"/>
              <a:ea typeface="Arial"/>
              <a:cs typeface="Arial"/>
              <a:sym typeface="Arial"/>
            </a:endParaRPr>
          </a:p>
          <a:p>
            <a:pPr indent="-355600" lvl="0" marL="457200" marR="0" rtl="0" algn="l">
              <a:lnSpc>
                <a:spcPct val="115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SQL, the standard query language, </a:t>
            </a:r>
            <a:r>
              <a:rPr b="1" i="0" lang="en-US" sz="2000" u="none" cap="none" strike="noStrike">
                <a:solidFill>
                  <a:schemeClr val="dk1"/>
                </a:solidFill>
                <a:latin typeface="Arial"/>
                <a:ea typeface="Arial"/>
                <a:cs typeface="Arial"/>
                <a:sym typeface="Arial"/>
              </a:rPr>
              <a:t>does not support</a:t>
            </a:r>
            <a:r>
              <a:rPr b="0" i="0" lang="en-US" sz="2000" u="none" cap="none" strike="noStrike">
                <a:solidFill>
                  <a:schemeClr val="dk1"/>
                </a:solidFill>
                <a:latin typeface="Arial"/>
                <a:ea typeface="Arial"/>
                <a:cs typeface="Arial"/>
                <a:sym typeface="Arial"/>
              </a:rPr>
              <a:t> querying free-form text directly.</a:t>
            </a:r>
            <a:endParaRPr b="0" i="0" sz="2000" u="none" cap="none" strike="noStrike">
              <a:solidFill>
                <a:schemeClr val="dk1"/>
              </a:solidFill>
              <a:latin typeface="Arial"/>
              <a:ea typeface="Arial"/>
              <a:cs typeface="Arial"/>
              <a:sym typeface="Arial"/>
            </a:endParaRPr>
          </a:p>
          <a:p>
            <a:pPr indent="-355600" lvl="0" marL="457200" marR="0" rtl="0" algn="l">
              <a:lnSpc>
                <a:spcPct val="115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Extracting insights from text usually requires external tools or custom pipelines that are slow, expensive, and inflexible.</a:t>
            </a:r>
            <a:endParaRPr b="0" i="0" sz="2000" u="none" cap="none" strike="noStrike">
              <a:solidFill>
                <a:schemeClr val="dk1"/>
              </a:solidFill>
              <a:latin typeface="Arial"/>
              <a:ea typeface="Arial"/>
              <a:cs typeface="Arial"/>
              <a:sym typeface="Arial"/>
            </a:endParaRPr>
          </a:p>
          <a:p>
            <a:pPr indent="0" lvl="0" marL="83185" marR="0" rtl="0" algn="ctr">
              <a:lnSpc>
                <a:spcPct val="119166"/>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66" name="Google Shape;66;p7"/>
          <p:cNvSpPr txBox="1"/>
          <p:nvPr>
            <p:ph idx="12" type="sldNum"/>
          </p:nvPr>
        </p:nvSpPr>
        <p:spPr>
          <a:xfrm>
            <a:off x="8371912" y="4829692"/>
            <a:ext cx="205228" cy="167639"/>
          </a:xfrm>
          <a:prstGeom prst="rect">
            <a:avLst/>
          </a:prstGeom>
          <a:noFill/>
          <a:ln>
            <a:noFill/>
          </a:ln>
        </p:spPr>
        <p:txBody>
          <a:bodyPr anchorCtr="0" anchor="t" bIns="0" lIns="0" spcFirstLastPara="1" rIns="0" wrap="square" tIns="625">
            <a:spAutoFit/>
          </a:bodyPr>
          <a:lstStyle/>
          <a:p>
            <a:pPr indent="0" lvl="0" marL="1270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460923" y="544533"/>
            <a:ext cx="7070090" cy="4826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SzPts val="1400"/>
              <a:buNone/>
            </a:pPr>
            <a:r>
              <a:rPr lang="en-US" sz="2800">
                <a:latin typeface="Trebuchet MS"/>
                <a:ea typeface="Trebuchet MS"/>
                <a:cs typeface="Trebuchet MS"/>
                <a:sym typeface="Trebuchet MS"/>
              </a:rPr>
              <a:t>Exp. 1: Accuracy of Multi-Modal Queries</a:t>
            </a:r>
            <a:endParaRPr/>
          </a:p>
        </p:txBody>
      </p:sp>
      <p:sp>
        <p:nvSpPr>
          <p:cNvPr id="206" name="Google Shape;206;p25"/>
          <p:cNvSpPr txBox="1"/>
          <p:nvPr>
            <p:ph idx="4294967295" type="body"/>
          </p:nvPr>
        </p:nvSpPr>
        <p:spPr>
          <a:xfrm>
            <a:off x="460923" y="1217633"/>
            <a:ext cx="3344545" cy="326440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900"/>
              <a:buFont typeface="Arial"/>
              <a:buNone/>
            </a:pPr>
            <a:r>
              <a:t/>
            </a:r>
            <a:endParaRPr b="0" i="0" sz="900" u="none" cap="none" strike="noStrike">
              <a:solidFill>
                <a:schemeClr val="dk1"/>
              </a:solidFill>
            </a:endParaRPr>
          </a:p>
          <a:p>
            <a:pPr indent="-285750" lvl="0" marL="285750" rtl="0" algn="l">
              <a:lnSpc>
                <a:spcPct val="90000"/>
              </a:lnSpc>
              <a:spcBef>
                <a:spcPts val="600"/>
              </a:spcBef>
              <a:spcAft>
                <a:spcPts val="0"/>
              </a:spcAft>
              <a:buSzPts val="900"/>
              <a:buFont typeface="Arial"/>
              <a:buChar char="•"/>
            </a:pPr>
            <a:r>
              <a:rPr b="0" i="0" lang="en-US" sz="900" u="none" cap="none" strike="noStrike">
                <a:solidFill>
                  <a:schemeClr val="dk1"/>
                </a:solidFill>
              </a:rPr>
              <a:t>Accuracy with Limited Training Data: MMDB consistently outperforms text-to-table in terms of extraction accuracy (measured by mean F1 score) across both the Rotowire and T-REx datasets, even with very few training samples. MMDB achieves up to 60% F1 on Rotowire with just four samples per table and demonstrates strong zero-shot performance (up to 80% F1) on unseen T-REx domains.</a:t>
            </a:r>
            <a:endParaRPr/>
          </a:p>
          <a:p>
            <a:pPr indent="-285750" lvl="0" marL="285750" rtl="0" algn="l">
              <a:lnSpc>
                <a:spcPct val="90000"/>
              </a:lnSpc>
              <a:spcBef>
                <a:spcPts val="600"/>
              </a:spcBef>
              <a:spcAft>
                <a:spcPts val="0"/>
              </a:spcAft>
              <a:buSzPts val="900"/>
              <a:buFont typeface="Arial"/>
              <a:buChar char="•"/>
            </a:pPr>
            <a:r>
              <a:rPr b="0" i="0" lang="en-US" sz="900" u="none" cap="none" strike="noStrike">
                <a:solidFill>
                  <a:schemeClr val="dk1"/>
                </a:solidFill>
              </a:rPr>
              <a:t>Generalization and Efficiency: MMDB shows strong generalization to new domains (like basketball reports or unseen Wikipedia categories) without hyperparameter tuning. It performs well across multi-modal operations (scan, join, union) and maintains an edge over text-to-table even with increasing data.</a:t>
            </a:r>
            <a:endParaRPr/>
          </a:p>
          <a:p>
            <a:pPr indent="-285750" lvl="0" marL="285750" rtl="0" algn="l">
              <a:lnSpc>
                <a:spcPct val="90000"/>
              </a:lnSpc>
              <a:spcBef>
                <a:spcPts val="600"/>
              </a:spcBef>
              <a:spcAft>
                <a:spcPts val="0"/>
              </a:spcAft>
              <a:buSzPts val="900"/>
              <a:buFont typeface="Arial"/>
              <a:buChar char="•"/>
            </a:pPr>
            <a:r>
              <a:rPr b="0" i="0" lang="en-US" sz="900" u="none" cap="none" strike="noStrike">
                <a:solidFill>
                  <a:schemeClr val="dk1"/>
                </a:solidFill>
              </a:rPr>
              <a:t>Runtime Performance: MMDB is significantly faster than text-to-table, especially for join queries on the Rotowire dataset, with runtimes in the range of seconds compared to several minutes for text-to-table, as shown on a log-scale Y-axis.</a:t>
            </a:r>
            <a:endParaRPr/>
          </a:p>
          <a:p>
            <a:pPr indent="0" lvl="0" marL="0" rtl="0" algn="l">
              <a:lnSpc>
                <a:spcPct val="90000"/>
              </a:lnSpc>
              <a:spcBef>
                <a:spcPts val="600"/>
              </a:spcBef>
              <a:spcAft>
                <a:spcPts val="600"/>
              </a:spcAft>
              <a:buSzPts val="900"/>
              <a:buFont typeface="Arial"/>
              <a:buNone/>
            </a:pPr>
            <a:r>
              <a:t/>
            </a:r>
            <a:endParaRPr b="0" i="0" sz="900" u="none" cap="none" strike="noStrike">
              <a:solidFill>
                <a:schemeClr val="dk1"/>
              </a:solidFill>
            </a:endParaRPr>
          </a:p>
        </p:txBody>
      </p:sp>
      <p:pic>
        <p:nvPicPr>
          <p:cNvPr id="207" name="Google Shape;207;p25"/>
          <p:cNvPicPr preferRelativeResize="0"/>
          <p:nvPr/>
        </p:nvPicPr>
        <p:blipFill rotWithShape="1">
          <a:blip r:embed="rId3">
            <a:alphaModFix/>
          </a:blip>
          <a:srcRect b="0" l="0" r="0" t="0"/>
          <a:stretch/>
        </p:blipFill>
        <p:spPr>
          <a:xfrm>
            <a:off x="5061857" y="1027133"/>
            <a:ext cx="2984764" cy="344206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530375" y="1506311"/>
            <a:ext cx="4996846" cy="2123658"/>
          </a:xfrm>
          <a:prstGeom prst="rect">
            <a:avLst/>
          </a:prstGeom>
          <a:noFill/>
          <a:ln>
            <a:noFill/>
          </a:ln>
        </p:spPr>
        <p:txBody>
          <a:bodyPr anchorCtr="0" anchor="ctr"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MMDB significantly reduces runtime in selective multi-modal join queries by generating only rows with join partners, avoiding the inefficiency of the text-to-table approach which processes all data regardless of join relevance.</a:t>
            </a:r>
            <a:endParaRPr/>
          </a:p>
          <a:p>
            <a:pPr indent="-285750" lvl="0" marL="28575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Using multi-modal secondary indexes, MMDB speeds up selective queries by transforming only relevant texts, achieving much faster execution times even when including the cost of index creation.</a:t>
            </a:r>
            <a:endParaRPr/>
          </a:p>
          <a:p>
            <a:pPr indent="-285750" lvl="0" marL="285750" marR="0" rtl="0" algn="l">
              <a:lnSpc>
                <a:spcPct val="100000"/>
              </a:lnSpc>
              <a:spcBef>
                <a:spcPts val="0"/>
              </a:spcBef>
              <a:spcAft>
                <a:spcPts val="0"/>
              </a:spcAft>
              <a:buClr>
                <a:schemeClr val="dk1"/>
              </a:buClr>
              <a:buSzPts val="1200"/>
              <a:buFont typeface="Arial"/>
              <a:buChar char="•"/>
            </a:pPr>
            <a:r>
              <a:rPr b="0" i="0" lang="en-US" sz="1200" u="none" cap="none" strike="noStrike">
                <a:solidFill>
                  <a:schemeClr val="dk1"/>
                </a:solidFill>
                <a:latin typeface="Arial"/>
                <a:ea typeface="Arial"/>
                <a:cs typeface="Arial"/>
                <a:sym typeface="Arial"/>
              </a:rPr>
              <a:t>For materialized view creation, MMDB is far more efficient than text-to-table due to its shallow decoder, which processes entire rows in a single pass, completing view construction in under a minute compared to over 15 minutes.</a:t>
            </a:r>
            <a:endParaRPr/>
          </a:p>
        </p:txBody>
      </p:sp>
      <p:sp>
        <p:nvSpPr>
          <p:cNvPr id="213" name="Google Shape;213;p26"/>
          <p:cNvSpPr txBox="1"/>
          <p:nvPr/>
        </p:nvSpPr>
        <p:spPr>
          <a:xfrm>
            <a:off x="530375" y="522516"/>
            <a:ext cx="731001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rgbClr val="000000"/>
                </a:solidFill>
                <a:latin typeface="Trebuchet MS"/>
                <a:ea typeface="Trebuchet MS"/>
                <a:cs typeface="Trebuchet MS"/>
                <a:sym typeface="Trebuchet MS"/>
              </a:rPr>
              <a:t>Exp. 2: Runtime of Multi-modal Operators </a:t>
            </a:r>
            <a:endParaRPr/>
          </a:p>
        </p:txBody>
      </p:sp>
      <p:pic>
        <p:nvPicPr>
          <p:cNvPr descr="A graph of different types of text&#10;&#10;AI-generated content may be incorrect." id="214" name="Google Shape;214;p26"/>
          <p:cNvPicPr preferRelativeResize="0"/>
          <p:nvPr/>
        </p:nvPicPr>
        <p:blipFill rotWithShape="1">
          <a:blip r:embed="rId3">
            <a:alphaModFix/>
          </a:blip>
          <a:srcRect b="0" l="0" r="0" t="0"/>
          <a:stretch/>
        </p:blipFill>
        <p:spPr>
          <a:xfrm>
            <a:off x="5617332" y="1326697"/>
            <a:ext cx="2996293" cy="282076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460923" y="544533"/>
            <a:ext cx="7070090" cy="4826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SzPts val="1400"/>
              <a:buNone/>
            </a:pPr>
            <a:r>
              <a:rPr lang="en-US">
                <a:latin typeface="Trebuchet MS"/>
                <a:ea typeface="Trebuchet MS"/>
                <a:cs typeface="Trebuchet MS"/>
                <a:sym typeface="Trebuchet MS"/>
              </a:rPr>
              <a:t>Exp. 3: Ablation Study for Pre-Training</a:t>
            </a:r>
            <a:endParaRPr/>
          </a:p>
        </p:txBody>
      </p:sp>
      <p:sp>
        <p:nvSpPr>
          <p:cNvPr id="220" name="Google Shape;220;p27"/>
          <p:cNvSpPr txBox="1"/>
          <p:nvPr>
            <p:ph idx="4294967295" type="body"/>
          </p:nvPr>
        </p:nvSpPr>
        <p:spPr>
          <a:xfrm>
            <a:off x="460923" y="1217633"/>
            <a:ext cx="3344545" cy="326440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000"/>
              <a:buFont typeface="Arial"/>
              <a:buNone/>
            </a:pPr>
            <a:r>
              <a:t/>
            </a:r>
            <a:endParaRPr b="0" i="0" sz="1000" u="none" cap="none" strike="noStrike">
              <a:solidFill>
                <a:schemeClr val="dk1"/>
              </a:solidFill>
            </a:endParaRPr>
          </a:p>
          <a:p>
            <a:pPr indent="-63500" lvl="0" marL="0" rtl="0" algn="l">
              <a:lnSpc>
                <a:spcPct val="90000"/>
              </a:lnSpc>
              <a:spcBef>
                <a:spcPts val="600"/>
              </a:spcBef>
              <a:spcAft>
                <a:spcPts val="0"/>
              </a:spcAft>
              <a:buSzPts val="1000"/>
              <a:buFont typeface="Arial"/>
              <a:buAutoNum type="arabicPeriod"/>
            </a:pPr>
            <a:r>
              <a:rPr b="0" i="0" lang="en-US" sz="1000" u="none" cap="none" strike="noStrike">
                <a:solidFill>
                  <a:schemeClr val="dk1"/>
                </a:solidFill>
              </a:rPr>
              <a:t>Accuracy with Limited Training Data: MMDB consistently outperforms text-to-table in terms of extraction accuracy (measured by mean F1 score) across both the Rotowire and T-REx datasets, even with very few training samples. MMDB achieves up to 60% F1 on Rotowire with just four samples per table and demonstrates strong zero-shot performance (up to 80% F1) on unseen T-REx domains.</a:t>
            </a:r>
            <a:endParaRPr/>
          </a:p>
          <a:p>
            <a:pPr indent="-63500" lvl="0" marL="0" rtl="0" algn="l">
              <a:lnSpc>
                <a:spcPct val="90000"/>
              </a:lnSpc>
              <a:spcBef>
                <a:spcPts val="600"/>
              </a:spcBef>
              <a:spcAft>
                <a:spcPts val="0"/>
              </a:spcAft>
              <a:buSzPts val="1000"/>
              <a:buFont typeface="Arial"/>
              <a:buAutoNum type="arabicPeriod"/>
            </a:pPr>
            <a:r>
              <a:rPr b="0" i="0" lang="en-US" sz="1000" u="none" cap="none" strike="noStrike">
                <a:solidFill>
                  <a:schemeClr val="dk1"/>
                </a:solidFill>
              </a:rPr>
              <a:t>Generalization and Efficiency: MMDB shows strong generalization to new domains (like basketball reports or unseen Wikipedia categories) without hyperparameter tuning. It performs well across multi-modal operations (scan, join, union) and maintains an edge over text-to-table even with increasing data.</a:t>
            </a:r>
            <a:endParaRPr/>
          </a:p>
          <a:p>
            <a:pPr indent="-63500" lvl="0" marL="0" rtl="0" algn="l">
              <a:lnSpc>
                <a:spcPct val="90000"/>
              </a:lnSpc>
              <a:spcBef>
                <a:spcPts val="600"/>
              </a:spcBef>
              <a:spcAft>
                <a:spcPts val="0"/>
              </a:spcAft>
              <a:buSzPts val="1000"/>
              <a:buFont typeface="Arial"/>
              <a:buAutoNum type="arabicPeriod"/>
            </a:pPr>
            <a:r>
              <a:rPr b="0" i="0" lang="en-US" sz="1000" u="none" cap="none" strike="noStrike">
                <a:solidFill>
                  <a:schemeClr val="dk1"/>
                </a:solidFill>
              </a:rPr>
              <a:t>Runtime Performance: MMDB is significantly faster than text-to-table, especially for join queries on the Rotowire dataset, with runtimes in the range of seconds compared to several minutes for text-to-table, as shown on a log-scale Y-axis.</a:t>
            </a:r>
            <a:endParaRPr/>
          </a:p>
          <a:p>
            <a:pPr indent="0" lvl="0" marL="0" rtl="0" algn="l">
              <a:lnSpc>
                <a:spcPct val="90000"/>
              </a:lnSpc>
              <a:spcBef>
                <a:spcPts val="600"/>
              </a:spcBef>
              <a:spcAft>
                <a:spcPts val="600"/>
              </a:spcAft>
              <a:buSzPts val="1000"/>
              <a:buFont typeface="Arial"/>
              <a:buNone/>
            </a:pPr>
            <a:r>
              <a:t/>
            </a:r>
            <a:endParaRPr b="0" i="0" sz="1000" u="none" cap="none" strike="noStrike">
              <a:solidFill>
                <a:schemeClr val="dk1"/>
              </a:solidFill>
            </a:endParaRPr>
          </a:p>
        </p:txBody>
      </p:sp>
      <p:pic>
        <p:nvPicPr>
          <p:cNvPr id="221" name="Google Shape;221;p27"/>
          <p:cNvPicPr preferRelativeResize="0"/>
          <p:nvPr/>
        </p:nvPicPr>
        <p:blipFill rotWithShape="1">
          <a:blip r:embed="rId3">
            <a:alphaModFix/>
          </a:blip>
          <a:srcRect b="0" l="0" r="0" t="0"/>
          <a:stretch/>
        </p:blipFill>
        <p:spPr>
          <a:xfrm>
            <a:off x="4314277" y="1217633"/>
            <a:ext cx="3683189" cy="302910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460923" y="544533"/>
            <a:ext cx="7070090" cy="4826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SzPts val="1400"/>
              <a:buNone/>
            </a:pPr>
            <a:r>
              <a:rPr lang="en-US"/>
              <a:t>Drawbacks &amp; Conclusion</a:t>
            </a:r>
            <a:endParaRPr/>
          </a:p>
        </p:txBody>
      </p:sp>
      <p:grpSp>
        <p:nvGrpSpPr>
          <p:cNvPr id="227" name="Google Shape;227;p28"/>
          <p:cNvGrpSpPr/>
          <p:nvPr/>
        </p:nvGrpSpPr>
        <p:grpSpPr>
          <a:xfrm>
            <a:off x="460923" y="1264666"/>
            <a:ext cx="7070090" cy="3170340"/>
            <a:chOff x="0" y="47033"/>
            <a:chExt cx="7070090" cy="3170340"/>
          </a:xfrm>
        </p:grpSpPr>
        <p:sp>
          <p:nvSpPr>
            <p:cNvPr id="228" name="Google Shape;228;p28"/>
            <p:cNvSpPr/>
            <p:nvPr/>
          </p:nvSpPr>
          <p:spPr>
            <a:xfrm>
              <a:off x="0" y="47033"/>
              <a:ext cx="7070090" cy="444600"/>
            </a:xfrm>
            <a:prstGeom prst="roundRect">
              <a:avLst>
                <a:gd fmla="val 16667" name="adj"/>
              </a:avLst>
            </a:prstGeom>
            <a:solidFill>
              <a:srgbClr val="BF504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8"/>
            <p:cNvSpPr txBox="1"/>
            <p:nvPr/>
          </p:nvSpPr>
          <p:spPr>
            <a:xfrm>
              <a:off x="21704" y="68737"/>
              <a:ext cx="7026682" cy="401192"/>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Arial"/>
                  <a:ea typeface="Arial"/>
                  <a:cs typeface="Arial"/>
                  <a:sym typeface="Arial"/>
                </a:rPr>
                <a:t>Drawbacks of MMDB</a:t>
              </a:r>
              <a:endParaRPr/>
            </a:p>
          </p:txBody>
        </p:sp>
        <p:sp>
          <p:nvSpPr>
            <p:cNvPr id="230" name="Google Shape;230;p28"/>
            <p:cNvSpPr/>
            <p:nvPr/>
          </p:nvSpPr>
          <p:spPr>
            <a:xfrm>
              <a:off x="0" y="491634"/>
              <a:ext cx="7070090" cy="9439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8"/>
            <p:cNvSpPr txBox="1"/>
            <p:nvPr/>
          </p:nvSpPr>
          <p:spPr>
            <a:xfrm>
              <a:off x="0" y="491634"/>
              <a:ext cx="7070090" cy="943920"/>
            </a:xfrm>
            <a:prstGeom prst="rect">
              <a:avLst/>
            </a:prstGeom>
            <a:noFill/>
            <a:ln>
              <a:noFill/>
            </a:ln>
          </p:spPr>
          <p:txBody>
            <a:bodyPr anchorCtr="0" anchor="t" bIns="24125" lIns="224475" spcFirstLastPara="1" rIns="135125" wrap="square" tIns="24125">
              <a:noAutofit/>
            </a:bodyPr>
            <a:lstStyle/>
            <a:p>
              <a:pPr indent="-114300" lvl="1" marL="114300" marR="0" rtl="0" algn="l">
                <a:lnSpc>
                  <a:spcPct val="90000"/>
                </a:lnSpc>
                <a:spcBef>
                  <a:spcPts val="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Relies on large language models, which can be resource-intensive.</a:t>
              </a:r>
              <a:endParaRPr b="0" i="0" sz="1500" u="none" cap="none" strike="noStrike">
                <a:solidFill>
                  <a:srgbClr val="000000"/>
                </a:solidFill>
                <a:latin typeface="Arial"/>
                <a:ea typeface="Arial"/>
                <a:cs typeface="Arial"/>
                <a:sym typeface="Arial"/>
              </a:endParaRPr>
            </a:p>
            <a:p>
              <a:pPr indent="-114300" lvl="1" marL="114300" marR="0" rtl="0" algn="l">
                <a:lnSpc>
                  <a:spcPct val="90000"/>
                </a:lnSpc>
                <a:spcBef>
                  <a:spcPts val="30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Extraction accuracy depends on model quality — may need fine-tuning</a:t>
              </a:r>
              <a:endParaRPr/>
            </a:p>
            <a:p>
              <a:pPr indent="-114300" lvl="1" marL="114300" marR="0" rtl="0" algn="l">
                <a:lnSpc>
                  <a:spcPct val="90000"/>
                </a:lnSpc>
                <a:spcBef>
                  <a:spcPts val="30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Initial setup may be complex, especially for defining virtual tables and schema mapping.</a:t>
              </a:r>
              <a:endParaRPr b="0" i="0" sz="1500" u="none" cap="none" strike="noStrike">
                <a:solidFill>
                  <a:srgbClr val="000000"/>
                </a:solidFill>
                <a:latin typeface="Arial"/>
                <a:ea typeface="Arial"/>
                <a:cs typeface="Arial"/>
                <a:sym typeface="Arial"/>
              </a:endParaRPr>
            </a:p>
          </p:txBody>
        </p:sp>
        <p:sp>
          <p:nvSpPr>
            <p:cNvPr id="232" name="Google Shape;232;p28"/>
            <p:cNvSpPr/>
            <p:nvPr/>
          </p:nvSpPr>
          <p:spPr>
            <a:xfrm>
              <a:off x="0" y="1435554"/>
              <a:ext cx="7070090" cy="444600"/>
            </a:xfrm>
            <a:prstGeom prst="roundRect">
              <a:avLst>
                <a:gd fmla="val 16667" name="adj"/>
              </a:avLst>
            </a:prstGeom>
            <a:solidFill>
              <a:srgbClr val="BF504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8"/>
            <p:cNvSpPr txBox="1"/>
            <p:nvPr/>
          </p:nvSpPr>
          <p:spPr>
            <a:xfrm>
              <a:off x="21704" y="1457258"/>
              <a:ext cx="7026682" cy="401192"/>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Arial"/>
                  <a:ea typeface="Arial"/>
                  <a:cs typeface="Arial"/>
                  <a:sym typeface="Arial"/>
                </a:rPr>
                <a:t>Conclusion</a:t>
              </a:r>
              <a:endParaRPr/>
            </a:p>
          </p:txBody>
        </p:sp>
        <p:sp>
          <p:nvSpPr>
            <p:cNvPr id="234" name="Google Shape;234;p28"/>
            <p:cNvSpPr/>
            <p:nvPr/>
          </p:nvSpPr>
          <p:spPr>
            <a:xfrm>
              <a:off x="0" y="1880154"/>
              <a:ext cx="7070090" cy="133721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8"/>
            <p:cNvSpPr txBox="1"/>
            <p:nvPr/>
          </p:nvSpPr>
          <p:spPr>
            <a:xfrm>
              <a:off x="0" y="1880154"/>
              <a:ext cx="7070090" cy="1337219"/>
            </a:xfrm>
            <a:prstGeom prst="rect">
              <a:avLst/>
            </a:prstGeom>
            <a:noFill/>
            <a:ln>
              <a:noFill/>
            </a:ln>
          </p:spPr>
          <p:txBody>
            <a:bodyPr anchorCtr="0" anchor="t" bIns="24125" lIns="224475" spcFirstLastPara="1" rIns="135125" wrap="square" tIns="24125">
              <a:noAutofit/>
            </a:bodyPr>
            <a:lstStyle/>
            <a:p>
              <a:pPr indent="-114300" lvl="1" marL="114300" marR="0" rtl="0" algn="l">
                <a:lnSpc>
                  <a:spcPct val="90000"/>
                </a:lnSpc>
                <a:spcBef>
                  <a:spcPts val="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MMDB enables seamless SQL querying over both structured tables and unstructured text, eliminating the need for preprocessing or manual pipelines.</a:t>
              </a:r>
              <a:endParaRPr b="0" i="0" sz="1500" u="none" cap="none" strike="noStrike">
                <a:solidFill>
                  <a:srgbClr val="000000"/>
                </a:solidFill>
                <a:latin typeface="Arial"/>
                <a:ea typeface="Arial"/>
                <a:cs typeface="Arial"/>
                <a:sym typeface="Arial"/>
              </a:endParaRPr>
            </a:p>
            <a:p>
              <a:pPr indent="-114300" lvl="1" marL="114300" marR="0" rtl="0" algn="l">
                <a:lnSpc>
                  <a:spcPct val="90000"/>
                </a:lnSpc>
                <a:spcBef>
                  <a:spcPts val="30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It uses language models to extract exact, structured values directly from text, avoiding hallucinated or fabricated outputs.</a:t>
              </a:r>
              <a:endParaRPr b="0" i="0" sz="1500" u="none" cap="none" strike="noStrike">
                <a:solidFill>
                  <a:srgbClr val="000000"/>
                </a:solidFill>
                <a:latin typeface="Arial"/>
                <a:ea typeface="Arial"/>
                <a:cs typeface="Arial"/>
                <a:sym typeface="Arial"/>
              </a:endParaRPr>
            </a:p>
            <a:p>
              <a:pPr indent="-114300" lvl="1" marL="114300" marR="0" rtl="0" algn="l">
                <a:lnSpc>
                  <a:spcPct val="90000"/>
                </a:lnSpc>
                <a:spcBef>
                  <a:spcPts val="30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Unlike vector databases, which retrieve similar text based on embeddings, MMDB supports precise SQL operations like joins, filters, and aggregations.</a:t>
              </a:r>
              <a:endParaRPr b="0" i="0" sz="1500" u="none" cap="none" strike="noStrike">
                <a:solidFill>
                  <a:srgbClr val="000000"/>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3511451" y="2315202"/>
            <a:ext cx="2118300" cy="47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Thank you</a:t>
            </a:r>
            <a:endParaRPr/>
          </a:p>
        </p:txBody>
      </p:sp>
      <p:sp>
        <p:nvSpPr>
          <p:cNvPr id="241" name="Google Shape;241;p29"/>
          <p:cNvSpPr txBox="1"/>
          <p:nvPr>
            <p:ph idx="12" type="sldNum"/>
          </p:nvPr>
        </p:nvSpPr>
        <p:spPr>
          <a:xfrm>
            <a:off x="8371912" y="4829692"/>
            <a:ext cx="205228" cy="167639"/>
          </a:xfrm>
          <a:prstGeom prst="rect">
            <a:avLst/>
          </a:prstGeom>
          <a:noFill/>
          <a:ln>
            <a:noFill/>
          </a:ln>
        </p:spPr>
        <p:txBody>
          <a:bodyPr anchorCtr="0" anchor="t" bIns="0" lIns="0" spcFirstLastPara="1" rIns="0" wrap="square" tIns="625">
            <a:spAutoFit/>
          </a:bodyPr>
          <a:lstStyle/>
          <a:p>
            <a:pPr indent="0" lvl="0" marL="1270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8"/>
          <p:cNvSpPr txBox="1"/>
          <p:nvPr>
            <p:ph type="title"/>
          </p:nvPr>
        </p:nvSpPr>
        <p:spPr>
          <a:xfrm>
            <a:off x="460923" y="544533"/>
            <a:ext cx="7070100" cy="47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latin typeface="Trebuchet MS"/>
                <a:ea typeface="Trebuchet MS"/>
                <a:cs typeface="Trebuchet MS"/>
                <a:sym typeface="Trebuchet MS"/>
              </a:rPr>
              <a:t>Why Current Systems Fall Short</a:t>
            </a:r>
            <a:endParaRPr/>
          </a:p>
        </p:txBody>
      </p:sp>
      <p:sp>
        <p:nvSpPr>
          <p:cNvPr id="72" name="Google Shape;72;p8"/>
          <p:cNvSpPr txBox="1"/>
          <p:nvPr>
            <p:ph idx="12" type="sldNum"/>
          </p:nvPr>
        </p:nvSpPr>
        <p:spPr>
          <a:xfrm>
            <a:off x="8371912" y="4829692"/>
            <a:ext cx="205228" cy="167639"/>
          </a:xfrm>
          <a:prstGeom prst="rect">
            <a:avLst/>
          </a:prstGeom>
          <a:noFill/>
          <a:ln>
            <a:noFill/>
          </a:ln>
        </p:spPr>
        <p:txBody>
          <a:bodyPr anchorCtr="0" anchor="t" bIns="0" lIns="0" spcFirstLastPara="1" rIns="0" wrap="square" tIns="625">
            <a:spAutoFit/>
          </a:bodyPr>
          <a:lstStyle/>
          <a:p>
            <a:pPr indent="0" lvl="0" marL="12700" rtl="0" algn="l">
              <a:lnSpc>
                <a:spcPct val="100000"/>
              </a:lnSpc>
              <a:spcBef>
                <a:spcPts val="0"/>
              </a:spcBef>
              <a:spcAft>
                <a:spcPts val="0"/>
              </a:spcAft>
              <a:buSzPts val="1000"/>
              <a:buNone/>
            </a:pPr>
            <a:fld id="{00000000-1234-1234-1234-123412341234}" type="slidenum">
              <a:rPr lang="en-US"/>
              <a:t>‹#›</a:t>
            </a:fld>
            <a:endParaRPr/>
          </a:p>
        </p:txBody>
      </p:sp>
      <p:sp>
        <p:nvSpPr>
          <p:cNvPr id="73" name="Google Shape;73;p8"/>
          <p:cNvSpPr txBox="1"/>
          <p:nvPr/>
        </p:nvSpPr>
        <p:spPr>
          <a:xfrm>
            <a:off x="605204" y="1417221"/>
            <a:ext cx="8211300" cy="3014400"/>
          </a:xfrm>
          <a:prstGeom prst="rect">
            <a:avLst/>
          </a:prstGeom>
          <a:noFill/>
          <a:ln>
            <a:noFill/>
          </a:ln>
        </p:spPr>
        <p:txBody>
          <a:bodyPr anchorCtr="0" anchor="t" bIns="0" lIns="0" spcFirstLastPara="1" rIns="0" wrap="square" tIns="12700">
            <a:spAutoFit/>
          </a:bodyPr>
          <a:lstStyle/>
          <a:p>
            <a:pPr indent="-355600" lvl="0" marL="457200" marR="0" rtl="0" algn="l">
              <a:lnSpc>
                <a:spcPct val="115000"/>
              </a:lnSpc>
              <a:spcBef>
                <a:spcPts val="0"/>
              </a:spcBef>
              <a:spcAft>
                <a:spcPts val="0"/>
              </a:spcAft>
              <a:buClr>
                <a:srgbClr val="000000"/>
              </a:buClr>
              <a:buSzPts val="2000"/>
              <a:buFont typeface="Arial"/>
              <a:buChar char="●"/>
            </a:pPr>
            <a:r>
              <a:rPr b="0" i="0" lang="en-US" sz="2000" u="none" cap="none" strike="noStrike">
                <a:solidFill>
                  <a:schemeClr val="dk1"/>
                </a:solidFill>
                <a:latin typeface="Arial"/>
                <a:ea typeface="Arial"/>
                <a:cs typeface="Arial"/>
                <a:sym typeface="Arial"/>
              </a:rPr>
              <a:t>SQL handles </a:t>
            </a:r>
            <a:r>
              <a:rPr b="1" i="0" lang="en-US" sz="2000" u="none" cap="none" strike="noStrike">
                <a:solidFill>
                  <a:schemeClr val="dk1"/>
                </a:solidFill>
                <a:latin typeface="Arial"/>
                <a:ea typeface="Arial"/>
                <a:cs typeface="Arial"/>
                <a:sym typeface="Arial"/>
              </a:rPr>
              <a:t>tables</a:t>
            </a:r>
            <a:r>
              <a:rPr b="0" i="0" lang="en-US" sz="2000" u="none" cap="none" strike="noStrike">
                <a:solidFill>
                  <a:schemeClr val="dk1"/>
                </a:solidFill>
                <a:latin typeface="Arial"/>
                <a:ea typeface="Arial"/>
                <a:cs typeface="Arial"/>
                <a:sym typeface="Arial"/>
              </a:rPr>
              <a:t>, not documents.</a:t>
            </a:r>
            <a:endParaRPr b="0" i="0" sz="2000" u="none" cap="none" strike="noStrike">
              <a:solidFill>
                <a:schemeClr val="dk1"/>
              </a:solidFill>
              <a:latin typeface="Arial"/>
              <a:ea typeface="Arial"/>
              <a:cs typeface="Arial"/>
              <a:sym typeface="Arial"/>
            </a:endParaRPr>
          </a:p>
          <a:p>
            <a:pPr indent="-355600" lvl="0" marL="457200" marR="0" rtl="0" algn="l">
              <a:lnSpc>
                <a:spcPct val="115000"/>
              </a:lnSpc>
              <a:spcBef>
                <a:spcPts val="0"/>
              </a:spcBef>
              <a:spcAft>
                <a:spcPts val="0"/>
              </a:spcAft>
              <a:buClr>
                <a:srgbClr val="000000"/>
              </a:buClr>
              <a:buSzPts val="2000"/>
              <a:buFont typeface="Arial"/>
              <a:buChar char="●"/>
            </a:pPr>
            <a:r>
              <a:rPr b="0" i="0" lang="en-US" sz="2000" u="none" cap="none" strike="noStrike">
                <a:solidFill>
                  <a:schemeClr val="dk1"/>
                </a:solidFill>
                <a:latin typeface="Arial"/>
                <a:ea typeface="Arial"/>
                <a:cs typeface="Arial"/>
                <a:sym typeface="Arial"/>
              </a:rPr>
              <a:t>Text handling is limited to </a:t>
            </a:r>
            <a:r>
              <a:rPr b="1" i="0" lang="en-US" sz="2000" u="none" cap="none" strike="noStrike">
                <a:solidFill>
                  <a:schemeClr val="dk1"/>
                </a:solidFill>
                <a:latin typeface="Arial"/>
                <a:ea typeface="Arial"/>
                <a:cs typeface="Arial"/>
                <a:sym typeface="Arial"/>
              </a:rPr>
              <a:t>basic full-text search or regular expressions</a:t>
            </a:r>
            <a:r>
              <a:rPr b="0" i="0" lang="en-US" sz="2000" u="none" cap="none" strike="noStrike">
                <a:solidFill>
                  <a:schemeClr val="dk1"/>
                </a:solidFill>
                <a:latin typeface="Arial"/>
                <a:ea typeface="Arial"/>
                <a:cs typeface="Arial"/>
                <a:sym typeface="Arial"/>
              </a:rPr>
              <a:t>.</a:t>
            </a:r>
            <a:endParaRPr b="0" i="0" sz="2000" u="none" cap="none" strike="noStrike">
              <a:solidFill>
                <a:schemeClr val="dk1"/>
              </a:solidFill>
              <a:latin typeface="Arial"/>
              <a:ea typeface="Arial"/>
              <a:cs typeface="Arial"/>
              <a:sym typeface="Arial"/>
            </a:endParaRPr>
          </a:p>
          <a:p>
            <a:pPr indent="-355600" lvl="0" marL="457200" marR="0" rtl="0" algn="l">
              <a:lnSpc>
                <a:spcPct val="115000"/>
              </a:lnSpc>
              <a:spcBef>
                <a:spcPts val="0"/>
              </a:spcBef>
              <a:spcAft>
                <a:spcPts val="0"/>
              </a:spcAft>
              <a:buClr>
                <a:srgbClr val="000000"/>
              </a:buClr>
              <a:buSzPts val="2000"/>
              <a:buFont typeface="Arial"/>
              <a:buChar char="●"/>
            </a:pPr>
            <a:r>
              <a:rPr b="0" i="0" lang="en-US" sz="2000" u="none" cap="none" strike="noStrike">
                <a:solidFill>
                  <a:schemeClr val="dk1"/>
                </a:solidFill>
                <a:latin typeface="Arial"/>
                <a:ea typeface="Arial"/>
                <a:cs typeface="Arial"/>
                <a:sym typeface="Arial"/>
              </a:rPr>
              <a:t>Complex operations like joins between text and tables </a:t>
            </a:r>
            <a:r>
              <a:rPr b="1" i="0" lang="en-US" sz="2000" u="none" cap="none" strike="noStrike">
                <a:solidFill>
                  <a:schemeClr val="dk1"/>
                </a:solidFill>
                <a:latin typeface="Arial"/>
                <a:ea typeface="Arial"/>
                <a:cs typeface="Arial"/>
                <a:sym typeface="Arial"/>
              </a:rPr>
              <a:t>require manual extraction and preprocessing</a:t>
            </a:r>
            <a:r>
              <a:rPr b="0" i="0" lang="en-US" sz="2000" u="none" cap="none" strike="noStrike">
                <a:solidFill>
                  <a:schemeClr val="dk1"/>
                </a:solidFill>
                <a:latin typeface="Arial"/>
                <a:ea typeface="Arial"/>
                <a:cs typeface="Arial"/>
                <a:sym typeface="Arial"/>
              </a:rPr>
              <a:t>.</a:t>
            </a:r>
            <a:endParaRPr b="0" i="0" sz="2000" u="none" cap="none" strike="noStrike">
              <a:solidFill>
                <a:schemeClr val="dk1"/>
              </a:solidFill>
              <a:latin typeface="Arial"/>
              <a:ea typeface="Arial"/>
              <a:cs typeface="Arial"/>
              <a:sym typeface="Arial"/>
            </a:endParaRPr>
          </a:p>
          <a:p>
            <a:pPr indent="-355600" lvl="0" marL="457200" marR="0" rtl="0" algn="l">
              <a:lnSpc>
                <a:spcPct val="115000"/>
              </a:lnSpc>
              <a:spcBef>
                <a:spcPts val="0"/>
              </a:spcBef>
              <a:spcAft>
                <a:spcPts val="0"/>
              </a:spcAft>
              <a:buClr>
                <a:srgbClr val="000000"/>
              </a:buClr>
              <a:buSzPts val="2000"/>
              <a:buFont typeface="Arial"/>
              <a:buChar char="●"/>
            </a:pPr>
            <a:r>
              <a:rPr b="0" i="0" lang="en-US" sz="2000" u="none" cap="none" strike="noStrike">
                <a:solidFill>
                  <a:schemeClr val="dk1"/>
                </a:solidFill>
                <a:latin typeface="Arial"/>
                <a:ea typeface="Arial"/>
                <a:cs typeface="Arial"/>
                <a:sym typeface="Arial"/>
              </a:rPr>
              <a:t>No built-in reasoning capabilities over text meaning or semantics.</a:t>
            </a:r>
            <a:endParaRPr b="0" i="0" sz="2000" u="none" cap="none" strike="noStrike">
              <a:solidFill>
                <a:schemeClr val="dk1"/>
              </a:solidFill>
              <a:latin typeface="Arial"/>
              <a:ea typeface="Arial"/>
              <a:cs typeface="Arial"/>
              <a:sym typeface="Arial"/>
            </a:endParaRPr>
          </a:p>
          <a:p>
            <a:pPr indent="-355600" lvl="0" marL="457200" marR="0" rtl="0" algn="l">
              <a:lnSpc>
                <a:spcPct val="115000"/>
              </a:lnSpc>
              <a:spcBef>
                <a:spcPts val="0"/>
              </a:spcBef>
              <a:spcAft>
                <a:spcPts val="0"/>
              </a:spcAft>
              <a:buClr>
                <a:srgbClr val="000000"/>
              </a:buClr>
              <a:buSzPts val="2000"/>
              <a:buFont typeface="Arial"/>
              <a:buChar char="●"/>
            </a:pPr>
            <a:r>
              <a:rPr b="1" i="0" lang="en-US" sz="2000" u="none" cap="none" strike="noStrike">
                <a:solidFill>
                  <a:schemeClr val="dk1"/>
                </a:solidFill>
                <a:latin typeface="Arial"/>
                <a:ea typeface="Arial"/>
                <a:cs typeface="Arial"/>
                <a:sym typeface="Arial"/>
              </a:rPr>
              <a:t>Lack of integration</a:t>
            </a:r>
            <a:r>
              <a:rPr b="0" i="0" lang="en-US" sz="2000" u="none" cap="none" strike="noStrike">
                <a:solidFill>
                  <a:schemeClr val="dk1"/>
                </a:solidFill>
                <a:latin typeface="Arial"/>
                <a:ea typeface="Arial"/>
                <a:cs typeface="Arial"/>
                <a:sym typeface="Arial"/>
              </a:rPr>
              <a:t> between structured and unstructured data types.</a:t>
            </a:r>
            <a:endParaRPr b="0" i="0" sz="20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100"/>
              <a:buFont typeface="Arial"/>
              <a:buNone/>
            </a:pPr>
            <a:r>
              <a:t/>
            </a:r>
            <a:endParaRPr b="1" i="0" sz="11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9"/>
          <p:cNvSpPr txBox="1"/>
          <p:nvPr>
            <p:ph type="title"/>
          </p:nvPr>
        </p:nvSpPr>
        <p:spPr>
          <a:xfrm>
            <a:off x="460925" y="544525"/>
            <a:ext cx="79110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2800">
                <a:latin typeface="Trebuchet MS"/>
                <a:ea typeface="Trebuchet MS"/>
                <a:cs typeface="Trebuchet MS"/>
                <a:sym typeface="Trebuchet MS"/>
              </a:rPr>
              <a:t>Bridging Structured and Unstructured Worlds</a:t>
            </a:r>
            <a:endParaRPr sz="2800">
              <a:latin typeface="Trebuchet MS"/>
              <a:ea typeface="Trebuchet MS"/>
              <a:cs typeface="Trebuchet MS"/>
              <a:sym typeface="Trebuchet MS"/>
            </a:endParaRPr>
          </a:p>
        </p:txBody>
      </p:sp>
      <p:sp>
        <p:nvSpPr>
          <p:cNvPr id="79" name="Google Shape;79;p9"/>
          <p:cNvSpPr txBox="1"/>
          <p:nvPr/>
        </p:nvSpPr>
        <p:spPr>
          <a:xfrm>
            <a:off x="460923" y="1328685"/>
            <a:ext cx="7691100" cy="3710700"/>
          </a:xfrm>
          <a:prstGeom prst="rect">
            <a:avLst/>
          </a:prstGeom>
          <a:noFill/>
          <a:ln>
            <a:noFill/>
          </a:ln>
        </p:spPr>
        <p:txBody>
          <a:bodyPr anchorCtr="0" anchor="t" bIns="0" lIns="0" spcFirstLastPara="1" rIns="0" wrap="square" tIns="8875">
            <a:spAutoFit/>
          </a:bodyPr>
          <a:lstStyle/>
          <a:p>
            <a:pPr indent="-349250" lvl="0" marL="457200" marR="0" rtl="0" algn="l">
              <a:lnSpc>
                <a:spcPct val="115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A </a:t>
            </a:r>
            <a:r>
              <a:rPr b="1" i="0" lang="en-US" sz="1900" u="none" cap="none" strike="noStrike">
                <a:solidFill>
                  <a:schemeClr val="dk1"/>
                </a:solidFill>
                <a:latin typeface="Arial"/>
                <a:ea typeface="Arial"/>
                <a:cs typeface="Arial"/>
                <a:sym typeface="Arial"/>
              </a:rPr>
              <a:t>Multi-Modal DBMS (MMDB)</a:t>
            </a:r>
            <a:r>
              <a:rPr b="0" i="0" lang="en-US" sz="1900" u="none" cap="none" strike="noStrike">
                <a:solidFill>
                  <a:schemeClr val="dk1"/>
                </a:solidFill>
                <a:latin typeface="Arial"/>
                <a:ea typeface="Arial"/>
                <a:cs typeface="Arial"/>
                <a:sym typeface="Arial"/>
              </a:rPr>
              <a:t> allows seamless SQL querying across both tables and text.</a:t>
            </a:r>
            <a:endParaRPr b="0" i="0" sz="1900" u="none" cap="none" strike="noStrike">
              <a:solidFill>
                <a:schemeClr val="dk1"/>
              </a:solidFill>
              <a:latin typeface="Arial"/>
              <a:ea typeface="Arial"/>
              <a:cs typeface="Arial"/>
              <a:sym typeface="Arial"/>
            </a:endParaRPr>
          </a:p>
          <a:p>
            <a:pPr indent="-349250" lvl="0" marL="457200" marR="0" rtl="0" algn="l">
              <a:lnSpc>
                <a:spcPct val="115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It uses </a:t>
            </a:r>
            <a:r>
              <a:rPr b="1" i="0" lang="en-US" sz="1900" u="none" cap="none" strike="noStrike">
                <a:solidFill>
                  <a:schemeClr val="dk1"/>
                </a:solidFill>
                <a:latin typeface="Arial"/>
                <a:ea typeface="Arial"/>
                <a:cs typeface="Arial"/>
                <a:sym typeface="Arial"/>
              </a:rPr>
              <a:t>Multi-Modal Operators (MMOps)</a:t>
            </a:r>
            <a:r>
              <a:rPr b="0" i="0" lang="en-US" sz="1900" u="none" cap="none" strike="noStrike">
                <a:solidFill>
                  <a:schemeClr val="dk1"/>
                </a:solidFill>
                <a:latin typeface="Arial"/>
                <a:ea typeface="Arial"/>
                <a:cs typeface="Arial"/>
                <a:sym typeface="Arial"/>
              </a:rPr>
              <a:t> to extract, join, and aggregate data from different modalities.</a:t>
            </a:r>
            <a:endParaRPr b="0" i="0" sz="1900" u="none" cap="none" strike="noStrike">
              <a:solidFill>
                <a:schemeClr val="dk1"/>
              </a:solidFill>
              <a:latin typeface="Arial"/>
              <a:ea typeface="Arial"/>
              <a:cs typeface="Arial"/>
              <a:sym typeface="Arial"/>
            </a:endParaRPr>
          </a:p>
          <a:p>
            <a:pPr indent="-349250" lvl="0" marL="457200" marR="0" rtl="0" algn="l">
              <a:lnSpc>
                <a:spcPct val="115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Text is treated as if it were a virtual table — no need for manual conversion.</a:t>
            </a:r>
            <a:endParaRPr b="0" i="0" sz="1900" u="none" cap="none" strike="noStrike">
              <a:solidFill>
                <a:schemeClr val="dk1"/>
              </a:solidFill>
              <a:latin typeface="Arial"/>
              <a:ea typeface="Arial"/>
              <a:cs typeface="Arial"/>
              <a:sym typeface="Arial"/>
            </a:endParaRPr>
          </a:p>
          <a:p>
            <a:pPr indent="-349250" lvl="0" marL="457200" marR="0" rtl="0" algn="l">
              <a:lnSpc>
                <a:spcPct val="115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Powered by </a:t>
            </a:r>
            <a:r>
              <a:rPr b="1" i="0" lang="en-US" sz="1900" u="none" cap="none" strike="noStrike">
                <a:solidFill>
                  <a:schemeClr val="dk1"/>
                </a:solidFill>
                <a:latin typeface="Arial"/>
                <a:ea typeface="Arial"/>
                <a:cs typeface="Arial"/>
                <a:sym typeface="Arial"/>
              </a:rPr>
              <a:t>large pre-trained language models</a:t>
            </a:r>
            <a:r>
              <a:rPr b="0" i="0" lang="en-US" sz="1900" u="none" cap="none" strike="noStrike">
                <a:solidFill>
                  <a:schemeClr val="dk1"/>
                </a:solidFill>
                <a:latin typeface="Arial"/>
                <a:ea typeface="Arial"/>
                <a:cs typeface="Arial"/>
                <a:sym typeface="Arial"/>
              </a:rPr>
              <a:t> (e.g., GPT-3) for intelligent extraction.</a:t>
            </a:r>
            <a:endParaRPr b="0" i="0" sz="1900" u="none" cap="none" strike="noStrike">
              <a:solidFill>
                <a:schemeClr val="dk1"/>
              </a:solidFill>
              <a:latin typeface="Arial"/>
              <a:ea typeface="Arial"/>
              <a:cs typeface="Arial"/>
              <a:sym typeface="Arial"/>
            </a:endParaRPr>
          </a:p>
          <a:p>
            <a:pPr indent="-349250" lvl="0" marL="457200" marR="0" rtl="0" algn="l">
              <a:lnSpc>
                <a:spcPct val="115000"/>
              </a:lnSpc>
              <a:spcBef>
                <a:spcPts val="0"/>
              </a:spcBef>
              <a:spcAft>
                <a:spcPts val="0"/>
              </a:spcAft>
              <a:buClr>
                <a:schemeClr val="dk1"/>
              </a:buClr>
              <a:buSzPts val="1900"/>
              <a:buFont typeface="Arial"/>
              <a:buChar char="●"/>
            </a:pPr>
            <a:r>
              <a:rPr b="0" i="0" lang="en-US" sz="1900" u="none" cap="none" strike="noStrike">
                <a:solidFill>
                  <a:schemeClr val="dk1"/>
                </a:solidFill>
                <a:latin typeface="Arial"/>
                <a:ea typeface="Arial"/>
                <a:cs typeface="Arial"/>
                <a:sym typeface="Arial"/>
              </a:rPr>
              <a:t>Enables unified data analysis across tables and unstructured sources, directly within the database system.</a:t>
            </a:r>
            <a:endParaRPr b="0" i="0" sz="1900" u="none" cap="none" strike="noStrike">
              <a:solidFill>
                <a:schemeClr val="dk1"/>
              </a:solidFill>
              <a:latin typeface="Arial"/>
              <a:ea typeface="Arial"/>
              <a:cs typeface="Arial"/>
              <a:sym typeface="Arial"/>
            </a:endParaRPr>
          </a:p>
          <a:p>
            <a:pPr indent="0" lvl="0" marL="146685" marR="0" rtl="0" algn="ctr">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sp>
        <p:nvSpPr>
          <p:cNvPr id="80" name="Google Shape;80;p9"/>
          <p:cNvSpPr txBox="1"/>
          <p:nvPr>
            <p:ph idx="12" type="sldNum"/>
          </p:nvPr>
        </p:nvSpPr>
        <p:spPr>
          <a:xfrm>
            <a:off x="8371912" y="4829692"/>
            <a:ext cx="205228" cy="167639"/>
          </a:xfrm>
          <a:prstGeom prst="rect">
            <a:avLst/>
          </a:prstGeom>
          <a:noFill/>
          <a:ln>
            <a:noFill/>
          </a:ln>
        </p:spPr>
        <p:txBody>
          <a:bodyPr anchorCtr="0" anchor="t" bIns="0" lIns="0" spcFirstLastPara="1" rIns="0" wrap="square" tIns="625">
            <a:spAutoFit/>
          </a:bodyPr>
          <a:lstStyle/>
          <a:p>
            <a:pPr indent="0" lvl="0" marL="1270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0"/>
          <p:cNvSpPr txBox="1"/>
          <p:nvPr>
            <p:ph type="title"/>
          </p:nvPr>
        </p:nvSpPr>
        <p:spPr>
          <a:xfrm>
            <a:off x="530678" y="480400"/>
            <a:ext cx="8082643" cy="800219"/>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600">
                <a:latin typeface="Trebuchet MS"/>
                <a:ea typeface="Trebuchet MS"/>
                <a:cs typeface="Trebuchet MS"/>
                <a:sym typeface="Trebuchet MS"/>
              </a:rPr>
              <a:t>How MMDB is different from others Existing Methods </a:t>
            </a:r>
            <a:endParaRPr/>
          </a:p>
        </p:txBody>
      </p:sp>
      <p:sp>
        <p:nvSpPr>
          <p:cNvPr id="86" name="Google Shape;86;p10"/>
          <p:cNvSpPr txBox="1"/>
          <p:nvPr>
            <p:ph idx="1" type="body"/>
          </p:nvPr>
        </p:nvSpPr>
        <p:spPr>
          <a:xfrm>
            <a:off x="336597" y="1467863"/>
            <a:ext cx="8470806" cy="2862322"/>
          </a:xfrm>
          <a:prstGeom prst="rect">
            <a:avLst/>
          </a:prstGeom>
          <a:noFill/>
          <a:ln>
            <a:noFill/>
          </a:ln>
        </p:spPr>
        <p:txBody>
          <a:bodyPr anchorCtr="0" anchor="ctr" bIns="45700" lIns="91425" spcFirstLastPara="1" rIns="91425" wrap="square" tIns="45700">
            <a:spAutoFit/>
          </a:bodyPr>
          <a:lstStyle/>
          <a:p>
            <a:pPr indent="-285750" lvl="0" marL="285750" marR="0" rtl="0" algn="just">
              <a:lnSpc>
                <a:spcPct val="100000"/>
              </a:lnSpc>
              <a:spcBef>
                <a:spcPts val="0"/>
              </a:spcBef>
              <a:spcAft>
                <a:spcPts val="0"/>
              </a:spcAft>
              <a:buClr>
                <a:schemeClr val="dk1"/>
              </a:buClr>
              <a:buSzPts val="1500"/>
              <a:buFont typeface="Arial"/>
              <a:buChar char="•"/>
            </a:pPr>
            <a:r>
              <a:rPr b="0" i="0" lang="en-US" sz="1500" u="none" cap="none" strike="noStrike">
                <a:solidFill>
                  <a:schemeClr val="dk1"/>
                </a:solidFill>
                <a:latin typeface="Arial"/>
                <a:ea typeface="Arial"/>
                <a:cs typeface="Arial"/>
                <a:sym typeface="Arial"/>
              </a:rPr>
              <a:t>MMDB is pre-trained with a task-specific strategy designed for table extraction, while traditional methods(</a:t>
            </a:r>
            <a:r>
              <a:rPr b="0" lang="en-US" sz="1600">
                <a:solidFill>
                  <a:schemeClr val="dk1"/>
                </a:solidFill>
              </a:rPr>
              <a:t>text-to-table and Stable</a:t>
            </a:r>
            <a:r>
              <a:rPr b="0" lang="en-US">
                <a:solidFill>
                  <a:schemeClr val="dk1"/>
                </a:solidFill>
              </a:rPr>
              <a:t>)</a:t>
            </a:r>
            <a:r>
              <a:rPr b="0" i="0" lang="en-US" sz="1500" u="none" cap="none" strike="noStrike">
                <a:solidFill>
                  <a:schemeClr val="dk1"/>
                </a:solidFill>
                <a:latin typeface="Arial"/>
                <a:ea typeface="Arial"/>
                <a:cs typeface="Arial"/>
                <a:sym typeface="Arial"/>
              </a:rPr>
              <a:t> rely on generic pre-trained language models like BART without tailoring to the task.</a:t>
            </a:r>
            <a:endParaRPr/>
          </a:p>
          <a:p>
            <a:pPr indent="-285750" lvl="0" marL="285750" marR="0" rtl="0" algn="just">
              <a:lnSpc>
                <a:spcPct val="100000"/>
              </a:lnSpc>
              <a:spcBef>
                <a:spcPts val="0"/>
              </a:spcBef>
              <a:spcAft>
                <a:spcPts val="0"/>
              </a:spcAft>
              <a:buClr>
                <a:schemeClr val="dk1"/>
              </a:buClr>
              <a:buSzPts val="1500"/>
              <a:buFont typeface="Arial"/>
              <a:buChar char="•"/>
            </a:pPr>
            <a:r>
              <a:rPr b="0" i="0" lang="en-US" sz="1500" u="none" cap="none" strike="noStrike">
                <a:solidFill>
                  <a:schemeClr val="dk1"/>
                </a:solidFill>
                <a:latin typeface="Arial"/>
                <a:ea typeface="Arial"/>
                <a:cs typeface="Arial"/>
                <a:sym typeface="Arial"/>
              </a:rPr>
              <a:t>MMDB adapts to new text domains with just a few examples, whereas traditional models require full retraining for each new dataset.</a:t>
            </a:r>
            <a:endParaRPr/>
          </a:p>
          <a:p>
            <a:pPr indent="-285750" lvl="0" marL="285750" marR="0" rtl="0" algn="just">
              <a:lnSpc>
                <a:spcPct val="100000"/>
              </a:lnSpc>
              <a:spcBef>
                <a:spcPts val="0"/>
              </a:spcBef>
              <a:spcAft>
                <a:spcPts val="0"/>
              </a:spcAft>
              <a:buClr>
                <a:schemeClr val="dk1"/>
              </a:buClr>
              <a:buSzPts val="1500"/>
              <a:buFont typeface="Arial"/>
              <a:buChar char="•"/>
            </a:pPr>
            <a:r>
              <a:rPr b="0" i="0" lang="en-US" sz="1500" u="none" cap="none" strike="noStrike">
                <a:solidFill>
                  <a:schemeClr val="dk1"/>
                </a:solidFill>
                <a:latin typeface="Arial"/>
                <a:ea typeface="Arial"/>
                <a:cs typeface="Arial"/>
                <a:sym typeface="Arial"/>
              </a:rPr>
              <a:t>MMDB avoids hallucination by strictly grounding outputs in the source text, while traditional models can generate fabricated values learned during training.</a:t>
            </a:r>
            <a:endParaRPr/>
          </a:p>
          <a:p>
            <a:pPr indent="-285750" lvl="0" marL="285750" marR="0" rtl="0" algn="just">
              <a:lnSpc>
                <a:spcPct val="100000"/>
              </a:lnSpc>
              <a:spcBef>
                <a:spcPts val="0"/>
              </a:spcBef>
              <a:spcAft>
                <a:spcPts val="0"/>
              </a:spcAft>
              <a:buClr>
                <a:schemeClr val="dk1"/>
              </a:buClr>
              <a:buSzPts val="1500"/>
              <a:buFont typeface="Arial"/>
              <a:buChar char="•"/>
            </a:pPr>
            <a:r>
              <a:rPr b="0" i="0" lang="en-US" sz="1500" u="none" cap="none" strike="noStrike">
                <a:solidFill>
                  <a:schemeClr val="dk1"/>
                </a:solidFill>
                <a:latin typeface="Arial"/>
                <a:ea typeface="Arial"/>
                <a:cs typeface="Arial"/>
                <a:sym typeface="Arial"/>
              </a:rPr>
              <a:t>MMDB enables faster inference by avoiding token-by-token autoregressive decoding, unlike traditional methods which are computationally expensive due to sequential output generation.</a:t>
            </a:r>
            <a:endParaRPr/>
          </a:p>
          <a:p>
            <a:pPr indent="-285750" lvl="0" marL="285750" marR="0" rtl="0" algn="just">
              <a:lnSpc>
                <a:spcPct val="100000"/>
              </a:lnSpc>
              <a:spcBef>
                <a:spcPts val="0"/>
              </a:spcBef>
              <a:spcAft>
                <a:spcPts val="0"/>
              </a:spcAft>
              <a:buClr>
                <a:schemeClr val="dk1"/>
              </a:buClr>
              <a:buSzPts val="1500"/>
              <a:buFont typeface="Arial"/>
              <a:buChar char="•"/>
            </a:pPr>
            <a:r>
              <a:rPr b="0" i="0" lang="en-US" sz="1500" u="none" cap="none" strike="noStrike">
                <a:solidFill>
                  <a:schemeClr val="dk1"/>
                </a:solidFill>
                <a:latin typeface="Arial"/>
                <a:ea typeface="Arial"/>
                <a:cs typeface="Arial"/>
                <a:sym typeface="Arial"/>
              </a:rPr>
              <a:t>MMDB supports complex operations like joins, unions, and aggregations natively, while traditional models are limited to basic table generation and lack built-in support for such MMOps.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1"/>
          <p:cNvSpPr txBox="1"/>
          <p:nvPr>
            <p:ph type="title"/>
          </p:nvPr>
        </p:nvSpPr>
        <p:spPr>
          <a:xfrm>
            <a:off x="460925" y="544525"/>
            <a:ext cx="79110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2800">
                <a:latin typeface="Trebuchet MS"/>
                <a:ea typeface="Trebuchet MS"/>
                <a:cs typeface="Trebuchet MS"/>
                <a:sym typeface="Trebuchet MS"/>
              </a:rPr>
              <a:t>MMDB Methdology</a:t>
            </a:r>
            <a:endParaRPr sz="2800">
              <a:latin typeface="Trebuchet MS"/>
              <a:ea typeface="Trebuchet MS"/>
              <a:cs typeface="Trebuchet MS"/>
              <a:sym typeface="Trebuchet MS"/>
            </a:endParaRPr>
          </a:p>
        </p:txBody>
      </p:sp>
      <p:sp>
        <p:nvSpPr>
          <p:cNvPr id="92" name="Google Shape;92;p11"/>
          <p:cNvSpPr txBox="1"/>
          <p:nvPr>
            <p:ph idx="12" type="sldNum"/>
          </p:nvPr>
        </p:nvSpPr>
        <p:spPr>
          <a:xfrm>
            <a:off x="8371912" y="4829692"/>
            <a:ext cx="205200" cy="154500"/>
          </a:xfrm>
          <a:prstGeom prst="rect">
            <a:avLst/>
          </a:prstGeom>
          <a:noFill/>
          <a:ln>
            <a:noFill/>
          </a:ln>
        </p:spPr>
        <p:txBody>
          <a:bodyPr anchorCtr="0" anchor="t" bIns="0" lIns="0" spcFirstLastPara="1" rIns="0" wrap="square" tIns="625">
            <a:spAutoFit/>
          </a:bodyPr>
          <a:lstStyle/>
          <a:p>
            <a:pPr indent="0" lvl="0" marL="12700" rtl="0" algn="l">
              <a:lnSpc>
                <a:spcPct val="100000"/>
              </a:lnSpc>
              <a:spcBef>
                <a:spcPts val="0"/>
              </a:spcBef>
              <a:spcAft>
                <a:spcPts val="0"/>
              </a:spcAft>
              <a:buSzPts val="1000"/>
              <a:buNone/>
            </a:pPr>
            <a:fld id="{00000000-1234-1234-1234-123412341234}" type="slidenum">
              <a:rPr lang="en-US"/>
              <a:t>‹#›</a:t>
            </a:fld>
            <a:endParaRPr/>
          </a:p>
        </p:txBody>
      </p:sp>
      <p:sp>
        <p:nvSpPr>
          <p:cNvPr id="93" name="Google Shape;93;p11"/>
          <p:cNvSpPr/>
          <p:nvPr/>
        </p:nvSpPr>
        <p:spPr>
          <a:xfrm>
            <a:off x="460925" y="1367937"/>
            <a:ext cx="8156836" cy="198515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Arial"/>
                <a:ea typeface="Arial"/>
                <a:cs typeface="Arial"/>
                <a:sym typeface="Arial"/>
              </a:rPr>
              <a:t>Multi-modal Database Storage :</a:t>
            </a:r>
            <a:endParaRPr b="0" i="0" sz="15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500"/>
              <a:buFont typeface="Arial"/>
              <a:buChar char="•"/>
            </a:pPr>
            <a:r>
              <a:rPr b="0" i="0" lang="en-US" sz="1500" u="none" cap="none" strike="noStrike">
                <a:solidFill>
                  <a:schemeClr val="dk1"/>
                </a:solidFill>
                <a:latin typeface="Arial"/>
                <a:ea typeface="Arial"/>
                <a:cs typeface="Arial"/>
                <a:sym typeface="Arial"/>
              </a:rPr>
              <a:t>MMDB extends traditional databases by treating text collections as tables, requiring only schema definitions without manual extraction.</a:t>
            </a:r>
            <a:br>
              <a:rPr b="0" i="0" lang="en-US" sz="1500" u="none" cap="none" strike="noStrike">
                <a:solidFill>
                  <a:schemeClr val="dk1"/>
                </a:solidFill>
                <a:latin typeface="Arial"/>
                <a:ea typeface="Arial"/>
                <a:cs typeface="Arial"/>
                <a:sym typeface="Arial"/>
              </a:rPr>
            </a:br>
            <a:r>
              <a:rPr b="0" i="0" lang="en-US" sz="1500" u="none" cap="none" strike="noStrike">
                <a:solidFill>
                  <a:schemeClr val="dk1"/>
                </a:solidFill>
                <a:latin typeface="Arial"/>
                <a:ea typeface="Arial"/>
                <a:cs typeface="Arial"/>
                <a:sym typeface="Arial"/>
              </a:rPr>
              <a:t>Unlike others, it supports multimodal data and uses an MMDB-Model to extract structured data via zero-shot or few-shot learning.</a:t>
            </a:r>
            <a:endParaRPr/>
          </a:p>
          <a:p>
            <a:pPr indent="0" lvl="0" marL="0" marR="0" rtl="0" algn="l">
              <a:lnSpc>
                <a:spcPct val="100000"/>
              </a:lnSpc>
              <a:spcBef>
                <a:spcPts val="0"/>
              </a:spcBef>
              <a:spcAft>
                <a:spcPts val="0"/>
              </a:spcAft>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Multi-modal Query Execution :</a:t>
            </a:r>
            <a:endParaRPr b="1"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p:txBody>
      </p:sp>
      <p:sp>
        <p:nvSpPr>
          <p:cNvPr id="94" name="Google Shape;94;p11"/>
          <p:cNvSpPr/>
          <p:nvPr/>
        </p:nvSpPr>
        <p:spPr>
          <a:xfrm>
            <a:off x="460925" y="2798482"/>
            <a:ext cx="7617279" cy="180049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1500"/>
              <a:buFont typeface="Arial"/>
              <a:buChar char="•"/>
            </a:pPr>
            <a:r>
              <a:rPr b="0" i="0" lang="en-US" sz="1500" u="none" cap="none" strike="noStrike">
                <a:solidFill>
                  <a:schemeClr val="dk1"/>
                </a:solidFill>
                <a:latin typeface="Arial"/>
                <a:ea typeface="Arial"/>
                <a:cs typeface="Arial"/>
                <a:sym typeface="Arial"/>
              </a:rPr>
              <a:t>The MMDB-Model uses an encoder to map both the input text and the specified attributes (like diagnosis) into a shared latent space, and a decoder then extracts relevant text spans as values for those attributes.</a:t>
            </a:r>
            <a:endParaRPr/>
          </a:p>
          <a:p>
            <a:pPr indent="-285750" lvl="0" marL="285750" marR="0" rtl="0" algn="just">
              <a:lnSpc>
                <a:spcPct val="100000"/>
              </a:lnSpc>
              <a:spcBef>
                <a:spcPts val="0"/>
              </a:spcBef>
              <a:spcAft>
                <a:spcPts val="0"/>
              </a:spcAft>
              <a:buClr>
                <a:schemeClr val="dk1"/>
              </a:buClr>
              <a:buSzPts val="1500"/>
              <a:buFont typeface="Arial"/>
              <a:buChar char="•"/>
            </a:pPr>
            <a:r>
              <a:rPr b="0" i="0" lang="en-US" sz="1500" u="none" cap="none" strike="noStrike">
                <a:solidFill>
                  <a:schemeClr val="dk1"/>
                </a:solidFill>
                <a:latin typeface="Arial"/>
                <a:ea typeface="Arial"/>
                <a:cs typeface="Arial"/>
                <a:sym typeface="Arial"/>
              </a:rPr>
              <a:t>This extractive mechanism avoids hallucination by pulling exact spans from the input documents instead of generating new content.</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2"/>
          <p:cNvSpPr/>
          <p:nvPr/>
        </p:nvSpPr>
        <p:spPr>
          <a:xfrm>
            <a:off x="326571" y="1036864"/>
            <a:ext cx="2359479" cy="140425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00" name="Google Shape;100;p12"/>
          <p:cNvSpPr txBox="1"/>
          <p:nvPr>
            <p:ph idx="1" type="body"/>
          </p:nvPr>
        </p:nvSpPr>
        <p:spPr>
          <a:xfrm>
            <a:off x="326571" y="792461"/>
            <a:ext cx="8201384" cy="3200876"/>
          </a:xfrm>
          <a:prstGeom prst="rect">
            <a:avLst/>
          </a:prstGeom>
          <a:noFill/>
          <a:ln>
            <a:noFill/>
          </a:ln>
        </p:spPr>
        <p:txBody>
          <a:bodyPr anchorCtr="0" anchor="t" bIns="0" lIns="0" spcFirstLastPara="1" rIns="0" wrap="square" tIns="0">
            <a:spAutoFit/>
          </a:bodyPr>
          <a:lstStyle/>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The approach supports complex multi-modal scans, including extracting multiple rows per document in a consistent and scalable manner.</a:t>
            </a:r>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Users can perform ad-hoc queries on text collections without pre-building large tables, while also having the option to use materialized views for faster repeated queries.</a:t>
            </a:r>
            <a:endParaRPr/>
          </a:p>
          <a:p>
            <a:pPr indent="0" lvl="0" marL="0" marR="0" rtl="0" algn="l">
              <a:lnSpc>
                <a:spcPct val="100000"/>
              </a:lnSpc>
              <a:spcBef>
                <a:spcPts val="0"/>
              </a:spcBef>
              <a:spcAft>
                <a:spcPts val="0"/>
              </a:spcAft>
              <a:buClr>
                <a:srgbClr val="990000"/>
              </a:buClr>
              <a:buSzPts val="16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None/>
            </a:pPr>
            <a:r>
              <a:rPr lang="en-US">
                <a:solidFill>
                  <a:schemeClr val="dk1"/>
                </a:solidFill>
              </a:rPr>
              <a:t>     MMDB Optimizations : </a:t>
            </a:r>
            <a:endParaRPr/>
          </a:p>
          <a:p>
            <a:pPr indent="-285750" lvl="0" marL="285750" marR="0" rtl="0" algn="just">
              <a:lnSpc>
                <a:spcPct val="100000"/>
              </a:lnSpc>
              <a:spcBef>
                <a:spcPts val="0"/>
              </a:spcBef>
              <a:spcAft>
                <a:spcPts val="0"/>
              </a:spcAft>
              <a:buClr>
                <a:schemeClr val="dk1"/>
              </a:buClr>
              <a:buSzPts val="1600"/>
              <a:buFont typeface="Arial"/>
              <a:buChar char="•"/>
            </a:pPr>
            <a:r>
              <a:rPr b="0" lang="en-US">
                <a:solidFill>
                  <a:schemeClr val="dk1"/>
                </a:solidFill>
              </a:rPr>
              <a:t>MMDB minimizes the need to run large language models during query execution, reducing computational overhead</a:t>
            </a:r>
            <a:endParaRPr/>
          </a:p>
          <a:p>
            <a:pPr indent="-285750" lvl="0" marL="285750" marR="0" rtl="0" algn="just">
              <a:lnSpc>
                <a:spcPct val="100000"/>
              </a:lnSpc>
              <a:spcBef>
                <a:spcPts val="0"/>
              </a:spcBef>
              <a:spcAft>
                <a:spcPts val="0"/>
              </a:spcAft>
              <a:buClr>
                <a:schemeClr val="dk1"/>
              </a:buClr>
              <a:buSzPts val="1600"/>
              <a:buFont typeface="Arial"/>
              <a:buChar char="•"/>
            </a:pPr>
            <a:r>
              <a:rPr b="0" lang="en-US">
                <a:solidFill>
                  <a:schemeClr val="dk1"/>
                </a:solidFill>
              </a:rPr>
              <a:t>It processes and stores expensive multi-modal data transformations offline using materialized views to speed up runtime performance.</a:t>
            </a:r>
            <a:endParaRPr/>
          </a:p>
          <a:p>
            <a:pPr indent="-285750" lvl="0" marL="285750" marR="0" rtl="0" algn="just">
              <a:lnSpc>
                <a:spcPct val="100000"/>
              </a:lnSpc>
              <a:spcBef>
                <a:spcPts val="0"/>
              </a:spcBef>
              <a:spcAft>
                <a:spcPts val="0"/>
              </a:spcAft>
              <a:buClr>
                <a:schemeClr val="dk1"/>
              </a:buClr>
              <a:buSzPts val="1600"/>
              <a:buFont typeface="Arial"/>
              <a:buChar char="•"/>
            </a:pPr>
            <a:r>
              <a:rPr b="0" lang="en-US">
                <a:solidFill>
                  <a:schemeClr val="dk1"/>
                </a:solidFill>
              </a:rPr>
              <a:t>It uses multi-modal secondary indexes to enable fast access to only the necessary parts of the text, avoiding full dataset scans.</a:t>
            </a:r>
            <a:endParaRPr/>
          </a:p>
          <a:p>
            <a:pPr indent="0" lvl="0" marL="0" marR="0" rtl="0" algn="just">
              <a:lnSpc>
                <a:spcPct val="100000"/>
              </a:lnSpc>
              <a:spcBef>
                <a:spcPts val="0"/>
              </a:spcBef>
              <a:spcAft>
                <a:spcPts val="0"/>
              </a:spcAft>
              <a:buClr>
                <a:srgbClr val="990000"/>
              </a:buClr>
              <a:buSzPts val="1600"/>
              <a:buNone/>
            </a:pPr>
            <a:r>
              <a:t/>
            </a:r>
            <a:endParaRPr b="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3"/>
          <p:cNvSpPr txBox="1"/>
          <p:nvPr>
            <p:ph type="title"/>
          </p:nvPr>
        </p:nvSpPr>
        <p:spPr>
          <a:xfrm>
            <a:off x="460925" y="544525"/>
            <a:ext cx="79110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2800">
                <a:latin typeface="Trebuchet MS"/>
                <a:ea typeface="Trebuchet MS"/>
                <a:cs typeface="Trebuchet MS"/>
                <a:sym typeface="Trebuchet MS"/>
              </a:rPr>
              <a:t>FLOW / Design</a:t>
            </a:r>
            <a:endParaRPr sz="2800">
              <a:latin typeface="Trebuchet MS"/>
              <a:ea typeface="Trebuchet MS"/>
              <a:cs typeface="Trebuchet MS"/>
              <a:sym typeface="Trebuchet MS"/>
            </a:endParaRPr>
          </a:p>
        </p:txBody>
      </p:sp>
      <p:sp>
        <p:nvSpPr>
          <p:cNvPr id="106" name="Google Shape;106;p13"/>
          <p:cNvSpPr txBox="1"/>
          <p:nvPr/>
        </p:nvSpPr>
        <p:spPr>
          <a:xfrm>
            <a:off x="3178025" y="1234800"/>
            <a:ext cx="5487000" cy="2937300"/>
          </a:xfrm>
          <a:prstGeom prst="rect">
            <a:avLst/>
          </a:prstGeom>
          <a:noFill/>
          <a:ln>
            <a:noFill/>
          </a:ln>
        </p:spPr>
        <p:txBody>
          <a:bodyPr anchorCtr="0" anchor="t" bIns="0" lIns="0" spcFirstLastPara="1" rIns="0" wrap="square" tIns="8875">
            <a:spAutoFit/>
          </a:bodyPr>
          <a:lstStyle/>
          <a:p>
            <a:pPr indent="-304800" lvl="0" marL="457200" marR="0" rtl="0" algn="l">
              <a:lnSpc>
                <a:spcPct val="115000"/>
              </a:lnSpc>
              <a:spcBef>
                <a:spcPts val="0"/>
              </a:spcBef>
              <a:spcAft>
                <a:spcPts val="0"/>
              </a:spcAft>
              <a:buClr>
                <a:schemeClr val="dk1"/>
              </a:buClr>
              <a:buSzPts val="1200"/>
              <a:buFont typeface="Times New Roman"/>
              <a:buChar char="●"/>
            </a:pPr>
            <a:r>
              <a:rPr b="1" i="0" lang="en-US" sz="1400" u="none" cap="none" strike="noStrike">
                <a:solidFill>
                  <a:schemeClr val="dk1"/>
                </a:solidFill>
                <a:latin typeface="Times New Roman"/>
                <a:ea typeface="Times New Roman"/>
                <a:cs typeface="Times New Roman"/>
                <a:sym typeface="Times New Roman"/>
              </a:rPr>
              <a:t>Register text as a table</a:t>
            </a:r>
            <a:endParaRPr b="1" i="0" sz="1400" u="none" cap="none" strike="noStrike">
              <a:solidFill>
                <a:schemeClr val="dk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dk1"/>
              </a:buClr>
              <a:buSzPts val="1400"/>
              <a:buFont typeface="Times New Roman"/>
              <a:buChar char="●"/>
            </a:pPr>
            <a:r>
              <a:rPr b="1" i="0" lang="en-US" sz="1400" u="none" cap="none" strike="noStrike">
                <a:solidFill>
                  <a:schemeClr val="dk1"/>
                </a:solidFill>
                <a:latin typeface="Times New Roman"/>
                <a:ea typeface="Times New Roman"/>
                <a:cs typeface="Times New Roman"/>
                <a:sym typeface="Times New Roman"/>
              </a:rPr>
              <a:t>Model transforms text to structured rows</a:t>
            </a:r>
            <a:endParaRPr b="1" i="0" sz="1400" u="none" cap="none" strike="noStrike">
              <a:solidFill>
                <a:schemeClr val="dk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dk1"/>
              </a:buClr>
              <a:buSzPts val="1400"/>
              <a:buFont typeface="Times New Roman"/>
              <a:buChar char="●"/>
            </a:pPr>
            <a:r>
              <a:rPr b="1" i="0" lang="en-US" sz="1400" u="none" cap="none" strike="noStrike">
                <a:solidFill>
                  <a:schemeClr val="dk1"/>
                </a:solidFill>
                <a:latin typeface="Times New Roman"/>
                <a:ea typeface="Times New Roman"/>
                <a:cs typeface="Times New Roman"/>
                <a:sym typeface="Times New Roman"/>
              </a:rPr>
              <a:t>SQL queries use MMOps to extract insights</a:t>
            </a:r>
            <a:endParaRPr b="1" i="0" sz="1400" u="none" cap="none" strike="noStrike">
              <a:solidFill>
                <a:schemeClr val="dk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dk1"/>
              </a:buClr>
              <a:buSzPts val="1400"/>
              <a:buFont typeface="Times New Roman"/>
              <a:buChar char="●"/>
            </a:pPr>
            <a:r>
              <a:rPr b="1" i="0" lang="en-US" sz="1400" u="none" cap="none" strike="noStrike">
                <a:solidFill>
                  <a:schemeClr val="dk1"/>
                </a:solidFill>
                <a:latin typeface="Times New Roman"/>
                <a:ea typeface="Times New Roman"/>
                <a:cs typeface="Times New Roman"/>
                <a:sym typeface="Times New Roman"/>
              </a:rPr>
              <a:t>Results returned as if querying normal tables</a:t>
            </a:r>
            <a:endParaRPr b="1"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400"/>
              <a:buFont typeface="Arial"/>
              <a:buNone/>
            </a:pPr>
            <a:r>
              <a:t/>
            </a:r>
            <a:endParaRPr b="1"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b="1" i="0" lang="en-US" sz="1300" u="none" cap="none" strike="noStrike">
                <a:solidFill>
                  <a:schemeClr val="dk1"/>
                </a:solidFill>
                <a:latin typeface="Arial"/>
                <a:ea typeface="Arial"/>
                <a:cs typeface="Arial"/>
                <a:sym typeface="Arial"/>
              </a:rPr>
              <a:t> I</a:t>
            </a:r>
            <a:r>
              <a:rPr b="1" i="0" lang="en-US" sz="1200" u="none" cap="none" strike="noStrike">
                <a:solidFill>
                  <a:schemeClr val="dk1"/>
                </a:solidFill>
                <a:latin typeface="Arial"/>
                <a:ea typeface="Arial"/>
                <a:cs typeface="Arial"/>
                <a:sym typeface="Arial"/>
              </a:rPr>
              <a:t>nput</a:t>
            </a:r>
            <a:r>
              <a:rPr b="0" i="0" lang="en-US" sz="1200" u="none" cap="none" strike="noStrike">
                <a:solidFill>
                  <a:schemeClr val="dk1"/>
                </a:solidFill>
                <a:latin typeface="Arial"/>
                <a:ea typeface="Arial"/>
                <a:cs typeface="Arial"/>
                <a:sym typeface="Arial"/>
              </a:rPr>
              <a:t>: Start with free-text documents (e.g., “Alice was diagnosed with fever…”).</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Arial"/>
                <a:ea typeface="Arial"/>
                <a:cs typeface="Arial"/>
                <a:sym typeface="Arial"/>
              </a:rPr>
              <a:t> Register</a:t>
            </a:r>
            <a:r>
              <a:rPr b="0" i="0" lang="en-US" sz="1200" u="none" cap="none" strike="noStrike">
                <a:solidFill>
                  <a:schemeClr val="dk1"/>
                </a:solidFill>
                <a:latin typeface="Arial"/>
                <a:ea typeface="Arial"/>
                <a:cs typeface="Arial"/>
                <a:sym typeface="Arial"/>
              </a:rPr>
              <a:t>: Declare a virtual table with desired fields using SQL.</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Arial"/>
                <a:ea typeface="Arial"/>
                <a:cs typeface="Arial"/>
                <a:sym typeface="Arial"/>
              </a:rPr>
              <a:t> Extract</a:t>
            </a:r>
            <a:r>
              <a:rPr b="0" i="0" lang="en-US" sz="1200" u="none" cap="none" strike="noStrike">
                <a:solidFill>
                  <a:schemeClr val="dk1"/>
                </a:solidFill>
                <a:latin typeface="Arial"/>
                <a:ea typeface="Arial"/>
                <a:cs typeface="Arial"/>
                <a:sym typeface="Arial"/>
              </a:rPr>
              <a:t>: MMDB’s language model extracts values like diagnosis = fever,           treatment = aspirin.</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Arial"/>
                <a:ea typeface="Arial"/>
                <a:cs typeface="Arial"/>
                <a:sym typeface="Arial"/>
              </a:rPr>
              <a:t> Query</a:t>
            </a:r>
            <a:r>
              <a:rPr b="0" i="0" lang="en-US" sz="1200" u="none" cap="none" strike="noStrike">
                <a:solidFill>
                  <a:schemeClr val="dk1"/>
                </a:solidFill>
                <a:latin typeface="Arial"/>
                <a:ea typeface="Arial"/>
                <a:cs typeface="Arial"/>
                <a:sym typeface="Arial"/>
              </a:rPr>
              <a:t>: Use standard SQL (e.g., JOIN, WHERE) on the extracted fields.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Arial"/>
                <a:ea typeface="Arial"/>
                <a:cs typeface="Arial"/>
                <a:sym typeface="Arial"/>
              </a:rPr>
              <a:t> Result</a:t>
            </a:r>
            <a:r>
              <a:rPr b="0" i="0" lang="en-US" sz="1200" u="none" cap="none" strike="noStrike">
                <a:solidFill>
                  <a:schemeClr val="dk1"/>
                </a:solidFill>
                <a:latin typeface="Arial"/>
                <a:ea typeface="Arial"/>
                <a:cs typeface="Arial"/>
                <a:sym typeface="Arial"/>
              </a:rPr>
              <a:t>: Get structured output as if querying normal database tables.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 Safe &amp; Reliable</a:t>
            </a:r>
            <a:r>
              <a:rPr b="0" i="0" lang="en-US" sz="1200" u="none" cap="none" strike="noStrike">
                <a:solidFill>
                  <a:schemeClr val="dk1"/>
                </a:solidFill>
                <a:latin typeface="Arial"/>
                <a:ea typeface="Arial"/>
                <a:cs typeface="Arial"/>
                <a:sym typeface="Arial"/>
              </a:rPr>
              <a:t>: MMDB extracts only from the text — no hallucination, no fabrication.</a:t>
            </a:r>
            <a:endParaRPr b="1" i="0" sz="1500" u="none" cap="none" strike="noStrike">
              <a:solidFill>
                <a:schemeClr val="dk1"/>
              </a:solidFill>
              <a:latin typeface="Times New Roman"/>
              <a:ea typeface="Times New Roman"/>
              <a:cs typeface="Times New Roman"/>
              <a:sym typeface="Times New Roman"/>
            </a:endParaRPr>
          </a:p>
        </p:txBody>
      </p:sp>
      <p:sp>
        <p:nvSpPr>
          <p:cNvPr id="107" name="Google Shape;107;p13"/>
          <p:cNvSpPr txBox="1"/>
          <p:nvPr>
            <p:ph idx="12" type="sldNum"/>
          </p:nvPr>
        </p:nvSpPr>
        <p:spPr>
          <a:xfrm>
            <a:off x="8371912" y="4829692"/>
            <a:ext cx="205200" cy="154500"/>
          </a:xfrm>
          <a:prstGeom prst="rect">
            <a:avLst/>
          </a:prstGeom>
          <a:noFill/>
          <a:ln>
            <a:noFill/>
          </a:ln>
        </p:spPr>
        <p:txBody>
          <a:bodyPr anchorCtr="0" anchor="t" bIns="0" lIns="0" spcFirstLastPara="1" rIns="0" wrap="square" tIns="625">
            <a:spAutoFit/>
          </a:bodyPr>
          <a:lstStyle/>
          <a:p>
            <a:pPr indent="0" lvl="0" marL="12700" rtl="0" algn="l">
              <a:lnSpc>
                <a:spcPct val="100000"/>
              </a:lnSpc>
              <a:spcBef>
                <a:spcPts val="0"/>
              </a:spcBef>
              <a:spcAft>
                <a:spcPts val="0"/>
              </a:spcAft>
              <a:buSzPts val="1000"/>
              <a:buNone/>
            </a:pPr>
            <a:fld id="{00000000-1234-1234-1234-123412341234}" type="slidenum">
              <a:rPr lang="en-US"/>
              <a:t>‹#›</a:t>
            </a:fld>
            <a:endParaRPr/>
          </a:p>
        </p:txBody>
      </p:sp>
      <p:pic>
        <p:nvPicPr>
          <p:cNvPr id="108" name="Google Shape;108;p13"/>
          <p:cNvPicPr preferRelativeResize="0"/>
          <p:nvPr/>
        </p:nvPicPr>
        <p:blipFill rotWithShape="1">
          <a:blip r:embed="rId3">
            <a:alphaModFix/>
          </a:blip>
          <a:srcRect b="0" l="0" r="0" t="0"/>
          <a:stretch/>
        </p:blipFill>
        <p:spPr>
          <a:xfrm>
            <a:off x="460925" y="1433710"/>
            <a:ext cx="2717089" cy="271708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4"/>
          <p:cNvSpPr txBox="1"/>
          <p:nvPr>
            <p:ph type="title"/>
          </p:nvPr>
        </p:nvSpPr>
        <p:spPr>
          <a:xfrm>
            <a:off x="460912" y="397568"/>
            <a:ext cx="7911000" cy="413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2600"/>
              <a:t>Example: Querying Patient Reports with MMDB</a:t>
            </a:r>
            <a:endParaRPr sz="2600"/>
          </a:p>
        </p:txBody>
      </p:sp>
      <p:sp>
        <p:nvSpPr>
          <p:cNvPr id="114" name="Google Shape;114;p14"/>
          <p:cNvSpPr txBox="1"/>
          <p:nvPr/>
        </p:nvSpPr>
        <p:spPr>
          <a:xfrm>
            <a:off x="460912" y="1404292"/>
            <a:ext cx="7691100" cy="3579900"/>
          </a:xfrm>
          <a:prstGeom prst="rect">
            <a:avLst/>
          </a:prstGeom>
          <a:noFill/>
          <a:ln>
            <a:noFill/>
          </a:ln>
        </p:spPr>
        <p:txBody>
          <a:bodyPr anchorCtr="0" anchor="t" bIns="0" lIns="0" spcFirstLastPara="1" rIns="0" wrap="square" tIns="8875">
            <a:spAutoFit/>
          </a:bodyPr>
          <a:lstStyle/>
          <a:p>
            <a:pPr indent="-330200" lvl="0" marL="457200" marR="0" rtl="0" algn="l">
              <a:lnSpc>
                <a:spcPct val="115000"/>
              </a:lnSpc>
              <a:spcBef>
                <a:spcPts val="12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A hospital stores:</a:t>
            </a:r>
            <a:endParaRPr b="0" i="0" sz="1600" u="none" cap="none" strike="noStrike">
              <a:solidFill>
                <a:schemeClr val="dk1"/>
              </a:solidFill>
              <a:latin typeface="Arial"/>
              <a:ea typeface="Arial"/>
              <a:cs typeface="Arial"/>
              <a:sym typeface="Arial"/>
            </a:endParaRPr>
          </a:p>
          <a:p>
            <a:pPr indent="-330200" lvl="1" marL="914400" marR="0" rtl="0" algn="l">
              <a:lnSpc>
                <a:spcPct val="115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Structured data in a </a:t>
            </a:r>
            <a:r>
              <a:rPr b="0" i="0" lang="en-US" sz="1600" u="none" cap="none" strike="noStrike">
                <a:solidFill>
                  <a:srgbClr val="188038"/>
                </a:solidFill>
                <a:latin typeface="Roboto Mono"/>
                <a:ea typeface="Roboto Mono"/>
                <a:cs typeface="Roboto Mono"/>
                <a:sym typeface="Roboto Mono"/>
              </a:rPr>
              <a:t>patients</a:t>
            </a:r>
            <a:r>
              <a:rPr b="0" i="0" lang="en-US" sz="1600" u="none" cap="none" strike="noStrike">
                <a:solidFill>
                  <a:schemeClr val="dk1"/>
                </a:solidFill>
                <a:latin typeface="Arial"/>
                <a:ea typeface="Arial"/>
                <a:cs typeface="Arial"/>
                <a:sym typeface="Arial"/>
              </a:rPr>
              <a:t> table (name, age, gender)</a:t>
            </a:r>
            <a:endParaRPr b="0" i="0" sz="1600" u="none" cap="none" strike="noStrike">
              <a:solidFill>
                <a:schemeClr val="dk1"/>
              </a:solidFill>
              <a:latin typeface="Arial"/>
              <a:ea typeface="Arial"/>
              <a:cs typeface="Arial"/>
              <a:sym typeface="Arial"/>
            </a:endParaRPr>
          </a:p>
          <a:p>
            <a:pPr indent="-330200" lvl="1" marL="914400" marR="0" rtl="0" algn="l">
              <a:lnSpc>
                <a:spcPct val="115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Unstructured diagnosis notes in free-text documents</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US" sz="1600" u="none" cap="none" strike="noStrike">
                <a:solidFill>
                  <a:schemeClr val="dk1"/>
                </a:solidFill>
                <a:latin typeface="Arial"/>
                <a:ea typeface="Arial"/>
                <a:cs typeface="Arial"/>
                <a:sym typeface="Arial"/>
              </a:rPr>
              <a:t>With MMDB</a:t>
            </a:r>
            <a:r>
              <a:rPr b="0" i="0" lang="en-US" sz="1600" u="none" cap="none" strike="noStrike">
                <a:solidFill>
                  <a:schemeClr val="dk1"/>
                </a:solidFill>
                <a:latin typeface="Arial"/>
                <a:ea typeface="Arial"/>
                <a:cs typeface="Arial"/>
                <a:sym typeface="Arial"/>
              </a:rPr>
              <a:t>:</a:t>
            </a:r>
            <a:endParaRPr b="0" i="0" sz="1600" u="none" cap="none" strike="noStrike">
              <a:solidFill>
                <a:schemeClr val="dk1"/>
              </a:solidFill>
              <a:latin typeface="Arial"/>
              <a:ea typeface="Arial"/>
              <a:cs typeface="Arial"/>
              <a:sym typeface="Arial"/>
            </a:endParaRPr>
          </a:p>
          <a:p>
            <a:pPr indent="-330200" lvl="0" marL="457200" marR="0" rtl="0" algn="l">
              <a:lnSpc>
                <a:spcPct val="115000"/>
              </a:lnSpc>
              <a:spcBef>
                <a:spcPts val="120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You can write a single SQL query to:</a:t>
            </a:r>
            <a:endParaRPr b="0" i="0" sz="1600" u="none" cap="none" strike="noStrike">
              <a:solidFill>
                <a:schemeClr val="dk1"/>
              </a:solidFill>
              <a:latin typeface="Arial"/>
              <a:ea typeface="Arial"/>
              <a:cs typeface="Arial"/>
              <a:sym typeface="Arial"/>
            </a:endParaRPr>
          </a:p>
          <a:p>
            <a:pPr indent="-330200" lvl="1" marL="914400" marR="0" rtl="0" algn="l">
              <a:lnSpc>
                <a:spcPct val="115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Join </a:t>
            </a:r>
            <a:r>
              <a:rPr b="0" i="0" lang="en-US" sz="1600" u="none" cap="none" strike="noStrike">
                <a:solidFill>
                  <a:srgbClr val="188038"/>
                </a:solidFill>
                <a:latin typeface="Roboto Mono"/>
                <a:ea typeface="Roboto Mono"/>
                <a:cs typeface="Roboto Mono"/>
                <a:sym typeface="Roboto Mono"/>
              </a:rPr>
              <a:t>patients</a:t>
            </a:r>
            <a:r>
              <a:rPr b="0" i="0" lang="en-US" sz="1600" u="none" cap="none" strike="noStrike">
                <a:solidFill>
                  <a:schemeClr val="dk1"/>
                </a:solidFill>
                <a:latin typeface="Arial"/>
                <a:ea typeface="Arial"/>
                <a:cs typeface="Arial"/>
                <a:sym typeface="Arial"/>
              </a:rPr>
              <a:t> with diagnosis text</a:t>
            </a:r>
            <a:endParaRPr b="0" i="0" sz="1600" u="none" cap="none" strike="noStrike">
              <a:solidFill>
                <a:schemeClr val="dk1"/>
              </a:solidFill>
              <a:latin typeface="Arial"/>
              <a:ea typeface="Arial"/>
              <a:cs typeface="Arial"/>
              <a:sym typeface="Arial"/>
            </a:endParaRPr>
          </a:p>
          <a:p>
            <a:pPr indent="-330200" lvl="1" marL="914400" marR="0" rtl="0" algn="l">
              <a:lnSpc>
                <a:spcPct val="115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Extract fields like </a:t>
            </a:r>
            <a:r>
              <a:rPr b="0" i="0" lang="en-US" sz="1600" u="none" cap="none" strike="noStrike">
                <a:solidFill>
                  <a:srgbClr val="188038"/>
                </a:solidFill>
                <a:latin typeface="Roboto Mono"/>
                <a:ea typeface="Roboto Mono"/>
                <a:cs typeface="Roboto Mono"/>
                <a:sym typeface="Roboto Mono"/>
              </a:rPr>
              <a:t>diagnosis</a:t>
            </a:r>
            <a:r>
              <a:rPr b="0" i="0" lang="en-US" sz="1600" u="none" cap="none" strike="noStrike">
                <a:solidFill>
                  <a:schemeClr val="dk1"/>
                </a:solidFill>
                <a:latin typeface="Arial"/>
                <a:ea typeface="Arial"/>
                <a:cs typeface="Arial"/>
                <a:sym typeface="Arial"/>
              </a:rPr>
              <a:t> directly from reports</a:t>
            </a:r>
            <a:endParaRPr b="0" i="0" sz="1600" u="none" cap="none" strike="noStrike">
              <a:solidFill>
                <a:schemeClr val="dk1"/>
              </a:solidFill>
              <a:latin typeface="Arial"/>
              <a:ea typeface="Arial"/>
              <a:cs typeface="Arial"/>
              <a:sym typeface="Arial"/>
            </a:endParaRPr>
          </a:p>
          <a:p>
            <a:pPr indent="-330200" lvl="1" marL="914400" marR="0" rtl="0" algn="l">
              <a:lnSpc>
                <a:spcPct val="115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Filter by age or gender and get real-time results</a:t>
            </a:r>
            <a:endParaRPr b="0" i="0" sz="1600" u="none" cap="none" strike="noStrike">
              <a:solidFill>
                <a:schemeClr val="dk1"/>
              </a:solidFill>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No need to manually extract tables from reports — the MMDB does it automatically using MMOps.</a:t>
            </a:r>
            <a:endParaRPr b="0" i="0" sz="1600" u="none" cap="none" strike="noStrike">
              <a:solidFill>
                <a:schemeClr val="dk1"/>
              </a:solidFill>
              <a:latin typeface="Arial"/>
              <a:ea typeface="Arial"/>
              <a:cs typeface="Arial"/>
              <a:sym typeface="Arial"/>
            </a:endParaRPr>
          </a:p>
          <a:p>
            <a:pPr indent="0" lvl="0" marL="146685" marR="0" rtl="0" algn="ctr">
              <a:lnSpc>
                <a:spcPct val="100000"/>
              </a:lnSpc>
              <a:spcBef>
                <a:spcPts val="120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 name="Google Shape;115;p14"/>
          <p:cNvSpPr txBox="1"/>
          <p:nvPr>
            <p:ph idx="12" type="sldNum"/>
          </p:nvPr>
        </p:nvSpPr>
        <p:spPr>
          <a:xfrm>
            <a:off x="8371912" y="4829692"/>
            <a:ext cx="205200" cy="154500"/>
          </a:xfrm>
          <a:prstGeom prst="rect">
            <a:avLst/>
          </a:prstGeom>
          <a:noFill/>
          <a:ln>
            <a:noFill/>
          </a:ln>
        </p:spPr>
        <p:txBody>
          <a:bodyPr anchorCtr="0" anchor="t" bIns="0" lIns="0" spcFirstLastPara="1" rIns="0" wrap="square" tIns="625">
            <a:spAutoFit/>
          </a:bodyPr>
          <a:lstStyle/>
          <a:p>
            <a:pPr indent="0" lvl="0" marL="12700" rtl="0" algn="l">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