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Vishnu </a:t>
            </a:r>
            <a:r>
              <a:rPr lang="en-US" sz="3200" dirty="0" err="1" smtClean="0">
                <a:latin typeface="Trebuchet MS"/>
                <a:cs typeface="Trebuchet MS"/>
              </a:rPr>
              <a:t>Sankar</a:t>
            </a:r>
            <a:r>
              <a:rPr lang="en-US" sz="3200" dirty="0" smtClean="0">
                <a:latin typeface="Trebuchet MS"/>
                <a:cs typeface="Trebuchet MS"/>
              </a:rPr>
              <a:t> M  </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25841" y="5709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p:cNvPicPr>
            <a:picLocks noChangeAspect="1"/>
          </p:cNvPicPr>
          <p:nvPr/>
        </p:nvPicPr>
        <p:blipFill>
          <a:blip r:embed="rId2"/>
          <a:stretch>
            <a:fillRect/>
          </a:stretch>
        </p:blipFill>
        <p:spPr>
          <a:xfrm>
            <a:off x="990600" y="2211267"/>
            <a:ext cx="3353268" cy="2869789"/>
          </a:xfrm>
          <a:prstGeom prst="rect">
            <a:avLst/>
          </a:prstGeom>
        </p:spPr>
      </p:pic>
      <p:pic>
        <p:nvPicPr>
          <p:cNvPr id="11" name="Picture 10"/>
          <p:cNvPicPr>
            <a:picLocks noChangeAspect="1"/>
          </p:cNvPicPr>
          <p:nvPr/>
        </p:nvPicPr>
        <p:blipFill>
          <a:blip r:embed="rId3"/>
          <a:stretch>
            <a:fillRect/>
          </a:stretch>
        </p:blipFill>
        <p:spPr>
          <a:xfrm>
            <a:off x="5273699" y="4571889"/>
            <a:ext cx="3600953" cy="1581371"/>
          </a:xfrm>
          <a:prstGeom prst="rect">
            <a:avLst/>
          </a:prstGeom>
        </p:spPr>
      </p:pic>
      <p:pic>
        <p:nvPicPr>
          <p:cNvPr id="12" name="Picture 11"/>
          <p:cNvPicPr>
            <a:picLocks noChangeAspect="1"/>
          </p:cNvPicPr>
          <p:nvPr/>
        </p:nvPicPr>
        <p:blipFill>
          <a:blip r:embed="rId4"/>
          <a:stretch>
            <a:fillRect/>
          </a:stretch>
        </p:blipFill>
        <p:spPr>
          <a:xfrm>
            <a:off x="5081484" y="732919"/>
            <a:ext cx="3985385" cy="30561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7217651" cy="830997"/>
          </a:xfrm>
          <a:prstGeom prst="rect">
            <a:avLst/>
          </a:prstGeom>
          <a:noFill/>
        </p:spPr>
        <p:txBody>
          <a:bodyPr wrap="square" rtlCol="0">
            <a:spAutoFit/>
          </a:bodyPr>
          <a:lstStyle/>
          <a:p>
            <a:r>
              <a:rPr lang="en-US" sz="4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Cancer Prediction</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1" y="2003134"/>
            <a:ext cx="7157403" cy="2862322"/>
          </a:xfrm>
          <a:prstGeom prst="rect">
            <a:avLst/>
          </a:prstGeom>
          <a:noFill/>
        </p:spPr>
        <p:txBody>
          <a:bodyPr wrap="square" rtlCol="0">
            <a:spAutoFit/>
          </a:bodyPr>
          <a:lstStyle/>
          <a:p>
            <a:r>
              <a:rPr lang="en-US" dirty="0" smtClean="0"/>
              <a:t>Develop a machine learning model to predict the likelihood of cancer in patients based on relevant medical features. Utilize a dataset containing patient information including demographics, medical history, and test results. The model should accurately classify patients into cancer and non-cancer groups, aiding in early detection and timely intervention. The aim is to create a reliable predictive tool to assist healthcare professionals in diagnosing cancer at an early stage, thereby improving patient outcomes and survival rates. Evaluation metrics such as accuracy, precision, recall, and F1-score will be used to assess the model's performance.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416320"/>
          </a:xfrm>
          <a:prstGeom prst="rect">
            <a:avLst/>
          </a:prstGeom>
          <a:noFill/>
        </p:spPr>
        <p:txBody>
          <a:bodyPr wrap="square" rtlCol="0">
            <a:spAutoFit/>
          </a:bodyPr>
          <a:lstStyle/>
          <a:p>
            <a:r>
              <a:rPr lang="en-US" b="1" dirty="0" smtClean="0"/>
              <a:t>1. Objective</a:t>
            </a:r>
            <a:r>
              <a:rPr lang="en-US" dirty="0" smtClean="0"/>
              <a:t>: The project aims to develop a predictive model for cancer detection using machine learning techniques.</a:t>
            </a:r>
          </a:p>
          <a:p>
            <a:r>
              <a:rPr lang="en-US" b="1" dirty="0" smtClean="0"/>
              <a:t>2. Dataset</a:t>
            </a:r>
            <a:r>
              <a:rPr lang="en-US" dirty="0" smtClean="0"/>
              <a:t>: Utilizing a comprehensive dataset containing patient demographics, medical history, and diagnostic test results.</a:t>
            </a:r>
          </a:p>
          <a:p>
            <a:r>
              <a:rPr lang="en-US" b="1" dirty="0" smtClean="0"/>
              <a:t>3. Methodology</a:t>
            </a:r>
            <a:r>
              <a:rPr lang="en-US" dirty="0" smtClean="0"/>
              <a:t>: Employing feature engineering, model training, and evaluation to build an accurate predictive model.</a:t>
            </a:r>
          </a:p>
          <a:p>
            <a:r>
              <a:rPr lang="en-US" b="1" dirty="0" smtClean="0"/>
              <a:t>4. </a:t>
            </a:r>
            <a:r>
              <a:rPr lang="en-US" b="1" dirty="0" err="1" smtClean="0"/>
              <a:t>Outcome</a:t>
            </a:r>
            <a:r>
              <a:rPr lang="en-US" dirty="0" err="1" smtClean="0"/>
              <a:t>:The</a:t>
            </a:r>
            <a:r>
              <a:rPr lang="en-US" dirty="0" smtClean="0"/>
              <a:t> project seeks to provide a valuable tool for early cancer detection, aiding healthcare professionals in timely intervention and improving patient outcomes.</a:t>
            </a:r>
          </a:p>
          <a:p>
            <a:r>
              <a:rPr lang="en-US" b="1" dirty="0" smtClean="0"/>
              <a:t>5. Evaluation: </a:t>
            </a:r>
            <a:r>
              <a:rPr lang="en-US" dirty="0" smtClean="0"/>
              <a:t>Performance will be assessed using metrics such as accuracy, precision, recall, and F1-score, ensuring the reliability and effectiveness of the developed model.</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91800" y="3276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Rectangle 1"/>
          <p:cNvSpPr>
            <a:spLocks noChangeArrowheads="1"/>
          </p:cNvSpPr>
          <p:nvPr/>
        </p:nvSpPr>
        <p:spPr bwMode="auto">
          <a:xfrm flipH="1">
            <a:off x="707390" y="1666336"/>
            <a:ext cx="9103360" cy="4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end users of the cancer prediction model could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Medical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Oncologists, radiologists, and other healthcare providers who utilize the model as a decision support tool for diagnosing cancer in patients.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Patients:</a:t>
            </a:r>
            <a:r>
              <a:rPr kumimoji="0" lang="en-US" altLang="en-US" sz="1800" b="0" i="0" u="none" strike="noStrike" cap="none" normalizeH="0" baseline="0" dirty="0" smtClean="0">
                <a:ln>
                  <a:noFill/>
                </a:ln>
                <a:solidFill>
                  <a:schemeClr val="tx1"/>
                </a:solidFill>
                <a:effectLst/>
                <a:latin typeface="Arial" panose="020B0604020202020204" pitchFamily="34" charset="0"/>
              </a:rPr>
              <a:t> Individuals who may benefit from early detection and treatment of cancer, improving their prognosis and overall health outcomes.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Healthcare Institutions:</a:t>
            </a:r>
            <a:r>
              <a:rPr kumimoji="0" lang="en-US" altLang="en-US" sz="1800" b="0" i="0" u="none" strike="noStrike" cap="none" normalizeH="0" baseline="0" dirty="0" smtClean="0">
                <a:ln>
                  <a:noFill/>
                </a:ln>
                <a:solidFill>
                  <a:schemeClr val="tx1"/>
                </a:solidFill>
                <a:effectLst/>
                <a:latin typeface="Arial" panose="020B0604020202020204" pitchFamily="34" charset="0"/>
              </a:rPr>
              <a:t> Hospitals, clinics, and medical centers incorporating the model into their diagnostic protocols to enhance the accuracy and efficiency of cancer diagnosis.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Researchers:</a:t>
            </a:r>
            <a:r>
              <a:rPr kumimoji="0" lang="en-US" altLang="en-US" sz="1800" b="0" i="0" u="none" strike="noStrike" cap="none" normalizeH="0" baseline="0" dirty="0" smtClean="0">
                <a:ln>
                  <a:noFill/>
                </a:ln>
                <a:solidFill>
                  <a:schemeClr val="tx1"/>
                </a:solidFill>
                <a:effectLst/>
                <a:latin typeface="Arial" panose="020B0604020202020204" pitchFamily="34" charset="0"/>
              </a:rPr>
              <a:t> Scientists and researchers in the field of oncology and public health who may use the model for further analysis, validation, and improvement of cancer detection methods.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Policy Makers:</a:t>
            </a:r>
            <a:r>
              <a:rPr kumimoji="0" lang="en-US" altLang="en-US" sz="1800" b="0" i="0" u="none" strike="noStrike" cap="none" normalizeH="0" baseline="0" dirty="0" smtClean="0">
                <a:ln>
                  <a:noFill/>
                </a:ln>
                <a:solidFill>
                  <a:schemeClr val="tx1"/>
                </a:solidFill>
                <a:effectLst/>
                <a:latin typeface="Arial" panose="020B0604020202020204" pitchFamily="34" charset="0"/>
              </a:rPr>
              <a:t> Government health agencies and policymakers who may use insights from the model to develop public health policies aimed at promoting early cancer screening and prevention initiatives.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0" y="0"/>
            <a:ext cx="3775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4037" y="14543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343025" y="2097111"/>
            <a:ext cx="8239125" cy="2585323"/>
          </a:xfrm>
          <a:prstGeom prst="rect">
            <a:avLst/>
          </a:prstGeom>
          <a:noFill/>
        </p:spPr>
        <p:txBody>
          <a:bodyPr wrap="square" rtlCol="0">
            <a:spAutoFit/>
          </a:bodyPr>
          <a:lstStyle/>
          <a:p>
            <a:r>
              <a:rPr lang="en-US" dirty="0" smtClean="0"/>
              <a:t>My solution offers a sophisticated predictive model for cancer detection, leveraging machine learning algorithms to analyze patient data with precision and efficiency. Its value proposition lies in providing early detection of cancer, enabling timely intervention and improving patient outcomes. By offering customizable risk assessment and treatment planning, our solution empowers healthcare professionals to make informed decisions tailored to individual patients. With scalability and continuous improvement capabilities, it ensures adaptability to evolving medical knowledge and datasets, ultimately enhancing the quality of cancer care and saving lives.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6503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5" y="1735821"/>
            <a:ext cx="9652635" cy="3323987"/>
          </a:xfrm>
          <a:prstGeom prst="rect">
            <a:avLst/>
          </a:prstGeom>
          <a:noFill/>
        </p:spPr>
        <p:txBody>
          <a:bodyPr wrap="square" rtlCol="0">
            <a:spAutoFit/>
          </a:bodyPr>
          <a:lstStyle/>
          <a:p>
            <a:r>
              <a:rPr lang="en-US" sz="1500" dirty="0"/>
              <a:t/>
            </a:r>
            <a:br>
              <a:rPr lang="en-US" sz="1500" dirty="0"/>
            </a:br>
            <a:r>
              <a:rPr lang="en-US" sz="1500" dirty="0"/>
              <a:t>The "wow" factor in the solution lies in its potential to revolutionize cancer detection and diagnosis by leveraging cutting-edge machine learning techniques. Here are some key aspects that contribute to the "wow" factor:</a:t>
            </a:r>
          </a:p>
          <a:p>
            <a:pPr marL="285750" indent="-285750" algn="l">
              <a:buFont typeface="Arial" panose="020B0604020202020204" pitchFamily="34" charset="0"/>
              <a:buChar char="•"/>
            </a:pPr>
            <a:r>
              <a:rPr lang="en-US" sz="1500" b="1" dirty="0"/>
              <a:t>Early Detection:</a:t>
            </a:r>
            <a:r>
              <a:rPr lang="en-US" sz="1500" dirty="0"/>
              <a:t> By accurately predicting the likelihood of cancer in patients based on their medical data, the model can enable early detection of cancer, significantly improving prognosis and survival rates.</a:t>
            </a:r>
          </a:p>
          <a:p>
            <a:pPr marL="285750" indent="-285750" algn="l">
              <a:buFont typeface="Arial" panose="020B0604020202020204" pitchFamily="34" charset="0"/>
              <a:buChar char="•"/>
            </a:pPr>
            <a:r>
              <a:rPr lang="en-US" sz="1500" b="1" dirty="0"/>
              <a:t>Precision and Efficiency:</a:t>
            </a:r>
            <a:r>
              <a:rPr lang="en-US" sz="1500" dirty="0"/>
              <a:t> The model utilizes advanced algorithms to analyze complex medical datasets, providing precise and efficient predictions, which can assist healthcare professionals in making informed decisions quickly.</a:t>
            </a:r>
          </a:p>
          <a:p>
            <a:pPr marL="285750" indent="-285750" algn="l">
              <a:buFont typeface="Arial" panose="020B0604020202020204" pitchFamily="34" charset="0"/>
              <a:buChar char="•"/>
            </a:pPr>
            <a:r>
              <a:rPr lang="en-US" sz="1500" b="1" dirty="0"/>
              <a:t>Customization:</a:t>
            </a:r>
            <a:r>
              <a:rPr lang="en-US" sz="1500" dirty="0"/>
              <a:t> The solution can be tailored to different types of cancer and patient populations, allowing for personalized risk assessment and treatment planning.</a:t>
            </a:r>
          </a:p>
          <a:p>
            <a:pPr marL="285750" indent="-285750" algn="l">
              <a:buFont typeface="Arial" panose="020B0604020202020204" pitchFamily="34" charset="0"/>
              <a:buChar char="•"/>
            </a:pPr>
            <a:r>
              <a:rPr lang="en-US" sz="1500" b="1" dirty="0"/>
              <a:t>Scalability:</a:t>
            </a:r>
            <a:r>
              <a:rPr lang="en-US" sz="1500" dirty="0"/>
              <a:t> As machine learning models are scalable, the solution can handle large volumes of data, making it suitable for application in various healthcare settings, from small clinics to large hospitals.</a:t>
            </a:r>
          </a:p>
          <a:p>
            <a:pPr marL="285750" indent="-285750" algn="l">
              <a:buFont typeface="Arial" panose="020B0604020202020204" pitchFamily="34" charset="0"/>
              <a:buChar char="•"/>
            </a:pPr>
            <a:r>
              <a:rPr lang="en-US" sz="1500" b="1" dirty="0"/>
              <a:t>Continuous Improvement:</a:t>
            </a:r>
            <a:r>
              <a:rPr lang="en-US" sz="1500" dirty="0"/>
              <a:t> With the ability to continuously learn from new data, the model can adapt and improve over time, staying up-to-date with the latest advancements in cancer research and diagnosis.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74282"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123950" y="1282636"/>
            <a:ext cx="8458200" cy="4537139"/>
          </a:xfrm>
          <a:prstGeom prst="rect">
            <a:avLst/>
          </a:prstGeom>
        </p:spPr>
        <p:txBody>
          <a:bodyPr vert="horz" wrap="square" lIns="0" tIns="12700" rIns="0" bIns="0" rtlCol="0">
            <a:spAutoFit/>
          </a:bodyPr>
          <a:lstStyle/>
          <a:p>
            <a:r>
              <a:rPr lang="en-US" sz="1400" dirty="0"/>
              <a:t/>
            </a:r>
            <a:br>
              <a:rPr lang="en-US" sz="1400" dirty="0"/>
            </a:br>
            <a:r>
              <a:rPr lang="en-US" sz="1400" dirty="0"/>
              <a:t>Modeling in the context of your cancer prediction project involves several steps:</a:t>
            </a:r>
          </a:p>
          <a:p>
            <a:pPr marL="285750" indent="-285750">
              <a:buFont typeface="Arial" panose="020B0604020202020204" pitchFamily="34" charset="0"/>
              <a:buChar char="•"/>
            </a:pPr>
            <a:r>
              <a:rPr lang="en-US" sz="1400" b="1" dirty="0"/>
              <a:t>Data Preprocessing:</a:t>
            </a:r>
            <a:r>
              <a:rPr lang="en-US" sz="1400" dirty="0"/>
              <a:t> Cleaning the data, handling missing values, encoding categorical variables, and scaling features if necessary to prepare the dataset for modeling.</a:t>
            </a:r>
          </a:p>
          <a:p>
            <a:pPr marL="285750" indent="-285750">
              <a:buFont typeface="Arial" panose="020B0604020202020204" pitchFamily="34" charset="0"/>
              <a:buChar char="•"/>
            </a:pPr>
            <a:r>
              <a:rPr lang="en-US" sz="1400" b="1" dirty="0"/>
              <a:t>Feature Selection/Engineering:</a:t>
            </a:r>
            <a:r>
              <a:rPr lang="en-US" sz="1400" dirty="0"/>
              <a:t> Identifying relevant features that contribute most to the prediction task. This may involve techniques like feature importance analysis, dimensionality reduction, or creating new features from existing ones.</a:t>
            </a:r>
          </a:p>
          <a:p>
            <a:pPr marL="285750" indent="-285750">
              <a:buFont typeface="Arial" panose="020B0604020202020204" pitchFamily="34" charset="0"/>
              <a:buChar char="•"/>
            </a:pPr>
            <a:r>
              <a:rPr lang="en-US" sz="1400" b="1" dirty="0"/>
              <a:t>Model Selection:</a:t>
            </a:r>
            <a:r>
              <a:rPr lang="en-US" sz="1400" dirty="0"/>
              <a:t> Choosing an appropriate machine learning algorithm(s) based on the nature of the problem (classification in this case), dataset size, and desired performance metrics. Random Forest, Support Vector Machines, or Logistic Regression are common choices for binary classification tasks like cancer prediction.</a:t>
            </a:r>
          </a:p>
          <a:p>
            <a:pPr marL="285750" indent="-285750">
              <a:buFont typeface="Arial" panose="020B0604020202020204" pitchFamily="34" charset="0"/>
              <a:buChar char="•"/>
            </a:pPr>
            <a:r>
              <a:rPr lang="en-US" sz="1400" b="1" dirty="0"/>
              <a:t>Model Training:</a:t>
            </a:r>
            <a:r>
              <a:rPr lang="en-US" sz="1400" dirty="0"/>
              <a:t> Training the selected model on the training dataset to learn the patterns and relationships between features and the target variable (cancer/no cancer).</a:t>
            </a:r>
          </a:p>
          <a:p>
            <a:pPr marL="285750" indent="-285750">
              <a:buFont typeface="Arial" panose="020B0604020202020204" pitchFamily="34" charset="0"/>
              <a:buChar char="•"/>
            </a:pPr>
            <a:r>
              <a:rPr lang="en-US" sz="1400" b="1" dirty="0"/>
              <a:t>Model Evaluation:</a:t>
            </a:r>
            <a:r>
              <a:rPr lang="en-US" sz="1400" dirty="0"/>
              <a:t> Assessing the performance of the trained model using evaluation metrics such as accuracy, precision, recall, F1-score, and ROC-AUC score on the test dataset.</a:t>
            </a:r>
          </a:p>
          <a:p>
            <a:pPr marL="285750" indent="-285750">
              <a:buFont typeface="Arial" panose="020B0604020202020204" pitchFamily="34" charset="0"/>
              <a:buChar char="•"/>
            </a:pPr>
            <a:r>
              <a:rPr lang="en-US" sz="1400" b="1" dirty="0" err="1"/>
              <a:t>Hyperparameter</a:t>
            </a:r>
            <a:r>
              <a:rPr lang="en-US" sz="1400" b="1" dirty="0"/>
              <a:t> Tuning:</a:t>
            </a:r>
            <a:r>
              <a:rPr lang="en-US" sz="1400" dirty="0"/>
              <a:t> Fine-tuning the parameters of the chosen model(s) to optimize performance further. Techniques like grid search or random search can be used for this purpose.</a:t>
            </a:r>
          </a:p>
          <a:p>
            <a:pPr marL="285750" indent="-285750">
              <a:buFont typeface="Arial" panose="020B0604020202020204" pitchFamily="34" charset="0"/>
              <a:buChar char="•"/>
            </a:pPr>
            <a:r>
              <a:rPr lang="en-US" sz="1400" b="1" dirty="0"/>
              <a:t>Cross-validation:</a:t>
            </a:r>
            <a:r>
              <a:rPr lang="en-US" sz="1400" dirty="0"/>
              <a:t> Assessing the generalization performance of the model(s) using techniques like k-fold cross-validation to ensure the model's robustness.</a:t>
            </a:r>
          </a:p>
          <a:p>
            <a:pPr marL="285750" indent="-285750">
              <a:buFont typeface="Arial" panose="020B0604020202020204" pitchFamily="34" charset="0"/>
              <a:buChar char="•"/>
            </a:pPr>
            <a:r>
              <a:rPr lang="en-US" sz="1400" b="1" dirty="0"/>
              <a:t>Deployment:</a:t>
            </a:r>
            <a:r>
              <a:rPr lang="en-US" sz="1400" dirty="0"/>
              <a:t> Once a satisfactory model is obtained, deploying it into production for real-world use, where it can make predictions on new, unseen data.</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556</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DELL</cp:lastModifiedBy>
  <cp:revision>7</cp:revision>
  <dcterms:created xsi:type="dcterms:W3CDTF">2024-04-04T10:20:03Z</dcterms:created>
  <dcterms:modified xsi:type="dcterms:W3CDTF">2024-04-05T14:30:20Z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