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2" r:id="rId4"/>
    <p:sldId id="274" r:id="rId5"/>
    <p:sldId id="278" r:id="rId6"/>
    <p:sldId id="279" r:id="rId7"/>
    <p:sldId id="260" r:id="rId8"/>
    <p:sldId id="262" r:id="rId9"/>
    <p:sldId id="271" r:id="rId10"/>
    <p:sldId id="263" r:id="rId11"/>
    <p:sldId id="264" r:id="rId12"/>
    <p:sldId id="265" r:id="rId13"/>
    <p:sldId id="266" r:id="rId14"/>
    <p:sldId id="277" r:id="rId15"/>
    <p:sldId id="268" r:id="rId16"/>
    <p:sldId id="26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1070"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31A22-AB80-4824-B11F-33CED0FD8A0D}" type="doc">
      <dgm:prSet loTypeId="urn:microsoft.com/office/officeart/2005/8/layout/bProcess4" loCatId="process" qsTypeId="urn:microsoft.com/office/officeart/2005/8/quickstyle/3d1" qsCatId="3D" csTypeId="urn:microsoft.com/office/officeart/2005/8/colors/colorful3" csCatId="colorful" phldr="1"/>
      <dgm:spPr/>
      <dgm:t>
        <a:bodyPr/>
        <a:lstStyle/>
        <a:p>
          <a:endParaRPr lang="en-IN"/>
        </a:p>
      </dgm:t>
    </dgm:pt>
    <dgm:pt modelId="{C7C10CAC-4CFC-4736-8428-0864444C8920}">
      <dgm:prSet phldrT="[Text]"/>
      <dgm:spPr/>
      <dgm:t>
        <a:bodyPr/>
        <a:lstStyle/>
        <a:p>
          <a:r>
            <a:rPr lang="en-US" dirty="0"/>
            <a:t>Collecting data</a:t>
          </a:r>
          <a:endParaRPr lang="en-IN" dirty="0"/>
        </a:p>
      </dgm:t>
    </dgm:pt>
    <dgm:pt modelId="{5AF62B4E-18D0-45F8-A2F5-77E29E894D2B}" type="parTrans" cxnId="{3C5C1E81-A05A-4E8C-9EDD-D33B4C96E426}">
      <dgm:prSet/>
      <dgm:spPr/>
      <dgm:t>
        <a:bodyPr/>
        <a:lstStyle/>
        <a:p>
          <a:endParaRPr lang="en-IN"/>
        </a:p>
      </dgm:t>
    </dgm:pt>
    <dgm:pt modelId="{94F005CF-1363-4F5C-A55F-C8D6EEE5A6CC}" type="sibTrans" cxnId="{3C5C1E81-A05A-4E8C-9EDD-D33B4C96E426}">
      <dgm:prSet/>
      <dgm:spPr/>
      <dgm:t>
        <a:bodyPr/>
        <a:lstStyle/>
        <a:p>
          <a:endParaRPr lang="en-IN"/>
        </a:p>
      </dgm:t>
    </dgm:pt>
    <dgm:pt modelId="{0A61B42C-7286-4C61-B273-5F2041CC959E}">
      <dgm:prSet phldrT="[Text]"/>
      <dgm:spPr/>
      <dgm:t>
        <a:bodyPr/>
        <a:lstStyle/>
        <a:p>
          <a:r>
            <a:rPr lang="en-US" dirty="0"/>
            <a:t>Data analysis</a:t>
          </a:r>
          <a:endParaRPr lang="en-IN" dirty="0"/>
        </a:p>
      </dgm:t>
    </dgm:pt>
    <dgm:pt modelId="{F0C5E95D-4D11-4EFF-BBFC-7C29BAAB2449}" type="parTrans" cxnId="{E10725CD-FDFC-4E2F-B6F1-7715120ABD77}">
      <dgm:prSet/>
      <dgm:spPr/>
      <dgm:t>
        <a:bodyPr/>
        <a:lstStyle/>
        <a:p>
          <a:endParaRPr lang="en-IN"/>
        </a:p>
      </dgm:t>
    </dgm:pt>
    <dgm:pt modelId="{4FF0B32E-D76B-4659-A924-DCF1A58AA671}" type="sibTrans" cxnId="{E10725CD-FDFC-4E2F-B6F1-7715120ABD77}">
      <dgm:prSet/>
      <dgm:spPr/>
      <dgm:t>
        <a:bodyPr/>
        <a:lstStyle/>
        <a:p>
          <a:endParaRPr lang="en-IN"/>
        </a:p>
      </dgm:t>
    </dgm:pt>
    <dgm:pt modelId="{55A6835A-3F7F-460B-9964-7A9AC9BFDBDD}">
      <dgm:prSet phldrT="[Text]"/>
      <dgm:spPr/>
      <dgm:t>
        <a:bodyPr/>
        <a:lstStyle/>
        <a:p>
          <a:r>
            <a:rPr lang="en-US" dirty="0"/>
            <a:t>Data Pre-processing </a:t>
          </a:r>
          <a:endParaRPr lang="en-IN" dirty="0"/>
        </a:p>
      </dgm:t>
    </dgm:pt>
    <dgm:pt modelId="{261804F0-9C50-425C-B994-21C4EA968847}" type="parTrans" cxnId="{ABAACB59-EE8B-42C9-A128-FE575596E4F0}">
      <dgm:prSet/>
      <dgm:spPr/>
      <dgm:t>
        <a:bodyPr/>
        <a:lstStyle/>
        <a:p>
          <a:endParaRPr lang="en-IN"/>
        </a:p>
      </dgm:t>
    </dgm:pt>
    <dgm:pt modelId="{76A0AAA7-9DDF-4E6C-9B9B-14892148F599}" type="sibTrans" cxnId="{ABAACB59-EE8B-42C9-A128-FE575596E4F0}">
      <dgm:prSet/>
      <dgm:spPr/>
      <dgm:t>
        <a:bodyPr/>
        <a:lstStyle/>
        <a:p>
          <a:endParaRPr lang="en-IN"/>
        </a:p>
      </dgm:t>
    </dgm:pt>
    <dgm:pt modelId="{60D323B5-9F29-45AB-9C86-AA1EF9A01241}">
      <dgm:prSet phldrT="[Text]"/>
      <dgm:spPr/>
      <dgm:t>
        <a:bodyPr/>
        <a:lstStyle/>
        <a:p>
          <a:r>
            <a:rPr lang="en-US" dirty="0"/>
            <a:t>Selection of principal attributes</a:t>
          </a:r>
          <a:endParaRPr lang="en-IN" dirty="0"/>
        </a:p>
      </dgm:t>
    </dgm:pt>
    <dgm:pt modelId="{6BA720BD-80C5-4E25-A869-0DE7628568AD}" type="parTrans" cxnId="{17765EF3-7B1E-46D8-AB1A-705B89A804E3}">
      <dgm:prSet/>
      <dgm:spPr/>
      <dgm:t>
        <a:bodyPr/>
        <a:lstStyle/>
        <a:p>
          <a:endParaRPr lang="en-IN"/>
        </a:p>
      </dgm:t>
    </dgm:pt>
    <dgm:pt modelId="{9A4952D1-2BBA-4713-9C2F-0C2FE6EF340C}" type="sibTrans" cxnId="{17765EF3-7B1E-46D8-AB1A-705B89A804E3}">
      <dgm:prSet/>
      <dgm:spPr/>
      <dgm:t>
        <a:bodyPr/>
        <a:lstStyle/>
        <a:p>
          <a:endParaRPr lang="en-IN"/>
        </a:p>
      </dgm:t>
    </dgm:pt>
    <dgm:pt modelId="{448D19D6-A6B3-4151-8B81-396286E0A950}">
      <dgm:prSet phldrT="[Text]"/>
      <dgm:spPr/>
      <dgm:t>
        <a:bodyPr/>
        <a:lstStyle/>
        <a:p>
          <a:r>
            <a:rPr lang="en-US" dirty="0"/>
            <a:t>Trains models</a:t>
          </a:r>
          <a:endParaRPr lang="en-IN" dirty="0"/>
        </a:p>
      </dgm:t>
    </dgm:pt>
    <dgm:pt modelId="{0ABFB600-13D1-4DA4-A87B-FB12813F24FD}" type="parTrans" cxnId="{8018777F-F612-4C31-91D8-05142464BF2C}">
      <dgm:prSet/>
      <dgm:spPr/>
      <dgm:t>
        <a:bodyPr/>
        <a:lstStyle/>
        <a:p>
          <a:endParaRPr lang="en-IN"/>
        </a:p>
      </dgm:t>
    </dgm:pt>
    <dgm:pt modelId="{272B93AD-1558-4C9A-B8DD-7FAE58CB8BD1}" type="sibTrans" cxnId="{8018777F-F612-4C31-91D8-05142464BF2C}">
      <dgm:prSet/>
      <dgm:spPr/>
      <dgm:t>
        <a:bodyPr/>
        <a:lstStyle/>
        <a:p>
          <a:endParaRPr lang="en-IN"/>
        </a:p>
      </dgm:t>
    </dgm:pt>
    <dgm:pt modelId="{37DA7D3A-8EE6-48C6-B52F-4AF215C50D51}">
      <dgm:prSet phldrT="[Text]"/>
      <dgm:spPr/>
      <dgm:t>
        <a:bodyPr/>
        <a:lstStyle/>
        <a:p>
          <a:r>
            <a:rPr lang="en-US" dirty="0"/>
            <a:t>Test models</a:t>
          </a:r>
          <a:endParaRPr lang="en-IN" dirty="0"/>
        </a:p>
      </dgm:t>
    </dgm:pt>
    <dgm:pt modelId="{11708F9D-8197-4523-B4A3-12426ACD9A47}" type="parTrans" cxnId="{BE99BAE0-69B2-43AD-AD90-F6042A58E6D1}">
      <dgm:prSet/>
      <dgm:spPr/>
      <dgm:t>
        <a:bodyPr/>
        <a:lstStyle/>
        <a:p>
          <a:endParaRPr lang="en-IN"/>
        </a:p>
      </dgm:t>
    </dgm:pt>
    <dgm:pt modelId="{F6827B31-21D0-4EDF-B8DB-8A68F137050E}" type="sibTrans" cxnId="{BE99BAE0-69B2-43AD-AD90-F6042A58E6D1}">
      <dgm:prSet/>
      <dgm:spPr/>
      <dgm:t>
        <a:bodyPr/>
        <a:lstStyle/>
        <a:p>
          <a:endParaRPr lang="en-IN"/>
        </a:p>
      </dgm:t>
    </dgm:pt>
    <dgm:pt modelId="{CD80227D-2BE5-4F91-8B4F-55D401943CE4}">
      <dgm:prSet phldrT="[Text]"/>
      <dgm:spPr/>
      <dgm:t>
        <a:bodyPr/>
        <a:lstStyle/>
        <a:p>
          <a:r>
            <a:rPr lang="en-US" dirty="0"/>
            <a:t>Implements models on dataset</a:t>
          </a:r>
          <a:endParaRPr lang="en-IN" dirty="0"/>
        </a:p>
      </dgm:t>
    </dgm:pt>
    <dgm:pt modelId="{138E33A8-2E55-4810-A32A-B674DA4437F0}" type="parTrans" cxnId="{2DDA781F-BB71-4251-A87A-2DC702B73F32}">
      <dgm:prSet/>
      <dgm:spPr/>
      <dgm:t>
        <a:bodyPr/>
        <a:lstStyle/>
        <a:p>
          <a:endParaRPr lang="en-IN"/>
        </a:p>
      </dgm:t>
    </dgm:pt>
    <dgm:pt modelId="{CC9AB2FC-E84D-475E-AE30-12F48B0864CD}" type="sibTrans" cxnId="{2DDA781F-BB71-4251-A87A-2DC702B73F32}">
      <dgm:prSet/>
      <dgm:spPr/>
      <dgm:t>
        <a:bodyPr/>
        <a:lstStyle/>
        <a:p>
          <a:endParaRPr lang="en-IN"/>
        </a:p>
      </dgm:t>
    </dgm:pt>
    <dgm:pt modelId="{A5DEBC2A-6518-4FC3-96B5-D39EDC0D690B}">
      <dgm:prSet phldrT="[Text]"/>
      <dgm:spPr/>
      <dgm:t>
        <a:bodyPr/>
        <a:lstStyle/>
        <a:p>
          <a:r>
            <a:rPr lang="en-US" dirty="0"/>
            <a:t>End</a:t>
          </a:r>
          <a:endParaRPr lang="en-IN" dirty="0"/>
        </a:p>
      </dgm:t>
    </dgm:pt>
    <dgm:pt modelId="{EF0DDB13-E5E0-4CF2-940F-6900FDF25408}" type="parTrans" cxnId="{8BCD95CA-02C7-4BBA-A3DC-BF8573F7148E}">
      <dgm:prSet/>
      <dgm:spPr/>
      <dgm:t>
        <a:bodyPr/>
        <a:lstStyle/>
        <a:p>
          <a:endParaRPr lang="en-IN"/>
        </a:p>
      </dgm:t>
    </dgm:pt>
    <dgm:pt modelId="{90CE3382-465C-4535-B80B-A96E17FA0E9D}" type="sibTrans" cxnId="{8BCD95CA-02C7-4BBA-A3DC-BF8573F7148E}">
      <dgm:prSet/>
      <dgm:spPr/>
      <dgm:t>
        <a:bodyPr/>
        <a:lstStyle/>
        <a:p>
          <a:endParaRPr lang="en-IN"/>
        </a:p>
      </dgm:t>
    </dgm:pt>
    <dgm:pt modelId="{0873DA64-1669-4D31-8712-BD9B9EF1FA8D}" type="pres">
      <dgm:prSet presAssocID="{AD231A22-AB80-4824-B11F-33CED0FD8A0D}" presName="Name0" presStyleCnt="0">
        <dgm:presLayoutVars>
          <dgm:dir/>
          <dgm:resizeHandles/>
        </dgm:presLayoutVars>
      </dgm:prSet>
      <dgm:spPr/>
    </dgm:pt>
    <dgm:pt modelId="{919AE881-5989-42B2-97C5-AE9C205CB943}" type="pres">
      <dgm:prSet presAssocID="{C7C10CAC-4CFC-4736-8428-0864444C8920}" presName="compNode" presStyleCnt="0"/>
      <dgm:spPr/>
    </dgm:pt>
    <dgm:pt modelId="{F08F67CE-5D50-486E-AC2F-0341AFE5E9E3}" type="pres">
      <dgm:prSet presAssocID="{C7C10CAC-4CFC-4736-8428-0864444C8920}" presName="dummyConnPt" presStyleCnt="0"/>
      <dgm:spPr/>
    </dgm:pt>
    <dgm:pt modelId="{AC27E4F0-5D9B-4C4C-91D7-6F38E7045D72}" type="pres">
      <dgm:prSet presAssocID="{C7C10CAC-4CFC-4736-8428-0864444C8920}" presName="node" presStyleLbl="node1" presStyleIdx="0" presStyleCnt="8">
        <dgm:presLayoutVars>
          <dgm:bulletEnabled val="1"/>
        </dgm:presLayoutVars>
      </dgm:prSet>
      <dgm:spPr>
        <a:prstGeom prst="flowChartConnector">
          <a:avLst/>
        </a:prstGeom>
      </dgm:spPr>
    </dgm:pt>
    <dgm:pt modelId="{060BEFF9-CC31-4543-B59C-49C13C6D2EA5}" type="pres">
      <dgm:prSet presAssocID="{94F005CF-1363-4F5C-A55F-C8D6EEE5A6CC}" presName="sibTrans" presStyleLbl="bgSibTrans2D1" presStyleIdx="0" presStyleCnt="7"/>
      <dgm:spPr/>
    </dgm:pt>
    <dgm:pt modelId="{1D5D983D-85D3-4801-9860-6ADABA69BCBF}" type="pres">
      <dgm:prSet presAssocID="{0A61B42C-7286-4C61-B273-5F2041CC959E}" presName="compNode" presStyleCnt="0"/>
      <dgm:spPr/>
    </dgm:pt>
    <dgm:pt modelId="{B856B7D0-692F-4850-B7B9-C770D82D782D}" type="pres">
      <dgm:prSet presAssocID="{0A61B42C-7286-4C61-B273-5F2041CC959E}" presName="dummyConnPt" presStyleCnt="0"/>
      <dgm:spPr/>
    </dgm:pt>
    <dgm:pt modelId="{A25110ED-44EB-4005-AE52-B52674FD9B66}" type="pres">
      <dgm:prSet presAssocID="{0A61B42C-7286-4C61-B273-5F2041CC959E}" presName="node" presStyleLbl="node1" presStyleIdx="1" presStyleCnt="8">
        <dgm:presLayoutVars>
          <dgm:bulletEnabled val="1"/>
        </dgm:presLayoutVars>
      </dgm:prSet>
      <dgm:spPr>
        <a:prstGeom prst="flowChartConnector">
          <a:avLst/>
        </a:prstGeom>
      </dgm:spPr>
    </dgm:pt>
    <dgm:pt modelId="{2442EC4C-CB74-496D-88B7-B68AEE8B849E}" type="pres">
      <dgm:prSet presAssocID="{4FF0B32E-D76B-4659-A924-DCF1A58AA671}" presName="sibTrans" presStyleLbl="bgSibTrans2D1" presStyleIdx="1" presStyleCnt="7"/>
      <dgm:spPr/>
    </dgm:pt>
    <dgm:pt modelId="{42619591-94C4-4B51-98AF-571BE7FC4AE3}" type="pres">
      <dgm:prSet presAssocID="{55A6835A-3F7F-460B-9964-7A9AC9BFDBDD}" presName="compNode" presStyleCnt="0"/>
      <dgm:spPr/>
    </dgm:pt>
    <dgm:pt modelId="{C20191C9-0BDF-46D2-87CF-37148D5AC88F}" type="pres">
      <dgm:prSet presAssocID="{55A6835A-3F7F-460B-9964-7A9AC9BFDBDD}" presName="dummyConnPt" presStyleCnt="0"/>
      <dgm:spPr/>
    </dgm:pt>
    <dgm:pt modelId="{D0EBB458-423E-49EC-8C2B-BFA8686A0748}" type="pres">
      <dgm:prSet presAssocID="{55A6835A-3F7F-460B-9964-7A9AC9BFDBDD}" presName="node" presStyleLbl="node1" presStyleIdx="2" presStyleCnt="8">
        <dgm:presLayoutVars>
          <dgm:bulletEnabled val="1"/>
        </dgm:presLayoutVars>
      </dgm:prSet>
      <dgm:spPr>
        <a:prstGeom prst="flowChartConnector">
          <a:avLst/>
        </a:prstGeom>
      </dgm:spPr>
    </dgm:pt>
    <dgm:pt modelId="{64384579-AC68-4414-A8C9-3E85E5806F45}" type="pres">
      <dgm:prSet presAssocID="{76A0AAA7-9DDF-4E6C-9B9B-14892148F599}" presName="sibTrans" presStyleLbl="bgSibTrans2D1" presStyleIdx="2" presStyleCnt="7"/>
      <dgm:spPr/>
    </dgm:pt>
    <dgm:pt modelId="{A7260C31-C4C3-49D5-BB2C-6C7FDE84521E}" type="pres">
      <dgm:prSet presAssocID="{60D323B5-9F29-45AB-9C86-AA1EF9A01241}" presName="compNode" presStyleCnt="0"/>
      <dgm:spPr/>
    </dgm:pt>
    <dgm:pt modelId="{0BB4421A-F7A2-47BE-B70A-4D4444CA4512}" type="pres">
      <dgm:prSet presAssocID="{60D323B5-9F29-45AB-9C86-AA1EF9A01241}" presName="dummyConnPt" presStyleCnt="0"/>
      <dgm:spPr/>
    </dgm:pt>
    <dgm:pt modelId="{C0D970B4-A5BC-4D45-AFF1-1372C505EE01}" type="pres">
      <dgm:prSet presAssocID="{60D323B5-9F29-45AB-9C86-AA1EF9A01241}" presName="node" presStyleLbl="node1" presStyleIdx="3" presStyleCnt="8">
        <dgm:presLayoutVars>
          <dgm:bulletEnabled val="1"/>
        </dgm:presLayoutVars>
      </dgm:prSet>
      <dgm:spPr>
        <a:prstGeom prst="flowChartConnector">
          <a:avLst/>
        </a:prstGeom>
      </dgm:spPr>
    </dgm:pt>
    <dgm:pt modelId="{144F7853-5036-4033-80FC-4784DA672C5E}" type="pres">
      <dgm:prSet presAssocID="{9A4952D1-2BBA-4713-9C2F-0C2FE6EF340C}" presName="sibTrans" presStyleLbl="bgSibTrans2D1" presStyleIdx="3" presStyleCnt="7"/>
      <dgm:spPr/>
    </dgm:pt>
    <dgm:pt modelId="{9F591A7F-D489-4ACA-81DD-70CBFEC7B9C1}" type="pres">
      <dgm:prSet presAssocID="{448D19D6-A6B3-4151-8B81-396286E0A950}" presName="compNode" presStyleCnt="0"/>
      <dgm:spPr/>
    </dgm:pt>
    <dgm:pt modelId="{0EBEF037-7EE7-4430-95A6-EC6246474CA7}" type="pres">
      <dgm:prSet presAssocID="{448D19D6-A6B3-4151-8B81-396286E0A950}" presName="dummyConnPt" presStyleCnt="0"/>
      <dgm:spPr/>
    </dgm:pt>
    <dgm:pt modelId="{745D58A4-65A0-49C4-ADF8-57268DA2AA56}" type="pres">
      <dgm:prSet presAssocID="{448D19D6-A6B3-4151-8B81-396286E0A950}" presName="node" presStyleLbl="node1" presStyleIdx="4" presStyleCnt="8">
        <dgm:presLayoutVars>
          <dgm:bulletEnabled val="1"/>
        </dgm:presLayoutVars>
      </dgm:prSet>
      <dgm:spPr>
        <a:prstGeom prst="flowChartConnector">
          <a:avLst/>
        </a:prstGeom>
      </dgm:spPr>
    </dgm:pt>
    <dgm:pt modelId="{24A9A25D-CCCC-4B91-9351-39260FB49206}" type="pres">
      <dgm:prSet presAssocID="{272B93AD-1558-4C9A-B8DD-7FAE58CB8BD1}" presName="sibTrans" presStyleLbl="bgSibTrans2D1" presStyleIdx="4" presStyleCnt="7"/>
      <dgm:spPr/>
    </dgm:pt>
    <dgm:pt modelId="{9448BEF8-4474-4A89-9ECF-974AD5931CCC}" type="pres">
      <dgm:prSet presAssocID="{37DA7D3A-8EE6-48C6-B52F-4AF215C50D51}" presName="compNode" presStyleCnt="0"/>
      <dgm:spPr/>
    </dgm:pt>
    <dgm:pt modelId="{544B2BC3-8DF6-450B-91E8-45FCFB0168F7}" type="pres">
      <dgm:prSet presAssocID="{37DA7D3A-8EE6-48C6-B52F-4AF215C50D51}" presName="dummyConnPt" presStyleCnt="0"/>
      <dgm:spPr/>
    </dgm:pt>
    <dgm:pt modelId="{86AEB9E1-26AE-46E1-98ED-0845610B7A38}" type="pres">
      <dgm:prSet presAssocID="{37DA7D3A-8EE6-48C6-B52F-4AF215C50D51}" presName="node" presStyleLbl="node1" presStyleIdx="5" presStyleCnt="8" custLinFactNeighborX="512" custLinFactNeighborY="-2558">
        <dgm:presLayoutVars>
          <dgm:bulletEnabled val="1"/>
        </dgm:presLayoutVars>
      </dgm:prSet>
      <dgm:spPr>
        <a:prstGeom prst="flowChartConnector">
          <a:avLst/>
        </a:prstGeom>
      </dgm:spPr>
    </dgm:pt>
    <dgm:pt modelId="{D6CC2BE7-5A1C-4AB9-9129-3CEA914AE39A}" type="pres">
      <dgm:prSet presAssocID="{F6827B31-21D0-4EDF-B8DB-8A68F137050E}" presName="sibTrans" presStyleLbl="bgSibTrans2D1" presStyleIdx="5" presStyleCnt="7"/>
      <dgm:spPr/>
    </dgm:pt>
    <dgm:pt modelId="{184C6F8B-862B-45C3-BD56-D37AB3FF0985}" type="pres">
      <dgm:prSet presAssocID="{CD80227D-2BE5-4F91-8B4F-55D401943CE4}" presName="compNode" presStyleCnt="0"/>
      <dgm:spPr/>
    </dgm:pt>
    <dgm:pt modelId="{F6FF0895-C500-480C-B101-A1C89FD535DC}" type="pres">
      <dgm:prSet presAssocID="{CD80227D-2BE5-4F91-8B4F-55D401943CE4}" presName="dummyConnPt" presStyleCnt="0"/>
      <dgm:spPr/>
    </dgm:pt>
    <dgm:pt modelId="{2324EA63-64B7-4639-8234-DF66816BDDBA}" type="pres">
      <dgm:prSet presAssocID="{CD80227D-2BE5-4F91-8B4F-55D401943CE4}" presName="node" presStyleLbl="node1" presStyleIdx="6" presStyleCnt="8">
        <dgm:presLayoutVars>
          <dgm:bulletEnabled val="1"/>
        </dgm:presLayoutVars>
      </dgm:prSet>
      <dgm:spPr>
        <a:prstGeom prst="flowChartConnector">
          <a:avLst/>
        </a:prstGeom>
      </dgm:spPr>
    </dgm:pt>
    <dgm:pt modelId="{DD791304-D97F-4B3D-922F-F636B7E8A92B}" type="pres">
      <dgm:prSet presAssocID="{CC9AB2FC-E84D-475E-AE30-12F48B0864CD}" presName="sibTrans" presStyleLbl="bgSibTrans2D1" presStyleIdx="6" presStyleCnt="7"/>
      <dgm:spPr/>
    </dgm:pt>
    <dgm:pt modelId="{C0D47E29-7FB4-4178-AA4B-6CA3B766E75B}" type="pres">
      <dgm:prSet presAssocID="{A5DEBC2A-6518-4FC3-96B5-D39EDC0D690B}" presName="compNode" presStyleCnt="0"/>
      <dgm:spPr/>
    </dgm:pt>
    <dgm:pt modelId="{E1DB9542-E5DB-4B97-9B19-84B0D0C48954}" type="pres">
      <dgm:prSet presAssocID="{A5DEBC2A-6518-4FC3-96B5-D39EDC0D690B}" presName="dummyConnPt" presStyleCnt="0"/>
      <dgm:spPr/>
    </dgm:pt>
    <dgm:pt modelId="{67653833-5485-4CE7-B3B1-A3CA128A4020}" type="pres">
      <dgm:prSet presAssocID="{A5DEBC2A-6518-4FC3-96B5-D39EDC0D690B}" presName="node" presStyleLbl="node1" presStyleIdx="7" presStyleCnt="8">
        <dgm:presLayoutVars>
          <dgm:bulletEnabled val="1"/>
        </dgm:presLayoutVars>
      </dgm:prSet>
      <dgm:spPr>
        <a:prstGeom prst="flowChartConnector">
          <a:avLst/>
        </a:prstGeom>
      </dgm:spPr>
    </dgm:pt>
  </dgm:ptLst>
  <dgm:cxnLst>
    <dgm:cxn modelId="{F2758E00-6F34-49B5-99CE-16028E0047C5}" type="presOf" srcId="{CC9AB2FC-E84D-475E-AE30-12F48B0864CD}" destId="{DD791304-D97F-4B3D-922F-F636B7E8A92B}" srcOrd="0" destOrd="0" presId="urn:microsoft.com/office/officeart/2005/8/layout/bProcess4"/>
    <dgm:cxn modelId="{C4D36F04-282B-4B28-AABE-F07B82E35E42}" type="presOf" srcId="{448D19D6-A6B3-4151-8B81-396286E0A950}" destId="{745D58A4-65A0-49C4-ADF8-57268DA2AA56}" srcOrd="0" destOrd="0" presId="urn:microsoft.com/office/officeart/2005/8/layout/bProcess4"/>
    <dgm:cxn modelId="{1A09D00D-390D-4DC6-8449-01EC682BDA4F}" type="presOf" srcId="{76A0AAA7-9DDF-4E6C-9B9B-14892148F599}" destId="{64384579-AC68-4414-A8C9-3E85E5806F45}" srcOrd="0" destOrd="0" presId="urn:microsoft.com/office/officeart/2005/8/layout/bProcess4"/>
    <dgm:cxn modelId="{63515E11-AE3F-45E4-B070-B0CDE3C13548}" type="presOf" srcId="{4FF0B32E-D76B-4659-A924-DCF1A58AA671}" destId="{2442EC4C-CB74-496D-88B7-B68AEE8B849E}" srcOrd="0" destOrd="0" presId="urn:microsoft.com/office/officeart/2005/8/layout/bProcess4"/>
    <dgm:cxn modelId="{C35DA712-4EBC-48E9-B12A-76BAF01817F7}" type="presOf" srcId="{0A61B42C-7286-4C61-B273-5F2041CC959E}" destId="{A25110ED-44EB-4005-AE52-B52674FD9B66}" srcOrd="0" destOrd="0" presId="urn:microsoft.com/office/officeart/2005/8/layout/bProcess4"/>
    <dgm:cxn modelId="{2DDA781F-BB71-4251-A87A-2DC702B73F32}" srcId="{AD231A22-AB80-4824-B11F-33CED0FD8A0D}" destId="{CD80227D-2BE5-4F91-8B4F-55D401943CE4}" srcOrd="6" destOrd="0" parTransId="{138E33A8-2E55-4810-A32A-B674DA4437F0}" sibTransId="{CC9AB2FC-E84D-475E-AE30-12F48B0864CD}"/>
    <dgm:cxn modelId="{C73E1C2E-2E1A-4115-819D-68A35DB8C0EB}" type="presOf" srcId="{CD80227D-2BE5-4F91-8B4F-55D401943CE4}" destId="{2324EA63-64B7-4639-8234-DF66816BDDBA}" srcOrd="0" destOrd="0" presId="urn:microsoft.com/office/officeart/2005/8/layout/bProcess4"/>
    <dgm:cxn modelId="{6BDC8730-81BD-4CE1-928B-93B053A1C268}" type="presOf" srcId="{37DA7D3A-8EE6-48C6-B52F-4AF215C50D51}" destId="{86AEB9E1-26AE-46E1-98ED-0845610B7A38}" srcOrd="0" destOrd="0" presId="urn:microsoft.com/office/officeart/2005/8/layout/bProcess4"/>
    <dgm:cxn modelId="{9544B171-0C57-4757-A49B-8C803038E25A}" type="presOf" srcId="{AD231A22-AB80-4824-B11F-33CED0FD8A0D}" destId="{0873DA64-1669-4D31-8712-BD9B9EF1FA8D}" srcOrd="0" destOrd="0" presId="urn:microsoft.com/office/officeart/2005/8/layout/bProcess4"/>
    <dgm:cxn modelId="{D9B58676-C328-45D0-9525-43E23613CA27}" type="presOf" srcId="{60D323B5-9F29-45AB-9C86-AA1EF9A01241}" destId="{C0D970B4-A5BC-4D45-AFF1-1372C505EE01}" srcOrd="0" destOrd="0" presId="urn:microsoft.com/office/officeart/2005/8/layout/bProcess4"/>
    <dgm:cxn modelId="{ABAACB59-EE8B-42C9-A128-FE575596E4F0}" srcId="{AD231A22-AB80-4824-B11F-33CED0FD8A0D}" destId="{55A6835A-3F7F-460B-9964-7A9AC9BFDBDD}" srcOrd="2" destOrd="0" parTransId="{261804F0-9C50-425C-B994-21C4EA968847}" sibTransId="{76A0AAA7-9DDF-4E6C-9B9B-14892148F599}"/>
    <dgm:cxn modelId="{A67A747D-A01D-424F-B24C-92F724DFA4B0}" type="presOf" srcId="{94F005CF-1363-4F5C-A55F-C8D6EEE5A6CC}" destId="{060BEFF9-CC31-4543-B59C-49C13C6D2EA5}" srcOrd="0" destOrd="0" presId="urn:microsoft.com/office/officeart/2005/8/layout/bProcess4"/>
    <dgm:cxn modelId="{8018777F-F612-4C31-91D8-05142464BF2C}" srcId="{AD231A22-AB80-4824-B11F-33CED0FD8A0D}" destId="{448D19D6-A6B3-4151-8B81-396286E0A950}" srcOrd="4" destOrd="0" parTransId="{0ABFB600-13D1-4DA4-A87B-FB12813F24FD}" sibTransId="{272B93AD-1558-4C9A-B8DD-7FAE58CB8BD1}"/>
    <dgm:cxn modelId="{3C5C1E81-A05A-4E8C-9EDD-D33B4C96E426}" srcId="{AD231A22-AB80-4824-B11F-33CED0FD8A0D}" destId="{C7C10CAC-4CFC-4736-8428-0864444C8920}" srcOrd="0" destOrd="0" parTransId="{5AF62B4E-18D0-45F8-A2F5-77E29E894D2B}" sibTransId="{94F005CF-1363-4F5C-A55F-C8D6EEE5A6CC}"/>
    <dgm:cxn modelId="{22E28DB3-750C-45FD-BDE9-B4C1407DE418}" type="presOf" srcId="{9A4952D1-2BBA-4713-9C2F-0C2FE6EF340C}" destId="{144F7853-5036-4033-80FC-4784DA672C5E}" srcOrd="0" destOrd="0" presId="urn:microsoft.com/office/officeart/2005/8/layout/bProcess4"/>
    <dgm:cxn modelId="{923462BC-7C83-421D-9B6A-A3A1DE2A3584}" type="presOf" srcId="{C7C10CAC-4CFC-4736-8428-0864444C8920}" destId="{AC27E4F0-5D9B-4C4C-91D7-6F38E7045D72}" srcOrd="0" destOrd="0" presId="urn:microsoft.com/office/officeart/2005/8/layout/bProcess4"/>
    <dgm:cxn modelId="{FAC12BC5-D8CD-4668-A627-51471FF8F3E9}" type="presOf" srcId="{F6827B31-21D0-4EDF-B8DB-8A68F137050E}" destId="{D6CC2BE7-5A1C-4AB9-9129-3CEA914AE39A}" srcOrd="0" destOrd="0" presId="urn:microsoft.com/office/officeart/2005/8/layout/bProcess4"/>
    <dgm:cxn modelId="{F6E750C5-9C2F-4714-9F2D-72205D51416C}" type="presOf" srcId="{A5DEBC2A-6518-4FC3-96B5-D39EDC0D690B}" destId="{67653833-5485-4CE7-B3B1-A3CA128A4020}" srcOrd="0" destOrd="0" presId="urn:microsoft.com/office/officeart/2005/8/layout/bProcess4"/>
    <dgm:cxn modelId="{8BCD95CA-02C7-4BBA-A3DC-BF8573F7148E}" srcId="{AD231A22-AB80-4824-B11F-33CED0FD8A0D}" destId="{A5DEBC2A-6518-4FC3-96B5-D39EDC0D690B}" srcOrd="7" destOrd="0" parTransId="{EF0DDB13-E5E0-4CF2-940F-6900FDF25408}" sibTransId="{90CE3382-465C-4535-B80B-A96E17FA0E9D}"/>
    <dgm:cxn modelId="{E10725CD-FDFC-4E2F-B6F1-7715120ABD77}" srcId="{AD231A22-AB80-4824-B11F-33CED0FD8A0D}" destId="{0A61B42C-7286-4C61-B273-5F2041CC959E}" srcOrd="1" destOrd="0" parTransId="{F0C5E95D-4D11-4EFF-BBFC-7C29BAAB2449}" sibTransId="{4FF0B32E-D76B-4659-A924-DCF1A58AA671}"/>
    <dgm:cxn modelId="{481AACDC-5145-48F2-A2E2-DD261E27C47E}" type="presOf" srcId="{55A6835A-3F7F-460B-9964-7A9AC9BFDBDD}" destId="{D0EBB458-423E-49EC-8C2B-BFA8686A0748}" srcOrd="0" destOrd="0" presId="urn:microsoft.com/office/officeart/2005/8/layout/bProcess4"/>
    <dgm:cxn modelId="{BE99BAE0-69B2-43AD-AD90-F6042A58E6D1}" srcId="{AD231A22-AB80-4824-B11F-33CED0FD8A0D}" destId="{37DA7D3A-8EE6-48C6-B52F-4AF215C50D51}" srcOrd="5" destOrd="0" parTransId="{11708F9D-8197-4523-B4A3-12426ACD9A47}" sibTransId="{F6827B31-21D0-4EDF-B8DB-8A68F137050E}"/>
    <dgm:cxn modelId="{17765EF3-7B1E-46D8-AB1A-705B89A804E3}" srcId="{AD231A22-AB80-4824-B11F-33CED0FD8A0D}" destId="{60D323B5-9F29-45AB-9C86-AA1EF9A01241}" srcOrd="3" destOrd="0" parTransId="{6BA720BD-80C5-4E25-A869-0DE7628568AD}" sibTransId="{9A4952D1-2BBA-4713-9C2F-0C2FE6EF340C}"/>
    <dgm:cxn modelId="{14D942F3-8EF3-40FF-9F95-25953B48584D}" type="presOf" srcId="{272B93AD-1558-4C9A-B8DD-7FAE58CB8BD1}" destId="{24A9A25D-CCCC-4B91-9351-39260FB49206}" srcOrd="0" destOrd="0" presId="urn:microsoft.com/office/officeart/2005/8/layout/bProcess4"/>
    <dgm:cxn modelId="{D52C664D-116E-4758-81E0-70242B20831C}" type="presParOf" srcId="{0873DA64-1669-4D31-8712-BD9B9EF1FA8D}" destId="{919AE881-5989-42B2-97C5-AE9C205CB943}" srcOrd="0" destOrd="0" presId="urn:microsoft.com/office/officeart/2005/8/layout/bProcess4"/>
    <dgm:cxn modelId="{C8BBDBA3-BB77-4CD3-8E6C-086CCDFC9EC3}" type="presParOf" srcId="{919AE881-5989-42B2-97C5-AE9C205CB943}" destId="{F08F67CE-5D50-486E-AC2F-0341AFE5E9E3}" srcOrd="0" destOrd="0" presId="urn:microsoft.com/office/officeart/2005/8/layout/bProcess4"/>
    <dgm:cxn modelId="{F2B91051-DD43-4C5E-8E7A-0B80F416D046}" type="presParOf" srcId="{919AE881-5989-42B2-97C5-AE9C205CB943}" destId="{AC27E4F0-5D9B-4C4C-91D7-6F38E7045D72}" srcOrd="1" destOrd="0" presId="urn:microsoft.com/office/officeart/2005/8/layout/bProcess4"/>
    <dgm:cxn modelId="{6B63227C-261C-4B66-8FB0-B70AA7030220}" type="presParOf" srcId="{0873DA64-1669-4D31-8712-BD9B9EF1FA8D}" destId="{060BEFF9-CC31-4543-B59C-49C13C6D2EA5}" srcOrd="1" destOrd="0" presId="urn:microsoft.com/office/officeart/2005/8/layout/bProcess4"/>
    <dgm:cxn modelId="{37ABDB28-ABBD-43D1-BBA2-E2A6605498A1}" type="presParOf" srcId="{0873DA64-1669-4D31-8712-BD9B9EF1FA8D}" destId="{1D5D983D-85D3-4801-9860-6ADABA69BCBF}" srcOrd="2" destOrd="0" presId="urn:microsoft.com/office/officeart/2005/8/layout/bProcess4"/>
    <dgm:cxn modelId="{C8C4E873-18A3-4AD2-A0AE-D1BB997F5DC2}" type="presParOf" srcId="{1D5D983D-85D3-4801-9860-6ADABA69BCBF}" destId="{B856B7D0-692F-4850-B7B9-C770D82D782D}" srcOrd="0" destOrd="0" presId="urn:microsoft.com/office/officeart/2005/8/layout/bProcess4"/>
    <dgm:cxn modelId="{0C1C8428-D77C-4C62-9129-03E403B4E765}" type="presParOf" srcId="{1D5D983D-85D3-4801-9860-6ADABA69BCBF}" destId="{A25110ED-44EB-4005-AE52-B52674FD9B66}" srcOrd="1" destOrd="0" presId="urn:microsoft.com/office/officeart/2005/8/layout/bProcess4"/>
    <dgm:cxn modelId="{DD0674A6-9CE0-4572-94BB-22DF3A35F8EA}" type="presParOf" srcId="{0873DA64-1669-4D31-8712-BD9B9EF1FA8D}" destId="{2442EC4C-CB74-496D-88B7-B68AEE8B849E}" srcOrd="3" destOrd="0" presId="urn:microsoft.com/office/officeart/2005/8/layout/bProcess4"/>
    <dgm:cxn modelId="{BD40CB3C-C36A-4374-9389-F7B8B337CD61}" type="presParOf" srcId="{0873DA64-1669-4D31-8712-BD9B9EF1FA8D}" destId="{42619591-94C4-4B51-98AF-571BE7FC4AE3}" srcOrd="4" destOrd="0" presId="urn:microsoft.com/office/officeart/2005/8/layout/bProcess4"/>
    <dgm:cxn modelId="{22E20946-46BC-41CE-8FFC-1F7AC164B224}" type="presParOf" srcId="{42619591-94C4-4B51-98AF-571BE7FC4AE3}" destId="{C20191C9-0BDF-46D2-87CF-37148D5AC88F}" srcOrd="0" destOrd="0" presId="urn:microsoft.com/office/officeart/2005/8/layout/bProcess4"/>
    <dgm:cxn modelId="{BEB15FF9-96C4-4B0E-BFCB-F11BEE2293FE}" type="presParOf" srcId="{42619591-94C4-4B51-98AF-571BE7FC4AE3}" destId="{D0EBB458-423E-49EC-8C2B-BFA8686A0748}" srcOrd="1" destOrd="0" presId="urn:microsoft.com/office/officeart/2005/8/layout/bProcess4"/>
    <dgm:cxn modelId="{4827ABFA-22F1-4D79-A932-5675D1882E4D}" type="presParOf" srcId="{0873DA64-1669-4D31-8712-BD9B9EF1FA8D}" destId="{64384579-AC68-4414-A8C9-3E85E5806F45}" srcOrd="5" destOrd="0" presId="urn:microsoft.com/office/officeart/2005/8/layout/bProcess4"/>
    <dgm:cxn modelId="{4268BCDC-A681-4414-92BC-2BE751161D66}" type="presParOf" srcId="{0873DA64-1669-4D31-8712-BD9B9EF1FA8D}" destId="{A7260C31-C4C3-49D5-BB2C-6C7FDE84521E}" srcOrd="6" destOrd="0" presId="urn:microsoft.com/office/officeart/2005/8/layout/bProcess4"/>
    <dgm:cxn modelId="{44F7306D-F62F-4AD4-8BC9-FFB139306085}" type="presParOf" srcId="{A7260C31-C4C3-49D5-BB2C-6C7FDE84521E}" destId="{0BB4421A-F7A2-47BE-B70A-4D4444CA4512}" srcOrd="0" destOrd="0" presId="urn:microsoft.com/office/officeart/2005/8/layout/bProcess4"/>
    <dgm:cxn modelId="{5BE0306E-D922-4363-AB5B-FFC96DFDCC0D}" type="presParOf" srcId="{A7260C31-C4C3-49D5-BB2C-6C7FDE84521E}" destId="{C0D970B4-A5BC-4D45-AFF1-1372C505EE01}" srcOrd="1" destOrd="0" presId="urn:microsoft.com/office/officeart/2005/8/layout/bProcess4"/>
    <dgm:cxn modelId="{C8AF477C-54A8-43EB-9289-4D6F423D13A5}" type="presParOf" srcId="{0873DA64-1669-4D31-8712-BD9B9EF1FA8D}" destId="{144F7853-5036-4033-80FC-4784DA672C5E}" srcOrd="7" destOrd="0" presId="urn:microsoft.com/office/officeart/2005/8/layout/bProcess4"/>
    <dgm:cxn modelId="{6D1F393C-7EC7-482A-8336-A05F53C2FDC0}" type="presParOf" srcId="{0873DA64-1669-4D31-8712-BD9B9EF1FA8D}" destId="{9F591A7F-D489-4ACA-81DD-70CBFEC7B9C1}" srcOrd="8" destOrd="0" presId="urn:microsoft.com/office/officeart/2005/8/layout/bProcess4"/>
    <dgm:cxn modelId="{F39934F5-FCD4-415F-8EE5-73F9E493B62C}" type="presParOf" srcId="{9F591A7F-D489-4ACA-81DD-70CBFEC7B9C1}" destId="{0EBEF037-7EE7-4430-95A6-EC6246474CA7}" srcOrd="0" destOrd="0" presId="urn:microsoft.com/office/officeart/2005/8/layout/bProcess4"/>
    <dgm:cxn modelId="{1685A532-9967-4029-B76A-AADF7CD6CCBD}" type="presParOf" srcId="{9F591A7F-D489-4ACA-81DD-70CBFEC7B9C1}" destId="{745D58A4-65A0-49C4-ADF8-57268DA2AA56}" srcOrd="1" destOrd="0" presId="urn:microsoft.com/office/officeart/2005/8/layout/bProcess4"/>
    <dgm:cxn modelId="{6BEF1EE5-EFCD-4B35-8743-84BBE2CDAC46}" type="presParOf" srcId="{0873DA64-1669-4D31-8712-BD9B9EF1FA8D}" destId="{24A9A25D-CCCC-4B91-9351-39260FB49206}" srcOrd="9" destOrd="0" presId="urn:microsoft.com/office/officeart/2005/8/layout/bProcess4"/>
    <dgm:cxn modelId="{CA33E28D-9528-4862-8728-8B43ED59E770}" type="presParOf" srcId="{0873DA64-1669-4D31-8712-BD9B9EF1FA8D}" destId="{9448BEF8-4474-4A89-9ECF-974AD5931CCC}" srcOrd="10" destOrd="0" presId="urn:microsoft.com/office/officeart/2005/8/layout/bProcess4"/>
    <dgm:cxn modelId="{3109AF48-58CE-4FDC-9FFC-3AC71C497E55}" type="presParOf" srcId="{9448BEF8-4474-4A89-9ECF-974AD5931CCC}" destId="{544B2BC3-8DF6-450B-91E8-45FCFB0168F7}" srcOrd="0" destOrd="0" presId="urn:microsoft.com/office/officeart/2005/8/layout/bProcess4"/>
    <dgm:cxn modelId="{3F5C213D-1F90-4981-BA9B-9B2A01C12E84}" type="presParOf" srcId="{9448BEF8-4474-4A89-9ECF-974AD5931CCC}" destId="{86AEB9E1-26AE-46E1-98ED-0845610B7A38}" srcOrd="1" destOrd="0" presId="urn:microsoft.com/office/officeart/2005/8/layout/bProcess4"/>
    <dgm:cxn modelId="{C1887EB3-9108-44F1-A48F-5BFA8C4169B9}" type="presParOf" srcId="{0873DA64-1669-4D31-8712-BD9B9EF1FA8D}" destId="{D6CC2BE7-5A1C-4AB9-9129-3CEA914AE39A}" srcOrd="11" destOrd="0" presId="urn:microsoft.com/office/officeart/2005/8/layout/bProcess4"/>
    <dgm:cxn modelId="{75B73EBF-AD06-4F12-89B3-56B4435DA893}" type="presParOf" srcId="{0873DA64-1669-4D31-8712-BD9B9EF1FA8D}" destId="{184C6F8B-862B-45C3-BD56-D37AB3FF0985}" srcOrd="12" destOrd="0" presId="urn:microsoft.com/office/officeart/2005/8/layout/bProcess4"/>
    <dgm:cxn modelId="{11BB0A22-74FF-48B7-A190-F23983EADDCE}" type="presParOf" srcId="{184C6F8B-862B-45C3-BD56-D37AB3FF0985}" destId="{F6FF0895-C500-480C-B101-A1C89FD535DC}" srcOrd="0" destOrd="0" presId="urn:microsoft.com/office/officeart/2005/8/layout/bProcess4"/>
    <dgm:cxn modelId="{1D0442DA-6E32-4CDB-9832-87813A87C64C}" type="presParOf" srcId="{184C6F8B-862B-45C3-BD56-D37AB3FF0985}" destId="{2324EA63-64B7-4639-8234-DF66816BDDBA}" srcOrd="1" destOrd="0" presId="urn:microsoft.com/office/officeart/2005/8/layout/bProcess4"/>
    <dgm:cxn modelId="{69B69155-38EB-41EF-8EF7-CE7D9DE4B8A1}" type="presParOf" srcId="{0873DA64-1669-4D31-8712-BD9B9EF1FA8D}" destId="{DD791304-D97F-4B3D-922F-F636B7E8A92B}" srcOrd="13" destOrd="0" presId="urn:microsoft.com/office/officeart/2005/8/layout/bProcess4"/>
    <dgm:cxn modelId="{DA7673FC-5829-4F73-8E4E-F87A18E21D6C}" type="presParOf" srcId="{0873DA64-1669-4D31-8712-BD9B9EF1FA8D}" destId="{C0D47E29-7FB4-4178-AA4B-6CA3B766E75B}" srcOrd="14" destOrd="0" presId="urn:microsoft.com/office/officeart/2005/8/layout/bProcess4"/>
    <dgm:cxn modelId="{FD5B90F0-DFF3-4A06-BC9A-0A04873276FA}" type="presParOf" srcId="{C0D47E29-7FB4-4178-AA4B-6CA3B766E75B}" destId="{E1DB9542-E5DB-4B97-9B19-84B0D0C48954}" srcOrd="0" destOrd="0" presId="urn:microsoft.com/office/officeart/2005/8/layout/bProcess4"/>
    <dgm:cxn modelId="{3D8487F4-ABDD-448F-8D14-882D547DB749}" type="presParOf" srcId="{C0D47E29-7FB4-4178-AA4B-6CA3B766E75B}" destId="{67653833-5485-4CE7-B3B1-A3CA128A402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BEFF9-CC31-4543-B59C-49C13C6D2EA5}">
      <dsp:nvSpPr>
        <dsp:cNvPr id="0" name=""/>
        <dsp:cNvSpPr/>
      </dsp:nvSpPr>
      <dsp:spPr>
        <a:xfrm rot="5400000">
          <a:off x="-74457" y="1008849"/>
          <a:ext cx="1576523" cy="190281"/>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C27E4F0-5D9B-4C4C-91D7-6F38E7045D72}">
      <dsp:nvSpPr>
        <dsp:cNvPr id="0" name=""/>
        <dsp:cNvSpPr/>
      </dsp:nvSpPr>
      <dsp:spPr>
        <a:xfrm>
          <a:off x="286376" y="5"/>
          <a:ext cx="2114242" cy="1268545"/>
        </a:xfrm>
        <a:prstGeom prst="flowChartConnector">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Collecting data</a:t>
          </a:r>
          <a:endParaRPr lang="en-IN" sz="1800" kern="1200" dirty="0"/>
        </a:p>
      </dsp:txBody>
      <dsp:txXfrm>
        <a:off x="596000" y="185779"/>
        <a:ext cx="1494994" cy="896997"/>
      </dsp:txXfrm>
    </dsp:sp>
    <dsp:sp modelId="{2442EC4C-CB74-496D-88B7-B68AEE8B849E}">
      <dsp:nvSpPr>
        <dsp:cNvPr id="0" name=""/>
        <dsp:cNvSpPr/>
      </dsp:nvSpPr>
      <dsp:spPr>
        <a:xfrm rot="5400000">
          <a:off x="-74457" y="2594531"/>
          <a:ext cx="1576523" cy="190281"/>
        </a:xfrm>
        <a:prstGeom prst="rect">
          <a:avLst/>
        </a:prstGeom>
        <a:gradFill rotWithShape="0">
          <a:gsLst>
            <a:gs pos="0">
              <a:schemeClr val="accent3">
                <a:hueOff val="690451"/>
                <a:satOff val="-1249"/>
                <a:lumOff val="850"/>
                <a:alphaOff val="0"/>
                <a:tint val="94000"/>
                <a:satMod val="100000"/>
                <a:lumMod val="104000"/>
              </a:schemeClr>
            </a:gs>
            <a:gs pos="69000">
              <a:schemeClr val="accent3">
                <a:hueOff val="690451"/>
                <a:satOff val="-1249"/>
                <a:lumOff val="850"/>
                <a:alphaOff val="0"/>
                <a:shade val="86000"/>
                <a:satMod val="130000"/>
                <a:lumMod val="102000"/>
              </a:schemeClr>
            </a:gs>
            <a:gs pos="100000">
              <a:schemeClr val="accent3">
                <a:hueOff val="690451"/>
                <a:satOff val="-1249"/>
                <a:lumOff val="85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25110ED-44EB-4005-AE52-B52674FD9B66}">
      <dsp:nvSpPr>
        <dsp:cNvPr id="0" name=""/>
        <dsp:cNvSpPr/>
      </dsp:nvSpPr>
      <dsp:spPr>
        <a:xfrm>
          <a:off x="286376" y="1585687"/>
          <a:ext cx="2114242" cy="1268545"/>
        </a:xfrm>
        <a:prstGeom prst="flowChartConnector">
          <a:avLst/>
        </a:prstGeom>
        <a:gradFill rotWithShape="0">
          <a:gsLst>
            <a:gs pos="0">
              <a:schemeClr val="accent3">
                <a:hueOff val="591815"/>
                <a:satOff val="-1070"/>
                <a:lumOff val="728"/>
                <a:alphaOff val="0"/>
                <a:tint val="94000"/>
                <a:satMod val="100000"/>
                <a:lumMod val="104000"/>
              </a:schemeClr>
            </a:gs>
            <a:gs pos="69000">
              <a:schemeClr val="accent3">
                <a:hueOff val="591815"/>
                <a:satOff val="-1070"/>
                <a:lumOff val="728"/>
                <a:alphaOff val="0"/>
                <a:shade val="86000"/>
                <a:satMod val="130000"/>
                <a:lumMod val="102000"/>
              </a:schemeClr>
            </a:gs>
            <a:gs pos="100000">
              <a:schemeClr val="accent3">
                <a:hueOff val="591815"/>
                <a:satOff val="-1070"/>
                <a:lumOff val="72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analysis</a:t>
          </a:r>
          <a:endParaRPr lang="en-IN" sz="1800" kern="1200" dirty="0"/>
        </a:p>
      </dsp:txBody>
      <dsp:txXfrm>
        <a:off x="596000" y="1771461"/>
        <a:ext cx="1494994" cy="896997"/>
      </dsp:txXfrm>
    </dsp:sp>
    <dsp:sp modelId="{64384579-AC68-4414-A8C9-3E85E5806F45}">
      <dsp:nvSpPr>
        <dsp:cNvPr id="0" name=""/>
        <dsp:cNvSpPr/>
      </dsp:nvSpPr>
      <dsp:spPr>
        <a:xfrm>
          <a:off x="718383" y="3387372"/>
          <a:ext cx="2802784" cy="190281"/>
        </a:xfrm>
        <a:prstGeom prst="rect">
          <a:avLst/>
        </a:prstGeom>
        <a:gradFill rotWithShape="0">
          <a:gsLst>
            <a:gs pos="0">
              <a:schemeClr val="accent3">
                <a:hueOff val="1380902"/>
                <a:satOff val="-2497"/>
                <a:lumOff val="1699"/>
                <a:alphaOff val="0"/>
                <a:tint val="94000"/>
                <a:satMod val="100000"/>
                <a:lumMod val="104000"/>
              </a:schemeClr>
            </a:gs>
            <a:gs pos="69000">
              <a:schemeClr val="accent3">
                <a:hueOff val="1380902"/>
                <a:satOff val="-2497"/>
                <a:lumOff val="1699"/>
                <a:alphaOff val="0"/>
                <a:shade val="86000"/>
                <a:satMod val="130000"/>
                <a:lumMod val="102000"/>
              </a:schemeClr>
            </a:gs>
            <a:gs pos="100000">
              <a:schemeClr val="accent3">
                <a:hueOff val="1380902"/>
                <a:satOff val="-2497"/>
                <a:lumOff val="169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0EBB458-423E-49EC-8C2B-BFA8686A0748}">
      <dsp:nvSpPr>
        <dsp:cNvPr id="0" name=""/>
        <dsp:cNvSpPr/>
      </dsp:nvSpPr>
      <dsp:spPr>
        <a:xfrm>
          <a:off x="286376" y="3171369"/>
          <a:ext cx="2114242" cy="1268545"/>
        </a:xfrm>
        <a:prstGeom prst="flowChartConnector">
          <a:avLst/>
        </a:prstGeom>
        <a:gradFill rotWithShape="0">
          <a:gsLst>
            <a:gs pos="0">
              <a:schemeClr val="accent3">
                <a:hueOff val="1183630"/>
                <a:satOff val="-2140"/>
                <a:lumOff val="1457"/>
                <a:alphaOff val="0"/>
                <a:tint val="94000"/>
                <a:satMod val="100000"/>
                <a:lumMod val="104000"/>
              </a:schemeClr>
            </a:gs>
            <a:gs pos="69000">
              <a:schemeClr val="accent3">
                <a:hueOff val="1183630"/>
                <a:satOff val="-2140"/>
                <a:lumOff val="1457"/>
                <a:alphaOff val="0"/>
                <a:shade val="86000"/>
                <a:satMod val="130000"/>
                <a:lumMod val="102000"/>
              </a:schemeClr>
            </a:gs>
            <a:gs pos="100000">
              <a:schemeClr val="accent3">
                <a:hueOff val="1183630"/>
                <a:satOff val="-2140"/>
                <a:lumOff val="145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 </a:t>
          </a:r>
          <a:endParaRPr lang="en-IN" sz="1800" kern="1200" dirty="0"/>
        </a:p>
      </dsp:txBody>
      <dsp:txXfrm>
        <a:off x="596000" y="3357143"/>
        <a:ext cx="1494994" cy="896997"/>
      </dsp:txXfrm>
    </dsp:sp>
    <dsp:sp modelId="{144F7853-5036-4033-80FC-4784DA672C5E}">
      <dsp:nvSpPr>
        <dsp:cNvPr id="0" name=""/>
        <dsp:cNvSpPr/>
      </dsp:nvSpPr>
      <dsp:spPr>
        <a:xfrm rot="16200000">
          <a:off x="2737484" y="2594531"/>
          <a:ext cx="1576523" cy="190281"/>
        </a:xfrm>
        <a:prstGeom prst="rect">
          <a:avLst/>
        </a:prstGeom>
        <a:gradFill rotWithShape="0">
          <a:gsLst>
            <a:gs pos="0">
              <a:schemeClr val="accent3">
                <a:hueOff val="2071352"/>
                <a:satOff val="-3746"/>
                <a:lumOff val="2549"/>
                <a:alphaOff val="0"/>
                <a:tint val="94000"/>
                <a:satMod val="100000"/>
                <a:lumMod val="104000"/>
              </a:schemeClr>
            </a:gs>
            <a:gs pos="69000">
              <a:schemeClr val="accent3">
                <a:hueOff val="2071352"/>
                <a:satOff val="-3746"/>
                <a:lumOff val="2549"/>
                <a:alphaOff val="0"/>
                <a:shade val="86000"/>
                <a:satMod val="130000"/>
                <a:lumMod val="102000"/>
              </a:schemeClr>
            </a:gs>
            <a:gs pos="100000">
              <a:schemeClr val="accent3">
                <a:hueOff val="2071352"/>
                <a:satOff val="-3746"/>
                <a:lumOff val="254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0D970B4-A5BC-4D45-AFF1-1372C505EE01}">
      <dsp:nvSpPr>
        <dsp:cNvPr id="0" name=""/>
        <dsp:cNvSpPr/>
      </dsp:nvSpPr>
      <dsp:spPr>
        <a:xfrm>
          <a:off x="3098318" y="3171369"/>
          <a:ext cx="2114242" cy="1268545"/>
        </a:xfrm>
        <a:prstGeom prst="flowChartConnector">
          <a:avLst/>
        </a:prstGeom>
        <a:gradFill rotWithShape="0">
          <a:gsLst>
            <a:gs pos="0">
              <a:schemeClr val="accent3">
                <a:hueOff val="1775445"/>
                <a:satOff val="-3210"/>
                <a:lumOff val="2185"/>
                <a:alphaOff val="0"/>
                <a:tint val="94000"/>
                <a:satMod val="100000"/>
                <a:lumMod val="104000"/>
              </a:schemeClr>
            </a:gs>
            <a:gs pos="69000">
              <a:schemeClr val="accent3">
                <a:hueOff val="1775445"/>
                <a:satOff val="-3210"/>
                <a:lumOff val="2185"/>
                <a:alphaOff val="0"/>
                <a:shade val="86000"/>
                <a:satMod val="130000"/>
                <a:lumMod val="102000"/>
              </a:schemeClr>
            </a:gs>
            <a:gs pos="100000">
              <a:schemeClr val="accent3">
                <a:hueOff val="1775445"/>
                <a:satOff val="-3210"/>
                <a:lumOff val="218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Selection of principal attributes</a:t>
          </a:r>
          <a:endParaRPr lang="en-IN" sz="1800" kern="1200" dirty="0"/>
        </a:p>
      </dsp:txBody>
      <dsp:txXfrm>
        <a:off x="3407942" y="3357143"/>
        <a:ext cx="1494994" cy="896997"/>
      </dsp:txXfrm>
    </dsp:sp>
    <dsp:sp modelId="{24A9A25D-CCCC-4B91-9351-39260FB49206}">
      <dsp:nvSpPr>
        <dsp:cNvPr id="0" name=""/>
        <dsp:cNvSpPr/>
      </dsp:nvSpPr>
      <dsp:spPr>
        <a:xfrm rot="16213580">
          <a:off x="2742888" y="1011136"/>
          <a:ext cx="1581120" cy="190281"/>
        </a:xfrm>
        <a:prstGeom prst="rect">
          <a:avLst/>
        </a:prstGeom>
        <a:gradFill rotWithShape="0">
          <a:gsLst>
            <a:gs pos="0">
              <a:schemeClr val="accent3">
                <a:hueOff val="2761803"/>
                <a:satOff val="-4994"/>
                <a:lumOff val="3399"/>
                <a:alphaOff val="0"/>
                <a:tint val="94000"/>
                <a:satMod val="100000"/>
                <a:lumMod val="104000"/>
              </a:schemeClr>
            </a:gs>
            <a:gs pos="69000">
              <a:schemeClr val="accent3">
                <a:hueOff val="2761803"/>
                <a:satOff val="-4994"/>
                <a:lumOff val="3399"/>
                <a:alphaOff val="0"/>
                <a:shade val="86000"/>
                <a:satMod val="130000"/>
                <a:lumMod val="102000"/>
              </a:schemeClr>
            </a:gs>
            <a:gs pos="100000">
              <a:schemeClr val="accent3">
                <a:hueOff val="2761803"/>
                <a:satOff val="-4994"/>
                <a:lumOff val="339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45D58A4-65A0-49C4-ADF8-57268DA2AA56}">
      <dsp:nvSpPr>
        <dsp:cNvPr id="0" name=""/>
        <dsp:cNvSpPr/>
      </dsp:nvSpPr>
      <dsp:spPr>
        <a:xfrm>
          <a:off x="3098318" y="1585687"/>
          <a:ext cx="2114242" cy="1268545"/>
        </a:xfrm>
        <a:prstGeom prst="flowChartConnector">
          <a:avLst/>
        </a:prstGeom>
        <a:gradFill rotWithShape="0">
          <a:gsLst>
            <a:gs pos="0">
              <a:schemeClr val="accent3">
                <a:hueOff val="2367260"/>
                <a:satOff val="-4281"/>
                <a:lumOff val="2913"/>
                <a:alphaOff val="0"/>
                <a:tint val="94000"/>
                <a:satMod val="100000"/>
                <a:lumMod val="104000"/>
              </a:schemeClr>
            </a:gs>
            <a:gs pos="69000">
              <a:schemeClr val="accent3">
                <a:hueOff val="2367260"/>
                <a:satOff val="-4281"/>
                <a:lumOff val="2913"/>
                <a:alphaOff val="0"/>
                <a:shade val="86000"/>
                <a:satMod val="130000"/>
                <a:lumMod val="102000"/>
              </a:schemeClr>
            </a:gs>
            <a:gs pos="100000">
              <a:schemeClr val="accent3">
                <a:hueOff val="2367260"/>
                <a:satOff val="-4281"/>
                <a:lumOff val="291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Trains models</a:t>
          </a:r>
          <a:endParaRPr lang="en-IN" sz="1800" kern="1200" dirty="0"/>
        </a:p>
      </dsp:txBody>
      <dsp:txXfrm>
        <a:off x="3407942" y="1771461"/>
        <a:ext cx="1494994" cy="896997"/>
      </dsp:txXfrm>
    </dsp:sp>
    <dsp:sp modelId="{D6CC2BE7-5A1C-4AB9-9129-3CEA914AE39A}">
      <dsp:nvSpPr>
        <dsp:cNvPr id="0" name=""/>
        <dsp:cNvSpPr/>
      </dsp:nvSpPr>
      <dsp:spPr>
        <a:xfrm rot="7">
          <a:off x="3541150" y="216006"/>
          <a:ext cx="2791959" cy="190281"/>
        </a:xfrm>
        <a:prstGeom prst="rect">
          <a:avLst/>
        </a:prstGeom>
        <a:gradFill rotWithShape="0">
          <a:gsLst>
            <a:gs pos="0">
              <a:schemeClr val="accent3">
                <a:hueOff val="3452254"/>
                <a:satOff val="-6243"/>
                <a:lumOff val="4248"/>
                <a:alphaOff val="0"/>
                <a:tint val="94000"/>
                <a:satMod val="100000"/>
                <a:lumMod val="104000"/>
              </a:schemeClr>
            </a:gs>
            <a:gs pos="69000">
              <a:schemeClr val="accent3">
                <a:hueOff val="3452254"/>
                <a:satOff val="-6243"/>
                <a:lumOff val="4248"/>
                <a:alphaOff val="0"/>
                <a:shade val="86000"/>
                <a:satMod val="130000"/>
                <a:lumMod val="102000"/>
              </a:schemeClr>
            </a:gs>
            <a:gs pos="100000">
              <a:schemeClr val="accent3">
                <a:hueOff val="3452254"/>
                <a:satOff val="-6243"/>
                <a:lumOff val="424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6AEB9E1-26AE-46E1-98ED-0845610B7A38}">
      <dsp:nvSpPr>
        <dsp:cNvPr id="0" name=""/>
        <dsp:cNvSpPr/>
      </dsp:nvSpPr>
      <dsp:spPr>
        <a:xfrm>
          <a:off x="3109143" y="0"/>
          <a:ext cx="2114242" cy="1268545"/>
        </a:xfrm>
        <a:prstGeom prst="flowChartConnector">
          <a:avLst/>
        </a:prstGeom>
        <a:gradFill rotWithShape="0">
          <a:gsLst>
            <a:gs pos="0">
              <a:schemeClr val="accent3">
                <a:hueOff val="2959075"/>
                <a:satOff val="-5351"/>
                <a:lumOff val="3641"/>
                <a:alphaOff val="0"/>
                <a:tint val="94000"/>
                <a:satMod val="100000"/>
                <a:lumMod val="104000"/>
              </a:schemeClr>
            </a:gs>
            <a:gs pos="69000">
              <a:schemeClr val="accent3">
                <a:hueOff val="2959075"/>
                <a:satOff val="-5351"/>
                <a:lumOff val="3641"/>
                <a:alphaOff val="0"/>
                <a:shade val="86000"/>
                <a:satMod val="130000"/>
                <a:lumMod val="102000"/>
              </a:schemeClr>
            </a:gs>
            <a:gs pos="100000">
              <a:schemeClr val="accent3">
                <a:hueOff val="2959075"/>
                <a:satOff val="-5351"/>
                <a:lumOff val="364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 models</a:t>
          </a:r>
          <a:endParaRPr lang="en-IN" sz="1800" kern="1200" dirty="0"/>
        </a:p>
      </dsp:txBody>
      <dsp:txXfrm>
        <a:off x="3418767" y="185774"/>
        <a:ext cx="1494994" cy="896997"/>
      </dsp:txXfrm>
    </dsp:sp>
    <dsp:sp modelId="{DD791304-D97F-4B3D-922F-F636B7E8A92B}">
      <dsp:nvSpPr>
        <dsp:cNvPr id="0" name=""/>
        <dsp:cNvSpPr/>
      </dsp:nvSpPr>
      <dsp:spPr>
        <a:xfrm rot="5400000">
          <a:off x="5549426" y="1008849"/>
          <a:ext cx="1576523" cy="190281"/>
        </a:xfrm>
        <a:prstGeom prst="rect">
          <a:avLst/>
        </a:prstGeom>
        <a:gradFill rotWithShape="0">
          <a:gsLst>
            <a:gs pos="0">
              <a:schemeClr val="accent3">
                <a:hueOff val="4142704"/>
                <a:satOff val="-7491"/>
                <a:lumOff val="5098"/>
                <a:alphaOff val="0"/>
                <a:tint val="94000"/>
                <a:satMod val="100000"/>
                <a:lumMod val="104000"/>
              </a:schemeClr>
            </a:gs>
            <a:gs pos="69000">
              <a:schemeClr val="accent3">
                <a:hueOff val="4142704"/>
                <a:satOff val="-7491"/>
                <a:lumOff val="5098"/>
                <a:alphaOff val="0"/>
                <a:shade val="86000"/>
                <a:satMod val="130000"/>
                <a:lumMod val="102000"/>
              </a:schemeClr>
            </a:gs>
            <a:gs pos="100000">
              <a:schemeClr val="accent3">
                <a:hueOff val="4142704"/>
                <a:satOff val="-7491"/>
                <a:lumOff val="509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24EA63-64B7-4639-8234-DF66816BDDBA}">
      <dsp:nvSpPr>
        <dsp:cNvPr id="0" name=""/>
        <dsp:cNvSpPr/>
      </dsp:nvSpPr>
      <dsp:spPr>
        <a:xfrm>
          <a:off x="5910261" y="5"/>
          <a:ext cx="2114242" cy="1268545"/>
        </a:xfrm>
        <a:prstGeom prst="flowChartConnector">
          <a:avLst/>
        </a:prstGeom>
        <a:gradFill rotWithShape="0">
          <a:gsLst>
            <a:gs pos="0">
              <a:schemeClr val="accent3">
                <a:hueOff val="3550890"/>
                <a:satOff val="-6421"/>
                <a:lumOff val="4370"/>
                <a:alphaOff val="0"/>
                <a:tint val="94000"/>
                <a:satMod val="100000"/>
                <a:lumMod val="104000"/>
              </a:schemeClr>
            </a:gs>
            <a:gs pos="69000">
              <a:schemeClr val="accent3">
                <a:hueOff val="3550890"/>
                <a:satOff val="-6421"/>
                <a:lumOff val="4370"/>
                <a:alphaOff val="0"/>
                <a:shade val="86000"/>
                <a:satMod val="130000"/>
                <a:lumMod val="102000"/>
              </a:schemeClr>
            </a:gs>
            <a:gs pos="100000">
              <a:schemeClr val="accent3">
                <a:hueOff val="3550890"/>
                <a:satOff val="-6421"/>
                <a:lumOff val="437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Implements models on dataset</a:t>
          </a:r>
          <a:endParaRPr lang="en-IN" sz="1800" kern="1200" dirty="0"/>
        </a:p>
      </dsp:txBody>
      <dsp:txXfrm>
        <a:off x="6219885" y="185779"/>
        <a:ext cx="1494994" cy="896997"/>
      </dsp:txXfrm>
    </dsp:sp>
    <dsp:sp modelId="{67653833-5485-4CE7-B3B1-A3CA128A4020}">
      <dsp:nvSpPr>
        <dsp:cNvPr id="0" name=""/>
        <dsp:cNvSpPr/>
      </dsp:nvSpPr>
      <dsp:spPr>
        <a:xfrm>
          <a:off x="5910261" y="1585687"/>
          <a:ext cx="2114242" cy="1268545"/>
        </a:xfrm>
        <a:prstGeom prst="flowChartConnector">
          <a:avLst/>
        </a:prstGeom>
        <a:gradFill rotWithShape="0">
          <a:gsLst>
            <a:gs pos="0">
              <a:schemeClr val="accent3">
                <a:hueOff val="4142704"/>
                <a:satOff val="-7491"/>
                <a:lumOff val="5098"/>
                <a:alphaOff val="0"/>
                <a:tint val="94000"/>
                <a:satMod val="100000"/>
                <a:lumMod val="104000"/>
              </a:schemeClr>
            </a:gs>
            <a:gs pos="69000">
              <a:schemeClr val="accent3">
                <a:hueOff val="4142704"/>
                <a:satOff val="-7491"/>
                <a:lumOff val="5098"/>
                <a:alphaOff val="0"/>
                <a:shade val="86000"/>
                <a:satMod val="130000"/>
                <a:lumMod val="102000"/>
              </a:schemeClr>
            </a:gs>
            <a:gs pos="100000">
              <a:schemeClr val="accent3">
                <a:hueOff val="4142704"/>
                <a:satOff val="-7491"/>
                <a:lumOff val="5098"/>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End</a:t>
          </a:r>
          <a:endParaRPr lang="en-IN" sz="1800" kern="1200" dirty="0"/>
        </a:p>
      </dsp:txBody>
      <dsp:txXfrm>
        <a:off x="6219885" y="1771461"/>
        <a:ext cx="1494994" cy="89699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B40D7C-D7F4-4F8B-BA0D-3519E7E9AE3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88131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40D7C-D7F4-4F8B-BA0D-3519E7E9AE3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379788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40D7C-D7F4-4F8B-BA0D-3519E7E9AE3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96551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40D7C-D7F4-4F8B-BA0D-3519E7E9AE3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A6EF1D-EF19-40D2-87FC-CF5B2626077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110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40D7C-D7F4-4F8B-BA0D-3519E7E9AE3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2628480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B40D7C-D7F4-4F8B-BA0D-3519E7E9AE30}"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681245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B40D7C-D7F4-4F8B-BA0D-3519E7E9AE30}"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2934961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40D7C-D7F4-4F8B-BA0D-3519E7E9AE3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567341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40D7C-D7F4-4F8B-BA0D-3519E7E9AE3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389301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40D7C-D7F4-4F8B-BA0D-3519E7E9AE3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41744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B40D7C-D7F4-4F8B-BA0D-3519E7E9AE3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93083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B40D7C-D7F4-4F8B-BA0D-3519E7E9AE3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39935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40D7C-D7F4-4F8B-BA0D-3519E7E9AE30}"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28565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B40D7C-D7F4-4F8B-BA0D-3519E7E9AE30}"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160929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40D7C-D7F4-4F8B-BA0D-3519E7E9AE30}"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412398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40D7C-D7F4-4F8B-BA0D-3519E7E9AE3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57921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40D7C-D7F4-4F8B-BA0D-3519E7E9AE3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A6EF1D-EF19-40D2-87FC-CF5B2626077F}" type="slidenum">
              <a:rPr lang="en-IN" smtClean="0"/>
              <a:t>‹#›</a:t>
            </a:fld>
            <a:endParaRPr lang="en-IN"/>
          </a:p>
        </p:txBody>
      </p:sp>
    </p:spTree>
    <p:extLst>
      <p:ext uri="{BB962C8B-B14F-4D97-AF65-F5344CB8AC3E}">
        <p14:creationId xmlns:p14="http://schemas.microsoft.com/office/powerpoint/2010/main" val="212103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B40D7C-D7F4-4F8B-BA0D-3519E7E9AE30}" type="datetimeFigureOut">
              <a:rPr lang="en-IN" smtClean="0"/>
              <a:t>26-02-2023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A6EF1D-EF19-40D2-87FC-CF5B2626077F}" type="slidenum">
              <a:rPr lang="en-IN" smtClean="0"/>
              <a:t>‹#›</a:t>
            </a:fld>
            <a:endParaRPr lang="en-IN"/>
          </a:p>
        </p:txBody>
      </p:sp>
    </p:spTree>
    <p:extLst>
      <p:ext uri="{BB962C8B-B14F-4D97-AF65-F5344CB8AC3E}">
        <p14:creationId xmlns:p14="http://schemas.microsoft.com/office/powerpoint/2010/main" val="6653256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mailto:biplabgorain2018@gmailcom" TargetMode="External"/><Relationship Id="rId2" Type="http://schemas.openxmlformats.org/officeDocument/2006/relationships/hyperlink" Target="mailto:sheeladhn2024@gmail.com" TargetMode="External"/><Relationship Id="rId1" Type="http://schemas.openxmlformats.org/officeDocument/2006/relationships/slideLayout" Target="../slideLayouts/slideLayout3.xml"/><Relationship Id="rId6" Type="http://schemas.openxmlformats.org/officeDocument/2006/relationships/hyperlink" Target="mailto:priyanshu887887@gmailcom" TargetMode="External"/><Relationship Id="rId5" Type="http://schemas.openxmlformats.org/officeDocument/2006/relationships/hyperlink" Target="mailto:priyanshu887887@gmail.com" TargetMode="External"/><Relationship Id="rId4" Type="http://schemas.openxmlformats.org/officeDocument/2006/relationships/hyperlink" Target="mailto:vs510514@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767D-FA74-1873-D57A-0472881F6516}"/>
              </a:ext>
            </a:extLst>
          </p:cNvPr>
          <p:cNvSpPr>
            <a:spLocks noGrp="1"/>
          </p:cNvSpPr>
          <p:nvPr>
            <p:ph type="ctrTitle"/>
          </p:nvPr>
        </p:nvSpPr>
        <p:spPr>
          <a:xfrm>
            <a:off x="2475864" y="1020763"/>
            <a:ext cx="8791575" cy="889317"/>
          </a:xfrm>
        </p:spPr>
        <p:txBody>
          <a:bodyPr>
            <a:normAutofit fontScale="90000"/>
          </a:bodyPr>
          <a:lstStyle/>
          <a:p>
            <a:r>
              <a:rPr lang="en-US" b="1" dirty="0"/>
              <a:t>LIFE EXPECTANCY PREDICTION</a:t>
            </a:r>
            <a:endParaRPr lang="en-IN" b="1" dirty="0"/>
          </a:p>
        </p:txBody>
      </p:sp>
      <p:sp>
        <p:nvSpPr>
          <p:cNvPr id="3" name="Subtitle 2">
            <a:extLst>
              <a:ext uri="{FF2B5EF4-FFF2-40B4-BE49-F238E27FC236}">
                <a16:creationId xmlns:a16="http://schemas.microsoft.com/office/drawing/2014/main" id="{602895B6-BFBE-1397-9540-4A83ECC643E1}"/>
              </a:ext>
            </a:extLst>
          </p:cNvPr>
          <p:cNvSpPr>
            <a:spLocks noGrp="1"/>
          </p:cNvSpPr>
          <p:nvPr>
            <p:ph type="subTitle" idx="1"/>
          </p:nvPr>
        </p:nvSpPr>
        <p:spPr>
          <a:xfrm>
            <a:off x="3594516" y="2464118"/>
            <a:ext cx="5448936" cy="1305242"/>
          </a:xfrm>
        </p:spPr>
        <p:txBody>
          <a:bodyPr>
            <a:noAutofit/>
          </a:bodyPr>
          <a:lstStyle/>
          <a:p>
            <a:pPr algn="ctr"/>
            <a:r>
              <a:rPr lang="en-US" sz="1800" b="1" dirty="0">
                <a:solidFill>
                  <a:schemeClr val="tx1"/>
                </a:solidFill>
              </a:rPr>
              <a:t>PROJECT MENTOR </a:t>
            </a:r>
          </a:p>
          <a:p>
            <a:pPr algn="ctr"/>
            <a:r>
              <a:rPr lang="en-US" sz="1800" b="1" dirty="0">
                <a:solidFill>
                  <a:schemeClr val="tx1"/>
                </a:solidFill>
              </a:rPr>
              <a:t>Prof. Arnab chakraborty</a:t>
            </a:r>
            <a:endParaRPr lang="en-IN" sz="1800" b="1" dirty="0">
              <a:solidFill>
                <a:schemeClr val="tx1"/>
              </a:solidFill>
            </a:endParaRPr>
          </a:p>
        </p:txBody>
      </p:sp>
      <p:sp>
        <p:nvSpPr>
          <p:cNvPr id="4" name="TextBox 3">
            <a:extLst>
              <a:ext uri="{FF2B5EF4-FFF2-40B4-BE49-F238E27FC236}">
                <a16:creationId xmlns:a16="http://schemas.microsoft.com/office/drawing/2014/main" id="{39D2FF10-36ED-5A61-6179-A44694CBCB5C}"/>
              </a:ext>
            </a:extLst>
          </p:cNvPr>
          <p:cNvSpPr txBox="1"/>
          <p:nvPr/>
        </p:nvSpPr>
        <p:spPr>
          <a:xfrm>
            <a:off x="4917440" y="4323398"/>
            <a:ext cx="3108960" cy="2215991"/>
          </a:xfrm>
          <a:prstGeom prst="rect">
            <a:avLst/>
          </a:prstGeom>
          <a:noFill/>
        </p:spPr>
        <p:txBody>
          <a:bodyPr wrap="square" rtlCol="0">
            <a:spAutoFit/>
          </a:bodyPr>
          <a:lstStyle/>
          <a:p>
            <a:pPr algn="ctr"/>
            <a:r>
              <a:rPr lang="en-US" sz="2000" b="1" dirty="0"/>
              <a:t>TEAM MEMBERS</a:t>
            </a:r>
          </a:p>
          <a:p>
            <a:pPr algn="ctr"/>
            <a:endParaRPr lang="en-US" dirty="0"/>
          </a:p>
          <a:p>
            <a:pPr marL="285750" indent="-285750">
              <a:buFont typeface="Wingdings" panose="05000000000000000000" pitchFamily="2" charset="2"/>
              <a:buChar char="v"/>
            </a:pPr>
            <a:r>
              <a:rPr lang="en-IN" sz="2000" dirty="0"/>
              <a:t>SHEELA BHATTACHARJEE</a:t>
            </a:r>
          </a:p>
          <a:p>
            <a:pPr marL="285750" indent="-285750">
              <a:buFont typeface="Wingdings" panose="05000000000000000000" pitchFamily="2" charset="2"/>
              <a:buChar char="v"/>
            </a:pPr>
            <a:r>
              <a:rPr lang="en-IN" sz="2000" dirty="0"/>
              <a:t>BIPLAB GORAIN</a:t>
            </a:r>
          </a:p>
          <a:p>
            <a:pPr marL="285750" indent="-285750">
              <a:buFont typeface="Wingdings" panose="05000000000000000000" pitchFamily="2" charset="2"/>
              <a:buChar char="v"/>
            </a:pPr>
            <a:r>
              <a:rPr lang="en-IN" sz="2000" dirty="0"/>
              <a:t>BISHNU SHARMA</a:t>
            </a:r>
          </a:p>
          <a:p>
            <a:pPr marL="285750" indent="-285750">
              <a:buFont typeface="Wingdings" panose="05000000000000000000" pitchFamily="2" charset="2"/>
              <a:buChar char="v"/>
            </a:pPr>
            <a:r>
              <a:rPr lang="en-IN" sz="2000" dirty="0"/>
              <a:t>PRIYANSHU BURMAN</a:t>
            </a:r>
          </a:p>
          <a:p>
            <a:endParaRPr lang="en-IN" sz="2000" dirty="0"/>
          </a:p>
        </p:txBody>
      </p:sp>
    </p:spTree>
    <p:extLst>
      <p:ext uri="{BB962C8B-B14F-4D97-AF65-F5344CB8AC3E}">
        <p14:creationId xmlns:p14="http://schemas.microsoft.com/office/powerpoint/2010/main" val="118600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8C4D-58AA-D2A0-DED7-0D137398A50B}"/>
              </a:ext>
            </a:extLst>
          </p:cNvPr>
          <p:cNvSpPr>
            <a:spLocks noGrp="1"/>
          </p:cNvSpPr>
          <p:nvPr>
            <p:ph type="title"/>
          </p:nvPr>
        </p:nvSpPr>
        <p:spPr/>
        <p:txBody>
          <a:bodyPr>
            <a:normAutofit/>
          </a:bodyPr>
          <a:lstStyle/>
          <a:p>
            <a:pPr algn="ctr"/>
            <a:r>
              <a:rPr lang="en-US" sz="5400" b="1" dirty="0"/>
              <a:t>MODEL USED</a:t>
            </a:r>
            <a:endParaRPr lang="en-IN" sz="5400" b="1" dirty="0"/>
          </a:p>
        </p:txBody>
      </p:sp>
      <p:sp>
        <p:nvSpPr>
          <p:cNvPr id="3" name="TextBox 2">
            <a:extLst>
              <a:ext uri="{FF2B5EF4-FFF2-40B4-BE49-F238E27FC236}">
                <a16:creationId xmlns:a16="http://schemas.microsoft.com/office/drawing/2014/main" id="{D75847C2-4128-E04D-55B7-86F6C586D6C6}"/>
              </a:ext>
            </a:extLst>
          </p:cNvPr>
          <p:cNvSpPr txBox="1"/>
          <p:nvPr/>
        </p:nvSpPr>
        <p:spPr>
          <a:xfrm>
            <a:off x="2286000" y="2737168"/>
            <a:ext cx="7437120" cy="1846659"/>
          </a:xfrm>
          <a:prstGeom prst="rect">
            <a:avLst/>
          </a:prstGeom>
          <a:noFill/>
        </p:spPr>
        <p:txBody>
          <a:bodyPr wrap="square" rtlCol="0">
            <a:spAutoFit/>
          </a:bodyPr>
          <a:lstStyle/>
          <a:p>
            <a:pPr algn="ctr"/>
            <a:r>
              <a:rPr lang="en-US" sz="2400" dirty="0"/>
              <a:t>We have used 3 models here viz.</a:t>
            </a:r>
          </a:p>
          <a:p>
            <a:pPr marL="342900" indent="-342900" algn="ctr">
              <a:buFont typeface="Wingdings" panose="05000000000000000000" pitchFamily="2" charset="2"/>
              <a:buChar char="§"/>
            </a:pPr>
            <a:r>
              <a:rPr lang="en-US" sz="2400" dirty="0"/>
              <a:t>Linear Regression Model </a:t>
            </a:r>
          </a:p>
          <a:p>
            <a:pPr marL="342900" indent="-342900" algn="ctr">
              <a:buFont typeface="Wingdings" panose="05000000000000000000" pitchFamily="2" charset="2"/>
              <a:buChar char="§"/>
            </a:pPr>
            <a:r>
              <a:rPr lang="en-US" sz="2400" dirty="0"/>
              <a:t>Random Forest Regression</a:t>
            </a:r>
          </a:p>
          <a:p>
            <a:pPr marL="342900" indent="-342900" algn="ctr">
              <a:buFont typeface="Wingdings" panose="05000000000000000000" pitchFamily="2" charset="2"/>
              <a:buChar char="§"/>
            </a:pPr>
            <a:r>
              <a:rPr lang="en-US" sz="2400" dirty="0"/>
              <a:t> Decision Tree Regression Model</a:t>
            </a:r>
          </a:p>
          <a:p>
            <a:endParaRPr lang="en-IN" dirty="0"/>
          </a:p>
        </p:txBody>
      </p:sp>
    </p:spTree>
    <p:extLst>
      <p:ext uri="{BB962C8B-B14F-4D97-AF65-F5344CB8AC3E}">
        <p14:creationId xmlns:p14="http://schemas.microsoft.com/office/powerpoint/2010/main" val="6685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30FA-9374-B3AB-EF16-8638FB480578}"/>
              </a:ext>
            </a:extLst>
          </p:cNvPr>
          <p:cNvSpPr>
            <a:spLocks noGrp="1"/>
          </p:cNvSpPr>
          <p:nvPr>
            <p:ph type="title"/>
          </p:nvPr>
        </p:nvSpPr>
        <p:spPr>
          <a:xfrm>
            <a:off x="1141413" y="252758"/>
            <a:ext cx="9905998" cy="895322"/>
          </a:xfrm>
        </p:spPr>
        <p:txBody>
          <a:bodyPr>
            <a:normAutofit/>
          </a:bodyPr>
          <a:lstStyle/>
          <a:p>
            <a:pPr algn="ctr"/>
            <a:r>
              <a:rPr lang="en-US" sz="4800" b="1" dirty="0"/>
              <a:t>Linear regression</a:t>
            </a:r>
            <a:endParaRPr lang="en-IN" sz="4800" b="1" dirty="0"/>
          </a:p>
        </p:txBody>
      </p:sp>
      <p:sp>
        <p:nvSpPr>
          <p:cNvPr id="3" name="TextBox 2">
            <a:extLst>
              <a:ext uri="{FF2B5EF4-FFF2-40B4-BE49-F238E27FC236}">
                <a16:creationId xmlns:a16="http://schemas.microsoft.com/office/drawing/2014/main" id="{77279623-3CB1-EF9F-652F-01C019529650}"/>
              </a:ext>
            </a:extLst>
          </p:cNvPr>
          <p:cNvSpPr txBox="1"/>
          <p:nvPr/>
        </p:nvSpPr>
        <p:spPr>
          <a:xfrm>
            <a:off x="1141413" y="1686560"/>
            <a:ext cx="6945947" cy="4093428"/>
          </a:xfrm>
          <a:prstGeom prst="rect">
            <a:avLst/>
          </a:prstGeom>
          <a:noFill/>
        </p:spPr>
        <p:txBody>
          <a:bodyPr wrap="square" rtlCol="0">
            <a:spAutoFit/>
          </a:bodyPr>
          <a:lstStyle/>
          <a:p>
            <a:pPr marL="285750" indent="-285750">
              <a:buFont typeface="Wingdings" panose="05000000000000000000" pitchFamily="2" charset="2"/>
              <a:buChar char="§"/>
            </a:pPr>
            <a:r>
              <a:rPr lang="en-US" sz="2000" dirty="0"/>
              <a:t>Used  to predict the value of a variable based on the value of another value.</a:t>
            </a:r>
          </a:p>
          <a:p>
            <a:pPr marL="285750" indent="-285750">
              <a:buFont typeface="Wingdings" panose="05000000000000000000" pitchFamily="2" charset="2"/>
              <a:buChar char="§"/>
            </a:pPr>
            <a:r>
              <a:rPr lang="en-US" sz="2000" dirty="0"/>
              <a:t>Fits a straight line or surface that minimizes the discrepancies between predicted and actual output.</a:t>
            </a:r>
          </a:p>
          <a:p>
            <a:pPr marL="285750" indent="-285750">
              <a:buFont typeface="Wingdings" panose="05000000000000000000" pitchFamily="2" charset="2"/>
              <a:buChar char="§"/>
            </a:pPr>
            <a:r>
              <a:rPr lang="en-US" sz="2000" dirty="0"/>
              <a:t>Variable you want to predict is dependent variable.</a:t>
            </a:r>
          </a:p>
          <a:p>
            <a:pPr marL="285750" indent="-285750">
              <a:buFont typeface="Wingdings" panose="05000000000000000000" pitchFamily="2" charset="2"/>
              <a:buChar char="§"/>
            </a:pPr>
            <a:r>
              <a:rPr lang="en-US" sz="2000" dirty="0"/>
              <a:t>Variable you’re using to predict another variable’s values is independent variable</a:t>
            </a:r>
          </a:p>
          <a:p>
            <a:pPr marL="285750" indent="-285750">
              <a:buFont typeface="Wingdings" panose="05000000000000000000" pitchFamily="2" charset="2"/>
              <a:buChar char="§"/>
            </a:pPr>
            <a:r>
              <a:rPr lang="en-US" sz="2000" dirty="0"/>
              <a:t>Formula for calculating linear regression:</a:t>
            </a:r>
          </a:p>
          <a:p>
            <a:r>
              <a:rPr lang="en-IN" sz="2000" dirty="0"/>
              <a:t>		Y = m(X) + b</a:t>
            </a:r>
          </a:p>
          <a:p>
            <a:r>
              <a:rPr lang="en-IN" sz="2000" dirty="0"/>
              <a:t>	where Y=dependent variable</a:t>
            </a:r>
            <a:endParaRPr lang="en-US" sz="2000" dirty="0"/>
          </a:p>
          <a:p>
            <a:r>
              <a:rPr lang="en-US" sz="2000" dirty="0"/>
              <a:t>		   X= independent variable</a:t>
            </a:r>
          </a:p>
          <a:p>
            <a:r>
              <a:rPr lang="en-US" sz="2000" dirty="0"/>
              <a:t>                 m= estimated slope</a:t>
            </a:r>
          </a:p>
          <a:p>
            <a:r>
              <a:rPr lang="en-US" sz="2000" dirty="0"/>
              <a:t>                 b= estimated intercept</a:t>
            </a:r>
            <a:endParaRPr lang="en-IN" sz="2000" dirty="0"/>
          </a:p>
        </p:txBody>
      </p:sp>
      <p:pic>
        <p:nvPicPr>
          <p:cNvPr id="5" name="Picture 4">
            <a:extLst>
              <a:ext uri="{FF2B5EF4-FFF2-40B4-BE49-F238E27FC236}">
                <a16:creationId xmlns:a16="http://schemas.microsoft.com/office/drawing/2014/main" id="{0A733018-4A21-CD4E-CFE4-890CC5315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920" y="2336274"/>
            <a:ext cx="4196080" cy="2794000"/>
          </a:xfrm>
          <a:prstGeom prst="rect">
            <a:avLst/>
          </a:prstGeom>
        </p:spPr>
      </p:pic>
    </p:spTree>
    <p:extLst>
      <p:ext uri="{BB962C8B-B14F-4D97-AF65-F5344CB8AC3E}">
        <p14:creationId xmlns:p14="http://schemas.microsoft.com/office/powerpoint/2010/main" val="121037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C109-5B34-16E4-56FB-6842B2333A2D}"/>
              </a:ext>
            </a:extLst>
          </p:cNvPr>
          <p:cNvSpPr>
            <a:spLocks noGrp="1"/>
          </p:cNvSpPr>
          <p:nvPr>
            <p:ph type="title"/>
          </p:nvPr>
        </p:nvSpPr>
        <p:spPr>
          <a:xfrm>
            <a:off x="1253173" y="275769"/>
            <a:ext cx="9905998" cy="763242"/>
          </a:xfrm>
        </p:spPr>
        <p:txBody>
          <a:bodyPr/>
          <a:lstStyle/>
          <a:p>
            <a:pPr algn="ctr"/>
            <a:r>
              <a:rPr lang="en-US" b="1" dirty="0"/>
              <a:t>Random forest regression</a:t>
            </a:r>
            <a:endParaRPr lang="en-IN" b="1" dirty="0"/>
          </a:p>
        </p:txBody>
      </p:sp>
      <p:sp>
        <p:nvSpPr>
          <p:cNvPr id="3" name="TextBox 2">
            <a:extLst>
              <a:ext uri="{FF2B5EF4-FFF2-40B4-BE49-F238E27FC236}">
                <a16:creationId xmlns:a16="http://schemas.microsoft.com/office/drawing/2014/main" id="{E9BFAA12-D898-4CE9-18A7-2A71F11AAAC9}"/>
              </a:ext>
            </a:extLst>
          </p:cNvPr>
          <p:cNvSpPr txBox="1"/>
          <p:nvPr/>
        </p:nvSpPr>
        <p:spPr>
          <a:xfrm>
            <a:off x="883920" y="1797595"/>
            <a:ext cx="5455920" cy="3170099"/>
          </a:xfrm>
          <a:prstGeom prst="rect">
            <a:avLst/>
          </a:prstGeom>
          <a:noFill/>
        </p:spPr>
        <p:txBody>
          <a:bodyPr wrap="square" rtlCol="0">
            <a:spAutoFit/>
          </a:bodyPr>
          <a:lstStyle/>
          <a:p>
            <a:pPr marL="285750" indent="-285750">
              <a:buFont typeface="Wingdings" panose="05000000000000000000" pitchFamily="2" charset="2"/>
              <a:buChar char="§"/>
            </a:pPr>
            <a:r>
              <a:rPr lang="en-US" sz="2000" dirty="0"/>
              <a:t>Used </a:t>
            </a:r>
            <a:r>
              <a:rPr lang="en-US" sz="2000" i="0" dirty="0">
                <a:solidFill>
                  <a:srgbClr val="D1D5DB"/>
                </a:solidFill>
                <a:effectLst/>
              </a:rPr>
              <a:t>an ensemble of decision trees to predict continuous numerical values</a:t>
            </a:r>
          </a:p>
          <a:p>
            <a:endParaRPr lang="en-US" sz="2000" i="0" dirty="0">
              <a:solidFill>
                <a:srgbClr val="D1D5DB"/>
              </a:solidFill>
              <a:effectLst/>
            </a:endParaRPr>
          </a:p>
          <a:p>
            <a:pPr marL="285750" indent="-285750">
              <a:buFont typeface="Wingdings" panose="05000000000000000000" pitchFamily="2" charset="2"/>
              <a:buChar char="§"/>
            </a:pPr>
            <a:r>
              <a:rPr lang="en-US" sz="2000" dirty="0">
                <a:solidFill>
                  <a:srgbClr val="D1D5DB"/>
                </a:solidFill>
              </a:rPr>
              <a:t>M</a:t>
            </a:r>
            <a:r>
              <a:rPr lang="en-US" sz="2000" b="0" i="0" dirty="0">
                <a:solidFill>
                  <a:srgbClr val="D1D5DB"/>
                </a:solidFill>
                <a:effectLst/>
              </a:rPr>
              <a:t>ultiple decision trees are constructed and combined to form a "forest." Each tree in the forest is trained on a different subset of the data, using a random sample of the features at each node.</a:t>
            </a:r>
          </a:p>
          <a:p>
            <a:pPr marL="285750" indent="-285750">
              <a:buFont typeface="Wingdings" panose="05000000000000000000" pitchFamily="2" charset="2"/>
              <a:buChar char="§"/>
            </a:pPr>
            <a:endParaRPr lang="en-US" sz="2000" dirty="0">
              <a:solidFill>
                <a:srgbClr val="D1D5DB"/>
              </a:solidFill>
            </a:endParaRPr>
          </a:p>
          <a:p>
            <a:pPr marL="285750" indent="-285750">
              <a:buFont typeface="Wingdings" panose="05000000000000000000" pitchFamily="2" charset="2"/>
              <a:buChar char="§"/>
            </a:pPr>
            <a:endParaRPr lang="en-IN" sz="2000" dirty="0"/>
          </a:p>
        </p:txBody>
      </p:sp>
      <p:pic>
        <p:nvPicPr>
          <p:cNvPr id="8" name="Picture 7">
            <a:extLst>
              <a:ext uri="{FF2B5EF4-FFF2-40B4-BE49-F238E27FC236}">
                <a16:creationId xmlns:a16="http://schemas.microsoft.com/office/drawing/2014/main" id="{510EF4F8-B371-89DB-D07B-1BD10FD247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840" y="1626319"/>
            <a:ext cx="5588000" cy="3341375"/>
          </a:xfrm>
          <a:prstGeom prst="rect">
            <a:avLst/>
          </a:prstGeom>
        </p:spPr>
      </p:pic>
    </p:spTree>
    <p:extLst>
      <p:ext uri="{BB962C8B-B14F-4D97-AF65-F5344CB8AC3E}">
        <p14:creationId xmlns:p14="http://schemas.microsoft.com/office/powerpoint/2010/main" val="215335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0C7C-ABB5-7399-A934-05046D1DB7A7}"/>
              </a:ext>
            </a:extLst>
          </p:cNvPr>
          <p:cNvSpPr>
            <a:spLocks noGrp="1"/>
          </p:cNvSpPr>
          <p:nvPr>
            <p:ph type="title"/>
          </p:nvPr>
        </p:nvSpPr>
        <p:spPr>
          <a:xfrm>
            <a:off x="1143001" y="364518"/>
            <a:ext cx="9905998" cy="885162"/>
          </a:xfrm>
        </p:spPr>
        <p:txBody>
          <a:bodyPr/>
          <a:lstStyle/>
          <a:p>
            <a:pPr algn="ctr"/>
            <a:r>
              <a:rPr lang="en-US" b="1" dirty="0"/>
              <a:t>DECISION TREe</a:t>
            </a:r>
            <a:endParaRPr lang="en-IN" b="1" dirty="0"/>
          </a:p>
        </p:txBody>
      </p:sp>
      <p:sp>
        <p:nvSpPr>
          <p:cNvPr id="3" name="TextBox 2">
            <a:extLst>
              <a:ext uri="{FF2B5EF4-FFF2-40B4-BE49-F238E27FC236}">
                <a16:creationId xmlns:a16="http://schemas.microsoft.com/office/drawing/2014/main" id="{476148F3-8CBA-FB3E-A57F-6D38DBD4F0B9}"/>
              </a:ext>
            </a:extLst>
          </p:cNvPr>
          <p:cNvSpPr txBox="1"/>
          <p:nvPr/>
        </p:nvSpPr>
        <p:spPr>
          <a:xfrm>
            <a:off x="675641" y="2082800"/>
            <a:ext cx="6024880"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O</a:t>
            </a:r>
            <a:r>
              <a:rPr lang="en-US" sz="2000" b="1" i="0" dirty="0">
                <a:effectLst/>
              </a:rPr>
              <a:t>bserves features of an object and trains a model in the structure of a tree to predict data in the future to produce meaningful continuous output</a:t>
            </a:r>
            <a:r>
              <a:rPr lang="en-US" sz="2000" b="0" i="0" dirty="0">
                <a:effectLst/>
              </a:rPr>
              <a:t>.</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W</a:t>
            </a:r>
            <a:r>
              <a:rPr lang="en-US" sz="2000" b="0" i="0" dirty="0">
                <a:effectLst/>
              </a:rPr>
              <a:t>orks by </a:t>
            </a:r>
            <a:r>
              <a:rPr lang="en-US" sz="2000" i="0" dirty="0">
                <a:effectLst/>
              </a:rPr>
              <a:t>splitting the data up in a tree-like pattern into smaller and smaller subsets</a:t>
            </a:r>
            <a:r>
              <a:rPr lang="en-US" sz="2000" b="0" i="0" dirty="0">
                <a:effectLst/>
              </a:rPr>
              <a:t>. Then, when predicting the output value of a set of features, it will predict the output based on the subset that the set of features falls into.</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IN" sz="2000" dirty="0"/>
          </a:p>
        </p:txBody>
      </p:sp>
      <p:pic>
        <p:nvPicPr>
          <p:cNvPr id="5" name="Picture 4">
            <a:extLst>
              <a:ext uri="{FF2B5EF4-FFF2-40B4-BE49-F238E27FC236}">
                <a16:creationId xmlns:a16="http://schemas.microsoft.com/office/drawing/2014/main" id="{95E23FC3-FB03-AACD-5394-34AA722FB70D}"/>
              </a:ext>
            </a:extLst>
          </p:cNvPr>
          <p:cNvPicPr>
            <a:picLocks noChangeAspect="1"/>
          </p:cNvPicPr>
          <p:nvPr/>
        </p:nvPicPr>
        <p:blipFill rotWithShape="1">
          <a:blip r:embed="rId2">
            <a:extLst>
              <a:ext uri="{28A0092B-C50C-407E-A947-70E740481C1C}">
                <a14:useLocalDpi xmlns:a14="http://schemas.microsoft.com/office/drawing/2010/main" val="0"/>
              </a:ext>
            </a:extLst>
          </a:blip>
          <a:srcRect l="6727" t="4524" r="2727" b="4368"/>
          <a:stretch/>
        </p:blipFill>
        <p:spPr>
          <a:xfrm>
            <a:off x="6700521" y="2032000"/>
            <a:ext cx="4815838" cy="2794000"/>
          </a:xfrm>
          <a:prstGeom prst="rect">
            <a:avLst/>
          </a:prstGeom>
        </p:spPr>
      </p:pic>
    </p:spTree>
    <p:extLst>
      <p:ext uri="{BB962C8B-B14F-4D97-AF65-F5344CB8AC3E}">
        <p14:creationId xmlns:p14="http://schemas.microsoft.com/office/powerpoint/2010/main" val="174201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19A514-E0B5-E4B5-3C90-5D46A6B04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55" y="725056"/>
            <a:ext cx="8828689" cy="6013497"/>
          </a:xfrm>
          <a:prstGeom prst="rect">
            <a:avLst/>
          </a:prstGeom>
        </p:spPr>
      </p:pic>
      <p:sp>
        <p:nvSpPr>
          <p:cNvPr id="2" name="Title 1">
            <a:extLst>
              <a:ext uri="{FF2B5EF4-FFF2-40B4-BE49-F238E27FC236}">
                <a16:creationId xmlns:a16="http://schemas.microsoft.com/office/drawing/2014/main" id="{C6C5F72B-CEBB-9634-F9F3-35F941C42942}"/>
              </a:ext>
            </a:extLst>
          </p:cNvPr>
          <p:cNvSpPr txBox="1">
            <a:spLocks/>
          </p:cNvSpPr>
          <p:nvPr/>
        </p:nvSpPr>
        <p:spPr>
          <a:xfrm>
            <a:off x="2287516" y="182881"/>
            <a:ext cx="8043040" cy="542175"/>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Accuracy comparison</a:t>
            </a:r>
            <a:endParaRPr lang="en-IN" dirty="0"/>
          </a:p>
        </p:txBody>
      </p:sp>
    </p:spTree>
    <p:extLst>
      <p:ext uri="{BB962C8B-B14F-4D97-AF65-F5344CB8AC3E}">
        <p14:creationId xmlns:p14="http://schemas.microsoft.com/office/powerpoint/2010/main" val="422022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74BA76-D329-B9CA-F64D-5E3DDFEF98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57301" y="1113858"/>
            <a:ext cx="9905997" cy="3541712"/>
          </a:xfrm>
        </p:spPr>
      </p:pic>
      <p:sp>
        <p:nvSpPr>
          <p:cNvPr id="11" name="Content Placeholder 10">
            <a:extLst>
              <a:ext uri="{FF2B5EF4-FFF2-40B4-BE49-F238E27FC236}">
                <a16:creationId xmlns:a16="http://schemas.microsoft.com/office/drawing/2014/main" id="{2DCB0172-431E-8E19-B1EB-27DD484FC3D2}"/>
              </a:ext>
            </a:extLst>
          </p:cNvPr>
          <p:cNvSpPr>
            <a:spLocks noGrp="1"/>
          </p:cNvSpPr>
          <p:nvPr>
            <p:ph sz="half" idx="2"/>
          </p:nvPr>
        </p:nvSpPr>
        <p:spPr>
          <a:xfrm flipH="1">
            <a:off x="-599439" y="5029200"/>
            <a:ext cx="66040" cy="45719"/>
          </a:xfrm>
        </p:spPr>
        <p:txBody>
          <a:bodyPr>
            <a:normAutofit fontScale="25000" lnSpcReduction="20000"/>
          </a:bodyPr>
          <a:lstStyle/>
          <a:p>
            <a:endParaRPr lang="en-IN" dirty="0"/>
          </a:p>
        </p:txBody>
      </p:sp>
      <p:sp>
        <p:nvSpPr>
          <p:cNvPr id="9" name="TextBox 8">
            <a:extLst>
              <a:ext uri="{FF2B5EF4-FFF2-40B4-BE49-F238E27FC236}">
                <a16:creationId xmlns:a16="http://schemas.microsoft.com/office/drawing/2014/main" id="{86EF5589-6473-3FDF-78D5-8ECB6464061B}"/>
              </a:ext>
            </a:extLst>
          </p:cNvPr>
          <p:cNvSpPr txBox="1"/>
          <p:nvPr/>
        </p:nvSpPr>
        <p:spPr>
          <a:xfrm>
            <a:off x="1698171" y="4862871"/>
            <a:ext cx="9024258" cy="1477328"/>
          </a:xfrm>
          <a:prstGeom prst="rect">
            <a:avLst/>
          </a:prstGeom>
          <a:noFill/>
        </p:spPr>
        <p:txBody>
          <a:bodyPr wrap="square" rtlCol="0">
            <a:spAutoFit/>
          </a:bodyPr>
          <a:lstStyle/>
          <a:p>
            <a:pPr marL="285750" indent="-285750">
              <a:buFont typeface="Wingdings" panose="05000000000000000000" pitchFamily="2" charset="2"/>
              <a:buChar char="ü"/>
            </a:pPr>
            <a:r>
              <a:rPr lang="en-US" dirty="0"/>
              <a:t>Data shown above is extracted from the average of multiple tests.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From above data we can clearly see that highest accuracy for dataset is in </a:t>
            </a:r>
            <a:r>
              <a:rPr lang="en-US" b="1" dirty="0"/>
              <a:t>RANDOM FOREST REGRESSION</a:t>
            </a:r>
            <a:r>
              <a:rPr lang="en-US" dirty="0"/>
              <a:t>  Without outliers With standardization which is </a:t>
            </a:r>
            <a:r>
              <a:rPr lang="en-US" b="1" dirty="0"/>
              <a:t>95.94 %</a:t>
            </a:r>
          </a:p>
        </p:txBody>
      </p:sp>
      <p:sp>
        <p:nvSpPr>
          <p:cNvPr id="4" name="Title 3">
            <a:extLst>
              <a:ext uri="{FF2B5EF4-FFF2-40B4-BE49-F238E27FC236}">
                <a16:creationId xmlns:a16="http://schemas.microsoft.com/office/drawing/2014/main" id="{EB0F86F9-081B-B3F1-6EED-726C50E180D7}"/>
              </a:ext>
            </a:extLst>
          </p:cNvPr>
          <p:cNvSpPr>
            <a:spLocks noGrp="1"/>
          </p:cNvSpPr>
          <p:nvPr>
            <p:ph type="title"/>
          </p:nvPr>
        </p:nvSpPr>
        <p:spPr>
          <a:xfrm>
            <a:off x="919119" y="-145360"/>
            <a:ext cx="10353761" cy="1326321"/>
          </a:xfrm>
        </p:spPr>
        <p:txBody>
          <a:bodyPr/>
          <a:lstStyle/>
          <a:p>
            <a:r>
              <a:rPr lang="en-IN" dirty="0"/>
              <a:t>Accuracy graph analysis </a:t>
            </a:r>
          </a:p>
        </p:txBody>
      </p:sp>
    </p:spTree>
    <p:extLst>
      <p:ext uri="{BB962C8B-B14F-4D97-AF65-F5344CB8AC3E}">
        <p14:creationId xmlns:p14="http://schemas.microsoft.com/office/powerpoint/2010/main" val="210285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0313-07A2-588B-F5A3-3E8E97533A9D}"/>
              </a:ext>
            </a:extLst>
          </p:cNvPr>
          <p:cNvSpPr>
            <a:spLocks noGrp="1"/>
          </p:cNvSpPr>
          <p:nvPr>
            <p:ph type="title"/>
          </p:nvPr>
        </p:nvSpPr>
        <p:spPr>
          <a:xfrm>
            <a:off x="1141413" y="243840"/>
            <a:ext cx="9905998" cy="762000"/>
          </a:xfrm>
        </p:spPr>
        <p:txBody>
          <a:bodyPr>
            <a:normAutofit/>
          </a:bodyPr>
          <a:lstStyle/>
          <a:p>
            <a:pPr algn="ctr"/>
            <a:r>
              <a:rPr lang="en-US" b="1" dirty="0"/>
              <a:t>Future scopes of improvement</a:t>
            </a:r>
            <a:endParaRPr lang="en-IN" b="1" dirty="0"/>
          </a:p>
        </p:txBody>
      </p:sp>
      <p:sp>
        <p:nvSpPr>
          <p:cNvPr id="3" name="TextBox 2">
            <a:extLst>
              <a:ext uri="{FF2B5EF4-FFF2-40B4-BE49-F238E27FC236}">
                <a16:creationId xmlns:a16="http://schemas.microsoft.com/office/drawing/2014/main" id="{002DCEE4-163C-BAC0-77F9-FACEECAE5600}"/>
              </a:ext>
            </a:extLst>
          </p:cNvPr>
          <p:cNvSpPr txBox="1"/>
          <p:nvPr/>
        </p:nvSpPr>
        <p:spPr>
          <a:xfrm>
            <a:off x="1353026" y="1899920"/>
            <a:ext cx="9767251" cy="3724096"/>
          </a:xfrm>
          <a:prstGeom prst="rect">
            <a:avLst/>
          </a:prstGeom>
          <a:noFill/>
        </p:spPr>
        <p:txBody>
          <a:bodyPr wrap="square" rtlCol="0">
            <a:spAutoFit/>
          </a:bodyPr>
          <a:lstStyle/>
          <a:p>
            <a:pPr marL="342900" indent="-342900" algn="l">
              <a:buFont typeface="Wingdings" panose="05000000000000000000" pitchFamily="2" charset="2"/>
              <a:buChar char="v"/>
            </a:pPr>
            <a:r>
              <a:rPr lang="en-US" sz="2000" b="1" i="0" dirty="0">
                <a:solidFill>
                  <a:srgbClr val="D1D5DB"/>
                </a:solidFill>
                <a:effectLst/>
              </a:rPr>
              <a:t>Incorporating more data: </a:t>
            </a:r>
            <a:r>
              <a:rPr lang="en-US" sz="2000" b="0" i="0" dirty="0">
                <a:solidFill>
                  <a:srgbClr val="D1D5DB"/>
                </a:solidFill>
                <a:effectLst/>
              </a:rPr>
              <a:t>As more data becomes available, a life expectancy prediction model could be improved by incorporating new sources of data. This could include environmental data, genetic data, and data from wearable devices.</a:t>
            </a:r>
          </a:p>
          <a:p>
            <a:pPr marL="342900" indent="-342900" algn="l">
              <a:buFont typeface="Wingdings" panose="05000000000000000000" pitchFamily="2" charset="2"/>
              <a:buChar char="v"/>
            </a:pPr>
            <a:endParaRPr lang="en-US" sz="2000" b="0" i="0" dirty="0">
              <a:solidFill>
                <a:srgbClr val="D1D5DB"/>
              </a:solidFill>
              <a:effectLst/>
            </a:endParaRPr>
          </a:p>
          <a:p>
            <a:pPr marL="342900" indent="-342900" algn="l">
              <a:buFont typeface="Wingdings" panose="05000000000000000000" pitchFamily="2" charset="2"/>
              <a:buChar char="v"/>
            </a:pPr>
            <a:r>
              <a:rPr lang="en-US" sz="2000" b="1" i="0" dirty="0">
                <a:solidFill>
                  <a:srgbClr val="D1D5DB"/>
                </a:solidFill>
                <a:effectLst/>
              </a:rPr>
              <a:t>Improving accuracy: </a:t>
            </a:r>
            <a:r>
              <a:rPr lang="en-US" sz="2000" b="0" i="0" dirty="0">
                <a:solidFill>
                  <a:srgbClr val="D1D5DB"/>
                </a:solidFill>
                <a:effectLst/>
              </a:rPr>
              <a:t>While current ML models for life expectancy prediction are accurate, there is always room for improvement. Future models could be refined to provide even more accurate predictions.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US" b="1" i="0" dirty="0">
                <a:solidFill>
                  <a:srgbClr val="D1D5DB"/>
                </a:solidFill>
                <a:effectLst/>
              </a:rPr>
              <a:t>Increasing interpretability: </a:t>
            </a:r>
            <a:r>
              <a:rPr lang="en-US" sz="2000" b="0" i="0" dirty="0">
                <a:solidFill>
                  <a:srgbClr val="D1D5DB"/>
                </a:solidFill>
                <a:effectLst/>
              </a:rPr>
              <a:t>The ability to explain how an ML model makes predictions is becoming increasingly important. Future life expectancy prediction models could be developed with more transparent algorithms that allow for greater interpretability.</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77287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9D76-C0B8-C015-68FC-2E6BB62B90C8}"/>
              </a:ext>
            </a:extLst>
          </p:cNvPr>
          <p:cNvSpPr>
            <a:spLocks noGrp="1"/>
          </p:cNvSpPr>
          <p:nvPr>
            <p:ph type="title"/>
          </p:nvPr>
        </p:nvSpPr>
        <p:spPr>
          <a:xfrm>
            <a:off x="1141411" y="1419227"/>
            <a:ext cx="9906000" cy="1374776"/>
          </a:xfrm>
        </p:spPr>
        <p:txBody>
          <a:bodyPr>
            <a:normAutofit/>
          </a:bodyPr>
          <a:lstStyle/>
          <a:p>
            <a:pPr algn="ctr"/>
            <a:r>
              <a:rPr lang="en-US" sz="7200" b="1" dirty="0"/>
              <a:t>Thank you</a:t>
            </a:r>
            <a:endParaRPr lang="en-IN" sz="7200" b="1" dirty="0"/>
          </a:p>
        </p:txBody>
      </p:sp>
      <p:sp>
        <p:nvSpPr>
          <p:cNvPr id="3" name="Text Placeholder 2">
            <a:extLst>
              <a:ext uri="{FF2B5EF4-FFF2-40B4-BE49-F238E27FC236}">
                <a16:creationId xmlns:a16="http://schemas.microsoft.com/office/drawing/2014/main" id="{ECB5197B-1F39-114B-E12D-FC1C846AD5BF}"/>
              </a:ext>
            </a:extLst>
          </p:cNvPr>
          <p:cNvSpPr>
            <a:spLocks noGrp="1"/>
          </p:cNvSpPr>
          <p:nvPr>
            <p:ph type="body" idx="1"/>
          </p:nvPr>
        </p:nvSpPr>
        <p:spPr>
          <a:xfrm>
            <a:off x="1141411" y="4277710"/>
            <a:ext cx="9906000" cy="2133250"/>
          </a:xfrm>
        </p:spPr>
        <p:txBody>
          <a:bodyPr>
            <a:normAutofit fontScale="62500" lnSpcReduction="20000"/>
          </a:bodyPr>
          <a:lstStyle/>
          <a:p>
            <a:r>
              <a:rPr lang="en-US" sz="4000" b="1" dirty="0"/>
              <a:t>Asansol Engineering College</a:t>
            </a:r>
          </a:p>
          <a:p>
            <a:r>
              <a:rPr lang="en-IN" sz="2900" dirty="0"/>
              <a:t>SHEELA BHATTACHARJEE (</a:t>
            </a:r>
            <a:r>
              <a:rPr lang="en-IN" sz="2900" dirty="0">
                <a:solidFill>
                  <a:schemeClr val="accent2"/>
                </a:solidFill>
                <a:hlinkClick r:id="rId2">
                  <a:extLst>
                    <a:ext uri="{A12FA001-AC4F-418D-AE19-62706E023703}">
                      <ahyp:hlinkClr xmlns:ahyp="http://schemas.microsoft.com/office/drawing/2018/hyperlinkcolor" val="tx"/>
                    </a:ext>
                  </a:extLst>
                </a:hlinkClick>
              </a:rPr>
              <a:t>sheeladhn2024@gmail.com</a:t>
            </a:r>
            <a:r>
              <a:rPr lang="en-IN" sz="2900" dirty="0"/>
              <a:t>)</a:t>
            </a:r>
          </a:p>
          <a:p>
            <a:r>
              <a:rPr lang="en-IN" sz="2900" dirty="0"/>
              <a:t>BIPLAB GORAIN (</a:t>
            </a:r>
            <a:r>
              <a:rPr lang="en-IN" sz="2900" dirty="0">
                <a:solidFill>
                  <a:schemeClr val="accent2"/>
                </a:solidFill>
                <a:hlinkClick r:id="rId3">
                  <a:extLst>
                    <a:ext uri="{A12FA001-AC4F-418D-AE19-62706E023703}">
                      <ahyp:hlinkClr xmlns:ahyp="http://schemas.microsoft.com/office/drawing/2018/hyperlinkcolor" val="tx"/>
                    </a:ext>
                  </a:extLst>
                </a:hlinkClick>
              </a:rPr>
              <a:t>biplabgorain2018@gmailcom</a:t>
            </a:r>
            <a:r>
              <a:rPr lang="en-IN" sz="2900" dirty="0"/>
              <a:t>)</a:t>
            </a:r>
          </a:p>
          <a:p>
            <a:r>
              <a:rPr lang="en-IN" sz="2900" dirty="0"/>
              <a:t>BISHNU SHARMA (</a:t>
            </a:r>
            <a:r>
              <a:rPr lang="en-IN" sz="2900" dirty="0">
                <a:solidFill>
                  <a:schemeClr val="accent2"/>
                </a:solidFill>
                <a:hlinkClick r:id="rId4">
                  <a:extLst>
                    <a:ext uri="{A12FA001-AC4F-418D-AE19-62706E023703}">
                      <ahyp:hlinkClr xmlns:ahyp="http://schemas.microsoft.com/office/drawing/2018/hyperlinkcolor" val="tx"/>
                    </a:ext>
                  </a:extLst>
                </a:hlinkClick>
              </a:rPr>
              <a:t>vs510514@gmail.com</a:t>
            </a:r>
            <a:r>
              <a:rPr lang="en-IN" sz="2900" dirty="0"/>
              <a:t>)</a:t>
            </a:r>
          </a:p>
          <a:p>
            <a:r>
              <a:rPr lang="en-IN" sz="2900" dirty="0"/>
              <a:t>PRIYANSHU BURMAN (</a:t>
            </a:r>
            <a:r>
              <a:rPr lang="en-IN" sz="2900" dirty="0">
                <a:solidFill>
                  <a:schemeClr val="accent2"/>
                </a:solidFill>
                <a:hlinkClick r:id="rId5">
                  <a:extLst>
                    <a:ext uri="{A12FA001-AC4F-418D-AE19-62706E023703}">
                      <ahyp:hlinkClr xmlns:ahyp="http://schemas.microsoft.com/office/drawing/2018/hyperlinkcolor" val="tx"/>
                    </a:ext>
                  </a:extLst>
                </a:hlinkClick>
              </a:rPr>
              <a:t>priyanshu887887</a:t>
            </a:r>
            <a:r>
              <a:rPr lang="en-IN" sz="2900" dirty="0">
                <a:solidFill>
                  <a:schemeClr val="accent2"/>
                </a:solidFill>
                <a:hlinkClick r:id="rId6">
                  <a:extLst>
                    <a:ext uri="{A12FA001-AC4F-418D-AE19-62706E023703}">
                      <ahyp:hlinkClr xmlns:ahyp="http://schemas.microsoft.com/office/drawing/2018/hyperlinkcolor" val="tx"/>
                    </a:ext>
                  </a:extLst>
                </a:hlinkClick>
              </a:rPr>
              <a:t>@gmail.com</a:t>
            </a:r>
            <a:r>
              <a:rPr lang="en-IN" sz="2900" dirty="0"/>
              <a:t>)</a:t>
            </a:r>
          </a:p>
          <a:p>
            <a:endParaRPr lang="en-IN" dirty="0"/>
          </a:p>
        </p:txBody>
      </p:sp>
    </p:spTree>
    <p:extLst>
      <p:ext uri="{BB962C8B-B14F-4D97-AF65-F5344CB8AC3E}">
        <p14:creationId xmlns:p14="http://schemas.microsoft.com/office/powerpoint/2010/main" val="151758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C7398-ABC0-6BAE-EEEF-67B565439E0C}"/>
              </a:ext>
            </a:extLst>
          </p:cNvPr>
          <p:cNvSpPr txBox="1"/>
          <p:nvPr/>
        </p:nvSpPr>
        <p:spPr>
          <a:xfrm>
            <a:off x="802434" y="2758777"/>
            <a:ext cx="4348685" cy="1015663"/>
          </a:xfrm>
          <a:prstGeom prst="rect">
            <a:avLst/>
          </a:prstGeom>
          <a:noFill/>
        </p:spPr>
        <p:txBody>
          <a:bodyPr wrap="square" rtlCol="0">
            <a:spAutoFit/>
          </a:bodyPr>
          <a:lstStyle/>
          <a:p>
            <a:r>
              <a:rPr lang="en-US" sz="6000" dirty="0">
                <a:effectLst>
                  <a:outerShdw blurRad="38100" dist="38100" dir="2700000" algn="tl">
                    <a:srgbClr val="000000">
                      <a:alpha val="43137"/>
                    </a:srgbClr>
                  </a:outerShdw>
                </a:effectLst>
              </a:rPr>
              <a:t>CONTENTS</a:t>
            </a:r>
            <a:endParaRPr lang="en-IN" sz="6000" dirty="0">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01ACBA0C-7F33-8BAF-3A6A-C7B178CFBF80}"/>
              </a:ext>
            </a:extLst>
          </p:cNvPr>
          <p:cNvCxnSpPr/>
          <p:nvPr/>
        </p:nvCxnSpPr>
        <p:spPr>
          <a:xfrm>
            <a:off x="6624320" y="17678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E0A87B1-117B-EE63-B326-297E3E5DD5C9}"/>
              </a:ext>
            </a:extLst>
          </p:cNvPr>
          <p:cNvCxnSpPr/>
          <p:nvPr/>
        </p:nvCxnSpPr>
        <p:spPr>
          <a:xfrm>
            <a:off x="5466080" y="1564640"/>
            <a:ext cx="0" cy="3749040"/>
          </a:xfrm>
          <a:prstGeom prst="line">
            <a:avLst/>
          </a:prstGeom>
          <a:ln>
            <a:solidFill>
              <a:schemeClr val="tx1"/>
            </a:solidFill>
          </a:ln>
          <a:effectLst>
            <a:glow rad="63500">
              <a:schemeClr val="accent1">
                <a:satMod val="175000"/>
                <a:alpha val="40000"/>
              </a:schemeClr>
            </a:glow>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id="{480FBFF4-2854-D07B-29E2-F8B9D22B089A}"/>
              </a:ext>
            </a:extLst>
          </p:cNvPr>
          <p:cNvSpPr txBox="1"/>
          <p:nvPr/>
        </p:nvSpPr>
        <p:spPr>
          <a:xfrm>
            <a:off x="5902960" y="1331463"/>
            <a:ext cx="5303518" cy="3870290"/>
          </a:xfrm>
          <a:prstGeom prst="rect">
            <a:avLst/>
          </a:prstGeom>
          <a:noFill/>
        </p:spPr>
        <p:txBody>
          <a:bodyPr wrap="square" rtlCol="0">
            <a:spAutoFit/>
          </a:bodyPr>
          <a:lstStyle/>
          <a:p>
            <a:pPr>
              <a:spcAft>
                <a:spcPts val="1500"/>
              </a:spcAft>
            </a:pPr>
            <a:endParaRPr lang="en-US" sz="1800" b="1" dirty="0">
              <a:cs typeface="Calibri"/>
            </a:endParaRPr>
          </a:p>
          <a:p>
            <a:pPr marL="285750" indent="-285750">
              <a:spcAft>
                <a:spcPts val="1500"/>
              </a:spcAft>
              <a:buFont typeface="Wingdings" panose="05000000000000000000" pitchFamily="2" charset="2"/>
              <a:buChar char="ü"/>
            </a:pPr>
            <a:r>
              <a:rPr lang="en-US" sz="2000" dirty="0">
                <a:cs typeface="Calibri"/>
              </a:rPr>
              <a:t>Project Objective </a:t>
            </a:r>
          </a:p>
          <a:p>
            <a:pPr marL="285750" indent="-285750">
              <a:spcAft>
                <a:spcPts val="1500"/>
              </a:spcAft>
              <a:buFont typeface="Wingdings" panose="05000000000000000000" pitchFamily="2" charset="2"/>
              <a:buChar char="ü"/>
            </a:pPr>
            <a:r>
              <a:rPr lang="en-US" sz="2000" dirty="0">
                <a:cs typeface="Calibri"/>
              </a:rPr>
              <a:t>Data Description</a:t>
            </a:r>
          </a:p>
          <a:p>
            <a:pPr marL="285750" indent="-285750">
              <a:spcAft>
                <a:spcPts val="1500"/>
              </a:spcAft>
              <a:buFont typeface="Wingdings" panose="05000000000000000000" pitchFamily="2" charset="2"/>
              <a:buChar char="ü"/>
            </a:pPr>
            <a:r>
              <a:rPr lang="en-US" sz="2000" dirty="0">
                <a:cs typeface="Calibri"/>
              </a:rPr>
              <a:t>Methodology</a:t>
            </a:r>
          </a:p>
          <a:p>
            <a:pPr marL="285750" indent="-285750">
              <a:spcAft>
                <a:spcPts val="1500"/>
              </a:spcAft>
              <a:buFont typeface="Wingdings" panose="05000000000000000000" pitchFamily="2" charset="2"/>
              <a:buChar char="ü"/>
            </a:pPr>
            <a:r>
              <a:rPr lang="en-US" sz="2000" dirty="0">
                <a:cs typeface="Calibri"/>
              </a:rPr>
              <a:t>Data Preprocessing</a:t>
            </a:r>
          </a:p>
          <a:p>
            <a:pPr marL="285750" indent="-285750">
              <a:spcAft>
                <a:spcPts val="1500"/>
              </a:spcAft>
              <a:buFont typeface="Wingdings" panose="05000000000000000000" pitchFamily="2" charset="2"/>
              <a:buChar char="ü"/>
            </a:pPr>
            <a:r>
              <a:rPr lang="en-US" sz="2000" dirty="0">
                <a:cs typeface="Calibri"/>
              </a:rPr>
              <a:t>Models Used</a:t>
            </a:r>
          </a:p>
          <a:p>
            <a:pPr marL="285750" indent="-285750">
              <a:spcAft>
                <a:spcPts val="1500"/>
              </a:spcAft>
              <a:buFont typeface="Wingdings" panose="05000000000000000000" pitchFamily="2" charset="2"/>
              <a:buChar char="ü"/>
            </a:pPr>
            <a:r>
              <a:rPr lang="en-US" sz="2000" dirty="0">
                <a:cs typeface="Calibri"/>
              </a:rPr>
              <a:t>Accuracy and Comparison</a:t>
            </a:r>
          </a:p>
          <a:p>
            <a:pPr marL="285750" indent="-285750">
              <a:spcAft>
                <a:spcPts val="1500"/>
              </a:spcAft>
              <a:buFont typeface="Wingdings" panose="05000000000000000000" pitchFamily="2" charset="2"/>
              <a:buChar char="ü"/>
            </a:pPr>
            <a:r>
              <a:rPr lang="en-US" sz="2000" dirty="0">
                <a:cs typeface="Calibri"/>
              </a:rPr>
              <a:t>Future Scope of Improvements</a:t>
            </a:r>
            <a:endParaRPr lang="en-IN" sz="2000" dirty="0"/>
          </a:p>
        </p:txBody>
      </p:sp>
    </p:spTree>
    <p:extLst>
      <p:ext uri="{BB962C8B-B14F-4D97-AF65-F5344CB8AC3E}">
        <p14:creationId xmlns:p14="http://schemas.microsoft.com/office/powerpoint/2010/main" val="34911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C3CD8B4-A272-292C-2FBF-166A8DB10BEB}"/>
              </a:ext>
            </a:extLst>
          </p:cNvPr>
          <p:cNvSpPr>
            <a:spLocks noGrp="1"/>
          </p:cNvSpPr>
          <p:nvPr>
            <p:ph type="title"/>
          </p:nvPr>
        </p:nvSpPr>
        <p:spPr>
          <a:xfrm>
            <a:off x="1143001" y="181638"/>
            <a:ext cx="9905998" cy="661642"/>
          </a:xfrm>
        </p:spPr>
        <p:txBody>
          <a:bodyPr>
            <a:normAutofit fontScale="90000"/>
          </a:bodyPr>
          <a:lstStyle/>
          <a:p>
            <a:pPr algn="ctr"/>
            <a:r>
              <a:rPr lang="en-US" sz="4400" b="1" dirty="0"/>
              <a:t>Project OBJECTIVE </a:t>
            </a:r>
            <a:endParaRPr lang="en-IN" sz="4400" b="1" dirty="0"/>
          </a:p>
        </p:txBody>
      </p:sp>
      <p:sp>
        <p:nvSpPr>
          <p:cNvPr id="14" name="TextBox 13">
            <a:extLst>
              <a:ext uri="{FF2B5EF4-FFF2-40B4-BE49-F238E27FC236}">
                <a16:creationId xmlns:a16="http://schemas.microsoft.com/office/drawing/2014/main" id="{20F4BEB1-AE42-898A-4B35-611A1551628C}"/>
              </a:ext>
            </a:extLst>
          </p:cNvPr>
          <p:cNvSpPr txBox="1"/>
          <p:nvPr/>
        </p:nvSpPr>
        <p:spPr>
          <a:xfrm>
            <a:off x="1529080" y="937873"/>
            <a:ext cx="9133840" cy="5632311"/>
          </a:xfrm>
          <a:prstGeom prst="rect">
            <a:avLst/>
          </a:prstGeom>
          <a:noFill/>
        </p:spPr>
        <p:txBody>
          <a:bodyPr wrap="square" rtlCol="0">
            <a:spAutoFit/>
          </a:bodyPr>
          <a:lstStyle/>
          <a:p>
            <a:pPr marL="285750" indent="-285750" algn="l">
              <a:buFont typeface="Wingdings" panose="05000000000000000000" pitchFamily="2" charset="2"/>
              <a:buChar char="v"/>
            </a:pPr>
            <a:r>
              <a:rPr lang="en-US" sz="2000" b="0" i="0" dirty="0">
                <a:solidFill>
                  <a:srgbClr val="D1D5DB"/>
                </a:solidFill>
                <a:effectLst/>
                <a:latin typeface="Söhne"/>
              </a:rPr>
              <a:t>The term “life expectancy” refers to the number of years a person can expect to live. The purpose of this project is to predict the life expectancy of a person considering the various factors.</a:t>
            </a:r>
          </a:p>
          <a:p>
            <a:pPr marL="285750" indent="-285750" algn="l">
              <a:buFont typeface="Wingdings" panose="05000000000000000000" pitchFamily="2" charset="2"/>
              <a:buChar char="v"/>
            </a:pPr>
            <a:endParaRPr lang="en-US" sz="2000" b="0" i="0" dirty="0">
              <a:solidFill>
                <a:srgbClr val="D1D5DB"/>
              </a:solidFill>
              <a:effectLst/>
              <a:latin typeface="Söhne"/>
            </a:endParaRPr>
          </a:p>
          <a:p>
            <a:pPr marL="285750" indent="-285750" algn="l">
              <a:buFont typeface="Wingdings" panose="05000000000000000000" pitchFamily="2" charset="2"/>
              <a:buChar char="v"/>
            </a:pPr>
            <a:r>
              <a:rPr lang="en-US" sz="2000" b="0" i="0" dirty="0">
                <a:solidFill>
                  <a:srgbClr val="D1D5DB"/>
                </a:solidFill>
                <a:effectLst/>
                <a:latin typeface="Söhne"/>
              </a:rPr>
              <a:t>Developing a model that can accurately predict life expectancy based on historical data and trends.</a:t>
            </a:r>
          </a:p>
          <a:p>
            <a:pPr marL="285750" indent="-285750" algn="l">
              <a:buFont typeface="Wingdings" panose="05000000000000000000" pitchFamily="2" charset="2"/>
              <a:buChar char="v"/>
            </a:pPr>
            <a:endParaRPr lang="en-US" sz="2000" b="0" i="0" dirty="0">
              <a:solidFill>
                <a:srgbClr val="D1D5DB"/>
              </a:solidFill>
              <a:effectLst/>
              <a:latin typeface="Söhne"/>
            </a:endParaRPr>
          </a:p>
          <a:p>
            <a:pPr marL="285750" indent="-285750" algn="l">
              <a:buFont typeface="Wingdings" panose="05000000000000000000" pitchFamily="2" charset="2"/>
              <a:buChar char="v"/>
            </a:pPr>
            <a:r>
              <a:rPr lang="en-US" sz="2000" b="0" i="0" dirty="0">
                <a:solidFill>
                  <a:srgbClr val="D1D5DB"/>
                </a:solidFill>
                <a:effectLst/>
                <a:latin typeface="Söhne"/>
              </a:rPr>
              <a:t>Identifying the key factors that contribute to life expectancy, such as lifestyle choices, medical history, and environmental factors.</a:t>
            </a:r>
          </a:p>
          <a:p>
            <a:pPr marL="285750" indent="-285750" algn="l">
              <a:buFont typeface="Wingdings" panose="05000000000000000000" pitchFamily="2" charset="2"/>
              <a:buChar char="v"/>
            </a:pPr>
            <a:endParaRPr lang="en-US" sz="2000" b="0" i="0" dirty="0">
              <a:solidFill>
                <a:srgbClr val="D1D5DB"/>
              </a:solidFill>
              <a:effectLst/>
              <a:latin typeface="Söhne"/>
            </a:endParaRPr>
          </a:p>
          <a:p>
            <a:pPr marL="285750" indent="-285750" algn="l">
              <a:buFont typeface="Wingdings" panose="05000000000000000000" pitchFamily="2" charset="2"/>
              <a:buChar char="v"/>
            </a:pPr>
            <a:r>
              <a:rPr lang="en-US" sz="2000" b="0" i="0" dirty="0">
                <a:solidFill>
                  <a:srgbClr val="D1D5DB"/>
                </a:solidFill>
                <a:effectLst/>
                <a:latin typeface="Söhne"/>
              </a:rPr>
              <a:t>Building a tool that can be used by healthcare providers to identify patients who are at risk of developing life-threatening diseases.</a:t>
            </a:r>
          </a:p>
          <a:p>
            <a:pPr marL="285750" indent="-285750" algn="l">
              <a:buFont typeface="Wingdings" panose="05000000000000000000" pitchFamily="2" charset="2"/>
              <a:buChar char="v"/>
            </a:pPr>
            <a:endParaRPr lang="en-US" sz="2000" b="0" i="0" dirty="0">
              <a:solidFill>
                <a:srgbClr val="D1D5DB"/>
              </a:solidFill>
              <a:effectLst/>
              <a:latin typeface="Söhne"/>
            </a:endParaRPr>
          </a:p>
          <a:p>
            <a:pPr marL="285750" indent="-285750" algn="l">
              <a:buFont typeface="Wingdings" panose="05000000000000000000" pitchFamily="2" charset="2"/>
              <a:buChar char="v"/>
            </a:pPr>
            <a:r>
              <a:rPr lang="en-US" sz="2000" b="0" i="0" dirty="0">
                <a:solidFill>
                  <a:srgbClr val="D1D5DB"/>
                </a:solidFill>
                <a:effectLst/>
                <a:latin typeface="Söhne"/>
              </a:rPr>
              <a:t>Creating a model that can be used by insurance companies to develop more accurate pricing models and reduce the risk of losses due to unexpected deaths.</a:t>
            </a:r>
          </a:p>
          <a:p>
            <a:pPr marL="285750" indent="-285750" algn="l">
              <a:buFont typeface="Wingdings" panose="05000000000000000000" pitchFamily="2" charset="2"/>
              <a:buChar char="v"/>
            </a:pPr>
            <a:endParaRPr lang="en-US" sz="2000" b="0" i="0" dirty="0">
              <a:solidFill>
                <a:srgbClr val="D1D5DB"/>
              </a:solidFill>
              <a:effectLst/>
              <a:latin typeface="Söhne"/>
            </a:endParaRPr>
          </a:p>
          <a:p>
            <a:pPr marL="285750" indent="-285750" algn="l">
              <a:buFont typeface="Wingdings" panose="05000000000000000000" pitchFamily="2" charset="2"/>
              <a:buChar char="v"/>
            </a:pPr>
            <a:r>
              <a:rPr lang="en-US" sz="2000" b="0" i="0" dirty="0">
                <a:solidFill>
                  <a:srgbClr val="D1D5DB"/>
                </a:solidFill>
                <a:effectLst/>
                <a:latin typeface="Söhne"/>
              </a:rPr>
              <a:t>Informing public policy decisions related to healthcare, retirement, and social security.</a:t>
            </a:r>
          </a:p>
        </p:txBody>
      </p:sp>
    </p:spTree>
    <p:extLst>
      <p:ext uri="{BB962C8B-B14F-4D97-AF65-F5344CB8AC3E}">
        <p14:creationId xmlns:p14="http://schemas.microsoft.com/office/powerpoint/2010/main" val="324006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5C17-D744-FC9B-7EB3-9CC704112CF8}"/>
              </a:ext>
            </a:extLst>
          </p:cNvPr>
          <p:cNvSpPr>
            <a:spLocks noGrp="1"/>
          </p:cNvSpPr>
          <p:nvPr>
            <p:ph type="title"/>
          </p:nvPr>
        </p:nvSpPr>
        <p:spPr>
          <a:xfrm>
            <a:off x="1141413" y="132080"/>
            <a:ext cx="9905998" cy="731520"/>
          </a:xfrm>
        </p:spPr>
        <p:txBody>
          <a:bodyPr>
            <a:normAutofit/>
          </a:bodyPr>
          <a:lstStyle/>
          <a:p>
            <a:pPr algn="ctr"/>
            <a:r>
              <a:rPr lang="en-US" b="1" dirty="0"/>
              <a:t>Data description</a:t>
            </a:r>
            <a:endParaRPr lang="en-IN" dirty="0"/>
          </a:p>
        </p:txBody>
      </p:sp>
      <p:graphicFrame>
        <p:nvGraphicFramePr>
          <p:cNvPr id="4" name="Table 3">
            <a:extLst>
              <a:ext uri="{FF2B5EF4-FFF2-40B4-BE49-F238E27FC236}">
                <a16:creationId xmlns:a16="http://schemas.microsoft.com/office/drawing/2014/main" id="{EC94D85B-D27C-5B55-FE1D-36A99D544787}"/>
              </a:ext>
            </a:extLst>
          </p:cNvPr>
          <p:cNvGraphicFramePr>
            <a:graphicFrameLocks noGrp="1"/>
          </p:cNvGraphicFramePr>
          <p:nvPr>
            <p:extLst>
              <p:ext uri="{D42A27DB-BD31-4B8C-83A1-F6EECF244321}">
                <p14:modId xmlns:p14="http://schemas.microsoft.com/office/powerpoint/2010/main" val="2517082592"/>
              </p:ext>
            </p:extLst>
          </p:nvPr>
        </p:nvGraphicFramePr>
        <p:xfrm>
          <a:off x="0" y="843280"/>
          <a:ext cx="12192000" cy="6014720"/>
        </p:xfrm>
        <a:graphic>
          <a:graphicData uri="http://schemas.openxmlformats.org/drawingml/2006/table">
            <a:tbl>
              <a:tblPr firstRow="1" bandRow="1">
                <a:tableStyleId>{5C22544A-7EE6-4342-B048-85BDC9FD1C3A}</a:tableStyleId>
              </a:tblPr>
              <a:tblGrid>
                <a:gridCol w="2384244">
                  <a:extLst>
                    <a:ext uri="{9D8B030D-6E8A-4147-A177-3AD203B41FA5}">
                      <a16:colId xmlns:a16="http://schemas.microsoft.com/office/drawing/2014/main" val="882421915"/>
                    </a:ext>
                  </a:extLst>
                </a:gridCol>
                <a:gridCol w="2963122">
                  <a:extLst>
                    <a:ext uri="{9D8B030D-6E8A-4147-A177-3AD203B41FA5}">
                      <a16:colId xmlns:a16="http://schemas.microsoft.com/office/drawing/2014/main" val="1689301359"/>
                    </a:ext>
                  </a:extLst>
                </a:gridCol>
                <a:gridCol w="4153943">
                  <a:extLst>
                    <a:ext uri="{9D8B030D-6E8A-4147-A177-3AD203B41FA5}">
                      <a16:colId xmlns:a16="http://schemas.microsoft.com/office/drawing/2014/main" val="2326061409"/>
                    </a:ext>
                  </a:extLst>
                </a:gridCol>
                <a:gridCol w="2690691">
                  <a:extLst>
                    <a:ext uri="{9D8B030D-6E8A-4147-A177-3AD203B41FA5}">
                      <a16:colId xmlns:a16="http://schemas.microsoft.com/office/drawing/2014/main" val="140997514"/>
                    </a:ext>
                  </a:extLst>
                </a:gridCol>
              </a:tblGrid>
              <a:tr h="626234">
                <a:tc>
                  <a:txBody>
                    <a:bodyPr/>
                    <a:lstStyle/>
                    <a:p>
                      <a:pPr algn="ctr"/>
                      <a:r>
                        <a:rPr lang="en-US" dirty="0"/>
                        <a:t>Column</a:t>
                      </a:r>
                      <a:endParaRPr lang="en-IN" dirty="0"/>
                    </a:p>
                  </a:txBody>
                  <a:tcPr/>
                </a:tc>
                <a:tc>
                  <a:txBody>
                    <a:bodyPr/>
                    <a:lstStyle/>
                    <a:p>
                      <a:pPr algn="ctr"/>
                      <a:r>
                        <a:rPr lang="en-US" dirty="0"/>
                        <a:t>Type</a:t>
                      </a:r>
                      <a:endParaRPr lang="en-IN" dirty="0"/>
                    </a:p>
                  </a:txBody>
                  <a:tcPr/>
                </a:tc>
                <a:tc>
                  <a:txBody>
                    <a:bodyPr/>
                    <a:lstStyle/>
                    <a:p>
                      <a:pPr algn="ctr"/>
                      <a:r>
                        <a:rPr lang="en-US" dirty="0"/>
                        <a:t>Description</a:t>
                      </a:r>
                      <a:endParaRPr lang="en-IN" dirty="0"/>
                    </a:p>
                  </a:txBody>
                  <a:tcPr/>
                </a:tc>
                <a:tc>
                  <a:txBody>
                    <a:bodyPr/>
                    <a:lstStyle/>
                    <a:p>
                      <a:pPr algn="ctr"/>
                      <a:r>
                        <a:rPr lang="en-US" dirty="0"/>
                        <a:t>Target attribute</a:t>
                      </a:r>
                      <a:endParaRPr lang="en-IN" dirty="0"/>
                    </a:p>
                  </a:txBody>
                  <a:tcPr/>
                </a:tc>
                <a:extLst>
                  <a:ext uri="{0D108BD9-81ED-4DB2-BD59-A6C34878D82A}">
                    <a16:rowId xmlns:a16="http://schemas.microsoft.com/office/drawing/2014/main" val="4057582811"/>
                  </a:ext>
                </a:extLst>
              </a:tr>
              <a:tr h="775007">
                <a:tc>
                  <a:txBody>
                    <a:bodyPr/>
                    <a:lstStyle/>
                    <a:p>
                      <a:r>
                        <a:rPr lang="en-US" dirty="0"/>
                        <a:t>Country</a:t>
                      </a:r>
                      <a:endParaRPr lang="en-IN" dirty="0"/>
                    </a:p>
                  </a:txBody>
                  <a:tcPr/>
                </a:tc>
                <a:tc>
                  <a:txBody>
                    <a:bodyPr/>
                    <a:lstStyle/>
                    <a:p>
                      <a:r>
                        <a:rPr lang="en-US" b="1" dirty="0"/>
                        <a:t>Categorical</a:t>
                      </a:r>
                      <a:endParaRPr lang="en-IN" b="1" dirty="0"/>
                    </a:p>
                  </a:txBody>
                  <a:tcPr/>
                </a:tc>
                <a:tc>
                  <a:txBody>
                    <a:bodyPr/>
                    <a:lstStyle/>
                    <a:p>
                      <a:r>
                        <a:rPr lang="en-US" dirty="0"/>
                        <a:t>Country names(193 unique countries name)</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170360197"/>
                  </a:ext>
                </a:extLst>
              </a:tr>
              <a:tr h="551974">
                <a:tc>
                  <a:txBody>
                    <a:bodyPr/>
                    <a:lstStyle/>
                    <a:p>
                      <a:r>
                        <a:rPr lang="en-US" dirty="0"/>
                        <a:t>Year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Categorical</a:t>
                      </a:r>
                      <a:endParaRPr lang="en-IN" b="1" dirty="0"/>
                    </a:p>
                  </a:txBody>
                  <a:tcPr/>
                </a:tc>
                <a:tc>
                  <a:txBody>
                    <a:bodyPr/>
                    <a:lstStyle/>
                    <a:p>
                      <a:r>
                        <a:rPr lang="en-US" dirty="0"/>
                        <a:t>Year(2000-2013)</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795325490"/>
                  </a:ext>
                </a:extLst>
              </a:tr>
              <a:tr h="536454">
                <a:tc>
                  <a:txBody>
                    <a:bodyPr/>
                    <a:lstStyle/>
                    <a:p>
                      <a:r>
                        <a:rPr lang="en-US" dirty="0"/>
                        <a:t>Status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Categorical</a:t>
                      </a:r>
                      <a:endParaRPr lang="en-IN" b="1" dirty="0"/>
                    </a:p>
                  </a:txBody>
                  <a:tcPr/>
                </a:tc>
                <a:tc>
                  <a:txBody>
                    <a:bodyPr/>
                    <a:lstStyle/>
                    <a:p>
                      <a:r>
                        <a:rPr lang="en-US" dirty="0"/>
                        <a:t>Developed or Developing status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72791420"/>
                  </a:ext>
                </a:extLst>
              </a:tr>
              <a:tr h="449012">
                <a:tc>
                  <a:txBody>
                    <a:bodyPr/>
                    <a:lstStyle/>
                    <a:p>
                      <a:r>
                        <a:rPr lang="en-US" dirty="0"/>
                        <a:t>Life Expectancy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Life expectancy in age</a:t>
                      </a:r>
                      <a:endParaRPr lang="en-IN" dirty="0"/>
                    </a:p>
                  </a:txBody>
                  <a:tcPr/>
                </a:tc>
                <a:tc>
                  <a:txBody>
                    <a:bodyPr/>
                    <a:lstStyle/>
                    <a:p>
                      <a:r>
                        <a:rPr lang="en-US" b="1" dirty="0"/>
                        <a:t>Yes</a:t>
                      </a:r>
                      <a:endParaRPr lang="en-IN" b="1" dirty="0"/>
                    </a:p>
                  </a:txBody>
                  <a:tcPr/>
                </a:tc>
                <a:extLst>
                  <a:ext uri="{0D108BD9-81ED-4DB2-BD59-A6C34878D82A}">
                    <a16:rowId xmlns:a16="http://schemas.microsoft.com/office/drawing/2014/main" val="890265909"/>
                  </a:ext>
                </a:extLst>
              </a:tr>
              <a:tr h="1193880">
                <a:tc>
                  <a:txBody>
                    <a:bodyPr/>
                    <a:lstStyle/>
                    <a:p>
                      <a:r>
                        <a:rPr lang="en-US" dirty="0"/>
                        <a:t>Adult Mortality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Adult mortality rates for both sexes(probability of dying between 15 and 60 years per 1000 population)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1349308793"/>
                  </a:ext>
                </a:extLst>
              </a:tr>
              <a:tr h="775007">
                <a:tc>
                  <a:txBody>
                    <a:bodyPr/>
                    <a:lstStyle/>
                    <a:p>
                      <a:r>
                        <a:rPr lang="en-US" dirty="0"/>
                        <a:t>Infant Deaths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Number of infant death per 1000 population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3637051742"/>
                  </a:ext>
                </a:extLst>
              </a:tr>
              <a:tr h="1107152">
                <a:tc>
                  <a:txBody>
                    <a:bodyPr/>
                    <a:lstStyle/>
                    <a:p>
                      <a:r>
                        <a:rPr lang="en-US" dirty="0"/>
                        <a:t>Alcohol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Alcohol recorded per capita(15+) consumptions(in liters of pure alcohol)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2415812374"/>
                  </a:ext>
                </a:extLst>
              </a:tr>
            </a:tbl>
          </a:graphicData>
        </a:graphic>
      </p:graphicFrame>
    </p:spTree>
    <p:extLst>
      <p:ext uri="{BB962C8B-B14F-4D97-AF65-F5344CB8AC3E}">
        <p14:creationId xmlns:p14="http://schemas.microsoft.com/office/powerpoint/2010/main" val="406716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5C17-D744-FC9B-7EB3-9CC704112CF8}"/>
              </a:ext>
            </a:extLst>
          </p:cNvPr>
          <p:cNvSpPr>
            <a:spLocks noGrp="1"/>
          </p:cNvSpPr>
          <p:nvPr>
            <p:ph type="title"/>
          </p:nvPr>
        </p:nvSpPr>
        <p:spPr>
          <a:xfrm>
            <a:off x="1143001" y="-71120"/>
            <a:ext cx="9905998" cy="731520"/>
          </a:xfrm>
        </p:spPr>
        <p:txBody>
          <a:bodyPr>
            <a:normAutofit/>
          </a:bodyPr>
          <a:lstStyle/>
          <a:p>
            <a:pPr algn="ctr"/>
            <a:r>
              <a:rPr lang="en-US" b="1" dirty="0"/>
              <a:t>Data description</a:t>
            </a:r>
            <a:endParaRPr lang="en-IN" dirty="0"/>
          </a:p>
        </p:txBody>
      </p:sp>
      <p:graphicFrame>
        <p:nvGraphicFramePr>
          <p:cNvPr id="4" name="Table 3">
            <a:extLst>
              <a:ext uri="{FF2B5EF4-FFF2-40B4-BE49-F238E27FC236}">
                <a16:creationId xmlns:a16="http://schemas.microsoft.com/office/drawing/2014/main" id="{EC94D85B-D27C-5B55-FE1D-36A99D544787}"/>
              </a:ext>
            </a:extLst>
          </p:cNvPr>
          <p:cNvGraphicFramePr>
            <a:graphicFrameLocks noGrp="1"/>
          </p:cNvGraphicFramePr>
          <p:nvPr>
            <p:extLst>
              <p:ext uri="{D42A27DB-BD31-4B8C-83A1-F6EECF244321}">
                <p14:modId xmlns:p14="http://schemas.microsoft.com/office/powerpoint/2010/main" val="3594891492"/>
              </p:ext>
            </p:extLst>
          </p:nvPr>
        </p:nvGraphicFramePr>
        <p:xfrm>
          <a:off x="0" y="660398"/>
          <a:ext cx="12192000" cy="6255646"/>
        </p:xfrm>
        <a:graphic>
          <a:graphicData uri="http://schemas.openxmlformats.org/drawingml/2006/table">
            <a:tbl>
              <a:tblPr firstRow="1" bandRow="1">
                <a:tableStyleId>{5C22544A-7EE6-4342-B048-85BDC9FD1C3A}</a:tableStyleId>
              </a:tblPr>
              <a:tblGrid>
                <a:gridCol w="1997726">
                  <a:extLst>
                    <a:ext uri="{9D8B030D-6E8A-4147-A177-3AD203B41FA5}">
                      <a16:colId xmlns:a16="http://schemas.microsoft.com/office/drawing/2014/main" val="882421915"/>
                    </a:ext>
                  </a:extLst>
                </a:gridCol>
                <a:gridCol w="2614669">
                  <a:extLst>
                    <a:ext uri="{9D8B030D-6E8A-4147-A177-3AD203B41FA5}">
                      <a16:colId xmlns:a16="http://schemas.microsoft.com/office/drawing/2014/main" val="1689301359"/>
                    </a:ext>
                  </a:extLst>
                </a:gridCol>
                <a:gridCol w="5009002">
                  <a:extLst>
                    <a:ext uri="{9D8B030D-6E8A-4147-A177-3AD203B41FA5}">
                      <a16:colId xmlns:a16="http://schemas.microsoft.com/office/drawing/2014/main" val="2326061409"/>
                    </a:ext>
                  </a:extLst>
                </a:gridCol>
                <a:gridCol w="2570603">
                  <a:extLst>
                    <a:ext uri="{9D8B030D-6E8A-4147-A177-3AD203B41FA5}">
                      <a16:colId xmlns:a16="http://schemas.microsoft.com/office/drawing/2014/main" val="140997514"/>
                    </a:ext>
                  </a:extLst>
                </a:gridCol>
              </a:tblGrid>
              <a:tr h="642885">
                <a:tc>
                  <a:txBody>
                    <a:bodyPr/>
                    <a:lstStyle/>
                    <a:p>
                      <a:pPr algn="ctr"/>
                      <a:r>
                        <a:rPr lang="en-US" dirty="0"/>
                        <a:t>Column</a:t>
                      </a:r>
                      <a:endParaRPr lang="en-IN" dirty="0"/>
                    </a:p>
                  </a:txBody>
                  <a:tcPr/>
                </a:tc>
                <a:tc>
                  <a:txBody>
                    <a:bodyPr/>
                    <a:lstStyle/>
                    <a:p>
                      <a:pPr algn="ctr"/>
                      <a:r>
                        <a:rPr lang="en-US" dirty="0"/>
                        <a:t>Type</a:t>
                      </a:r>
                      <a:endParaRPr lang="en-IN" dirty="0"/>
                    </a:p>
                  </a:txBody>
                  <a:tcPr/>
                </a:tc>
                <a:tc>
                  <a:txBody>
                    <a:bodyPr/>
                    <a:lstStyle/>
                    <a:p>
                      <a:pPr algn="ctr"/>
                      <a:r>
                        <a:rPr lang="en-US" dirty="0"/>
                        <a:t>Description</a:t>
                      </a:r>
                      <a:endParaRPr lang="en-IN" dirty="0"/>
                    </a:p>
                  </a:txBody>
                  <a:tcPr/>
                </a:tc>
                <a:tc>
                  <a:txBody>
                    <a:bodyPr/>
                    <a:lstStyle/>
                    <a:p>
                      <a:pPr algn="ctr"/>
                      <a:r>
                        <a:rPr lang="en-US" dirty="0"/>
                        <a:t>Target attribute</a:t>
                      </a:r>
                      <a:endParaRPr lang="en-IN" dirty="0"/>
                    </a:p>
                  </a:txBody>
                  <a:tcPr/>
                </a:tc>
                <a:extLst>
                  <a:ext uri="{0D108BD9-81ED-4DB2-BD59-A6C34878D82A}">
                    <a16:rowId xmlns:a16="http://schemas.microsoft.com/office/drawing/2014/main" val="4057582811"/>
                  </a:ext>
                </a:extLst>
              </a:tr>
              <a:tr h="1086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expenditure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Expenditure on health as a percentage of Gross Domestic Product per capita(%)</a:t>
                      </a:r>
                    </a:p>
                  </a:txBody>
                  <a:tcPr/>
                </a:tc>
                <a:tc>
                  <a:txBody>
                    <a:bodyPr/>
                    <a:lstStyle/>
                    <a:p>
                      <a:r>
                        <a:rPr lang="en-US" dirty="0"/>
                        <a:t>No</a:t>
                      </a:r>
                      <a:endParaRPr lang="en-IN" dirty="0"/>
                    </a:p>
                  </a:txBody>
                  <a:tcPr/>
                </a:tc>
                <a:extLst>
                  <a:ext uri="{0D108BD9-81ED-4DB2-BD59-A6C34878D82A}">
                    <a16:rowId xmlns:a16="http://schemas.microsoft.com/office/drawing/2014/main" val="3170360197"/>
                  </a:ext>
                </a:extLst>
              </a:tr>
              <a:tr h="743819">
                <a:tc>
                  <a:txBody>
                    <a:bodyPr/>
                    <a:lstStyle/>
                    <a:p>
                      <a:r>
                        <a:rPr lang="en-US" dirty="0"/>
                        <a:t>Hepatitis-B</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Hepatitis-B(Hep-B) immunization coverage among 1-year-olds(%)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795325490"/>
                  </a:ext>
                </a:extLst>
              </a:tr>
              <a:tr h="650955">
                <a:tc>
                  <a:txBody>
                    <a:bodyPr/>
                    <a:lstStyle/>
                    <a:p>
                      <a:r>
                        <a:rPr lang="en-US" dirty="0"/>
                        <a:t>Measles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Measles number of reported cases per 1000 population</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72791420"/>
                  </a:ext>
                </a:extLst>
              </a:tr>
              <a:tr h="650955">
                <a:tc>
                  <a:txBody>
                    <a:bodyPr/>
                    <a:lstStyle/>
                    <a:p>
                      <a:r>
                        <a:rPr lang="en-US" dirty="0"/>
                        <a:t>BMI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Average Body Mass Index of entire population</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890265909"/>
                  </a:ext>
                </a:extLst>
              </a:tr>
              <a:tr h="650955">
                <a:tc>
                  <a:txBody>
                    <a:bodyPr/>
                    <a:lstStyle/>
                    <a:p>
                      <a:r>
                        <a:rPr lang="en-US" dirty="0"/>
                        <a:t>Under-5 deaths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Number of under-5 deaths per 1000 population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1349308793"/>
                  </a:ext>
                </a:extLst>
              </a:tr>
              <a:tr h="743819">
                <a:tc>
                  <a:txBody>
                    <a:bodyPr/>
                    <a:lstStyle/>
                    <a:p>
                      <a:r>
                        <a:rPr lang="en-US" dirty="0"/>
                        <a:t>Polio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Polio(Pol3) immunization coverage among 1-year-olds(%)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3637051742"/>
                  </a:ext>
                </a:extLst>
              </a:tr>
              <a:tr h="1086129">
                <a:tc>
                  <a:txBody>
                    <a:bodyPr/>
                    <a:lstStyle/>
                    <a:p>
                      <a:r>
                        <a:rPr lang="en-US" dirty="0"/>
                        <a:t>Total expenditure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General Government expenditure on health as a percentage of total government expenditure(%)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2415812374"/>
                  </a:ext>
                </a:extLst>
              </a:tr>
            </a:tbl>
          </a:graphicData>
        </a:graphic>
      </p:graphicFrame>
    </p:spTree>
    <p:extLst>
      <p:ext uri="{BB962C8B-B14F-4D97-AF65-F5344CB8AC3E}">
        <p14:creationId xmlns:p14="http://schemas.microsoft.com/office/powerpoint/2010/main" val="243345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5C17-D744-FC9B-7EB3-9CC704112CF8}"/>
              </a:ext>
            </a:extLst>
          </p:cNvPr>
          <p:cNvSpPr>
            <a:spLocks noGrp="1"/>
          </p:cNvSpPr>
          <p:nvPr>
            <p:ph type="title"/>
          </p:nvPr>
        </p:nvSpPr>
        <p:spPr>
          <a:xfrm>
            <a:off x="1143001" y="-71120"/>
            <a:ext cx="9905998" cy="731520"/>
          </a:xfrm>
        </p:spPr>
        <p:txBody>
          <a:bodyPr>
            <a:normAutofit/>
          </a:bodyPr>
          <a:lstStyle/>
          <a:p>
            <a:pPr algn="ctr"/>
            <a:r>
              <a:rPr lang="en-US" b="1" dirty="0"/>
              <a:t>Data description</a:t>
            </a:r>
            <a:endParaRPr lang="en-IN" dirty="0"/>
          </a:p>
        </p:txBody>
      </p:sp>
      <p:graphicFrame>
        <p:nvGraphicFramePr>
          <p:cNvPr id="4" name="Table 3">
            <a:extLst>
              <a:ext uri="{FF2B5EF4-FFF2-40B4-BE49-F238E27FC236}">
                <a16:creationId xmlns:a16="http://schemas.microsoft.com/office/drawing/2014/main" id="{EC94D85B-D27C-5B55-FE1D-36A99D544787}"/>
              </a:ext>
            </a:extLst>
          </p:cNvPr>
          <p:cNvGraphicFramePr>
            <a:graphicFrameLocks noGrp="1"/>
          </p:cNvGraphicFramePr>
          <p:nvPr>
            <p:extLst>
              <p:ext uri="{D42A27DB-BD31-4B8C-83A1-F6EECF244321}">
                <p14:modId xmlns:p14="http://schemas.microsoft.com/office/powerpoint/2010/main" val="1554486321"/>
              </p:ext>
            </p:extLst>
          </p:nvPr>
        </p:nvGraphicFramePr>
        <p:xfrm>
          <a:off x="0" y="651641"/>
          <a:ext cx="12191999" cy="6206361"/>
        </p:xfrm>
        <a:graphic>
          <a:graphicData uri="http://schemas.openxmlformats.org/drawingml/2006/table">
            <a:tbl>
              <a:tblPr firstRow="1" bandRow="1">
                <a:tableStyleId>{5C22544A-7EE6-4342-B048-85BDC9FD1C3A}</a:tableStyleId>
              </a:tblPr>
              <a:tblGrid>
                <a:gridCol w="1888510">
                  <a:extLst>
                    <a:ext uri="{9D8B030D-6E8A-4147-A177-3AD203B41FA5}">
                      <a16:colId xmlns:a16="http://schemas.microsoft.com/office/drawing/2014/main" val="882421915"/>
                    </a:ext>
                  </a:extLst>
                </a:gridCol>
                <a:gridCol w="2471726">
                  <a:extLst>
                    <a:ext uri="{9D8B030D-6E8A-4147-A177-3AD203B41FA5}">
                      <a16:colId xmlns:a16="http://schemas.microsoft.com/office/drawing/2014/main" val="1689301359"/>
                    </a:ext>
                  </a:extLst>
                </a:gridCol>
                <a:gridCol w="5415581">
                  <a:extLst>
                    <a:ext uri="{9D8B030D-6E8A-4147-A177-3AD203B41FA5}">
                      <a16:colId xmlns:a16="http://schemas.microsoft.com/office/drawing/2014/main" val="2326061409"/>
                    </a:ext>
                  </a:extLst>
                </a:gridCol>
                <a:gridCol w="2416182">
                  <a:extLst>
                    <a:ext uri="{9D8B030D-6E8A-4147-A177-3AD203B41FA5}">
                      <a16:colId xmlns:a16="http://schemas.microsoft.com/office/drawing/2014/main" val="140997514"/>
                    </a:ext>
                  </a:extLst>
                </a:gridCol>
              </a:tblGrid>
              <a:tr h="451170">
                <a:tc>
                  <a:txBody>
                    <a:bodyPr/>
                    <a:lstStyle/>
                    <a:p>
                      <a:pPr algn="ctr"/>
                      <a:r>
                        <a:rPr lang="en-US" dirty="0"/>
                        <a:t>Column</a:t>
                      </a:r>
                      <a:endParaRPr lang="en-IN" dirty="0"/>
                    </a:p>
                  </a:txBody>
                  <a:tcPr/>
                </a:tc>
                <a:tc>
                  <a:txBody>
                    <a:bodyPr/>
                    <a:lstStyle/>
                    <a:p>
                      <a:pPr algn="ctr"/>
                      <a:r>
                        <a:rPr lang="en-US" dirty="0"/>
                        <a:t>Type</a:t>
                      </a:r>
                      <a:endParaRPr lang="en-IN" dirty="0"/>
                    </a:p>
                  </a:txBody>
                  <a:tcPr/>
                </a:tc>
                <a:tc>
                  <a:txBody>
                    <a:bodyPr/>
                    <a:lstStyle/>
                    <a:p>
                      <a:pPr algn="ctr"/>
                      <a:r>
                        <a:rPr lang="en-US" dirty="0"/>
                        <a:t>Description</a:t>
                      </a:r>
                      <a:endParaRPr lang="en-IN" dirty="0"/>
                    </a:p>
                  </a:txBody>
                  <a:tcPr/>
                </a:tc>
                <a:tc>
                  <a:txBody>
                    <a:bodyPr/>
                    <a:lstStyle/>
                    <a:p>
                      <a:pPr algn="ctr"/>
                      <a:r>
                        <a:rPr lang="en-US" dirty="0"/>
                        <a:t>Target attribute</a:t>
                      </a:r>
                      <a:endParaRPr lang="en-IN" dirty="0"/>
                    </a:p>
                  </a:txBody>
                  <a:tcPr/>
                </a:tc>
                <a:extLst>
                  <a:ext uri="{0D108BD9-81ED-4DB2-BD59-A6C34878D82A}">
                    <a16:rowId xmlns:a16="http://schemas.microsoft.com/office/drawing/2014/main" val="4057582811"/>
                  </a:ext>
                </a:extLst>
              </a:tr>
              <a:tr h="934016">
                <a:tc>
                  <a:txBody>
                    <a:bodyPr/>
                    <a:lstStyle/>
                    <a:p>
                      <a:r>
                        <a:rPr lang="en-US" dirty="0"/>
                        <a:t>Diphtheria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Diphtheria tetanus toxoid and pertussis(DTP3) immunization coverage among 1-years-olds(%)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170360197"/>
                  </a:ext>
                </a:extLst>
              </a:tr>
              <a:tr h="747213">
                <a:tc>
                  <a:txBody>
                    <a:bodyPr/>
                    <a:lstStyle/>
                    <a:p>
                      <a:r>
                        <a:rPr lang="en-US" dirty="0"/>
                        <a:t>HIV/AIDS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Deaths per 1000 live births HIV/AIDS(0-4 years)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795325490"/>
                  </a:ext>
                </a:extLst>
              </a:tr>
              <a:tr h="747213">
                <a:tc>
                  <a:txBody>
                    <a:bodyPr/>
                    <a:lstStyle/>
                    <a:p>
                      <a:r>
                        <a:rPr lang="en-US" dirty="0"/>
                        <a:t>GDP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Gross Domestic Product per capita(in USD)</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72791420"/>
                  </a:ext>
                </a:extLst>
              </a:tr>
              <a:tr h="726457">
                <a:tc>
                  <a:txBody>
                    <a:bodyPr/>
                    <a:lstStyle/>
                    <a:p>
                      <a:r>
                        <a:rPr lang="en-US" dirty="0"/>
                        <a:t>Population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Population of the country</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890265909"/>
                  </a:ext>
                </a:extLst>
              </a:tr>
              <a:tr h="1214221">
                <a:tc>
                  <a:txBody>
                    <a:bodyPr/>
                    <a:lstStyle/>
                    <a:p>
                      <a:r>
                        <a:rPr lang="en-US" dirty="0"/>
                        <a:t>Thinness 1-19 years and Thinness 5-9 years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Prevalence of thinness among children and adolescent from age 10-19 and</a:t>
                      </a:r>
                    </a:p>
                    <a:p>
                      <a:r>
                        <a:rPr lang="en-US" dirty="0"/>
                        <a:t>Prevalence of thinness among children  for age 5-9(%)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1349308793"/>
                  </a:ext>
                </a:extLst>
              </a:tr>
              <a:tr h="934016">
                <a:tc>
                  <a:txBody>
                    <a:bodyPr/>
                    <a:lstStyle/>
                    <a:p>
                      <a:r>
                        <a:rPr lang="en-US" dirty="0"/>
                        <a:t>Income composition of resources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Human development index in terms of income composition of resources(index ranging from 0 to 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3637051742"/>
                  </a:ext>
                </a:extLst>
              </a:tr>
              <a:tr h="452055">
                <a:tc>
                  <a:txBody>
                    <a:bodyPr/>
                    <a:lstStyle/>
                    <a:p>
                      <a:r>
                        <a:rPr lang="en-US" dirty="0"/>
                        <a:t>Schooling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Non-Categorical</a:t>
                      </a:r>
                      <a:endParaRPr lang="en-IN" dirty="0"/>
                    </a:p>
                  </a:txBody>
                  <a:tcPr/>
                </a:tc>
                <a:tc>
                  <a:txBody>
                    <a:bodyPr/>
                    <a:lstStyle/>
                    <a:p>
                      <a:r>
                        <a:rPr lang="en-US" dirty="0"/>
                        <a:t>Numbers of years of schooling(years)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extLst>
                  <a:ext uri="{0D108BD9-81ED-4DB2-BD59-A6C34878D82A}">
                    <a16:rowId xmlns:a16="http://schemas.microsoft.com/office/drawing/2014/main" val="2415812374"/>
                  </a:ext>
                </a:extLst>
              </a:tr>
            </a:tbl>
          </a:graphicData>
        </a:graphic>
      </p:graphicFrame>
    </p:spTree>
    <p:extLst>
      <p:ext uri="{BB962C8B-B14F-4D97-AF65-F5344CB8AC3E}">
        <p14:creationId xmlns:p14="http://schemas.microsoft.com/office/powerpoint/2010/main" val="106674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B24-24AA-481D-753A-D6DD3C72F0D4}"/>
              </a:ext>
            </a:extLst>
          </p:cNvPr>
          <p:cNvSpPr>
            <a:spLocks noGrp="1"/>
          </p:cNvSpPr>
          <p:nvPr>
            <p:ph type="title"/>
          </p:nvPr>
        </p:nvSpPr>
        <p:spPr>
          <a:xfrm>
            <a:off x="1143001" y="-20320"/>
            <a:ext cx="9905998" cy="934720"/>
          </a:xfrm>
        </p:spPr>
        <p:txBody>
          <a:bodyPr>
            <a:normAutofit/>
          </a:bodyPr>
          <a:lstStyle/>
          <a:p>
            <a:pPr algn="ctr"/>
            <a:r>
              <a:rPr lang="en-US" sz="4400" b="1" dirty="0"/>
              <a:t>METHODOLOGY</a:t>
            </a:r>
            <a:endParaRPr lang="en-IN" sz="4400" b="1" dirty="0"/>
          </a:p>
        </p:txBody>
      </p:sp>
      <p:graphicFrame>
        <p:nvGraphicFramePr>
          <p:cNvPr id="4" name="Diagram 3">
            <a:extLst>
              <a:ext uri="{FF2B5EF4-FFF2-40B4-BE49-F238E27FC236}">
                <a16:creationId xmlns:a16="http://schemas.microsoft.com/office/drawing/2014/main" id="{8F68CD7A-1496-50FF-461A-2222B67E89D5}"/>
              </a:ext>
            </a:extLst>
          </p:cNvPr>
          <p:cNvGraphicFramePr/>
          <p:nvPr>
            <p:extLst>
              <p:ext uri="{D42A27DB-BD31-4B8C-83A1-F6EECF244321}">
                <p14:modId xmlns:p14="http://schemas.microsoft.com/office/powerpoint/2010/main" val="1231599344"/>
              </p:ext>
            </p:extLst>
          </p:nvPr>
        </p:nvGraphicFramePr>
        <p:xfrm>
          <a:off x="2032000" y="1544321"/>
          <a:ext cx="8310880" cy="4439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83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238A-FF76-92B8-D3B2-A600E6B63402}"/>
              </a:ext>
            </a:extLst>
          </p:cNvPr>
          <p:cNvSpPr>
            <a:spLocks noGrp="1"/>
          </p:cNvSpPr>
          <p:nvPr>
            <p:ph type="title"/>
          </p:nvPr>
        </p:nvSpPr>
        <p:spPr>
          <a:xfrm>
            <a:off x="1143001" y="248299"/>
            <a:ext cx="9905998" cy="560042"/>
          </a:xfrm>
        </p:spPr>
        <p:txBody>
          <a:bodyPr>
            <a:normAutofit/>
          </a:bodyPr>
          <a:lstStyle/>
          <a:p>
            <a:pPr algn="ctr"/>
            <a:r>
              <a:rPr lang="en-US" b="1" dirty="0"/>
              <a:t>Data pre-processing</a:t>
            </a:r>
            <a:endParaRPr lang="en-IN" b="1" dirty="0"/>
          </a:p>
        </p:txBody>
      </p:sp>
      <p:sp>
        <p:nvSpPr>
          <p:cNvPr id="3" name="TextBox 2">
            <a:extLst>
              <a:ext uri="{FF2B5EF4-FFF2-40B4-BE49-F238E27FC236}">
                <a16:creationId xmlns:a16="http://schemas.microsoft.com/office/drawing/2014/main" id="{F659546D-7782-089E-383D-D293974257A0}"/>
              </a:ext>
            </a:extLst>
          </p:cNvPr>
          <p:cNvSpPr txBox="1"/>
          <p:nvPr/>
        </p:nvSpPr>
        <p:spPr>
          <a:xfrm>
            <a:off x="923658" y="1050520"/>
            <a:ext cx="8117840"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Changed the categorical values into numerical values</a:t>
            </a:r>
          </a:p>
          <a:p>
            <a:pPr marL="285750" indent="-285750">
              <a:buFont typeface="Wingdings" panose="05000000000000000000" pitchFamily="2" charset="2"/>
              <a:buChar char="v"/>
            </a:pPr>
            <a:r>
              <a:rPr lang="en-US" sz="2000" dirty="0"/>
              <a:t>Handle outliners using IQR method</a:t>
            </a:r>
          </a:p>
        </p:txBody>
      </p:sp>
      <p:pic>
        <p:nvPicPr>
          <p:cNvPr id="7" name="Picture 6">
            <a:extLst>
              <a:ext uri="{FF2B5EF4-FFF2-40B4-BE49-F238E27FC236}">
                <a16:creationId xmlns:a16="http://schemas.microsoft.com/office/drawing/2014/main" id="{91E00FCF-7D17-3D33-E2E0-606525832496}"/>
              </a:ext>
            </a:extLst>
          </p:cNvPr>
          <p:cNvPicPr>
            <a:picLocks noChangeAspect="1"/>
          </p:cNvPicPr>
          <p:nvPr/>
        </p:nvPicPr>
        <p:blipFill rotWithShape="1">
          <a:blip r:embed="rId2">
            <a:extLst>
              <a:ext uri="{28A0092B-C50C-407E-A947-70E740481C1C}">
                <a14:useLocalDpi xmlns:a14="http://schemas.microsoft.com/office/drawing/2010/main" val="0"/>
              </a:ext>
            </a:extLst>
          </a:blip>
          <a:srcRect t="-295" b="75476"/>
          <a:stretch/>
        </p:blipFill>
        <p:spPr>
          <a:xfrm>
            <a:off x="847918" y="2053046"/>
            <a:ext cx="5248082" cy="2275114"/>
          </a:xfrm>
          <a:prstGeom prst="rect">
            <a:avLst/>
          </a:prstGeom>
        </p:spPr>
      </p:pic>
      <p:pic>
        <p:nvPicPr>
          <p:cNvPr id="9" name="Picture 8">
            <a:extLst>
              <a:ext uri="{FF2B5EF4-FFF2-40B4-BE49-F238E27FC236}">
                <a16:creationId xmlns:a16="http://schemas.microsoft.com/office/drawing/2014/main" id="{E0EA870B-3FBE-60F7-1E0C-2027E568AA0B}"/>
              </a:ext>
            </a:extLst>
          </p:cNvPr>
          <p:cNvPicPr>
            <a:picLocks noChangeAspect="1"/>
          </p:cNvPicPr>
          <p:nvPr/>
        </p:nvPicPr>
        <p:blipFill rotWithShape="1">
          <a:blip r:embed="rId3">
            <a:extLst>
              <a:ext uri="{28A0092B-C50C-407E-A947-70E740481C1C}">
                <a14:useLocalDpi xmlns:a14="http://schemas.microsoft.com/office/drawing/2010/main" val="0"/>
              </a:ext>
            </a:extLst>
          </a:blip>
          <a:srcRect b="75111"/>
          <a:stretch/>
        </p:blipFill>
        <p:spPr>
          <a:xfrm>
            <a:off x="6349849" y="2053046"/>
            <a:ext cx="5324141" cy="2275114"/>
          </a:xfrm>
          <a:prstGeom prst="rect">
            <a:avLst/>
          </a:prstGeom>
        </p:spPr>
      </p:pic>
      <p:pic>
        <p:nvPicPr>
          <p:cNvPr id="11" name="Picture 10">
            <a:extLst>
              <a:ext uri="{FF2B5EF4-FFF2-40B4-BE49-F238E27FC236}">
                <a16:creationId xmlns:a16="http://schemas.microsoft.com/office/drawing/2014/main" id="{CB3A113B-16C2-96AD-B2B1-B2CE2CC48BE0}"/>
              </a:ext>
            </a:extLst>
          </p:cNvPr>
          <p:cNvPicPr>
            <a:picLocks noChangeAspect="1"/>
          </p:cNvPicPr>
          <p:nvPr/>
        </p:nvPicPr>
        <p:blipFill rotWithShape="1">
          <a:blip r:embed="rId4">
            <a:extLst>
              <a:ext uri="{28A0092B-C50C-407E-A947-70E740481C1C}">
                <a14:useLocalDpi xmlns:a14="http://schemas.microsoft.com/office/drawing/2010/main" val="0"/>
              </a:ext>
            </a:extLst>
          </a:blip>
          <a:srcRect b="75111"/>
          <a:stretch/>
        </p:blipFill>
        <p:spPr>
          <a:xfrm>
            <a:off x="816227" y="4622800"/>
            <a:ext cx="5311464" cy="1706880"/>
          </a:xfrm>
          <a:prstGeom prst="rect">
            <a:avLst/>
          </a:prstGeom>
        </p:spPr>
      </p:pic>
      <p:pic>
        <p:nvPicPr>
          <p:cNvPr id="13" name="Picture 12">
            <a:extLst>
              <a:ext uri="{FF2B5EF4-FFF2-40B4-BE49-F238E27FC236}">
                <a16:creationId xmlns:a16="http://schemas.microsoft.com/office/drawing/2014/main" id="{78F09160-D821-C1DE-B684-E35846710DC1}"/>
              </a:ext>
            </a:extLst>
          </p:cNvPr>
          <p:cNvPicPr>
            <a:picLocks noChangeAspect="1"/>
          </p:cNvPicPr>
          <p:nvPr/>
        </p:nvPicPr>
        <p:blipFill rotWithShape="1">
          <a:blip r:embed="rId5">
            <a:extLst>
              <a:ext uri="{28A0092B-C50C-407E-A947-70E740481C1C}">
                <a14:useLocalDpi xmlns:a14="http://schemas.microsoft.com/office/drawing/2010/main" val="0"/>
              </a:ext>
            </a:extLst>
          </a:blip>
          <a:srcRect b="75556"/>
          <a:stretch/>
        </p:blipFill>
        <p:spPr>
          <a:xfrm>
            <a:off x="6349849" y="4622800"/>
            <a:ext cx="5383298" cy="1706880"/>
          </a:xfrm>
          <a:prstGeom prst="rect">
            <a:avLst/>
          </a:prstGeom>
        </p:spPr>
      </p:pic>
    </p:spTree>
    <p:extLst>
      <p:ext uri="{BB962C8B-B14F-4D97-AF65-F5344CB8AC3E}">
        <p14:creationId xmlns:p14="http://schemas.microsoft.com/office/powerpoint/2010/main" val="138470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D3A4912-7D90-608E-668D-29BC45449363}"/>
              </a:ext>
            </a:extLst>
          </p:cNvPr>
          <p:cNvSpPr txBox="1"/>
          <p:nvPr/>
        </p:nvSpPr>
        <p:spPr>
          <a:xfrm>
            <a:off x="975360" y="1027747"/>
            <a:ext cx="3972560"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dirty="0"/>
              <a:t>Filled null value and removed</a:t>
            </a:r>
          </a:p>
          <a:p>
            <a:pPr marL="285750" indent="-285750">
              <a:buFont typeface="Wingdings" panose="05000000000000000000" pitchFamily="2" charset="2"/>
              <a:buChar char="v"/>
            </a:pPr>
            <a:r>
              <a:rPr lang="en-US" sz="1800" dirty="0"/>
              <a:t>Scaled by standardization</a:t>
            </a:r>
          </a:p>
          <a:p>
            <a:pPr marL="285750" indent="-285750">
              <a:buFont typeface="Wingdings" panose="05000000000000000000" pitchFamily="2" charset="2"/>
              <a:buChar char="v"/>
            </a:pPr>
            <a:endParaRPr lang="en-IN" sz="1800" dirty="0"/>
          </a:p>
        </p:txBody>
      </p:sp>
      <p:pic>
        <p:nvPicPr>
          <p:cNvPr id="20" name="Picture 19">
            <a:extLst>
              <a:ext uri="{FF2B5EF4-FFF2-40B4-BE49-F238E27FC236}">
                <a16:creationId xmlns:a16="http://schemas.microsoft.com/office/drawing/2014/main" id="{13DD60CF-978B-6E35-352F-330168ECA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590" y="1027747"/>
            <a:ext cx="5734050" cy="4314825"/>
          </a:xfrm>
          <a:prstGeom prst="rect">
            <a:avLst/>
          </a:prstGeom>
        </p:spPr>
      </p:pic>
      <p:pic>
        <p:nvPicPr>
          <p:cNvPr id="22" name="Picture 21">
            <a:extLst>
              <a:ext uri="{FF2B5EF4-FFF2-40B4-BE49-F238E27FC236}">
                <a16:creationId xmlns:a16="http://schemas.microsoft.com/office/drawing/2014/main" id="{2B9F5514-D39F-FCB0-F9C1-12E58E891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80" y="2275840"/>
            <a:ext cx="4053840" cy="2590800"/>
          </a:xfrm>
          <a:prstGeom prst="rect">
            <a:avLst/>
          </a:prstGeom>
        </p:spPr>
      </p:pic>
    </p:spTree>
    <p:extLst>
      <p:ext uri="{BB962C8B-B14F-4D97-AF65-F5344CB8AC3E}">
        <p14:creationId xmlns:p14="http://schemas.microsoft.com/office/powerpoint/2010/main" val="2137383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1355</TotalTime>
  <Words>967</Words>
  <Application>Microsoft Office PowerPoint</Application>
  <PresentationFormat>Widescreen</PresentationFormat>
  <Paragraphs>185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Rockwell</vt:lpstr>
      <vt:lpstr>Söhne</vt:lpstr>
      <vt:lpstr>Tw Cen MT</vt:lpstr>
      <vt:lpstr>Wingdings</vt:lpstr>
      <vt:lpstr>Damask</vt:lpstr>
      <vt:lpstr>LIFE EXPECTANCY PREDICTION</vt:lpstr>
      <vt:lpstr>PowerPoint Presentation</vt:lpstr>
      <vt:lpstr>Project OBJECTIVE </vt:lpstr>
      <vt:lpstr>Data description</vt:lpstr>
      <vt:lpstr>Data description</vt:lpstr>
      <vt:lpstr>Data description</vt:lpstr>
      <vt:lpstr>METHODOLOGY</vt:lpstr>
      <vt:lpstr>Data pre-processing</vt:lpstr>
      <vt:lpstr>PowerPoint Presentation</vt:lpstr>
      <vt:lpstr>MODEL USED</vt:lpstr>
      <vt:lpstr>Linear regression</vt:lpstr>
      <vt:lpstr>Random forest regression</vt:lpstr>
      <vt:lpstr>DECISION TREe</vt:lpstr>
      <vt:lpstr>PowerPoint Presentation</vt:lpstr>
      <vt:lpstr>Accuracy graph analysis </vt:lpstr>
      <vt:lpstr>Future scopes of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PREDICTION</dc:title>
  <dc:creator>PRIYANSHU BURMAN</dc:creator>
  <cp:lastModifiedBy>IT_65_Bishnu</cp:lastModifiedBy>
  <cp:revision>9</cp:revision>
  <dcterms:created xsi:type="dcterms:W3CDTF">2023-02-24T07:15:36Z</dcterms:created>
  <dcterms:modified xsi:type="dcterms:W3CDTF">2023-02-26T07:51:57Z</dcterms:modified>
</cp:coreProperties>
</file>