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p:restoredTop sz="94692"/>
  </p:normalViewPr>
  <p:slideViewPr>
    <p:cSldViewPr>
      <p:cViewPr varScale="1">
        <p:scale>
          <a:sx n="165" d="100"/>
          <a:sy n="165" d="100"/>
        </p:scale>
        <p:origin x="2752" y="2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7BEA9E-DE53-46A3-99CA-939002DFD2A3}" type="datetimeFigureOut">
              <a:rPr lang="en-AU" smtClean="0"/>
              <a:t>28/4/2024</a:t>
            </a:fld>
            <a:endParaRPr lang="en-AU"/>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E3F7D-7F34-44A5-95A3-15B6DA517290}" type="slidenum">
              <a:rPr lang="en-AU" smtClean="0"/>
              <a:t>‹#›</a:t>
            </a:fld>
            <a:endParaRPr lang="en-AU"/>
          </a:p>
        </p:txBody>
      </p:sp>
    </p:spTree>
    <p:extLst>
      <p:ext uri="{BB962C8B-B14F-4D97-AF65-F5344CB8AC3E}">
        <p14:creationId xmlns:p14="http://schemas.microsoft.com/office/powerpoint/2010/main" val="2185802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980E3F7D-7F34-44A5-95A3-15B6DA517290}" type="slidenum">
              <a:rPr lang="en-AU" smtClean="0"/>
              <a:t>1</a:t>
            </a:fld>
            <a:endParaRPr lang="en-AU"/>
          </a:p>
        </p:txBody>
      </p:sp>
    </p:spTree>
    <p:extLst>
      <p:ext uri="{BB962C8B-B14F-4D97-AF65-F5344CB8AC3E}">
        <p14:creationId xmlns:p14="http://schemas.microsoft.com/office/powerpoint/2010/main" val="628102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05A07E3B-5BE9-4E78-9310-455C28006F14}" type="datetimeFigureOut">
              <a:rPr lang="en-AU" smtClean="0"/>
              <a:t>28/4/2024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81BD923-A18F-4603-AEB8-32D9F8FDB21A}" type="slidenum">
              <a:rPr lang="en-AU" smtClean="0"/>
              <a:t>‹#›</a:t>
            </a:fld>
            <a:endParaRPr lang="en-AU"/>
          </a:p>
        </p:txBody>
      </p:sp>
    </p:spTree>
    <p:extLst>
      <p:ext uri="{BB962C8B-B14F-4D97-AF65-F5344CB8AC3E}">
        <p14:creationId xmlns:p14="http://schemas.microsoft.com/office/powerpoint/2010/main" val="3678626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05A07E3B-5BE9-4E78-9310-455C28006F14}" type="datetimeFigureOut">
              <a:rPr lang="en-AU" smtClean="0"/>
              <a:t>28/4/2024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81BD923-A18F-4603-AEB8-32D9F8FDB21A}" type="slidenum">
              <a:rPr lang="en-AU" smtClean="0"/>
              <a:t>‹#›</a:t>
            </a:fld>
            <a:endParaRPr lang="en-AU"/>
          </a:p>
        </p:txBody>
      </p:sp>
    </p:spTree>
    <p:extLst>
      <p:ext uri="{BB962C8B-B14F-4D97-AF65-F5344CB8AC3E}">
        <p14:creationId xmlns:p14="http://schemas.microsoft.com/office/powerpoint/2010/main" val="3451909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05A07E3B-5BE9-4E78-9310-455C28006F14}" type="datetimeFigureOut">
              <a:rPr lang="en-AU" smtClean="0"/>
              <a:t>28/4/2024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81BD923-A18F-4603-AEB8-32D9F8FDB21A}" type="slidenum">
              <a:rPr lang="en-AU" smtClean="0"/>
              <a:t>‹#›</a:t>
            </a:fld>
            <a:endParaRPr lang="en-AU"/>
          </a:p>
        </p:txBody>
      </p:sp>
    </p:spTree>
    <p:extLst>
      <p:ext uri="{BB962C8B-B14F-4D97-AF65-F5344CB8AC3E}">
        <p14:creationId xmlns:p14="http://schemas.microsoft.com/office/powerpoint/2010/main" val="2395399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05A07E3B-5BE9-4E78-9310-455C28006F14}" type="datetimeFigureOut">
              <a:rPr lang="en-AU" smtClean="0"/>
              <a:t>28/4/2024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81BD923-A18F-4603-AEB8-32D9F8FDB21A}" type="slidenum">
              <a:rPr lang="en-AU" smtClean="0"/>
              <a:t>‹#›</a:t>
            </a:fld>
            <a:endParaRPr lang="en-AU"/>
          </a:p>
        </p:txBody>
      </p:sp>
    </p:spTree>
    <p:extLst>
      <p:ext uri="{BB962C8B-B14F-4D97-AF65-F5344CB8AC3E}">
        <p14:creationId xmlns:p14="http://schemas.microsoft.com/office/powerpoint/2010/main" val="726731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A07E3B-5BE9-4E78-9310-455C28006F14}" type="datetimeFigureOut">
              <a:rPr lang="en-AU" smtClean="0"/>
              <a:t>28/4/2024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81BD923-A18F-4603-AEB8-32D9F8FDB21A}" type="slidenum">
              <a:rPr lang="en-AU" smtClean="0"/>
              <a:t>‹#›</a:t>
            </a:fld>
            <a:endParaRPr lang="en-AU"/>
          </a:p>
        </p:txBody>
      </p:sp>
    </p:spTree>
    <p:extLst>
      <p:ext uri="{BB962C8B-B14F-4D97-AF65-F5344CB8AC3E}">
        <p14:creationId xmlns:p14="http://schemas.microsoft.com/office/powerpoint/2010/main" val="392462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05A07E3B-5BE9-4E78-9310-455C28006F14}" type="datetimeFigureOut">
              <a:rPr lang="en-AU" smtClean="0"/>
              <a:t>28/4/2024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781BD923-A18F-4603-AEB8-32D9F8FDB21A}" type="slidenum">
              <a:rPr lang="en-AU" smtClean="0"/>
              <a:t>‹#›</a:t>
            </a:fld>
            <a:endParaRPr lang="en-AU"/>
          </a:p>
        </p:txBody>
      </p:sp>
    </p:spTree>
    <p:extLst>
      <p:ext uri="{BB962C8B-B14F-4D97-AF65-F5344CB8AC3E}">
        <p14:creationId xmlns:p14="http://schemas.microsoft.com/office/powerpoint/2010/main" val="918093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05A07E3B-5BE9-4E78-9310-455C28006F14}" type="datetimeFigureOut">
              <a:rPr lang="en-AU" smtClean="0"/>
              <a:t>28/4/2024</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781BD923-A18F-4603-AEB8-32D9F8FDB21A}" type="slidenum">
              <a:rPr lang="en-AU" smtClean="0"/>
              <a:t>‹#›</a:t>
            </a:fld>
            <a:endParaRPr lang="en-AU"/>
          </a:p>
        </p:txBody>
      </p:sp>
    </p:spTree>
    <p:extLst>
      <p:ext uri="{BB962C8B-B14F-4D97-AF65-F5344CB8AC3E}">
        <p14:creationId xmlns:p14="http://schemas.microsoft.com/office/powerpoint/2010/main" val="1863999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05A07E3B-5BE9-4E78-9310-455C28006F14}" type="datetimeFigureOut">
              <a:rPr lang="en-AU" smtClean="0"/>
              <a:t>28/4/2024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781BD923-A18F-4603-AEB8-32D9F8FDB21A}" type="slidenum">
              <a:rPr lang="en-AU" smtClean="0"/>
              <a:t>‹#›</a:t>
            </a:fld>
            <a:endParaRPr lang="en-AU"/>
          </a:p>
        </p:txBody>
      </p:sp>
    </p:spTree>
    <p:extLst>
      <p:ext uri="{BB962C8B-B14F-4D97-AF65-F5344CB8AC3E}">
        <p14:creationId xmlns:p14="http://schemas.microsoft.com/office/powerpoint/2010/main" val="1959971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A07E3B-5BE9-4E78-9310-455C28006F14}" type="datetimeFigureOut">
              <a:rPr lang="en-AU" smtClean="0"/>
              <a:t>28/4/2024</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781BD923-A18F-4603-AEB8-32D9F8FDB21A}" type="slidenum">
              <a:rPr lang="en-AU" smtClean="0"/>
              <a:t>‹#›</a:t>
            </a:fld>
            <a:endParaRPr lang="en-AU"/>
          </a:p>
        </p:txBody>
      </p:sp>
    </p:spTree>
    <p:extLst>
      <p:ext uri="{BB962C8B-B14F-4D97-AF65-F5344CB8AC3E}">
        <p14:creationId xmlns:p14="http://schemas.microsoft.com/office/powerpoint/2010/main" val="114453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A07E3B-5BE9-4E78-9310-455C28006F14}" type="datetimeFigureOut">
              <a:rPr lang="en-AU" smtClean="0"/>
              <a:t>28/4/2024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781BD923-A18F-4603-AEB8-32D9F8FDB21A}" type="slidenum">
              <a:rPr lang="en-AU" smtClean="0"/>
              <a:t>‹#›</a:t>
            </a:fld>
            <a:endParaRPr lang="en-AU"/>
          </a:p>
        </p:txBody>
      </p:sp>
    </p:spTree>
    <p:extLst>
      <p:ext uri="{BB962C8B-B14F-4D97-AF65-F5344CB8AC3E}">
        <p14:creationId xmlns:p14="http://schemas.microsoft.com/office/powerpoint/2010/main" val="2047971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A07E3B-5BE9-4E78-9310-455C28006F14}" type="datetimeFigureOut">
              <a:rPr lang="en-AU" smtClean="0"/>
              <a:t>28/4/2024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781BD923-A18F-4603-AEB8-32D9F8FDB21A}" type="slidenum">
              <a:rPr lang="en-AU" smtClean="0"/>
              <a:t>‹#›</a:t>
            </a:fld>
            <a:endParaRPr lang="en-AU"/>
          </a:p>
        </p:txBody>
      </p:sp>
    </p:spTree>
    <p:extLst>
      <p:ext uri="{BB962C8B-B14F-4D97-AF65-F5344CB8AC3E}">
        <p14:creationId xmlns:p14="http://schemas.microsoft.com/office/powerpoint/2010/main" val="1096276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A07E3B-5BE9-4E78-9310-455C28006F14}" type="datetimeFigureOut">
              <a:rPr lang="en-AU" smtClean="0"/>
              <a:t>28/4/2024</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1BD923-A18F-4603-AEB8-32D9F8FDB21A}" type="slidenum">
              <a:rPr lang="en-AU" smtClean="0"/>
              <a:t>‹#›</a:t>
            </a:fld>
            <a:endParaRPr lang="en-AU"/>
          </a:p>
        </p:txBody>
      </p:sp>
    </p:spTree>
    <p:extLst>
      <p:ext uri="{BB962C8B-B14F-4D97-AF65-F5344CB8AC3E}">
        <p14:creationId xmlns:p14="http://schemas.microsoft.com/office/powerpoint/2010/main" val="15700117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3046006231"/>
              </p:ext>
            </p:extLst>
          </p:nvPr>
        </p:nvGraphicFramePr>
        <p:xfrm>
          <a:off x="215515" y="104536"/>
          <a:ext cx="8712969" cy="6648928"/>
        </p:xfrm>
        <a:graphic>
          <a:graphicData uri="http://schemas.openxmlformats.org/drawingml/2006/table">
            <a:tbl>
              <a:tblPr>
                <a:tableStyleId>{5C22544A-7EE6-4342-B048-85BDC9FD1C3A}</a:tableStyleId>
              </a:tblPr>
              <a:tblGrid>
                <a:gridCol w="585746">
                  <a:extLst>
                    <a:ext uri="{9D8B030D-6E8A-4147-A177-3AD203B41FA5}">
                      <a16:colId xmlns:a16="http://schemas.microsoft.com/office/drawing/2014/main" val="20000"/>
                    </a:ext>
                  </a:extLst>
                </a:gridCol>
                <a:gridCol w="2222566">
                  <a:extLst>
                    <a:ext uri="{9D8B030D-6E8A-4147-A177-3AD203B41FA5}">
                      <a16:colId xmlns:a16="http://schemas.microsoft.com/office/drawing/2014/main" val="20001"/>
                    </a:ext>
                  </a:extLst>
                </a:gridCol>
                <a:gridCol w="2160240">
                  <a:extLst>
                    <a:ext uri="{9D8B030D-6E8A-4147-A177-3AD203B41FA5}">
                      <a16:colId xmlns:a16="http://schemas.microsoft.com/office/drawing/2014/main" val="20002"/>
                    </a:ext>
                  </a:extLst>
                </a:gridCol>
                <a:gridCol w="2016224">
                  <a:extLst>
                    <a:ext uri="{9D8B030D-6E8A-4147-A177-3AD203B41FA5}">
                      <a16:colId xmlns:a16="http://schemas.microsoft.com/office/drawing/2014/main" val="20003"/>
                    </a:ext>
                  </a:extLst>
                </a:gridCol>
                <a:gridCol w="1368152">
                  <a:extLst>
                    <a:ext uri="{9D8B030D-6E8A-4147-A177-3AD203B41FA5}">
                      <a16:colId xmlns:a16="http://schemas.microsoft.com/office/drawing/2014/main" val="20004"/>
                    </a:ext>
                  </a:extLst>
                </a:gridCol>
                <a:gridCol w="360041">
                  <a:extLst>
                    <a:ext uri="{9D8B030D-6E8A-4147-A177-3AD203B41FA5}">
                      <a16:colId xmlns:a16="http://schemas.microsoft.com/office/drawing/2014/main" val="20005"/>
                    </a:ext>
                  </a:extLst>
                </a:gridCol>
              </a:tblGrid>
              <a:tr h="163262">
                <a:tc gridSpan="6">
                  <a:txBody>
                    <a:bodyPr/>
                    <a:lstStyle/>
                    <a:p>
                      <a:pPr>
                        <a:lnSpc>
                          <a:spcPct val="115000"/>
                        </a:lnSpc>
                        <a:spcAft>
                          <a:spcPts val="0"/>
                        </a:spcAft>
                      </a:pPr>
                      <a:r>
                        <a:rPr lang="en-AU" sz="1000" b="1" dirty="0">
                          <a:effectLst/>
                        </a:rPr>
                        <a:t> Assignment 2 Marking Guide:</a:t>
                      </a:r>
                      <a:r>
                        <a:rPr lang="en-AU" sz="1000" b="1" baseline="0" dirty="0">
                          <a:solidFill>
                            <a:srgbClr val="000000"/>
                          </a:solidFill>
                          <a:effectLst/>
                          <a:latin typeface="Calibri"/>
                          <a:ea typeface="SimSun"/>
                          <a:cs typeface="Calibri"/>
                        </a:rPr>
                        <a:t> </a:t>
                      </a:r>
                      <a:r>
                        <a:rPr lang="en-AU" sz="1000" b="0" dirty="0">
                          <a:effectLst/>
                        </a:rPr>
                        <a:t>Performance Criteria </a:t>
                      </a:r>
                      <a:r>
                        <a:rPr lang="en-AU" sz="1000" b="0" baseline="0" dirty="0">
                          <a:solidFill>
                            <a:srgbClr val="000000"/>
                          </a:solidFill>
                          <a:effectLst/>
                          <a:latin typeface="Calibri"/>
                          <a:ea typeface="SimSun"/>
                          <a:cs typeface="Calibri"/>
                        </a:rPr>
                        <a:t> (or </a:t>
                      </a:r>
                      <a:r>
                        <a:rPr lang="en-AU" sz="1000" b="0" baseline="0" dirty="0">
                          <a:solidFill>
                            <a:schemeClr val="dk1"/>
                          </a:solidFill>
                          <a:effectLst/>
                          <a:latin typeface="+mn-lt"/>
                          <a:ea typeface="+mn-ea"/>
                          <a:cs typeface="+mn-cs"/>
                        </a:rPr>
                        <a:t>g</a:t>
                      </a:r>
                      <a:r>
                        <a:rPr lang="en-AU" sz="1000" b="0" dirty="0">
                          <a:solidFill>
                            <a:schemeClr val="dk1"/>
                          </a:solidFill>
                          <a:effectLst/>
                          <a:latin typeface="+mn-lt"/>
                          <a:ea typeface="+mn-ea"/>
                          <a:cs typeface="+mn-cs"/>
                        </a:rPr>
                        <a:t>rade/level) for the </a:t>
                      </a:r>
                      <a:r>
                        <a:rPr lang="en-AU" sz="1000" b="0" dirty="0" err="1">
                          <a:solidFill>
                            <a:schemeClr val="dk1"/>
                          </a:solidFill>
                          <a:effectLst/>
                          <a:latin typeface="+mn-lt"/>
                          <a:ea typeface="+mn-ea"/>
                          <a:cs typeface="+mn-cs"/>
                        </a:rPr>
                        <a:t>propject</a:t>
                      </a:r>
                      <a:endParaRPr lang="en-AU" sz="1000" b="0" dirty="0">
                        <a:solidFill>
                          <a:srgbClr val="000000"/>
                        </a:solidFill>
                        <a:effectLst/>
                        <a:latin typeface="Calibri"/>
                        <a:ea typeface="SimSun"/>
                        <a:cs typeface="Calibri"/>
                      </a:endParaRPr>
                    </a:p>
                  </a:txBody>
                  <a:tcPr marL="3749" marR="3749" marT="0" marB="0"/>
                </a:tc>
                <a:tc hMerge="1">
                  <a:txBody>
                    <a:bodyPr/>
                    <a:lstStyle/>
                    <a:p>
                      <a:endParaRPr lang="en-AU"/>
                    </a:p>
                  </a:txBody>
                  <a:tcPr/>
                </a:tc>
                <a:tc hMerge="1">
                  <a:txBody>
                    <a:bodyPr/>
                    <a:lstStyle/>
                    <a:p>
                      <a:pPr>
                        <a:lnSpc>
                          <a:spcPct val="115000"/>
                        </a:lnSpc>
                        <a:spcAft>
                          <a:spcPts val="0"/>
                        </a:spcAft>
                      </a:pPr>
                      <a:endParaRPr lang="en-AU" sz="1000" b="0" dirty="0">
                        <a:solidFill>
                          <a:srgbClr val="000000"/>
                        </a:solidFill>
                        <a:effectLst/>
                        <a:latin typeface="Calibri"/>
                        <a:ea typeface="SimSun"/>
                        <a:cs typeface="Calibri"/>
                      </a:endParaRPr>
                    </a:p>
                  </a:txBody>
                  <a:tcPr marL="3749" marR="3749" marT="0" marB="0"/>
                </a:tc>
                <a:tc hMerge="1">
                  <a:txBody>
                    <a:bodyPr/>
                    <a:lstStyle/>
                    <a:p>
                      <a:endParaRPr lang="en-AU"/>
                    </a:p>
                  </a:txBody>
                  <a:tcPr/>
                </a:tc>
                <a:tc hMerge="1">
                  <a:txBody>
                    <a:bodyPr/>
                    <a:lstStyle/>
                    <a:p>
                      <a:pPr>
                        <a:lnSpc>
                          <a:spcPct val="115000"/>
                        </a:lnSpc>
                        <a:spcAft>
                          <a:spcPts val="0"/>
                        </a:spcAft>
                      </a:pPr>
                      <a:endParaRPr lang="en-AU" sz="1000" b="0" dirty="0">
                        <a:solidFill>
                          <a:srgbClr val="000000"/>
                        </a:solidFill>
                        <a:effectLst/>
                        <a:latin typeface="Calibri"/>
                        <a:ea typeface="SimSun"/>
                        <a:cs typeface="Calibri"/>
                      </a:endParaRPr>
                    </a:p>
                  </a:txBody>
                  <a:tcPr marL="3749" marR="3749" marT="0" marB="0"/>
                </a:tc>
                <a:tc hMerge="1">
                  <a:txBody>
                    <a:bodyPr/>
                    <a:lstStyle/>
                    <a:p>
                      <a:endParaRPr lang="en-AU"/>
                    </a:p>
                  </a:txBody>
                  <a:tcPr/>
                </a:tc>
                <a:extLst>
                  <a:ext uri="{0D108BD9-81ED-4DB2-BD59-A6C34878D82A}">
                    <a16:rowId xmlns:a16="http://schemas.microsoft.com/office/drawing/2014/main" val="10000"/>
                  </a:ext>
                </a:extLst>
              </a:tr>
              <a:tr h="163262">
                <a:tc gridSpan="2">
                  <a:txBody>
                    <a:bodyPr/>
                    <a:lstStyle/>
                    <a:p>
                      <a:pPr algn="ctr">
                        <a:lnSpc>
                          <a:spcPct val="115000"/>
                        </a:lnSpc>
                        <a:spcAft>
                          <a:spcPts val="0"/>
                        </a:spcAft>
                      </a:pPr>
                      <a:r>
                        <a:rPr lang="en-AU" sz="1000" dirty="0">
                          <a:solidFill>
                            <a:srgbClr val="000000"/>
                          </a:solidFill>
                          <a:effectLst/>
                          <a:latin typeface="+mj-lt"/>
                          <a:ea typeface="SimSun"/>
                          <a:cs typeface="Calibri"/>
                        </a:rPr>
                        <a:t>6-7</a:t>
                      </a:r>
                    </a:p>
                  </a:txBody>
                  <a:tcPr marL="3749" marR="3749" marT="0" marB="0"/>
                </a:tc>
                <a:tc hMerge="1">
                  <a:txBody>
                    <a:bodyPr/>
                    <a:lstStyle/>
                    <a:p>
                      <a:endParaRPr lang="en-AU"/>
                    </a:p>
                  </a:txBody>
                  <a:tcPr/>
                </a:tc>
                <a:tc>
                  <a:txBody>
                    <a:bodyPr/>
                    <a:lstStyle/>
                    <a:p>
                      <a:pPr algn="ctr">
                        <a:lnSpc>
                          <a:spcPct val="115000"/>
                        </a:lnSpc>
                        <a:spcAft>
                          <a:spcPts val="0"/>
                        </a:spcAft>
                      </a:pPr>
                      <a:r>
                        <a:rPr lang="en-AU" sz="1000" dirty="0">
                          <a:solidFill>
                            <a:srgbClr val="000000"/>
                          </a:solidFill>
                          <a:effectLst/>
                          <a:latin typeface="Calibri"/>
                          <a:ea typeface="SimSun"/>
                          <a:cs typeface="Calibri"/>
                        </a:rPr>
                        <a:t>5</a:t>
                      </a:r>
                    </a:p>
                  </a:txBody>
                  <a:tcPr marL="3749" marR="3749" marT="0" marB="0"/>
                </a:tc>
                <a:tc>
                  <a:txBody>
                    <a:bodyPr/>
                    <a:lstStyle/>
                    <a:p>
                      <a:pPr algn="ctr">
                        <a:lnSpc>
                          <a:spcPct val="115000"/>
                        </a:lnSpc>
                        <a:spcAft>
                          <a:spcPts val="0"/>
                        </a:spcAft>
                      </a:pPr>
                      <a:r>
                        <a:rPr lang="en-AU" sz="1000" dirty="0">
                          <a:effectLst/>
                        </a:rPr>
                        <a:t>4 </a:t>
                      </a:r>
                      <a:endParaRPr lang="en-AU" sz="1000" dirty="0">
                        <a:solidFill>
                          <a:srgbClr val="000000"/>
                        </a:solidFill>
                        <a:effectLst/>
                        <a:latin typeface="Calibri"/>
                        <a:ea typeface="SimSun"/>
                        <a:cs typeface="Calibri"/>
                      </a:endParaRPr>
                    </a:p>
                  </a:txBody>
                  <a:tcPr marL="3749" marR="3749" marT="0" marB="0"/>
                </a:tc>
                <a:tc gridSpan="2">
                  <a:txBody>
                    <a:bodyPr/>
                    <a:lstStyle/>
                    <a:p>
                      <a:pPr algn="ctr">
                        <a:lnSpc>
                          <a:spcPct val="115000"/>
                        </a:lnSpc>
                        <a:spcAft>
                          <a:spcPts val="0"/>
                        </a:spcAft>
                      </a:pPr>
                      <a:r>
                        <a:rPr lang="en-AU" sz="1000" dirty="0">
                          <a:effectLst/>
                        </a:rPr>
                        <a:t>0-3 </a:t>
                      </a:r>
                      <a:endParaRPr lang="en-AU" sz="1000" dirty="0">
                        <a:solidFill>
                          <a:srgbClr val="000000"/>
                        </a:solidFill>
                        <a:effectLst/>
                        <a:latin typeface="Calibri"/>
                        <a:ea typeface="SimSun"/>
                        <a:cs typeface="Calibri"/>
                      </a:endParaRPr>
                    </a:p>
                  </a:txBody>
                  <a:tcPr marL="3749" marR="3749" marT="0" marB="0"/>
                </a:tc>
                <a:tc hMerge="1">
                  <a:txBody>
                    <a:bodyPr/>
                    <a:lstStyle/>
                    <a:p>
                      <a:endParaRPr lang="en-AU"/>
                    </a:p>
                  </a:txBody>
                  <a:tcPr/>
                </a:tc>
                <a:extLst>
                  <a:ext uri="{0D108BD9-81ED-4DB2-BD59-A6C34878D82A}">
                    <a16:rowId xmlns:a16="http://schemas.microsoft.com/office/drawing/2014/main" val="10001"/>
                  </a:ext>
                </a:extLst>
              </a:tr>
              <a:tr h="1098701">
                <a:tc>
                  <a:txBody>
                    <a:bodyPr/>
                    <a:lstStyle/>
                    <a:p>
                      <a:pPr>
                        <a:lnSpc>
                          <a:spcPct val="115000"/>
                        </a:lnSpc>
                        <a:spcAft>
                          <a:spcPts val="0"/>
                        </a:spcAft>
                      </a:pPr>
                      <a:r>
                        <a:rPr lang="en-AU" sz="1000" dirty="0">
                          <a:solidFill>
                            <a:schemeClr val="dk1"/>
                          </a:solidFill>
                          <a:effectLst/>
                          <a:latin typeface="+mn-lt"/>
                          <a:ea typeface="+mn-ea"/>
                          <a:cs typeface="+mn-cs"/>
                        </a:rPr>
                        <a:t> Task 1</a:t>
                      </a:r>
                      <a:endParaRPr lang="en-AU" sz="1000" dirty="0">
                        <a:solidFill>
                          <a:srgbClr val="000000"/>
                        </a:solidFill>
                        <a:effectLst/>
                        <a:latin typeface="Calibri"/>
                        <a:ea typeface="SimSun"/>
                        <a:cs typeface="Calibri"/>
                      </a:endParaRPr>
                    </a:p>
                  </a:txBody>
                  <a:tcPr marL="3749" marR="3749" marT="0" marB="0"/>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AU" sz="1000" dirty="0">
                          <a:effectLst/>
                          <a:latin typeface="+mj-lt"/>
                        </a:rPr>
                        <a:t>The inputs, output and parameters of the BM25 model are defined correctly.  The algorithm</a:t>
                      </a:r>
                      <a:r>
                        <a:rPr lang="en-AU" sz="1000" baseline="0" dirty="0">
                          <a:effectLst/>
                          <a:latin typeface="+mj-lt"/>
                        </a:rPr>
                        <a:t> clearly describes the method to calculate BM25 score for all documents. It is organized into steps using plain</a:t>
                      </a:r>
                      <a:r>
                        <a:rPr lang="en-US" sz="1000" baseline="0" dirty="0">
                          <a:effectLst/>
                          <a:latin typeface="+mj-lt"/>
                        </a:rPr>
                        <a:t> English or Python </a:t>
                      </a:r>
                      <a:r>
                        <a:rPr lang="en-AU" sz="1000" b="0" i="0" kern="1200" baseline="0" dirty="0">
                          <a:solidFill>
                            <a:schemeClr val="dk1"/>
                          </a:solidFill>
                          <a:effectLst/>
                          <a:latin typeface="+mj-lt"/>
                          <a:ea typeface="+mn-ea"/>
                          <a:cs typeface="+mn-cs"/>
                        </a:rPr>
                        <a:t>p</a:t>
                      </a:r>
                      <a:r>
                        <a:rPr lang="en-AU" sz="1000" b="0" i="0" kern="1200" dirty="0">
                          <a:solidFill>
                            <a:schemeClr val="dk1"/>
                          </a:solidFill>
                          <a:effectLst/>
                          <a:latin typeface="+mj-lt"/>
                          <a:ea typeface="+mn-ea"/>
                          <a:cs typeface="+mn-cs"/>
                        </a:rPr>
                        <a:t>seudocode. </a:t>
                      </a:r>
                    </a:p>
                  </a:txBody>
                  <a:tcPr marL="3749" marR="3749" marT="0" marB="0"/>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AU" sz="1000" kern="1200" dirty="0">
                          <a:solidFill>
                            <a:schemeClr val="dk1"/>
                          </a:solidFill>
                          <a:effectLst/>
                          <a:latin typeface="+mn-lt"/>
                          <a:ea typeface="+mn-ea"/>
                          <a:cs typeface="+mn-cs"/>
                        </a:rPr>
                        <a:t>The inputs, output and parameters of the BM25  algorithm are defined as acceptable.  The algorithm</a:t>
                      </a:r>
                      <a:r>
                        <a:rPr lang="en-AU" sz="1000" kern="1200" baseline="0" dirty="0">
                          <a:solidFill>
                            <a:schemeClr val="dk1"/>
                          </a:solidFill>
                          <a:effectLst/>
                          <a:latin typeface="+mn-lt"/>
                          <a:ea typeface="+mn-ea"/>
                          <a:cs typeface="+mn-cs"/>
                        </a:rPr>
                        <a:t> describes the method to calculate BM25 score for all documents. It is organized into steps using plain</a:t>
                      </a:r>
                      <a:r>
                        <a:rPr lang="en-US" sz="1000" kern="1200" baseline="0" dirty="0">
                          <a:solidFill>
                            <a:schemeClr val="dk1"/>
                          </a:solidFill>
                          <a:effectLst/>
                          <a:latin typeface="+mn-lt"/>
                          <a:ea typeface="+mn-ea"/>
                          <a:cs typeface="+mn-cs"/>
                        </a:rPr>
                        <a:t> English or Python </a:t>
                      </a:r>
                      <a:r>
                        <a:rPr lang="en-AU" sz="1000" b="0" i="0" kern="1200" baseline="0" dirty="0">
                          <a:solidFill>
                            <a:schemeClr val="dk1"/>
                          </a:solidFill>
                          <a:effectLst/>
                          <a:latin typeface="+mn-lt"/>
                          <a:ea typeface="+mn-ea"/>
                          <a:cs typeface="+mn-cs"/>
                        </a:rPr>
                        <a:t>p</a:t>
                      </a:r>
                      <a:r>
                        <a:rPr lang="en-AU" sz="1000" b="0" i="0" kern="1200" dirty="0">
                          <a:solidFill>
                            <a:schemeClr val="dk1"/>
                          </a:solidFill>
                          <a:effectLst/>
                          <a:latin typeface="+mn-lt"/>
                          <a:ea typeface="+mn-ea"/>
                          <a:cs typeface="+mn-cs"/>
                        </a:rPr>
                        <a:t>seudocode. </a:t>
                      </a:r>
                    </a:p>
                  </a:txBody>
                  <a:tcPr marL="3749" marR="3749" marT="0" marB="0"/>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AU" sz="1000" kern="1200" dirty="0">
                          <a:solidFill>
                            <a:schemeClr val="dk1"/>
                          </a:solidFill>
                          <a:effectLst/>
                          <a:latin typeface="+mn-lt"/>
                          <a:ea typeface="+mn-ea"/>
                          <a:cs typeface="+mn-cs"/>
                        </a:rPr>
                        <a:t>The inputs, output and/or parameters of the BM25 algorithm are defined.  The algorithm</a:t>
                      </a:r>
                      <a:r>
                        <a:rPr lang="en-AU" sz="1000" kern="1200" baseline="0" dirty="0">
                          <a:solidFill>
                            <a:schemeClr val="dk1"/>
                          </a:solidFill>
                          <a:effectLst/>
                          <a:latin typeface="+mn-lt"/>
                          <a:ea typeface="+mn-ea"/>
                          <a:cs typeface="+mn-cs"/>
                        </a:rPr>
                        <a:t> describes the method to calculate BM25 score for all documents</a:t>
                      </a:r>
                      <a:r>
                        <a:rPr lang="en-US" sz="1000" baseline="0" dirty="0">
                          <a:effectLst/>
                        </a:rPr>
                        <a:t>.</a:t>
                      </a:r>
                      <a:endParaRPr lang="en-AU" sz="1000" dirty="0">
                        <a:solidFill>
                          <a:srgbClr val="000000"/>
                        </a:solidFill>
                        <a:effectLst/>
                        <a:latin typeface="+mn-lt"/>
                        <a:ea typeface="SimSun"/>
                        <a:cs typeface="Calibri"/>
                      </a:endParaRPr>
                    </a:p>
                  </a:txBody>
                  <a:tcPr marL="3749" marR="3749" marT="0" marB="0"/>
                </a:tc>
                <a:tc>
                  <a:txBody>
                    <a:bodyPr/>
                    <a:lstStyle/>
                    <a:p>
                      <a:pPr>
                        <a:lnSpc>
                          <a:spcPct val="115000"/>
                        </a:lnSpc>
                        <a:spcAft>
                          <a:spcPts val="0"/>
                        </a:spcAft>
                      </a:pPr>
                      <a:r>
                        <a:rPr lang="en-AU" sz="1000" dirty="0">
                          <a:effectLst/>
                        </a:rPr>
                        <a:t>The algorithm</a:t>
                      </a:r>
                      <a:r>
                        <a:rPr lang="en-AU" sz="1000" baseline="0" dirty="0">
                          <a:effectLst/>
                        </a:rPr>
                        <a:t> is not clearly described in plain</a:t>
                      </a:r>
                      <a:r>
                        <a:rPr lang="en-US" sz="1000" baseline="0" dirty="0">
                          <a:effectLst/>
                        </a:rPr>
                        <a:t> English, a computer program, or  a pseudo-code. </a:t>
                      </a:r>
                      <a:endParaRPr lang="en-AU" sz="1000" dirty="0">
                        <a:solidFill>
                          <a:srgbClr val="000000"/>
                        </a:solidFill>
                        <a:effectLst/>
                        <a:latin typeface="+mn-lt"/>
                        <a:ea typeface="SimSun"/>
                        <a:cs typeface="Calibri"/>
                      </a:endParaRPr>
                    </a:p>
                  </a:txBody>
                  <a:tcPr marL="3749" marR="3749" marT="0" marB="0"/>
                </a:tc>
                <a:tc>
                  <a:txBody>
                    <a:bodyPr/>
                    <a:lstStyle/>
                    <a:p>
                      <a:pPr algn="ctr">
                        <a:lnSpc>
                          <a:spcPct val="115000"/>
                        </a:lnSpc>
                        <a:spcAft>
                          <a:spcPts val="0"/>
                        </a:spcAft>
                      </a:pPr>
                      <a:r>
                        <a:rPr lang="en-AU" sz="1000" dirty="0">
                          <a:effectLst/>
                        </a:rPr>
                        <a:t>  /2</a:t>
                      </a:r>
                      <a:endParaRPr lang="en-AU" sz="1000" dirty="0">
                        <a:solidFill>
                          <a:srgbClr val="000000"/>
                        </a:solidFill>
                        <a:effectLst/>
                        <a:latin typeface="Calibri"/>
                        <a:ea typeface="SimSun"/>
                        <a:cs typeface="Calibri"/>
                      </a:endParaRPr>
                    </a:p>
                  </a:txBody>
                  <a:tcPr marL="3749" marR="3749" marT="0" marB="0"/>
                </a:tc>
                <a:extLst>
                  <a:ext uri="{0D108BD9-81ED-4DB2-BD59-A6C34878D82A}">
                    <a16:rowId xmlns:a16="http://schemas.microsoft.com/office/drawing/2014/main" val="10002"/>
                  </a:ext>
                </a:extLst>
              </a:tr>
              <a:tr h="1203919">
                <a:tc>
                  <a:txBody>
                    <a:bodyPr/>
                    <a:lstStyle/>
                    <a:p>
                      <a:pPr>
                        <a:lnSpc>
                          <a:spcPct val="115000"/>
                        </a:lnSpc>
                        <a:spcAft>
                          <a:spcPts val="0"/>
                        </a:spcAft>
                      </a:pPr>
                      <a:r>
                        <a:rPr lang="en-AU" sz="1000" dirty="0">
                          <a:solidFill>
                            <a:schemeClr val="dk1"/>
                          </a:solidFill>
                          <a:effectLst/>
                          <a:latin typeface="+mn-lt"/>
                          <a:ea typeface="+mn-ea"/>
                          <a:cs typeface="+mn-cs"/>
                        </a:rPr>
                        <a:t> Task 2</a:t>
                      </a:r>
                      <a:endParaRPr lang="en-AU" sz="1000" dirty="0">
                        <a:solidFill>
                          <a:srgbClr val="000000"/>
                        </a:solidFill>
                        <a:effectLst/>
                        <a:latin typeface="Calibri"/>
                        <a:ea typeface="SimSun"/>
                        <a:cs typeface="Calibri"/>
                      </a:endParaRPr>
                    </a:p>
                  </a:txBody>
                  <a:tcPr marL="3749" marR="3749" marT="0" marB="0"/>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AU" sz="1000" dirty="0">
                          <a:effectLst/>
                          <a:latin typeface="+mj-lt"/>
                        </a:rPr>
                        <a:t>The inputs, output and parameters of the JM_LM model are defined correctly.  The algorithm</a:t>
                      </a:r>
                      <a:r>
                        <a:rPr lang="en-AU" sz="1000" baseline="0" dirty="0">
                          <a:effectLst/>
                          <a:latin typeface="+mj-lt"/>
                        </a:rPr>
                        <a:t> clearly describes the method to calculate probabilities for all documents. It is organized into steps using plain</a:t>
                      </a:r>
                      <a:r>
                        <a:rPr lang="en-US" sz="1000" baseline="0" dirty="0">
                          <a:effectLst/>
                          <a:latin typeface="+mj-lt"/>
                        </a:rPr>
                        <a:t> English or Python </a:t>
                      </a:r>
                      <a:r>
                        <a:rPr lang="en-AU" sz="1000" b="0" i="0" kern="1200" baseline="0" dirty="0">
                          <a:solidFill>
                            <a:schemeClr val="dk1"/>
                          </a:solidFill>
                          <a:effectLst/>
                          <a:latin typeface="+mj-lt"/>
                          <a:ea typeface="+mn-ea"/>
                          <a:cs typeface="+mn-cs"/>
                        </a:rPr>
                        <a:t>p</a:t>
                      </a:r>
                      <a:r>
                        <a:rPr lang="en-AU" sz="1000" b="0" i="0" kern="1200" dirty="0">
                          <a:solidFill>
                            <a:schemeClr val="dk1"/>
                          </a:solidFill>
                          <a:effectLst/>
                          <a:latin typeface="+mj-lt"/>
                          <a:ea typeface="+mn-ea"/>
                          <a:cs typeface="+mn-cs"/>
                        </a:rPr>
                        <a:t>seudocode. </a:t>
                      </a:r>
                    </a:p>
                  </a:txBody>
                  <a:tcPr marL="3749" marR="3749" marT="0" marB="0"/>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AU" sz="1000" kern="1200" dirty="0">
                          <a:solidFill>
                            <a:schemeClr val="dk1"/>
                          </a:solidFill>
                          <a:effectLst/>
                          <a:latin typeface="+mn-lt"/>
                          <a:ea typeface="+mn-ea"/>
                          <a:cs typeface="+mn-cs"/>
                        </a:rPr>
                        <a:t>The inputs, output and parameters of the JM_LM algorithm are defined as acceptable.  The algorithm</a:t>
                      </a:r>
                      <a:r>
                        <a:rPr lang="en-AU" sz="1000" kern="1200" baseline="0" dirty="0">
                          <a:solidFill>
                            <a:schemeClr val="dk1"/>
                          </a:solidFill>
                          <a:effectLst/>
                          <a:latin typeface="+mn-lt"/>
                          <a:ea typeface="+mn-ea"/>
                          <a:cs typeface="+mn-cs"/>
                        </a:rPr>
                        <a:t> describes the method to calculate probabilities for all documents. It is organized into steps using plain</a:t>
                      </a:r>
                      <a:r>
                        <a:rPr lang="en-US" sz="1000" kern="1200" baseline="0" dirty="0">
                          <a:solidFill>
                            <a:schemeClr val="dk1"/>
                          </a:solidFill>
                          <a:effectLst/>
                          <a:latin typeface="+mn-lt"/>
                          <a:ea typeface="+mn-ea"/>
                          <a:cs typeface="+mn-cs"/>
                        </a:rPr>
                        <a:t> English or Python </a:t>
                      </a:r>
                      <a:r>
                        <a:rPr lang="en-AU" sz="1000" b="0" i="0" kern="1200" baseline="0" dirty="0">
                          <a:solidFill>
                            <a:schemeClr val="dk1"/>
                          </a:solidFill>
                          <a:effectLst/>
                          <a:latin typeface="+mn-lt"/>
                          <a:ea typeface="+mn-ea"/>
                          <a:cs typeface="+mn-cs"/>
                        </a:rPr>
                        <a:t>p</a:t>
                      </a:r>
                      <a:r>
                        <a:rPr lang="en-AU" sz="1000" b="0" i="0" kern="1200" dirty="0">
                          <a:solidFill>
                            <a:schemeClr val="dk1"/>
                          </a:solidFill>
                          <a:effectLst/>
                          <a:latin typeface="+mn-lt"/>
                          <a:ea typeface="+mn-ea"/>
                          <a:cs typeface="+mn-cs"/>
                        </a:rPr>
                        <a:t>seudocode. </a:t>
                      </a:r>
                    </a:p>
                  </a:txBody>
                  <a:tcPr marL="3749" marR="3749" marT="0" marB="0"/>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AU" sz="1000" kern="1200" dirty="0">
                          <a:solidFill>
                            <a:schemeClr val="dk1"/>
                          </a:solidFill>
                          <a:effectLst/>
                          <a:latin typeface="+mn-lt"/>
                          <a:ea typeface="+mn-ea"/>
                          <a:cs typeface="+mn-cs"/>
                        </a:rPr>
                        <a:t>The inputs, output and/or parameters of the JM_LM algorithm are defined.  The algorithm</a:t>
                      </a:r>
                      <a:r>
                        <a:rPr lang="en-AU" sz="1000" kern="1200" baseline="0" dirty="0">
                          <a:solidFill>
                            <a:schemeClr val="dk1"/>
                          </a:solidFill>
                          <a:effectLst/>
                          <a:latin typeface="+mn-lt"/>
                          <a:ea typeface="+mn-ea"/>
                          <a:cs typeface="+mn-cs"/>
                        </a:rPr>
                        <a:t> describes the method to calculate probabilities for all documents</a:t>
                      </a:r>
                      <a:r>
                        <a:rPr lang="en-US" sz="1000" baseline="0" dirty="0">
                          <a:effectLst/>
                        </a:rPr>
                        <a:t>.</a:t>
                      </a:r>
                      <a:endParaRPr lang="en-AU" sz="1000" dirty="0">
                        <a:solidFill>
                          <a:srgbClr val="000000"/>
                        </a:solidFill>
                        <a:effectLst/>
                        <a:latin typeface="+mn-lt"/>
                        <a:ea typeface="SimSun"/>
                        <a:cs typeface="Calibri"/>
                      </a:endParaRPr>
                    </a:p>
                  </a:txBody>
                  <a:tcPr marL="3749" marR="3749" marT="0" marB="0"/>
                </a:tc>
                <a:tc>
                  <a:txBody>
                    <a:bodyPr/>
                    <a:lstStyle/>
                    <a:p>
                      <a:pPr>
                        <a:lnSpc>
                          <a:spcPct val="115000"/>
                        </a:lnSpc>
                        <a:spcAft>
                          <a:spcPts val="0"/>
                        </a:spcAft>
                      </a:pPr>
                      <a:r>
                        <a:rPr lang="en-AU" sz="1000" dirty="0">
                          <a:effectLst/>
                        </a:rPr>
                        <a:t>The algorithm</a:t>
                      </a:r>
                      <a:r>
                        <a:rPr lang="en-AU" sz="1000" baseline="0" dirty="0">
                          <a:effectLst/>
                        </a:rPr>
                        <a:t> is not clearly described in plain</a:t>
                      </a:r>
                      <a:r>
                        <a:rPr lang="en-US" sz="1000" baseline="0" dirty="0">
                          <a:effectLst/>
                        </a:rPr>
                        <a:t> English, a computer program, or  a pseudo-code. </a:t>
                      </a:r>
                      <a:endParaRPr lang="en-AU" sz="1000" dirty="0">
                        <a:solidFill>
                          <a:srgbClr val="000000"/>
                        </a:solidFill>
                        <a:effectLst/>
                        <a:latin typeface="+mn-lt"/>
                        <a:ea typeface="SimSun"/>
                        <a:cs typeface="Calibri"/>
                      </a:endParaRPr>
                    </a:p>
                  </a:txBody>
                  <a:tcPr marL="3749" marR="3749" marT="0" marB="0"/>
                </a:tc>
                <a:tc>
                  <a:txBody>
                    <a:bodyPr/>
                    <a:lstStyle/>
                    <a:p>
                      <a:pPr algn="ctr">
                        <a:lnSpc>
                          <a:spcPct val="115000"/>
                        </a:lnSpc>
                        <a:spcAft>
                          <a:spcPts val="0"/>
                        </a:spcAft>
                      </a:pPr>
                      <a:r>
                        <a:rPr lang="en-AU" sz="1000" dirty="0">
                          <a:effectLst/>
                        </a:rPr>
                        <a:t>  /2</a:t>
                      </a:r>
                      <a:endParaRPr lang="en-AU" sz="1000" dirty="0">
                        <a:solidFill>
                          <a:srgbClr val="000000"/>
                        </a:solidFill>
                        <a:effectLst/>
                        <a:latin typeface="Calibri"/>
                        <a:ea typeface="SimSun"/>
                        <a:cs typeface="Calibri"/>
                      </a:endParaRPr>
                    </a:p>
                  </a:txBody>
                  <a:tcPr marL="3749" marR="3749" marT="0" marB="0"/>
                </a:tc>
                <a:extLst>
                  <a:ext uri="{0D108BD9-81ED-4DB2-BD59-A6C34878D82A}">
                    <a16:rowId xmlns:a16="http://schemas.microsoft.com/office/drawing/2014/main" val="3378120148"/>
                  </a:ext>
                </a:extLst>
              </a:tr>
              <a:tr h="1203919">
                <a:tc>
                  <a:txBody>
                    <a:bodyPr/>
                    <a:lstStyle/>
                    <a:p>
                      <a:pPr>
                        <a:lnSpc>
                          <a:spcPct val="115000"/>
                        </a:lnSpc>
                        <a:spcAft>
                          <a:spcPts val="0"/>
                        </a:spcAft>
                      </a:pPr>
                      <a:r>
                        <a:rPr lang="en-AU" sz="1000" dirty="0">
                          <a:effectLst/>
                        </a:rPr>
                        <a:t> Task 3</a:t>
                      </a:r>
                    </a:p>
                  </a:txBody>
                  <a:tcPr marL="3749" marR="3749" marT="0" marB="0"/>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AU" sz="1000" dirty="0">
                          <a:effectLst/>
                          <a:latin typeface="+mj-lt"/>
                        </a:rPr>
                        <a:t>The inputs and outputs of the </a:t>
                      </a:r>
                      <a:r>
                        <a:rPr lang="en-AU" sz="1000" dirty="0" err="1">
                          <a:effectLst/>
                          <a:latin typeface="+mj-lt"/>
                        </a:rPr>
                        <a:t>My_PRM</a:t>
                      </a:r>
                      <a:r>
                        <a:rPr lang="en-AU" sz="1000" dirty="0">
                          <a:effectLst/>
                          <a:latin typeface="+mj-lt"/>
                        </a:rPr>
                        <a:t> model are correctly defined. The algorithm is clearly described as steps in plain English or Python pseudocode. It is  appropriately developed from the lecture notes, workshops or text-book.</a:t>
                      </a:r>
                      <a:endParaRPr lang="en-AU" sz="1000" b="0" i="0" kern="1200" dirty="0">
                        <a:solidFill>
                          <a:schemeClr val="dk1"/>
                        </a:solidFill>
                        <a:effectLst/>
                        <a:latin typeface="+mj-lt"/>
                        <a:ea typeface="+mn-ea"/>
                        <a:cs typeface="+mn-cs"/>
                      </a:endParaRPr>
                    </a:p>
                  </a:txBody>
                  <a:tcPr marL="3749" marR="3749" marT="0" marB="0"/>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AU" sz="1000" kern="1200" dirty="0">
                          <a:solidFill>
                            <a:schemeClr val="dk1"/>
                          </a:solidFill>
                          <a:effectLst/>
                          <a:latin typeface="+mn-lt"/>
                          <a:ea typeface="+mn-ea"/>
                          <a:cs typeface="+mn-cs"/>
                        </a:rPr>
                        <a:t>The inputs and outputs of the </a:t>
                      </a:r>
                      <a:r>
                        <a:rPr lang="en-AU" sz="1000" kern="1200" dirty="0" err="1">
                          <a:solidFill>
                            <a:schemeClr val="dk1"/>
                          </a:solidFill>
                          <a:effectLst/>
                          <a:latin typeface="+mn-lt"/>
                          <a:ea typeface="+mn-ea"/>
                          <a:cs typeface="+mn-cs"/>
                        </a:rPr>
                        <a:t>My_PRM</a:t>
                      </a:r>
                      <a:r>
                        <a:rPr lang="en-AU" sz="1000" kern="1200" dirty="0">
                          <a:solidFill>
                            <a:schemeClr val="dk1"/>
                          </a:solidFill>
                          <a:effectLst/>
                          <a:latin typeface="+mn-lt"/>
                          <a:ea typeface="+mn-ea"/>
                          <a:cs typeface="+mn-cs"/>
                        </a:rPr>
                        <a:t> algorithm are defined as acceptable. The algorithm is described as steps in plain English or Python pseudocode. The algorithm is developed from the lecture notes, workshops or text-book. </a:t>
                      </a:r>
                      <a:endParaRPr lang="en-AU" sz="1000" b="0" i="0" kern="1200" dirty="0">
                        <a:solidFill>
                          <a:schemeClr val="dk1"/>
                        </a:solidFill>
                        <a:effectLst/>
                        <a:latin typeface="+mn-lt"/>
                        <a:ea typeface="+mn-ea"/>
                        <a:cs typeface="+mn-cs"/>
                      </a:endParaRPr>
                    </a:p>
                  </a:txBody>
                  <a:tcPr marL="3749" marR="3749" marT="0" marB="0"/>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AU" sz="1000" kern="1200" dirty="0">
                          <a:solidFill>
                            <a:schemeClr val="dk1"/>
                          </a:solidFill>
                          <a:effectLst/>
                          <a:latin typeface="+mn-lt"/>
                          <a:ea typeface="+mn-ea"/>
                          <a:cs typeface="+mn-cs"/>
                        </a:rPr>
                        <a:t>The inputs and outputs of the  algorithm are defined. The  algorithm is described as steps in plain English or Python pseudocode. It is developed from the lecture notes, workshops or text-book.</a:t>
                      </a:r>
                      <a:endParaRPr lang="en-AU" sz="1000" b="0" i="0" kern="1200" dirty="0">
                        <a:solidFill>
                          <a:schemeClr val="dk1"/>
                        </a:solidFill>
                        <a:effectLst/>
                        <a:latin typeface="+mn-lt"/>
                        <a:ea typeface="+mn-ea"/>
                        <a:cs typeface="+mn-cs"/>
                      </a:endParaRPr>
                    </a:p>
                  </a:txBody>
                  <a:tcPr marL="3749" marR="3749" marT="0" marB="0"/>
                </a:tc>
                <a:tc>
                  <a:txBody>
                    <a:bodyPr/>
                    <a:lstStyle/>
                    <a:p>
                      <a:pPr>
                        <a:lnSpc>
                          <a:spcPct val="115000"/>
                        </a:lnSpc>
                        <a:spcAft>
                          <a:spcPts val="0"/>
                        </a:spcAft>
                      </a:pPr>
                      <a:r>
                        <a:rPr lang="en-AU" sz="1000" dirty="0">
                          <a:effectLst/>
                        </a:rPr>
                        <a:t>The algorithm is not clearly described; or it is difficult to understand your design, or your design is incorrect based on the algorithm.</a:t>
                      </a:r>
                      <a:endParaRPr lang="en-AU" sz="1000" dirty="0">
                        <a:solidFill>
                          <a:srgbClr val="000000"/>
                        </a:solidFill>
                        <a:effectLst/>
                        <a:latin typeface="+mn-lt"/>
                        <a:ea typeface="SimSun"/>
                        <a:cs typeface="Calibri"/>
                      </a:endParaRPr>
                    </a:p>
                  </a:txBody>
                  <a:tcPr marL="3749" marR="3749" marT="0" marB="0"/>
                </a:tc>
                <a:tc>
                  <a:txBody>
                    <a:bodyPr/>
                    <a:lstStyle/>
                    <a:p>
                      <a:pPr algn="ctr">
                        <a:lnSpc>
                          <a:spcPct val="115000"/>
                        </a:lnSpc>
                        <a:spcAft>
                          <a:spcPts val="0"/>
                        </a:spcAft>
                      </a:pPr>
                      <a:r>
                        <a:rPr lang="en-AU" sz="1000" dirty="0">
                          <a:effectLst/>
                        </a:rPr>
                        <a:t>/5</a:t>
                      </a:r>
                      <a:endParaRPr lang="en-AU" sz="1000" dirty="0">
                        <a:solidFill>
                          <a:srgbClr val="000000"/>
                        </a:solidFill>
                        <a:effectLst/>
                        <a:latin typeface="Calibri"/>
                        <a:ea typeface="SimSun"/>
                        <a:cs typeface="Calibri"/>
                      </a:endParaRPr>
                    </a:p>
                  </a:txBody>
                  <a:tcPr marL="3749" marR="3749" marT="0" marB="0"/>
                </a:tc>
                <a:extLst>
                  <a:ext uri="{0D108BD9-81ED-4DB2-BD59-A6C34878D82A}">
                    <a16:rowId xmlns:a16="http://schemas.microsoft.com/office/drawing/2014/main" val="10003"/>
                  </a:ext>
                </a:extLst>
              </a:tr>
              <a:tr h="1030476">
                <a:tc>
                  <a:txBody>
                    <a:bodyPr/>
                    <a:lstStyle/>
                    <a:p>
                      <a:pPr>
                        <a:lnSpc>
                          <a:spcPct val="115000"/>
                        </a:lnSpc>
                        <a:spcAft>
                          <a:spcPts val="0"/>
                        </a:spcAft>
                      </a:pPr>
                      <a:r>
                        <a:rPr lang="en-AU" sz="1000" dirty="0">
                          <a:solidFill>
                            <a:srgbClr val="000000"/>
                          </a:solidFill>
                          <a:effectLst/>
                          <a:latin typeface="Calibri"/>
                          <a:ea typeface="SimSun"/>
                          <a:cs typeface="Calibri"/>
                        </a:rPr>
                        <a:t> Task 4</a:t>
                      </a:r>
                    </a:p>
                  </a:txBody>
                  <a:tcPr marL="3749" marR="3749" marT="0" marB="0"/>
                </a:tc>
                <a:tc>
                  <a:txBody>
                    <a:bodyPr/>
                    <a:lstStyle/>
                    <a:p>
                      <a:pPr>
                        <a:lnSpc>
                          <a:spcPct val="115000"/>
                        </a:lnSpc>
                        <a:spcAft>
                          <a:spcPts val="0"/>
                        </a:spcAft>
                      </a:pPr>
                      <a:r>
                        <a:rPr lang="en-AU" sz="1000" dirty="0">
                          <a:effectLst/>
                        </a:rPr>
                        <a:t>The </a:t>
                      </a:r>
                      <a:r>
                        <a:rPr lang="en-AU" sz="1000" baseline="0" dirty="0">
                          <a:effectLst/>
                        </a:rPr>
                        <a:t>implementation</a:t>
                      </a:r>
                      <a:r>
                        <a:rPr lang="en-AU" sz="1000" dirty="0">
                          <a:effectLst/>
                        </a:rPr>
                        <a:t> includes all required functions specified in tasks 1, 2 and 3.</a:t>
                      </a:r>
                      <a:r>
                        <a:rPr lang="en-AU" sz="1000" baseline="0" dirty="0">
                          <a:effectLst/>
                        </a:rPr>
                        <a:t> The data structures are properly defined. </a:t>
                      </a:r>
                      <a:r>
                        <a:rPr lang="en-AU" sz="1000" dirty="0">
                          <a:effectLst/>
                        </a:rPr>
                        <a:t>The program structure meets the standard requirements.  The outputs are correct based on the test report. </a:t>
                      </a:r>
                      <a:r>
                        <a:rPr lang="en-AU" sz="1000" dirty="0">
                          <a:solidFill>
                            <a:srgbClr val="000000"/>
                          </a:solidFill>
                          <a:effectLst/>
                          <a:latin typeface="Calibri"/>
                          <a:ea typeface="SimSun"/>
                          <a:cs typeface="Calibri"/>
                        </a:rPr>
                        <a:t> </a:t>
                      </a:r>
                      <a:endParaRPr lang="en-AU" sz="1000" dirty="0">
                        <a:effectLst/>
                      </a:endParaRPr>
                    </a:p>
                  </a:txBody>
                  <a:tcPr marL="3749" marR="3749" marT="0" marB="0"/>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AU" sz="1000" dirty="0">
                          <a:effectLst/>
                        </a:rPr>
                        <a:t>The </a:t>
                      </a:r>
                      <a:r>
                        <a:rPr lang="en-AU" sz="1000" baseline="0" dirty="0">
                          <a:effectLst/>
                        </a:rPr>
                        <a:t>implementation</a:t>
                      </a:r>
                      <a:r>
                        <a:rPr lang="en-AU" sz="1000" dirty="0">
                          <a:effectLst/>
                        </a:rPr>
                        <a:t> includes required functions specified in tasks 1, 2 and 3.</a:t>
                      </a:r>
                      <a:r>
                        <a:rPr lang="en-AU" sz="1000" baseline="0" dirty="0">
                          <a:effectLst/>
                        </a:rPr>
                        <a:t> </a:t>
                      </a:r>
                      <a:r>
                        <a:rPr lang="en-AU" sz="1000" dirty="0">
                          <a:effectLst/>
                        </a:rPr>
                        <a:t> </a:t>
                      </a:r>
                    </a:p>
                    <a:p>
                      <a:pPr marL="0" marR="0" lvl="0" indent="0" algn="l" defTabSz="914400" rtl="0" eaLnBrk="1" fontAlgn="auto" latinLnBrk="0" hangingPunct="1">
                        <a:lnSpc>
                          <a:spcPct val="115000"/>
                        </a:lnSpc>
                        <a:spcBef>
                          <a:spcPts val="0"/>
                        </a:spcBef>
                        <a:spcAft>
                          <a:spcPts val="0"/>
                        </a:spcAft>
                        <a:buClrTx/>
                        <a:buSzTx/>
                        <a:buFontTx/>
                        <a:buNone/>
                        <a:tabLst/>
                        <a:defRPr/>
                      </a:pPr>
                      <a:r>
                        <a:rPr lang="en-AU" sz="1000" dirty="0">
                          <a:effectLst/>
                        </a:rPr>
                        <a:t>The data structures are defined. The program structure basically meets the standard requirements.  The outputs are acceptable. </a:t>
                      </a:r>
                      <a:r>
                        <a:rPr lang="en-AU" sz="1000" dirty="0">
                          <a:solidFill>
                            <a:srgbClr val="000000"/>
                          </a:solidFill>
                          <a:effectLst/>
                          <a:latin typeface="+mn-lt"/>
                          <a:ea typeface="SimSun"/>
                          <a:cs typeface="Calibri"/>
                        </a:rPr>
                        <a:t> </a:t>
                      </a:r>
                      <a:endParaRPr lang="en-AU" sz="1000" dirty="0">
                        <a:effectLst/>
                      </a:endParaRPr>
                    </a:p>
                  </a:txBody>
                  <a:tcPr marL="3749" marR="3749" marT="0" marB="0"/>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AU" sz="1000" dirty="0">
                          <a:effectLst/>
                        </a:rPr>
                        <a:t>The </a:t>
                      </a:r>
                      <a:r>
                        <a:rPr lang="en-AU" sz="1000" baseline="0" dirty="0">
                          <a:effectLst/>
                        </a:rPr>
                        <a:t>implementation</a:t>
                      </a:r>
                      <a:r>
                        <a:rPr lang="en-AU" sz="1000" dirty="0">
                          <a:effectLst/>
                        </a:rPr>
                        <a:t> is basically  based on the design in tasks 1, 2 and 3.</a:t>
                      </a:r>
                      <a:r>
                        <a:rPr lang="en-AU" sz="1000" baseline="0" dirty="0">
                          <a:effectLst/>
                        </a:rPr>
                        <a:t> The data structures are defined. </a:t>
                      </a:r>
                      <a:r>
                        <a:rPr lang="en-AU" sz="1000" dirty="0">
                          <a:effectLst/>
                        </a:rPr>
                        <a:t>The outputs are reasonable. </a:t>
                      </a:r>
                      <a:r>
                        <a:rPr lang="en-AU" sz="1000" dirty="0">
                          <a:solidFill>
                            <a:srgbClr val="000000"/>
                          </a:solidFill>
                          <a:effectLst/>
                          <a:latin typeface="+mn-lt"/>
                          <a:ea typeface="SimSun"/>
                          <a:cs typeface="Calibri"/>
                        </a:rPr>
                        <a:t> </a:t>
                      </a:r>
                      <a:endParaRPr lang="en-AU" sz="1000" dirty="0">
                        <a:effectLst/>
                      </a:endParaRPr>
                    </a:p>
                  </a:txBody>
                  <a:tcPr marL="3749" marR="3749" marT="0" marB="0"/>
                </a:tc>
                <a:tc>
                  <a:txBody>
                    <a:bodyPr/>
                    <a:lstStyle/>
                    <a:p>
                      <a:pPr>
                        <a:lnSpc>
                          <a:spcPct val="115000"/>
                        </a:lnSpc>
                        <a:spcAft>
                          <a:spcPts val="0"/>
                        </a:spcAft>
                      </a:pPr>
                      <a:r>
                        <a:rPr lang="en-AU" sz="1000" dirty="0">
                          <a:effectLst/>
                        </a:rPr>
                        <a:t>The implementation does not include the desired functionality specified in tasks 1, 2 and 3. The output is incorrect.</a:t>
                      </a:r>
                      <a:endParaRPr lang="en-AU" sz="1000" dirty="0">
                        <a:solidFill>
                          <a:srgbClr val="000000"/>
                        </a:solidFill>
                        <a:effectLst/>
                        <a:latin typeface="+mn-lt"/>
                        <a:ea typeface="SimSun"/>
                        <a:cs typeface="Calibri"/>
                      </a:endParaRPr>
                    </a:p>
                  </a:txBody>
                  <a:tcPr marL="3749" marR="3749" marT="0" marB="0"/>
                </a:tc>
                <a:tc>
                  <a:txBody>
                    <a:bodyPr/>
                    <a:lstStyle/>
                    <a:p>
                      <a:pPr algn="ctr">
                        <a:lnSpc>
                          <a:spcPct val="115000"/>
                        </a:lnSpc>
                        <a:spcAft>
                          <a:spcPts val="0"/>
                        </a:spcAft>
                      </a:pPr>
                      <a:r>
                        <a:rPr lang="en-AU" sz="1000" dirty="0">
                          <a:effectLst/>
                        </a:rPr>
                        <a:t>/8</a:t>
                      </a:r>
                      <a:endParaRPr lang="en-AU" sz="1000" dirty="0">
                        <a:solidFill>
                          <a:srgbClr val="000000"/>
                        </a:solidFill>
                        <a:effectLst/>
                        <a:latin typeface="Calibri"/>
                        <a:ea typeface="SimSun"/>
                        <a:cs typeface="Calibri"/>
                      </a:endParaRPr>
                    </a:p>
                  </a:txBody>
                  <a:tcPr marL="3749" marR="3749" marT="0" marB="0"/>
                </a:tc>
                <a:extLst>
                  <a:ext uri="{0D108BD9-81ED-4DB2-BD59-A6C34878D82A}">
                    <a16:rowId xmlns:a16="http://schemas.microsoft.com/office/drawing/2014/main" val="10004"/>
                  </a:ext>
                </a:extLst>
              </a:tr>
              <a:tr h="740771">
                <a:tc>
                  <a:txBody>
                    <a:bodyPr/>
                    <a:lstStyle/>
                    <a:p>
                      <a:pPr>
                        <a:lnSpc>
                          <a:spcPct val="115000"/>
                        </a:lnSpc>
                        <a:spcAft>
                          <a:spcPts val="0"/>
                        </a:spcAft>
                      </a:pPr>
                      <a:r>
                        <a:rPr lang="en-AU" sz="1000" dirty="0">
                          <a:solidFill>
                            <a:srgbClr val="000000"/>
                          </a:solidFill>
                          <a:effectLst/>
                          <a:latin typeface="Calibri"/>
                          <a:ea typeface="SimSun"/>
                          <a:cs typeface="Calibri"/>
                        </a:rPr>
                        <a:t> Task 5</a:t>
                      </a:r>
                    </a:p>
                  </a:txBody>
                  <a:tcPr marL="3749" marR="3749" marT="0" marB="0"/>
                </a:tc>
                <a:tc>
                  <a:txBody>
                    <a:bodyPr/>
                    <a:lstStyle/>
                    <a:p>
                      <a:pPr>
                        <a:lnSpc>
                          <a:spcPct val="115000"/>
                        </a:lnSpc>
                        <a:spcAft>
                          <a:spcPts val="0"/>
                        </a:spcAft>
                      </a:pPr>
                      <a:r>
                        <a:rPr lang="en-AU" sz="1000" kern="1200" dirty="0">
                          <a:solidFill>
                            <a:schemeClr val="dk1"/>
                          </a:solidFill>
                          <a:effectLst/>
                          <a:latin typeface="+mj-lt"/>
                          <a:ea typeface="+mn-ea"/>
                          <a:cs typeface="+mn-cs"/>
                        </a:rPr>
                        <a:t>Correctly use the three different effectiveness measures and clearly summarize the evaluation results in tables or graphs.</a:t>
                      </a:r>
                      <a:endParaRPr lang="en-AU" sz="1000" dirty="0">
                        <a:solidFill>
                          <a:srgbClr val="000000"/>
                        </a:solidFill>
                        <a:effectLst/>
                        <a:latin typeface="+mj-lt"/>
                        <a:ea typeface="SimSun"/>
                        <a:cs typeface="Calibri"/>
                      </a:endParaRPr>
                    </a:p>
                  </a:txBody>
                  <a:tcPr marL="3749" marR="3749" marT="0" marB="0"/>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AU" sz="1000" kern="1200" dirty="0">
                          <a:solidFill>
                            <a:schemeClr val="dk1"/>
                          </a:solidFill>
                          <a:effectLst/>
                          <a:latin typeface="+mn-lt"/>
                          <a:ea typeface="+mn-ea"/>
                          <a:cs typeface="+mn-cs"/>
                        </a:rPr>
                        <a:t>Correctly use two or three different effectiveness measures and summarize the evaluation results in tables or graphs.</a:t>
                      </a:r>
                      <a:endParaRPr lang="en-AU" sz="1000" kern="1200" dirty="0">
                        <a:solidFill>
                          <a:srgbClr val="000000"/>
                        </a:solidFill>
                        <a:effectLst/>
                        <a:latin typeface="+mn-lt"/>
                        <a:ea typeface="SimSun"/>
                        <a:cs typeface="Calibri"/>
                      </a:endParaRPr>
                    </a:p>
                  </a:txBody>
                  <a:tcPr marL="3749" marR="3749" marT="0" marB="0"/>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AU" sz="1000" kern="1200" dirty="0">
                          <a:solidFill>
                            <a:schemeClr val="dk1"/>
                          </a:solidFill>
                          <a:effectLst/>
                          <a:latin typeface="+mn-lt"/>
                          <a:ea typeface="+mn-ea"/>
                          <a:cs typeface="+mn-cs"/>
                        </a:rPr>
                        <a:t>Correctly use one or two different effectiveness measures and summarize the evaluation results in tables or graphs.</a:t>
                      </a:r>
                      <a:endParaRPr lang="en-AU" sz="1000" kern="1200" dirty="0">
                        <a:solidFill>
                          <a:srgbClr val="000000"/>
                        </a:solidFill>
                        <a:effectLst/>
                        <a:latin typeface="+mn-lt"/>
                        <a:ea typeface="SimSun"/>
                        <a:cs typeface="Calibri"/>
                      </a:endParaRPr>
                    </a:p>
                  </a:txBody>
                  <a:tcPr marL="3749" marR="3749" marT="0" marB="0"/>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AU" sz="1000" kern="1200" dirty="0">
                          <a:solidFill>
                            <a:schemeClr val="dk1"/>
                          </a:solidFill>
                          <a:effectLst/>
                          <a:latin typeface="+mn-lt"/>
                          <a:ea typeface="+mn-ea"/>
                          <a:cs typeface="+mn-cs"/>
                        </a:rPr>
                        <a:t>Incorrect use of effectiveness measures or poor presentation of  results.</a:t>
                      </a:r>
                      <a:endParaRPr lang="en-AU" sz="1000" dirty="0">
                        <a:solidFill>
                          <a:srgbClr val="000000"/>
                        </a:solidFill>
                        <a:effectLst/>
                        <a:latin typeface="+mn-lt"/>
                        <a:ea typeface="SimSun"/>
                        <a:cs typeface="Calibri"/>
                      </a:endParaRPr>
                    </a:p>
                  </a:txBody>
                  <a:tcPr marL="3749" marR="3749" marT="0" marB="0"/>
                </a:tc>
                <a:tc>
                  <a:txBody>
                    <a:bodyPr/>
                    <a:lstStyle/>
                    <a:p>
                      <a:pPr algn="ctr">
                        <a:lnSpc>
                          <a:spcPct val="115000"/>
                        </a:lnSpc>
                        <a:spcAft>
                          <a:spcPts val="0"/>
                        </a:spcAft>
                      </a:pPr>
                      <a:r>
                        <a:rPr lang="en-AU" sz="1000" dirty="0">
                          <a:effectLst/>
                        </a:rPr>
                        <a:t>/6</a:t>
                      </a:r>
                      <a:endParaRPr lang="en-AU" sz="1000" dirty="0">
                        <a:solidFill>
                          <a:srgbClr val="000000"/>
                        </a:solidFill>
                        <a:effectLst/>
                        <a:latin typeface="Calibri"/>
                        <a:ea typeface="SimSun"/>
                        <a:cs typeface="Calibri"/>
                      </a:endParaRPr>
                    </a:p>
                  </a:txBody>
                  <a:tcPr marL="3749" marR="3749" marT="0" marB="0"/>
                </a:tc>
                <a:extLst>
                  <a:ext uri="{0D108BD9-81ED-4DB2-BD59-A6C34878D82A}">
                    <a16:rowId xmlns:a16="http://schemas.microsoft.com/office/drawing/2014/main" val="10005"/>
                  </a:ext>
                </a:extLst>
              </a:tr>
              <a:tr h="899953">
                <a:tc>
                  <a:txBody>
                    <a:bodyPr/>
                    <a:lstStyle/>
                    <a:p>
                      <a:pPr>
                        <a:lnSpc>
                          <a:spcPct val="115000"/>
                        </a:lnSpc>
                        <a:spcAft>
                          <a:spcPts val="0"/>
                        </a:spcAft>
                      </a:pPr>
                      <a:r>
                        <a:rPr lang="en-AU" sz="1000" dirty="0">
                          <a:solidFill>
                            <a:srgbClr val="000000"/>
                          </a:solidFill>
                          <a:effectLst/>
                          <a:latin typeface="Calibri"/>
                          <a:ea typeface="SimSun"/>
                          <a:cs typeface="Calibri"/>
                        </a:rPr>
                        <a:t>  Task 6</a:t>
                      </a:r>
                    </a:p>
                  </a:txBody>
                  <a:tcPr marL="3749" marR="3749" marT="0" marB="0"/>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GB" sz="1000" kern="1200" dirty="0">
                          <a:solidFill>
                            <a:schemeClr val="dk1"/>
                          </a:solidFill>
                          <a:effectLst/>
                          <a:latin typeface="+mn-lt"/>
                          <a:ea typeface="+mn-ea"/>
                          <a:cs typeface="+mn-cs"/>
                        </a:rPr>
                        <a:t>Clearly discuss the process of conducting a significance test and present the test results and your analysis in a table or graph that clearly show </a:t>
                      </a:r>
                      <a:r>
                        <a:rPr lang="en-GB" sz="1000" kern="1200" dirty="0" err="1">
                          <a:solidFill>
                            <a:schemeClr val="dk1"/>
                          </a:solidFill>
                          <a:effectLst/>
                          <a:latin typeface="+mn-lt"/>
                          <a:ea typeface="+mn-ea"/>
                          <a:cs typeface="+mn-cs"/>
                        </a:rPr>
                        <a:t>My_PRM</a:t>
                      </a:r>
                      <a:r>
                        <a:rPr lang="en-GB" sz="1000" kern="1200" dirty="0">
                          <a:solidFill>
                            <a:schemeClr val="dk1"/>
                          </a:solidFill>
                          <a:effectLst/>
                          <a:latin typeface="+mn-lt"/>
                          <a:ea typeface="+mn-ea"/>
                          <a:cs typeface="+mn-cs"/>
                        </a:rPr>
                        <a:t> model is the best one.</a:t>
                      </a:r>
                    </a:p>
                  </a:txBody>
                  <a:tcPr marL="3749" marR="3749" marT="0" marB="0"/>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GB" sz="1000" kern="1200" dirty="0">
                          <a:solidFill>
                            <a:schemeClr val="dk1"/>
                          </a:solidFill>
                          <a:effectLst/>
                          <a:latin typeface="+mn-lt"/>
                          <a:ea typeface="+mn-ea"/>
                          <a:cs typeface="+mn-cs"/>
                        </a:rPr>
                        <a:t>Discuss the process of conducting a significance test and present the test results that support to recommend  </a:t>
                      </a:r>
                      <a:r>
                        <a:rPr lang="en-GB" sz="1000" kern="1200" dirty="0" err="1">
                          <a:solidFill>
                            <a:schemeClr val="dk1"/>
                          </a:solidFill>
                          <a:effectLst/>
                          <a:latin typeface="+mn-lt"/>
                          <a:ea typeface="+mn-ea"/>
                          <a:cs typeface="+mn-cs"/>
                        </a:rPr>
                        <a:t>My_PRM</a:t>
                      </a:r>
                      <a:r>
                        <a:rPr lang="en-GB" sz="1000" kern="1200" dirty="0">
                          <a:solidFill>
                            <a:schemeClr val="dk1"/>
                          </a:solidFill>
                          <a:effectLst/>
                          <a:latin typeface="+mn-lt"/>
                          <a:ea typeface="+mn-ea"/>
                          <a:cs typeface="+mn-cs"/>
                        </a:rPr>
                        <a:t> model.</a:t>
                      </a:r>
                    </a:p>
                  </a:txBody>
                  <a:tcPr marL="3749" marR="3749" marT="0" marB="0"/>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GB" sz="1000" kern="1200" dirty="0">
                          <a:solidFill>
                            <a:schemeClr val="dk1"/>
                          </a:solidFill>
                          <a:effectLst/>
                          <a:latin typeface="+mn-lt"/>
                          <a:ea typeface="+mn-ea"/>
                          <a:cs typeface="+mn-cs"/>
                        </a:rPr>
                        <a:t>The process of performing a significance test is acceptable and present the test results. However, the test results do not support to recommend </a:t>
                      </a:r>
                      <a:r>
                        <a:rPr lang="en-GB" sz="1000" kern="1200" dirty="0" err="1">
                          <a:solidFill>
                            <a:schemeClr val="dk1"/>
                          </a:solidFill>
                          <a:effectLst/>
                          <a:latin typeface="+mn-lt"/>
                          <a:ea typeface="+mn-ea"/>
                          <a:cs typeface="+mn-cs"/>
                        </a:rPr>
                        <a:t>My_PRM</a:t>
                      </a:r>
                      <a:r>
                        <a:rPr lang="en-GB" sz="1000" kern="1200" dirty="0">
                          <a:solidFill>
                            <a:schemeClr val="dk1"/>
                          </a:solidFill>
                          <a:effectLst/>
                          <a:latin typeface="+mn-lt"/>
                          <a:ea typeface="+mn-ea"/>
                          <a:cs typeface="+mn-cs"/>
                        </a:rPr>
                        <a:t> model</a:t>
                      </a:r>
                    </a:p>
                  </a:txBody>
                  <a:tcPr marL="3749" marR="3749" marT="0" marB="0"/>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GB" sz="1000" kern="1200" dirty="0">
                          <a:solidFill>
                            <a:schemeClr val="dk1"/>
                          </a:solidFill>
                          <a:effectLst/>
                          <a:latin typeface="+mn-lt"/>
                          <a:ea typeface="+mn-ea"/>
                          <a:cs typeface="+mn-cs"/>
                        </a:rPr>
                        <a:t>The process of performing a significance test is incorrect or  the test results do not make sense.</a:t>
                      </a:r>
                    </a:p>
                  </a:txBody>
                  <a:tcPr marL="3749" marR="3749" marT="0" marB="0"/>
                </a:tc>
                <a:tc>
                  <a:txBody>
                    <a:bodyPr/>
                    <a:lstStyle/>
                    <a:p>
                      <a:pPr algn="ctr">
                        <a:lnSpc>
                          <a:spcPct val="115000"/>
                        </a:lnSpc>
                        <a:spcAft>
                          <a:spcPts val="0"/>
                        </a:spcAft>
                      </a:pPr>
                      <a:r>
                        <a:rPr lang="en-AU" sz="1000" dirty="0">
                          <a:solidFill>
                            <a:srgbClr val="000000"/>
                          </a:solidFill>
                          <a:effectLst/>
                          <a:latin typeface="Calibri"/>
                          <a:ea typeface="SimSun"/>
                          <a:cs typeface="Calibri"/>
                        </a:rPr>
                        <a:t>/5</a:t>
                      </a:r>
                    </a:p>
                  </a:txBody>
                  <a:tcPr marL="3749" marR="3749" marT="0"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4692615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416</TotalTime>
  <Words>743</Words>
  <Application>Microsoft Macintosh PowerPoint</Application>
  <PresentationFormat>On-screen Show (4:3)</PresentationFormat>
  <Paragraphs>43</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QUT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Yuefeng Li</dc:creator>
  <cp:lastModifiedBy>Yuefeng Li</cp:lastModifiedBy>
  <cp:revision>45</cp:revision>
  <dcterms:created xsi:type="dcterms:W3CDTF">2017-04-28T04:01:57Z</dcterms:created>
  <dcterms:modified xsi:type="dcterms:W3CDTF">2024-04-28T03:06:28Z</dcterms:modified>
</cp:coreProperties>
</file>