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813" r:id="rId5"/>
  </p:sldMasterIdLst>
  <p:notesMasterIdLst>
    <p:notesMasterId r:id="rId21"/>
  </p:notesMasterIdLst>
  <p:sldIdLst>
    <p:sldId id="774" r:id="rId6"/>
    <p:sldId id="802" r:id="rId7"/>
    <p:sldId id="876" r:id="rId8"/>
    <p:sldId id="844" r:id="rId9"/>
    <p:sldId id="877" r:id="rId10"/>
    <p:sldId id="881" r:id="rId11"/>
    <p:sldId id="883" r:id="rId12"/>
    <p:sldId id="847" r:id="rId13"/>
    <p:sldId id="874" r:id="rId14"/>
    <p:sldId id="879" r:id="rId15"/>
    <p:sldId id="878" r:id="rId16"/>
    <p:sldId id="873" r:id="rId17"/>
    <p:sldId id="846" r:id="rId18"/>
    <p:sldId id="880" r:id="rId19"/>
    <p:sldId id="7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191B0-9D4D-499E-B6AA-27D10869CB7C}" v="14" dt="2024-10-25T15:37:30.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5033" autoAdjust="0"/>
  </p:normalViewPr>
  <p:slideViewPr>
    <p:cSldViewPr snapToGrid="0">
      <p:cViewPr varScale="1">
        <p:scale>
          <a:sx n="84" d="100"/>
          <a:sy n="84" d="100"/>
        </p:scale>
        <p:origin x="614"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SRIKAR MANCHEM" userId="5bd0cb1765afbd55" providerId="LiveId" clId="{B4B191B0-9D4D-499E-B6AA-27D10869CB7C}"/>
    <pc:docChg chg="custSel modSld">
      <pc:chgData name="VISHNU SRIKAR MANCHEM" userId="5bd0cb1765afbd55" providerId="LiveId" clId="{B4B191B0-9D4D-499E-B6AA-27D10869CB7C}" dt="2024-10-25T15:37:30.031" v="102"/>
      <pc:docMkLst>
        <pc:docMk/>
      </pc:docMkLst>
      <pc:sldChg chg="delSp modSp mod">
        <pc:chgData name="VISHNU SRIKAR MANCHEM" userId="5bd0cb1765afbd55" providerId="LiveId" clId="{B4B191B0-9D4D-499E-B6AA-27D10869CB7C}" dt="2024-10-25T15:33:39.792" v="75" actId="1076"/>
        <pc:sldMkLst>
          <pc:docMk/>
          <pc:sldMk cId="1398279195" sldId="774"/>
        </pc:sldMkLst>
        <pc:spChg chg="mod">
          <ac:chgData name="VISHNU SRIKAR MANCHEM" userId="5bd0cb1765afbd55" providerId="LiveId" clId="{B4B191B0-9D4D-499E-B6AA-27D10869CB7C}" dt="2024-10-25T15:33:17.533" v="74" actId="1076"/>
          <ac:spMkLst>
            <pc:docMk/>
            <pc:sldMk cId="1398279195" sldId="774"/>
            <ac:spMk id="5" creationId="{3DC7025E-4863-6F49-AD01-8A5B65B0890F}"/>
          </ac:spMkLst>
        </pc:spChg>
        <pc:spChg chg="mod">
          <ac:chgData name="VISHNU SRIKAR MANCHEM" userId="5bd0cb1765afbd55" providerId="LiveId" clId="{B4B191B0-9D4D-499E-B6AA-27D10869CB7C}" dt="2024-10-25T15:33:08.735" v="72" actId="688"/>
          <ac:spMkLst>
            <pc:docMk/>
            <pc:sldMk cId="1398279195" sldId="774"/>
            <ac:spMk id="8" creationId="{BE776D66-1F2F-B348-8DC7-42BD5D86556D}"/>
          </ac:spMkLst>
        </pc:spChg>
        <pc:picChg chg="del">
          <ac:chgData name="VISHNU SRIKAR MANCHEM" userId="5bd0cb1765afbd55" providerId="LiveId" clId="{B4B191B0-9D4D-499E-B6AA-27D10869CB7C}" dt="2024-10-25T15:32:21.923" v="0" actId="478"/>
          <ac:picMkLst>
            <pc:docMk/>
            <pc:sldMk cId="1398279195" sldId="774"/>
            <ac:picMk id="7" creationId="{80288CD4-7B52-C244-BAD4-BFF7D9DCE675}"/>
          </ac:picMkLst>
        </pc:picChg>
        <pc:cxnChg chg="mod">
          <ac:chgData name="VISHNU SRIKAR MANCHEM" userId="5bd0cb1765afbd55" providerId="LiveId" clId="{B4B191B0-9D4D-499E-B6AA-27D10869CB7C}" dt="2024-10-25T15:33:39.792" v="75" actId="1076"/>
          <ac:cxnSpMkLst>
            <pc:docMk/>
            <pc:sldMk cId="1398279195" sldId="774"/>
            <ac:cxnSpMk id="3" creationId="{4BA58083-EF1A-427F-9030-DC289843A2BF}"/>
          </ac:cxnSpMkLst>
        </pc:cxnChg>
      </pc:sldChg>
      <pc:sldChg chg="addSp delSp modSp mod">
        <pc:chgData name="VISHNU SRIKAR MANCHEM" userId="5bd0cb1765afbd55" providerId="LiveId" clId="{B4B191B0-9D4D-499E-B6AA-27D10869CB7C}" dt="2024-10-25T15:36:53.990" v="89" actId="14100"/>
        <pc:sldMkLst>
          <pc:docMk/>
          <pc:sldMk cId="4230959271" sldId="794"/>
        </pc:sldMkLst>
        <pc:spChg chg="add del mod">
          <ac:chgData name="VISHNU SRIKAR MANCHEM" userId="5bd0cb1765afbd55" providerId="LiveId" clId="{B4B191B0-9D4D-499E-B6AA-27D10869CB7C}" dt="2024-10-25T15:34:34.064" v="81" actId="478"/>
          <ac:spMkLst>
            <pc:docMk/>
            <pc:sldMk cId="4230959271" sldId="794"/>
            <ac:spMk id="6" creationId="{1ADA7C37-A845-56DC-2D02-9215F52EC5F4}"/>
          </ac:spMkLst>
        </pc:spChg>
        <pc:picChg chg="add del mod">
          <ac:chgData name="VISHNU SRIKAR MANCHEM" userId="5bd0cb1765afbd55" providerId="LiveId" clId="{B4B191B0-9D4D-499E-B6AA-27D10869CB7C}" dt="2024-10-25T15:34:34.064" v="81" actId="478"/>
          <ac:picMkLst>
            <pc:docMk/>
            <pc:sldMk cId="4230959271" sldId="794"/>
            <ac:picMk id="5" creationId="{638606E5-3DE5-2296-B86E-FE11E19536B6}"/>
          </ac:picMkLst>
        </pc:picChg>
        <pc:picChg chg="add mod">
          <ac:chgData name="VISHNU SRIKAR MANCHEM" userId="5bd0cb1765afbd55" providerId="LiveId" clId="{B4B191B0-9D4D-499E-B6AA-27D10869CB7C}" dt="2024-10-25T15:36:53.990" v="89" actId="14100"/>
          <ac:picMkLst>
            <pc:docMk/>
            <pc:sldMk cId="4230959271" sldId="794"/>
            <ac:picMk id="8" creationId="{5C2E1F13-EF4D-2C8C-55F9-93DC0F32589C}"/>
          </ac:picMkLst>
        </pc:picChg>
        <pc:picChg chg="mod">
          <ac:chgData name="VISHNU SRIKAR MANCHEM" userId="5bd0cb1765afbd55" providerId="LiveId" clId="{B4B191B0-9D4D-499E-B6AA-27D10869CB7C}" dt="2024-10-25T15:33:55.376" v="76" actId="1076"/>
          <ac:picMkLst>
            <pc:docMk/>
            <pc:sldMk cId="4230959271" sldId="794"/>
            <ac:picMk id="9" creationId="{615E8BC6-9217-0A40-9898-432D8A1FFF91}"/>
          </ac:picMkLst>
        </pc:picChg>
      </pc:sldChg>
      <pc:sldChg chg="addSp modSp mod">
        <pc:chgData name="VISHNU SRIKAR MANCHEM" userId="5bd0cb1765afbd55" providerId="LiveId" clId="{B4B191B0-9D4D-499E-B6AA-27D10869CB7C}" dt="2024-10-25T15:37:06.327" v="91" actId="1036"/>
        <pc:sldMkLst>
          <pc:docMk/>
          <pc:sldMk cId="3432407034" sldId="802"/>
        </pc:sldMkLst>
        <pc:picChg chg="add mod">
          <ac:chgData name="VISHNU SRIKAR MANCHEM" userId="5bd0cb1765afbd55" providerId="LiveId" clId="{B4B191B0-9D4D-499E-B6AA-27D10869CB7C}" dt="2024-10-25T15:37:06.327" v="91" actId="1036"/>
          <ac:picMkLst>
            <pc:docMk/>
            <pc:sldMk cId="3432407034" sldId="802"/>
            <ac:picMk id="5" creationId="{8E51AF5A-96D9-C14B-F67F-A5194B2091E8}"/>
          </ac:picMkLst>
        </pc:picChg>
      </pc:sldChg>
      <pc:sldChg chg="addSp modSp">
        <pc:chgData name="VISHNU SRIKAR MANCHEM" userId="5bd0cb1765afbd55" providerId="LiveId" clId="{B4B191B0-9D4D-499E-B6AA-27D10869CB7C}" dt="2024-10-25T15:37:10.173" v="93"/>
        <pc:sldMkLst>
          <pc:docMk/>
          <pc:sldMk cId="1112197597" sldId="844"/>
        </pc:sldMkLst>
        <pc:picChg chg="add mod">
          <ac:chgData name="VISHNU SRIKAR MANCHEM" userId="5bd0cb1765afbd55" providerId="LiveId" clId="{B4B191B0-9D4D-499E-B6AA-27D10869CB7C}" dt="2024-10-25T15:37:10.173" v="93"/>
          <ac:picMkLst>
            <pc:docMk/>
            <pc:sldMk cId="1112197597" sldId="844"/>
            <ac:picMk id="2" creationId="{8085A618-19B9-C8A6-8921-8F8AD379165E}"/>
          </ac:picMkLst>
        </pc:picChg>
      </pc:sldChg>
      <pc:sldChg chg="addSp modSp">
        <pc:chgData name="VISHNU SRIKAR MANCHEM" userId="5bd0cb1765afbd55" providerId="LiveId" clId="{B4B191B0-9D4D-499E-B6AA-27D10869CB7C}" dt="2024-10-25T15:37:26.928" v="101"/>
        <pc:sldMkLst>
          <pc:docMk/>
          <pc:sldMk cId="750717339" sldId="846"/>
        </pc:sldMkLst>
        <pc:picChg chg="add mod">
          <ac:chgData name="VISHNU SRIKAR MANCHEM" userId="5bd0cb1765afbd55" providerId="LiveId" clId="{B4B191B0-9D4D-499E-B6AA-27D10869CB7C}" dt="2024-10-25T15:37:26.928" v="101"/>
          <ac:picMkLst>
            <pc:docMk/>
            <pc:sldMk cId="750717339" sldId="846"/>
            <ac:picMk id="5" creationId="{1570F046-A5C6-2789-6204-5E39F33E9C0A}"/>
          </ac:picMkLst>
        </pc:picChg>
      </pc:sldChg>
      <pc:sldChg chg="addSp modSp">
        <pc:chgData name="VISHNU SRIKAR MANCHEM" userId="5bd0cb1765afbd55" providerId="LiveId" clId="{B4B191B0-9D4D-499E-B6AA-27D10869CB7C}" dt="2024-10-25T15:37:17.072" v="96"/>
        <pc:sldMkLst>
          <pc:docMk/>
          <pc:sldMk cId="0" sldId="847"/>
        </pc:sldMkLst>
        <pc:picChg chg="add mod">
          <ac:chgData name="VISHNU SRIKAR MANCHEM" userId="5bd0cb1765afbd55" providerId="LiveId" clId="{B4B191B0-9D4D-499E-B6AA-27D10869CB7C}" dt="2024-10-25T15:37:17.072" v="96"/>
          <ac:picMkLst>
            <pc:docMk/>
            <pc:sldMk cId="0" sldId="847"/>
            <ac:picMk id="5" creationId="{C9B90BF8-FD6D-4CE5-E3D2-68E7855A51B8}"/>
          </ac:picMkLst>
        </pc:picChg>
      </pc:sldChg>
      <pc:sldChg chg="addSp modSp">
        <pc:chgData name="VISHNU SRIKAR MANCHEM" userId="5bd0cb1765afbd55" providerId="LiveId" clId="{B4B191B0-9D4D-499E-B6AA-27D10869CB7C}" dt="2024-10-25T15:37:25.234" v="100"/>
        <pc:sldMkLst>
          <pc:docMk/>
          <pc:sldMk cId="2010084486" sldId="873"/>
        </pc:sldMkLst>
        <pc:picChg chg="add mod">
          <ac:chgData name="VISHNU SRIKAR MANCHEM" userId="5bd0cb1765afbd55" providerId="LiveId" clId="{B4B191B0-9D4D-499E-B6AA-27D10869CB7C}" dt="2024-10-25T15:37:25.234" v="100"/>
          <ac:picMkLst>
            <pc:docMk/>
            <pc:sldMk cId="2010084486" sldId="873"/>
            <ac:picMk id="2" creationId="{3CE260CF-764A-840A-D117-D6C87D8D8B3F}"/>
          </ac:picMkLst>
        </pc:picChg>
      </pc:sldChg>
      <pc:sldChg chg="addSp modSp">
        <pc:chgData name="VISHNU SRIKAR MANCHEM" userId="5bd0cb1765afbd55" providerId="LiveId" clId="{B4B191B0-9D4D-499E-B6AA-27D10869CB7C}" dt="2024-10-25T15:37:19.302" v="97"/>
        <pc:sldMkLst>
          <pc:docMk/>
          <pc:sldMk cId="3378797226" sldId="874"/>
        </pc:sldMkLst>
        <pc:picChg chg="add mod">
          <ac:chgData name="VISHNU SRIKAR MANCHEM" userId="5bd0cb1765afbd55" providerId="LiveId" clId="{B4B191B0-9D4D-499E-B6AA-27D10869CB7C}" dt="2024-10-25T15:37:19.302" v="97"/>
          <ac:picMkLst>
            <pc:docMk/>
            <pc:sldMk cId="3378797226" sldId="874"/>
            <ac:picMk id="5" creationId="{218365E1-9F00-A219-2A9F-4FE39D399B7E}"/>
          </ac:picMkLst>
        </pc:picChg>
      </pc:sldChg>
      <pc:sldChg chg="addSp modSp">
        <pc:chgData name="VISHNU SRIKAR MANCHEM" userId="5bd0cb1765afbd55" providerId="LiveId" clId="{B4B191B0-9D4D-499E-B6AA-27D10869CB7C}" dt="2024-10-25T15:37:08.206" v="92"/>
        <pc:sldMkLst>
          <pc:docMk/>
          <pc:sldMk cId="532187531" sldId="876"/>
        </pc:sldMkLst>
        <pc:picChg chg="add mod">
          <ac:chgData name="VISHNU SRIKAR MANCHEM" userId="5bd0cb1765afbd55" providerId="LiveId" clId="{B4B191B0-9D4D-499E-B6AA-27D10869CB7C}" dt="2024-10-25T15:37:08.206" v="92"/>
          <ac:picMkLst>
            <pc:docMk/>
            <pc:sldMk cId="532187531" sldId="876"/>
            <ac:picMk id="5" creationId="{84D76DC5-1467-A500-B2D7-96BBA68F9BFD}"/>
          </ac:picMkLst>
        </pc:picChg>
      </pc:sldChg>
      <pc:sldChg chg="addSp modSp">
        <pc:chgData name="VISHNU SRIKAR MANCHEM" userId="5bd0cb1765afbd55" providerId="LiveId" clId="{B4B191B0-9D4D-499E-B6AA-27D10869CB7C}" dt="2024-10-25T15:37:11.812" v="94"/>
        <pc:sldMkLst>
          <pc:docMk/>
          <pc:sldMk cId="1217455242" sldId="877"/>
        </pc:sldMkLst>
        <pc:picChg chg="add mod">
          <ac:chgData name="VISHNU SRIKAR MANCHEM" userId="5bd0cb1765afbd55" providerId="LiveId" clId="{B4B191B0-9D4D-499E-B6AA-27D10869CB7C}" dt="2024-10-25T15:37:11.812" v="94"/>
          <ac:picMkLst>
            <pc:docMk/>
            <pc:sldMk cId="1217455242" sldId="877"/>
            <ac:picMk id="2" creationId="{12BB039B-CB24-E883-D72E-84664856A47A}"/>
          </ac:picMkLst>
        </pc:picChg>
      </pc:sldChg>
      <pc:sldChg chg="addSp modSp">
        <pc:chgData name="VISHNU SRIKAR MANCHEM" userId="5bd0cb1765afbd55" providerId="LiveId" clId="{B4B191B0-9D4D-499E-B6AA-27D10869CB7C}" dt="2024-10-25T15:37:23.492" v="99"/>
        <pc:sldMkLst>
          <pc:docMk/>
          <pc:sldMk cId="1637515816" sldId="878"/>
        </pc:sldMkLst>
        <pc:picChg chg="add mod">
          <ac:chgData name="VISHNU SRIKAR MANCHEM" userId="5bd0cb1765afbd55" providerId="LiveId" clId="{B4B191B0-9D4D-499E-B6AA-27D10869CB7C}" dt="2024-10-25T15:37:23.492" v="99"/>
          <ac:picMkLst>
            <pc:docMk/>
            <pc:sldMk cId="1637515816" sldId="878"/>
            <ac:picMk id="5" creationId="{3EC6ABC1-DC18-EF04-A737-8893D51FD5DD}"/>
          </ac:picMkLst>
        </pc:picChg>
      </pc:sldChg>
      <pc:sldChg chg="addSp modSp">
        <pc:chgData name="VISHNU SRIKAR MANCHEM" userId="5bd0cb1765afbd55" providerId="LiveId" clId="{B4B191B0-9D4D-499E-B6AA-27D10869CB7C}" dt="2024-10-25T15:37:21.492" v="98"/>
        <pc:sldMkLst>
          <pc:docMk/>
          <pc:sldMk cId="4173710280" sldId="879"/>
        </pc:sldMkLst>
        <pc:picChg chg="add mod">
          <ac:chgData name="VISHNU SRIKAR MANCHEM" userId="5bd0cb1765afbd55" providerId="LiveId" clId="{B4B191B0-9D4D-499E-B6AA-27D10869CB7C}" dt="2024-10-25T15:37:21.492" v="98"/>
          <ac:picMkLst>
            <pc:docMk/>
            <pc:sldMk cId="4173710280" sldId="879"/>
            <ac:picMk id="5" creationId="{67F69A9A-5267-E43F-66A2-D04323CAE473}"/>
          </ac:picMkLst>
        </pc:picChg>
      </pc:sldChg>
      <pc:sldChg chg="addSp modSp">
        <pc:chgData name="VISHNU SRIKAR MANCHEM" userId="5bd0cb1765afbd55" providerId="LiveId" clId="{B4B191B0-9D4D-499E-B6AA-27D10869CB7C}" dt="2024-10-25T15:37:30.031" v="102"/>
        <pc:sldMkLst>
          <pc:docMk/>
          <pc:sldMk cId="1941334937" sldId="880"/>
        </pc:sldMkLst>
        <pc:picChg chg="add mod">
          <ac:chgData name="VISHNU SRIKAR MANCHEM" userId="5bd0cb1765afbd55" providerId="LiveId" clId="{B4B191B0-9D4D-499E-B6AA-27D10869CB7C}" dt="2024-10-25T15:37:30.031" v="102"/>
          <ac:picMkLst>
            <pc:docMk/>
            <pc:sldMk cId="1941334937" sldId="880"/>
            <ac:picMk id="3" creationId="{0EC740AE-D6C1-12F8-630F-0964DE30B9E7}"/>
          </ac:picMkLst>
        </pc:picChg>
      </pc:sldChg>
      <pc:sldChg chg="addSp modSp">
        <pc:chgData name="VISHNU SRIKAR MANCHEM" userId="5bd0cb1765afbd55" providerId="LiveId" clId="{B4B191B0-9D4D-499E-B6AA-27D10869CB7C}" dt="2024-10-25T15:37:14.428" v="95"/>
        <pc:sldMkLst>
          <pc:docMk/>
          <pc:sldMk cId="458129236" sldId="881"/>
        </pc:sldMkLst>
        <pc:picChg chg="add mod">
          <ac:chgData name="VISHNU SRIKAR MANCHEM" userId="5bd0cb1765afbd55" providerId="LiveId" clId="{B4B191B0-9D4D-499E-B6AA-27D10869CB7C}" dt="2024-10-25T15:37:14.428" v="95"/>
          <ac:picMkLst>
            <pc:docMk/>
            <pc:sldMk cId="458129236" sldId="881"/>
            <ac:picMk id="2" creationId="{965B658C-BB5B-3AED-32E5-F378566D4E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067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712961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4535327"/>
      </p:ext>
    </p:extLst>
  </p:cSld>
  <p:clrMap bg1="lt1" tx1="dk1" bg2="lt2" tx2="dk2" accent1="accent1" accent2="accent2" accent3="accent3" accent4="accent4" accent5="accent5" accent6="accent6" hlink="hlink" folHlink="folHlink"/>
  <p:sldLayoutIdLst>
    <p:sldLayoutId id="2147483814" r:id="rId1"/>
    <p:sldLayoutId id="2147483815"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8" name="TextBox 7">
            <a:extLst>
              <a:ext uri="{FF2B5EF4-FFF2-40B4-BE49-F238E27FC236}">
                <a16:creationId xmlns:a16="http://schemas.microsoft.com/office/drawing/2014/main" id="{BE776D66-1F2F-B348-8DC7-42BD5D86556D}"/>
              </a:ext>
            </a:extLst>
          </p:cNvPr>
          <p:cNvSpPr txBox="1"/>
          <p:nvPr/>
        </p:nvSpPr>
        <p:spPr>
          <a:xfrm>
            <a:off x="6356723" y="4776041"/>
            <a:ext cx="5748057" cy="1323439"/>
          </a:xfrm>
          <a:prstGeom prst="rect">
            <a:avLst/>
          </a:prstGeom>
          <a:noFill/>
        </p:spPr>
        <p:txBody>
          <a:bodyPr wrap="square" rtlCol="0">
            <a:spAutoFit/>
          </a:bodyPr>
          <a:lstStyle/>
          <a:p>
            <a:pPr defTabSz="914400"/>
            <a:r>
              <a:rPr lang="en-US" sz="2000" dirty="0">
                <a:solidFill>
                  <a:prstClr val="white"/>
                </a:solidFill>
                <a:latin typeface="Georgia" panose="02040502050405020303" pitchFamily="18" charset="0"/>
                <a:cs typeface="Times New Roman" panose="02020603050405020304" pitchFamily="18" charset="0"/>
              </a:rPr>
              <a:t>M. VISHNU SRIKAR</a:t>
            </a:r>
          </a:p>
          <a:p>
            <a:pPr defTabSz="914400"/>
            <a:r>
              <a:rPr lang="en-US" sz="2000" dirty="0">
                <a:solidFill>
                  <a:prstClr val="white"/>
                </a:solidFill>
                <a:latin typeface="Georgia" panose="02040502050405020303" pitchFamily="18" charset="0"/>
                <a:cs typeface="Times New Roman" panose="02020603050405020304" pitchFamily="18" charset="0"/>
              </a:rPr>
              <a:t>12112382</a:t>
            </a:r>
          </a:p>
          <a:p>
            <a:pPr defTabSz="914400"/>
            <a:r>
              <a:rPr lang="en-US" sz="2000" dirty="0">
                <a:solidFill>
                  <a:prstClr val="white"/>
                </a:solidFill>
                <a:latin typeface="Georgia" panose="02040502050405020303" pitchFamily="18" charset="0"/>
                <a:cs typeface="Times New Roman" panose="02020603050405020304" pitchFamily="18" charset="0"/>
              </a:rPr>
              <a:t>LOVELY PROFESSIONAL UNIVERSITY</a:t>
            </a:r>
          </a:p>
          <a:p>
            <a:pPr defTabSz="914400"/>
            <a:r>
              <a:rPr lang="en-US" sz="2000" dirty="0">
                <a:solidFill>
                  <a:prstClr val="white"/>
                </a:solidFill>
                <a:latin typeface="Georgia" panose="02040502050405020303" pitchFamily="18" charset="0"/>
                <a:cs typeface="Times New Roman" panose="02020603050405020304" pitchFamily="18" charset="0"/>
              </a:rPr>
              <a:t>K21UW</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77604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87140" cy="1569660"/>
          </a:xfrm>
          <a:prstGeom prst="rect">
            <a:avLst/>
          </a:prstGeom>
          <a:noFill/>
        </p:spPr>
        <p:txBody>
          <a:bodyPr wrap="square" lIns="91440" tIns="45720" rIns="91440" bIns="45720" anchor="t">
            <a:spAutoFit/>
          </a:bodyPr>
          <a:lstStyle/>
          <a:p>
            <a:pPr algn="ctr" defTabSz="914400"/>
            <a:r>
              <a:rPr lang="en-US" sz="4800" dirty="0">
                <a:solidFill>
                  <a:prstClr val="white"/>
                </a:solidFill>
                <a:latin typeface="Georgia" panose="02040502050405020303" pitchFamily="18" charset="0"/>
                <a:cs typeface="Times New Roman" panose="02020603050405020304" pitchFamily="18" charset="0"/>
              </a:rPr>
              <a:t>SUPERSTORE SALES PREDICTION</a:t>
            </a:r>
          </a:p>
          <a:p>
            <a:pPr algn="ctr" defTabSz="914400"/>
            <a:r>
              <a:rPr lang="en-US" sz="4800" dirty="0">
                <a:solidFill>
                  <a:prstClr val="white"/>
                </a:solidFill>
                <a:latin typeface="Georgia" panose="02040502050405020303" pitchFamily="18" charset="0"/>
                <a:cs typeface="Times New Roman" panose="02020603050405020304" pitchFamily="18" charset="0"/>
              </a:rPr>
              <a:t>USING MACHINE LEARNING</a:t>
            </a:r>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6580C7-6DC7-8D5B-E6D1-A4DEC560F696}"/>
              </a:ext>
            </a:extLst>
          </p:cNvPr>
          <p:cNvSpPr>
            <a:spLocks noGrp="1"/>
          </p:cNvSpPr>
          <p:nvPr>
            <p:ph idx="1"/>
          </p:nvPr>
        </p:nvSpPr>
        <p:spPr/>
        <p:txBody>
          <a:bodyPr>
            <a:normAutofit fontScale="77500" lnSpcReduction="20000"/>
          </a:bodyPr>
          <a:lstStyle/>
          <a:p>
            <a:pPr algn="just">
              <a:buFont typeface="+mj-lt"/>
              <a:buAutoNum type="arabicPeriod"/>
            </a:pPr>
            <a:r>
              <a:rPr lang="en-US" sz="2300" b="1" i="0" dirty="0">
                <a:solidFill>
                  <a:srgbClr val="374151"/>
                </a:solidFill>
                <a:effectLst/>
                <a:latin typeface="Times New Roman" panose="02020603050405020304" pitchFamily="18" charset="0"/>
                <a:cs typeface="Times New Roman" panose="02020603050405020304" pitchFamily="18" charset="0"/>
              </a:rPr>
              <a:t>XG-Boost Regressor:</a:t>
            </a:r>
            <a:endParaRPr lang="en-US" sz="2300" b="0" i="0" dirty="0">
              <a:solidFill>
                <a:srgbClr val="374151"/>
              </a:solidFill>
              <a:effectLst/>
              <a:latin typeface="Times New Roman" panose="02020603050405020304" pitchFamily="18" charset="0"/>
              <a:cs typeface="Times New Roman" panose="02020603050405020304" pitchFamily="18" charset="0"/>
            </a:endParaRPr>
          </a:p>
          <a:p>
            <a:pPr marL="457200" lvl="1" indent="0" algn="just">
              <a:buNone/>
            </a:pPr>
            <a:r>
              <a:rPr lang="en-US" sz="2300" b="0" i="0" dirty="0">
                <a:solidFill>
                  <a:srgbClr val="374151"/>
                </a:solidFill>
                <a:effectLst/>
                <a:latin typeface="Times New Roman" panose="02020603050405020304" pitchFamily="18" charset="0"/>
                <a:cs typeface="Times New Roman" panose="02020603050405020304" pitchFamily="18" charset="0"/>
              </a:rPr>
              <a:t>XG-Boost (Extreme Gradient Boosting) is an ensemble learning algorithm that combines the predictions of multiple decision tree models to improve accuracy and is particularly effective for regression tasks.</a:t>
            </a:r>
          </a:p>
          <a:p>
            <a:pPr algn="just">
              <a:buFont typeface="+mj-lt"/>
              <a:buAutoNum type="arabicPeriod"/>
            </a:pPr>
            <a:r>
              <a:rPr lang="en-US" sz="2300" b="1" i="0" dirty="0">
                <a:solidFill>
                  <a:srgbClr val="374151"/>
                </a:solidFill>
                <a:effectLst/>
                <a:latin typeface="Times New Roman" panose="02020603050405020304" pitchFamily="18" charset="0"/>
                <a:cs typeface="Times New Roman" panose="02020603050405020304" pitchFamily="18" charset="0"/>
              </a:rPr>
              <a:t>K-Nearest Neighbors Regressor:</a:t>
            </a:r>
            <a:endParaRPr lang="en-US" sz="2300" b="0" i="0" dirty="0">
              <a:solidFill>
                <a:srgbClr val="374151"/>
              </a:solidFill>
              <a:effectLst/>
              <a:latin typeface="Times New Roman" panose="02020603050405020304" pitchFamily="18" charset="0"/>
              <a:cs typeface="Times New Roman" panose="02020603050405020304" pitchFamily="18" charset="0"/>
            </a:endParaRPr>
          </a:p>
          <a:p>
            <a:pPr marL="457200" lvl="1" indent="0" algn="just">
              <a:buNone/>
            </a:pPr>
            <a:r>
              <a:rPr lang="en-US" sz="2300" b="0" i="0" dirty="0">
                <a:solidFill>
                  <a:srgbClr val="374151"/>
                </a:solidFill>
                <a:effectLst/>
                <a:latin typeface="Times New Roman" panose="02020603050405020304" pitchFamily="18" charset="0"/>
                <a:cs typeface="Times New Roman" panose="02020603050405020304" pitchFamily="18" charset="0"/>
              </a:rPr>
              <a:t>K-Nearest Neighbors is an algorithm that predicts the target variable by averaging the values of its k-nearest neighbors.</a:t>
            </a:r>
          </a:p>
          <a:p>
            <a:pPr algn="just">
              <a:buFont typeface="+mj-lt"/>
              <a:buAutoNum type="arabicPeriod"/>
            </a:pPr>
            <a:r>
              <a:rPr lang="en-US" sz="2300" b="1" i="0" dirty="0">
                <a:solidFill>
                  <a:srgbClr val="374151"/>
                </a:solidFill>
                <a:effectLst/>
                <a:latin typeface="Times New Roman" panose="02020603050405020304" pitchFamily="18" charset="0"/>
                <a:cs typeface="Times New Roman" panose="02020603050405020304" pitchFamily="18" charset="0"/>
              </a:rPr>
              <a:t>Decision Tree Regressor:</a:t>
            </a:r>
            <a:endParaRPr lang="en-US" sz="2300" b="0" i="0" dirty="0">
              <a:solidFill>
                <a:srgbClr val="374151"/>
              </a:solidFill>
              <a:effectLst/>
              <a:latin typeface="Times New Roman" panose="02020603050405020304" pitchFamily="18" charset="0"/>
              <a:cs typeface="Times New Roman" panose="02020603050405020304" pitchFamily="18" charset="0"/>
            </a:endParaRPr>
          </a:p>
          <a:p>
            <a:pPr marL="457200" lvl="1" indent="0" algn="just">
              <a:buNone/>
            </a:pPr>
            <a:r>
              <a:rPr lang="en-US" sz="2300" b="0" i="0" dirty="0">
                <a:solidFill>
                  <a:srgbClr val="374151"/>
                </a:solidFill>
                <a:effectLst/>
                <a:latin typeface="Times New Roman" panose="02020603050405020304" pitchFamily="18" charset="0"/>
                <a:cs typeface="Times New Roman" panose="02020603050405020304" pitchFamily="18" charset="0"/>
              </a:rPr>
              <a:t>Decision Tree builds a predictive model in the form of a tree structure, where each node represents a decision based on a feature, and each leaf node represents the predicted output.</a:t>
            </a:r>
          </a:p>
          <a:p>
            <a:pPr algn="just">
              <a:buFont typeface="+mj-lt"/>
              <a:buAutoNum type="arabicPeriod"/>
            </a:pPr>
            <a:r>
              <a:rPr lang="en-US" sz="2300" b="1" i="0" dirty="0">
                <a:solidFill>
                  <a:srgbClr val="374151"/>
                </a:solidFill>
                <a:effectLst/>
                <a:latin typeface="Times New Roman" panose="02020603050405020304" pitchFamily="18" charset="0"/>
                <a:cs typeface="Times New Roman" panose="02020603050405020304" pitchFamily="18" charset="0"/>
              </a:rPr>
              <a:t>Random Forest Regressor:</a:t>
            </a:r>
            <a:endParaRPr lang="en-US" sz="2300" b="0" i="0" dirty="0">
              <a:solidFill>
                <a:srgbClr val="374151"/>
              </a:solidFill>
              <a:effectLst/>
              <a:latin typeface="Times New Roman" panose="02020603050405020304" pitchFamily="18" charset="0"/>
              <a:cs typeface="Times New Roman" panose="02020603050405020304" pitchFamily="18" charset="0"/>
            </a:endParaRPr>
          </a:p>
          <a:p>
            <a:pPr marL="457200" lvl="1" indent="0" algn="just">
              <a:buNone/>
            </a:pPr>
            <a:r>
              <a:rPr lang="en-US" sz="2300" b="0" i="0" dirty="0">
                <a:solidFill>
                  <a:srgbClr val="374151"/>
                </a:solidFill>
                <a:effectLst/>
                <a:latin typeface="Times New Roman" panose="02020603050405020304" pitchFamily="18" charset="0"/>
                <a:cs typeface="Times New Roman" panose="02020603050405020304" pitchFamily="18" charset="0"/>
              </a:rPr>
              <a:t>Random Forest is collection of decision trees, where multiple trees are trained independently, and their predictions are averaged to improve accuracy and handle overfitting.</a:t>
            </a:r>
          </a:p>
          <a:p>
            <a:pPr algn="just">
              <a:buFont typeface="+mj-lt"/>
              <a:buAutoNum type="arabicPeriod"/>
            </a:pPr>
            <a:r>
              <a:rPr lang="en-US" sz="2300" b="1" i="0" dirty="0">
                <a:solidFill>
                  <a:srgbClr val="374151"/>
                </a:solidFill>
                <a:effectLst/>
                <a:latin typeface="Times New Roman" panose="02020603050405020304" pitchFamily="18" charset="0"/>
                <a:cs typeface="Times New Roman" panose="02020603050405020304" pitchFamily="18" charset="0"/>
              </a:rPr>
              <a:t>Support Vector Regressor:</a:t>
            </a:r>
            <a:endParaRPr lang="en-US" sz="2300" b="0" i="0" dirty="0">
              <a:solidFill>
                <a:srgbClr val="374151"/>
              </a:solidFill>
              <a:effectLst/>
              <a:latin typeface="Times New Roman" panose="02020603050405020304" pitchFamily="18" charset="0"/>
              <a:cs typeface="Times New Roman" panose="02020603050405020304" pitchFamily="18" charset="0"/>
            </a:endParaRPr>
          </a:p>
          <a:p>
            <a:pPr marL="457200" lvl="1" indent="0" algn="just">
              <a:buNone/>
            </a:pPr>
            <a:r>
              <a:rPr lang="en-US" sz="2300" b="0" i="0" dirty="0">
                <a:solidFill>
                  <a:srgbClr val="374151"/>
                </a:solidFill>
                <a:effectLst/>
                <a:latin typeface="Times New Roman" panose="02020603050405020304" pitchFamily="18" charset="0"/>
                <a:cs typeface="Times New Roman" panose="02020603050405020304" pitchFamily="18" charset="0"/>
              </a:rPr>
              <a:t>Support Vector Regression uses support vector machines to find a hyperplane that best represents the relationship between features and the target variable.</a:t>
            </a:r>
          </a:p>
          <a:p>
            <a:pPr algn="just">
              <a:buFont typeface="+mj-lt"/>
              <a:buAutoNum type="arabicPeriod"/>
            </a:pPr>
            <a:r>
              <a:rPr lang="en-US" sz="2300" b="1" i="0" dirty="0">
                <a:solidFill>
                  <a:srgbClr val="374151"/>
                </a:solidFill>
                <a:effectLst/>
                <a:latin typeface="Times New Roman" panose="02020603050405020304" pitchFamily="18" charset="0"/>
                <a:cs typeface="Times New Roman" panose="02020603050405020304" pitchFamily="18" charset="0"/>
              </a:rPr>
              <a:t>Linear Regression:</a:t>
            </a:r>
            <a:endParaRPr lang="en-US" sz="2300" b="0" i="0" dirty="0">
              <a:solidFill>
                <a:srgbClr val="374151"/>
              </a:solidFill>
              <a:effectLst/>
              <a:latin typeface="Times New Roman" panose="02020603050405020304" pitchFamily="18" charset="0"/>
              <a:cs typeface="Times New Roman" panose="02020603050405020304" pitchFamily="18" charset="0"/>
            </a:endParaRPr>
          </a:p>
          <a:p>
            <a:pPr marL="457200" lvl="1" indent="0" algn="just">
              <a:buNone/>
            </a:pPr>
            <a:r>
              <a:rPr lang="en-US" sz="2300" b="0" i="0" dirty="0">
                <a:solidFill>
                  <a:srgbClr val="374151"/>
                </a:solidFill>
                <a:effectLst/>
                <a:latin typeface="Times New Roman" panose="02020603050405020304" pitchFamily="18" charset="0"/>
                <a:cs typeface="Times New Roman" panose="02020603050405020304" pitchFamily="18" charset="0"/>
              </a:rPr>
              <a:t>Linear Regression models the relationship between the independent variables and the target variable as a linear.</a:t>
            </a:r>
          </a:p>
        </p:txBody>
      </p:sp>
      <p:sp>
        <p:nvSpPr>
          <p:cNvPr id="3" name="Title 2">
            <a:extLst>
              <a:ext uri="{FF2B5EF4-FFF2-40B4-BE49-F238E27FC236}">
                <a16:creationId xmlns:a16="http://schemas.microsoft.com/office/drawing/2014/main" id="{4D04C401-A2AE-8170-2FCA-DDF16AD721C4}"/>
              </a:ext>
            </a:extLst>
          </p:cNvPr>
          <p:cNvSpPr>
            <a:spLocks noGrp="1"/>
          </p:cNvSpPr>
          <p:nvPr>
            <p:ph type="title"/>
          </p:nvPr>
        </p:nvSpPr>
        <p:spPr/>
        <p:txBody>
          <a:bodyPr/>
          <a:lstStyle/>
          <a:p>
            <a:r>
              <a:rPr lang="en-IN" dirty="0"/>
              <a:t>METHODOLOGY:</a:t>
            </a:r>
          </a:p>
        </p:txBody>
      </p:sp>
      <p:sp>
        <p:nvSpPr>
          <p:cNvPr id="4" name="Slide Number Placeholder 3">
            <a:extLst>
              <a:ext uri="{FF2B5EF4-FFF2-40B4-BE49-F238E27FC236}">
                <a16:creationId xmlns:a16="http://schemas.microsoft.com/office/drawing/2014/main" id="{A8964907-B638-401D-3F3B-45D41DBD9D77}"/>
              </a:ext>
            </a:extLst>
          </p:cNvPr>
          <p:cNvSpPr>
            <a:spLocks noGrp="1"/>
          </p:cNvSpPr>
          <p:nvPr>
            <p:ph type="sldNum" sz="quarter" idx="12"/>
          </p:nvPr>
        </p:nvSpPr>
        <p:spPr/>
        <p:txBody>
          <a:bodyPr/>
          <a:lstStyle/>
          <a:p>
            <a:fld id="{71766878-3199-4EAB-94E7-2D6D11070E14}" type="slidenum">
              <a:rPr lang="en-US" smtClean="0"/>
              <a:pPr/>
              <a:t>10</a:t>
            </a:fld>
            <a:endParaRPr lang="en-US"/>
          </a:p>
        </p:txBody>
      </p:sp>
      <p:pic>
        <p:nvPicPr>
          <p:cNvPr id="5" name="Picture 4" descr="A white background with black dots&#10;&#10;Description automatically generated">
            <a:extLst>
              <a:ext uri="{FF2B5EF4-FFF2-40B4-BE49-F238E27FC236}">
                <a16:creationId xmlns:a16="http://schemas.microsoft.com/office/drawing/2014/main" id="{67F69A9A-5267-E43F-66A2-D04323CAE473}"/>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417371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DAB3ED-14B4-BEB5-F6BA-63DC703B0B20}"/>
              </a:ext>
            </a:extLst>
          </p:cNvPr>
          <p:cNvSpPr>
            <a:spLocks noGrp="1"/>
          </p:cNvSpPr>
          <p:nvPr>
            <p:ph idx="1"/>
          </p:nvPr>
        </p:nvSpPr>
        <p:spPr/>
        <p:txBody>
          <a:bodyPr/>
          <a:lstStyle/>
          <a:p>
            <a:pPr algn="just"/>
            <a:r>
              <a:rPr lang="en-US" sz="2400" dirty="0">
                <a:latin typeface="Times New Roman" pitchFamily="18" charset="0"/>
                <a:cs typeface="Times New Roman" pitchFamily="18" charset="0"/>
              </a:rPr>
              <a:t>8523 instances and 12 features are included in the dataset.</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dataset contains different features which clearly tells all the details about the product or the item in the supermarket.</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Dataset contain various null values in the features.</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dataset contains different features for items such as </a:t>
            </a:r>
            <a:r>
              <a:rPr lang="en-US" sz="2400" dirty="0" err="1">
                <a:latin typeface="Times New Roman" pitchFamily="18" charset="0"/>
                <a:cs typeface="Times New Roman" pitchFamily="18" charset="0"/>
              </a:rPr>
              <a:t>Item_Identifier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Item_Weight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Item_Fat_Content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Item_Visibility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Item_Type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Item_MRP</a:t>
            </a:r>
            <a:r>
              <a:rPr lang="en-US" sz="2400" dirty="0">
                <a:latin typeface="Times New Roman" pitchFamily="18" charset="0"/>
                <a:cs typeface="Times New Roman" pitchFamily="18" charset="0"/>
              </a:rPr>
              <a:t>.</a:t>
            </a:r>
          </a:p>
          <a:p>
            <a:endParaRPr lang="en-IN" dirty="0"/>
          </a:p>
        </p:txBody>
      </p:sp>
      <p:sp>
        <p:nvSpPr>
          <p:cNvPr id="3" name="Title 2">
            <a:extLst>
              <a:ext uri="{FF2B5EF4-FFF2-40B4-BE49-F238E27FC236}">
                <a16:creationId xmlns:a16="http://schemas.microsoft.com/office/drawing/2014/main" id="{41BC8792-A2B3-A0BB-B7BB-C671422602C2}"/>
              </a:ext>
            </a:extLst>
          </p:cNvPr>
          <p:cNvSpPr>
            <a:spLocks noGrp="1"/>
          </p:cNvSpPr>
          <p:nvPr>
            <p:ph type="title"/>
          </p:nvPr>
        </p:nvSpPr>
        <p:spPr/>
        <p:txBody>
          <a:bodyPr/>
          <a:lstStyle/>
          <a:p>
            <a:r>
              <a:rPr lang="en-IN" dirty="0"/>
              <a:t>DATASET DESCRIPTION:</a:t>
            </a:r>
          </a:p>
        </p:txBody>
      </p:sp>
      <p:sp>
        <p:nvSpPr>
          <p:cNvPr id="4" name="Slide Number Placeholder 3">
            <a:extLst>
              <a:ext uri="{FF2B5EF4-FFF2-40B4-BE49-F238E27FC236}">
                <a16:creationId xmlns:a16="http://schemas.microsoft.com/office/drawing/2014/main" id="{CD4A660E-BC42-C8F2-0482-5419144BAFAD}"/>
              </a:ext>
            </a:extLst>
          </p:cNvPr>
          <p:cNvSpPr>
            <a:spLocks noGrp="1"/>
          </p:cNvSpPr>
          <p:nvPr>
            <p:ph type="sldNum" sz="quarter" idx="12"/>
          </p:nvPr>
        </p:nvSpPr>
        <p:spPr/>
        <p:txBody>
          <a:bodyPr/>
          <a:lstStyle/>
          <a:p>
            <a:fld id="{71766878-3199-4EAB-94E7-2D6D11070E14}" type="slidenum">
              <a:rPr lang="en-US" smtClean="0"/>
              <a:pPr/>
              <a:t>11</a:t>
            </a:fld>
            <a:endParaRPr lang="en-US"/>
          </a:p>
        </p:txBody>
      </p:sp>
      <p:pic>
        <p:nvPicPr>
          <p:cNvPr id="5" name="Picture 4" descr="A white background with black dots&#10;&#10;Description automatically generated">
            <a:extLst>
              <a:ext uri="{FF2B5EF4-FFF2-40B4-BE49-F238E27FC236}">
                <a16:creationId xmlns:a16="http://schemas.microsoft.com/office/drawing/2014/main" id="{3EC6ABC1-DC18-EF04-A737-8893D51FD5DD}"/>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163751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5298" y="648464"/>
            <a:ext cx="11436823" cy="421441"/>
          </a:xfrm>
        </p:spPr>
        <p:txBody>
          <a:bodyPr/>
          <a:lstStyle/>
          <a:p>
            <a:r>
              <a:rPr lang="en-US" dirty="0"/>
              <a:t>RESULT AND ANALYSIS:</a:t>
            </a:r>
            <a:endParaRPr lang="en-IN" dirty="0"/>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white"/>
                </a:solidFill>
              </a:rPr>
              <a:pPr/>
              <a:t>12</a:t>
            </a:fld>
            <a:endParaRPr lang="en-US">
              <a:solidFill>
                <a:prstClr val="white"/>
              </a:solidFill>
            </a:endParaRPr>
          </a:p>
        </p:txBody>
      </p:sp>
      <p:sp>
        <p:nvSpPr>
          <p:cNvPr id="6" name="Content Placeholder 5"/>
          <p:cNvSpPr>
            <a:spLocks noGrp="1"/>
          </p:cNvSpPr>
          <p:nvPr>
            <p:ph idx="1"/>
          </p:nvPr>
        </p:nvSpPr>
        <p:spPr>
          <a:xfrm>
            <a:off x="377588" y="1570669"/>
            <a:ext cx="11436823" cy="4908082"/>
          </a:xfrm>
        </p:spPr>
        <p:txBody>
          <a:bodyPr>
            <a:normAutofit/>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result or conclusion for the regressor model is based on the fact that the value for R2-Score should be high and the MAE and the MSE should be relatively low.</a:t>
            </a:r>
          </a:p>
          <a:p>
            <a:r>
              <a:rPr lang="en-IN" sz="2400" kern="100" dirty="0">
                <a:latin typeface="Times New Roman" panose="02020603050405020304" pitchFamily="18" charset="0"/>
                <a:ea typeface="Calibri" panose="020F0502020204030204" pitchFamily="34" charset="0"/>
                <a:cs typeface="Times New Roman" panose="02020603050405020304" pitchFamily="18" charset="0"/>
              </a:rPr>
              <a:t>After plotting all the graphs for R2,MSE,MAE measures. The below are the plots:</a:t>
            </a:r>
          </a:p>
          <a:p>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6139D12-4A9A-BB3B-A928-1A8865DA2388}"/>
              </a:ext>
            </a:extLst>
          </p:cNvPr>
          <p:cNvPicPr>
            <a:picLocks noChangeAspect="1"/>
          </p:cNvPicPr>
          <p:nvPr/>
        </p:nvPicPr>
        <p:blipFill>
          <a:blip r:embed="rId2"/>
          <a:stretch>
            <a:fillRect/>
          </a:stretch>
        </p:blipFill>
        <p:spPr>
          <a:xfrm>
            <a:off x="115955" y="2834999"/>
            <a:ext cx="3729651" cy="2150170"/>
          </a:xfrm>
          <a:prstGeom prst="rect">
            <a:avLst/>
          </a:prstGeom>
        </p:spPr>
      </p:pic>
      <p:pic>
        <p:nvPicPr>
          <p:cNvPr id="8" name="Picture 7">
            <a:extLst>
              <a:ext uri="{FF2B5EF4-FFF2-40B4-BE49-F238E27FC236}">
                <a16:creationId xmlns:a16="http://schemas.microsoft.com/office/drawing/2014/main" id="{78454647-B919-2BFB-DB3F-89461CF68763}"/>
              </a:ext>
            </a:extLst>
          </p:cNvPr>
          <p:cNvPicPr>
            <a:picLocks noChangeAspect="1"/>
          </p:cNvPicPr>
          <p:nvPr/>
        </p:nvPicPr>
        <p:blipFill>
          <a:blip r:embed="rId3"/>
          <a:stretch>
            <a:fillRect/>
          </a:stretch>
        </p:blipFill>
        <p:spPr>
          <a:xfrm>
            <a:off x="3977846" y="2934001"/>
            <a:ext cx="3671705" cy="2051168"/>
          </a:xfrm>
          <a:prstGeom prst="rect">
            <a:avLst/>
          </a:prstGeom>
        </p:spPr>
      </p:pic>
      <p:pic>
        <p:nvPicPr>
          <p:cNvPr id="10" name="Picture 9">
            <a:extLst>
              <a:ext uri="{FF2B5EF4-FFF2-40B4-BE49-F238E27FC236}">
                <a16:creationId xmlns:a16="http://schemas.microsoft.com/office/drawing/2014/main" id="{34C16530-2888-6EA4-F9D9-4D906D146E6E}"/>
              </a:ext>
            </a:extLst>
          </p:cNvPr>
          <p:cNvPicPr>
            <a:picLocks noChangeAspect="1"/>
          </p:cNvPicPr>
          <p:nvPr/>
        </p:nvPicPr>
        <p:blipFill>
          <a:blip r:embed="rId4"/>
          <a:stretch>
            <a:fillRect/>
          </a:stretch>
        </p:blipFill>
        <p:spPr>
          <a:xfrm>
            <a:off x="7781791" y="2834999"/>
            <a:ext cx="3816333" cy="2306575"/>
          </a:xfrm>
          <a:prstGeom prst="rect">
            <a:avLst/>
          </a:prstGeom>
        </p:spPr>
      </p:pic>
      <p:sp>
        <p:nvSpPr>
          <p:cNvPr id="11" name="TextBox 10">
            <a:extLst>
              <a:ext uri="{FF2B5EF4-FFF2-40B4-BE49-F238E27FC236}">
                <a16:creationId xmlns:a16="http://schemas.microsoft.com/office/drawing/2014/main" id="{0C98BDFF-42F5-694D-95D7-00D733DC3F41}"/>
              </a:ext>
            </a:extLst>
          </p:cNvPr>
          <p:cNvSpPr txBox="1"/>
          <p:nvPr/>
        </p:nvSpPr>
        <p:spPr>
          <a:xfrm>
            <a:off x="377588" y="5214421"/>
            <a:ext cx="10793338"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t>We can thus conclude that Random Forest Regressor has given the best result considering all the error measures.</a:t>
            </a:r>
          </a:p>
        </p:txBody>
      </p:sp>
      <p:pic>
        <p:nvPicPr>
          <p:cNvPr id="2" name="Picture 1" descr="A white background with black dots&#10;&#10;Description automatically generated">
            <a:extLst>
              <a:ext uri="{FF2B5EF4-FFF2-40B4-BE49-F238E27FC236}">
                <a16:creationId xmlns:a16="http://schemas.microsoft.com/office/drawing/2014/main" id="{3CE260CF-764A-840A-D117-D6C87D8D8B3F}"/>
              </a:ext>
            </a:extLst>
          </p:cNvPr>
          <p:cNvPicPr>
            <a:picLocks noChangeAspect="1"/>
          </p:cNvPicPr>
          <p:nvPr/>
        </p:nvPicPr>
        <p:blipFill>
          <a:blip r:embed="rId5"/>
          <a:stretch>
            <a:fillRect/>
          </a:stretch>
        </p:blipFill>
        <p:spPr>
          <a:xfrm>
            <a:off x="0" y="6373352"/>
            <a:ext cx="12191999" cy="484648"/>
          </a:xfrm>
          <a:prstGeom prst="rect">
            <a:avLst/>
          </a:prstGeom>
        </p:spPr>
      </p:pic>
    </p:spTree>
    <p:extLst>
      <p:ext uri="{BB962C8B-B14F-4D97-AF65-F5344CB8AC3E}">
        <p14:creationId xmlns:p14="http://schemas.microsoft.com/office/powerpoint/2010/main" val="201008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Bajaj, P., Ray, 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Shedge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Vidhate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&amp; Prof. Dr. N. 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Shardoor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(2020). Sales Prediction using Machine Learning Algorithms.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Odegua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(2020). Applied Machine Learning for Supermarket Sales Prediction.</a:t>
            </a: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Tsoumakas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(2019). A survey of machine learning techniques for food sales prediction.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Singh, K., M., B. P.,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Eaganathan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 (2020). E-Commerce System for Sale Prediction using Machine Learning Technique.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Panjwani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Ramrakhianil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Jumnani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Zanwar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&amp; Prof. 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(2020). Sales Prediction System Using Machine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Huo, Z. (2021). Sales Prediction based on Machine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Dr. Shyamala,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Sabarish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 Vignesh, T.,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Yogeendran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(2021). Walmart Sales Prediction Using Machine Learning Algorithms.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400" dirty="0">
              <a:latin typeface="Times New Roman" pitchFamily="18" charset="0"/>
              <a:cs typeface="Times New Roman" pitchFamily="18" charset="0"/>
            </a:endParaRPr>
          </a:p>
        </p:txBody>
      </p:sp>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a:xfrm>
            <a:off x="341194" y="391221"/>
            <a:ext cx="11436823" cy="421441"/>
          </a:xfrm>
        </p:spPr>
        <p:txBody>
          <a:bodyPr/>
          <a:lstStyle/>
          <a:p>
            <a:r>
              <a:rPr lang="en-US" dirty="0"/>
              <a:t>REFERENCES:</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13</a:t>
            </a:fld>
            <a:endParaRPr lang="en-US"/>
          </a:p>
        </p:txBody>
      </p:sp>
      <p:pic>
        <p:nvPicPr>
          <p:cNvPr id="5" name="Picture 4" descr="A white background with black dots&#10;&#10;Description automatically generated">
            <a:extLst>
              <a:ext uri="{FF2B5EF4-FFF2-40B4-BE49-F238E27FC236}">
                <a16:creationId xmlns:a16="http://schemas.microsoft.com/office/drawing/2014/main" id="{1570F046-A5C6-2789-6204-5E39F33E9C0A}"/>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75071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08CF23-CFA8-FD55-D9F7-DC42C7351FC9}"/>
              </a:ext>
            </a:extLst>
          </p:cNvPr>
          <p:cNvSpPr>
            <a:spLocks noGrp="1"/>
          </p:cNvSpPr>
          <p:nvPr>
            <p:ph idx="1"/>
          </p:nvPr>
        </p:nvSpPr>
        <p:spPr>
          <a:xfrm>
            <a:off x="213007" y="684329"/>
            <a:ext cx="11436823" cy="4908082"/>
          </a:xfrm>
        </p:spPr>
        <p:txBody>
          <a:bodyPr/>
          <a:lstStyle/>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Anitha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Nagaraju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 &amp; Geetha, D. (2023). Sales Prediction using Machine Techniques.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Dr. Kiran, J. S., Dr. Srinivasa Rao, P. S. V., Dr.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Prasada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Rao, P. V. R. D., Dr. Babu, B. S., &amp; Divya, N. (2022). Analysis on the Prediction of Sales using Various Machine Learning Testing Algorithms.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 M., S., Kashyap, C. S., Nambiar, T. R., Kiran, D. R., Rao, N. S., &amp; Reddy, G. P. (2021). Quotidian Sales Forecasting using Machine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E608EEB-B3E8-770D-7118-65860E8F1760}"/>
              </a:ext>
            </a:extLst>
          </p:cNvPr>
          <p:cNvSpPr>
            <a:spLocks noGrp="1"/>
          </p:cNvSpPr>
          <p:nvPr>
            <p:ph type="sldNum" sz="quarter" idx="12"/>
          </p:nvPr>
        </p:nvSpPr>
        <p:spPr/>
        <p:txBody>
          <a:bodyPr/>
          <a:lstStyle/>
          <a:p>
            <a:fld id="{71766878-3199-4EAB-94E7-2D6D11070E14}" type="slidenum">
              <a:rPr lang="en-US" smtClean="0"/>
              <a:pPr/>
              <a:t>14</a:t>
            </a:fld>
            <a:endParaRPr lang="en-US"/>
          </a:p>
        </p:txBody>
      </p:sp>
      <p:pic>
        <p:nvPicPr>
          <p:cNvPr id="3" name="Picture 2" descr="A white background with black dots&#10;&#10;Description automatically generated">
            <a:extLst>
              <a:ext uri="{FF2B5EF4-FFF2-40B4-BE49-F238E27FC236}">
                <a16:creationId xmlns:a16="http://schemas.microsoft.com/office/drawing/2014/main" id="{0EC740AE-D6C1-12F8-630F-0964DE30B9E7}"/>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194133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dirty="0"/>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15</a:t>
            </a:fld>
            <a:endParaRPr lang="en-US" dirty="0"/>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733043" y="4491499"/>
            <a:ext cx="10947400" cy="1881853"/>
          </a:xfrm>
          <a:prstGeom prst="rect">
            <a:avLst/>
          </a:prstGeom>
        </p:spPr>
      </p:pic>
      <p:pic>
        <p:nvPicPr>
          <p:cNvPr id="8" name="Picture 7" descr="A white background with black dots&#10;&#10;Description automatically generated">
            <a:extLst>
              <a:ext uri="{FF2B5EF4-FFF2-40B4-BE49-F238E27FC236}">
                <a16:creationId xmlns:a16="http://schemas.microsoft.com/office/drawing/2014/main" id="{5C2E1F13-EF4D-2C8C-55F9-93DC0F32589C}"/>
              </a:ext>
            </a:extLst>
          </p:cNvPr>
          <p:cNvPicPr>
            <a:picLocks noChangeAspect="1"/>
          </p:cNvPicPr>
          <p:nvPr/>
        </p:nvPicPr>
        <p:blipFill>
          <a:blip r:embed="rId3"/>
          <a:stretch>
            <a:fillRect/>
          </a:stretch>
        </p:blipFill>
        <p:spPr>
          <a:xfrm>
            <a:off x="0" y="6373352"/>
            <a:ext cx="12191999" cy="484648"/>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r>
              <a:rPr lang="en-US" dirty="0">
                <a:latin typeface="Georgia"/>
              </a:rPr>
              <a:t>Problem Statement</a:t>
            </a:r>
          </a:p>
          <a:p>
            <a:r>
              <a:rPr lang="en-US" dirty="0">
                <a:latin typeface="Georgia"/>
              </a:rPr>
              <a:t>Introduction</a:t>
            </a:r>
          </a:p>
          <a:p>
            <a:r>
              <a:rPr lang="en-US" dirty="0">
                <a:latin typeface="Georgia"/>
              </a:rPr>
              <a:t>Literature Review</a:t>
            </a:r>
          </a:p>
          <a:p>
            <a:r>
              <a:rPr lang="en-US" dirty="0"/>
              <a:t>Data Preprocessing</a:t>
            </a:r>
          </a:p>
          <a:p>
            <a:r>
              <a:rPr lang="en-US" dirty="0">
                <a:latin typeface="Georgia"/>
              </a:rPr>
              <a:t>Methodology</a:t>
            </a:r>
          </a:p>
          <a:p>
            <a:r>
              <a:rPr lang="en-US" dirty="0">
                <a:latin typeface="Georgia"/>
              </a:rPr>
              <a:t>Dataset Description</a:t>
            </a:r>
          </a:p>
          <a:p>
            <a:r>
              <a:rPr lang="en-US" dirty="0">
                <a:latin typeface="Georgia"/>
              </a:rPr>
              <a:t>Result and Analysis</a:t>
            </a:r>
          </a:p>
          <a:p>
            <a:r>
              <a:rPr lang="en-US" dirty="0">
                <a:latin typeface="Georgia"/>
              </a:rPr>
              <a:t>Reference</a:t>
            </a:r>
          </a:p>
          <a:p>
            <a:endParaRPr lang="en-US" dirty="0">
              <a:latin typeface="Georgia"/>
            </a:endParaRP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Georgia"/>
              </a:rPr>
              <a:t>AGENDA:</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pic>
        <p:nvPicPr>
          <p:cNvPr id="5" name="Picture 4" descr="A white background with black dots&#10;&#10;Description automatically generated">
            <a:extLst>
              <a:ext uri="{FF2B5EF4-FFF2-40B4-BE49-F238E27FC236}">
                <a16:creationId xmlns:a16="http://schemas.microsoft.com/office/drawing/2014/main" id="{8E51AF5A-96D9-C14B-F67F-A5194B2091E8}"/>
              </a:ext>
            </a:extLst>
          </p:cNvPr>
          <p:cNvPicPr>
            <a:picLocks noChangeAspect="1"/>
          </p:cNvPicPr>
          <p:nvPr/>
        </p:nvPicPr>
        <p:blipFill>
          <a:blip r:embed="rId2"/>
          <a:stretch>
            <a:fillRect/>
          </a:stretch>
        </p:blipFill>
        <p:spPr>
          <a:xfrm>
            <a:off x="0" y="6382496"/>
            <a:ext cx="12191999" cy="484648"/>
          </a:xfrm>
          <a:prstGeom prst="rect">
            <a:avLst/>
          </a:prstGeom>
        </p:spPr>
      </p:pic>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C9CC24-FDA1-E7A3-181A-91640853897B}"/>
              </a:ext>
            </a:extLst>
          </p:cNvPr>
          <p:cNvSpPr>
            <a:spLocks noGrp="1"/>
          </p:cNvSpPr>
          <p:nvPr>
            <p:ph idx="1"/>
          </p:nvPr>
        </p:nvSpPr>
        <p:spPr/>
        <p:txBody>
          <a:bodyPr/>
          <a:lstStyle/>
          <a:p>
            <a:pPr algn="just">
              <a:lnSpc>
                <a:spcPct val="100000"/>
              </a:lnSpc>
            </a:pPr>
            <a:r>
              <a:rPr lang="en-US" dirty="0">
                <a:latin typeface="Times New Roman" panose="02020603050405020304" pitchFamily="18" charset="0"/>
                <a:cs typeface="Times New Roman" panose="02020603050405020304" pitchFamily="18" charset="0"/>
              </a:rPr>
              <a:t>Develop a machine learning model to predict future sales for a superstore based on historical data, considering factors accordingly. The goal is to enhance inventory management and optimize business strategies to maximize their sales.</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C001C23-F8AA-79D7-93F3-90DD77299135}"/>
              </a:ext>
            </a:extLst>
          </p:cNvPr>
          <p:cNvSpPr>
            <a:spLocks noGrp="1"/>
          </p:cNvSpPr>
          <p:nvPr>
            <p:ph type="title"/>
          </p:nvPr>
        </p:nvSpPr>
        <p:spPr/>
        <p:txBody>
          <a:bodyPr/>
          <a:lstStyle/>
          <a:p>
            <a:r>
              <a:rPr lang="en-IN" dirty="0"/>
              <a:t>PROBLEM STATEMENT:</a:t>
            </a:r>
          </a:p>
        </p:txBody>
      </p:sp>
      <p:sp>
        <p:nvSpPr>
          <p:cNvPr id="4" name="Slide Number Placeholder 3">
            <a:extLst>
              <a:ext uri="{FF2B5EF4-FFF2-40B4-BE49-F238E27FC236}">
                <a16:creationId xmlns:a16="http://schemas.microsoft.com/office/drawing/2014/main" id="{2EA574BD-A27F-D137-73B4-746038097D87}"/>
              </a:ext>
            </a:extLst>
          </p:cNvPr>
          <p:cNvSpPr>
            <a:spLocks noGrp="1"/>
          </p:cNvSpPr>
          <p:nvPr>
            <p:ph type="sldNum" sz="quarter" idx="12"/>
          </p:nvPr>
        </p:nvSpPr>
        <p:spPr/>
        <p:txBody>
          <a:bodyPr/>
          <a:lstStyle/>
          <a:p>
            <a:fld id="{71766878-3199-4EAB-94E7-2D6D11070E14}" type="slidenum">
              <a:rPr lang="en-US" smtClean="0"/>
              <a:pPr/>
              <a:t>3</a:t>
            </a:fld>
            <a:endParaRPr lang="en-US"/>
          </a:p>
        </p:txBody>
      </p:sp>
      <p:pic>
        <p:nvPicPr>
          <p:cNvPr id="5" name="Picture 4" descr="A white background with black dots&#10;&#10;Description automatically generated">
            <a:extLst>
              <a:ext uri="{FF2B5EF4-FFF2-40B4-BE49-F238E27FC236}">
                <a16:creationId xmlns:a16="http://schemas.microsoft.com/office/drawing/2014/main" id="{84D76DC5-1467-A500-B2D7-96BBA68F9BFD}"/>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53218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indent="0" algn="just">
              <a:lnSpc>
                <a:spcPct val="115000"/>
              </a:lnSpc>
              <a:spcAft>
                <a:spcPts val="8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focuses on predicting how much a superstore will sell in the future using data from its sales. We carefully clean up the data, fixing any missing or unclear data, and analyze various features such as item categories and numbers to determine how they impact sales. Then, to predict sales in the future, we employ machine learning models like Decision Trees, XG-Boost, Random Forest, Support Vector, and K-Nearest Neighbors. We evaluate these models’ effectiveness using evaluation metrics such as R-squared, Mean Absolute Error, and Mean Squared Error. The results show that our models perform well at forecasting sales, which can help the superstore to better handle its inventory and make better business choices based on data. Overall, using these prediction models can help the superstore become more efficient and responsive to market changes.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4</a:t>
            </a:fld>
            <a:endParaRPr lang="en-US"/>
          </a:p>
        </p:txBody>
      </p:sp>
      <p:pic>
        <p:nvPicPr>
          <p:cNvPr id="2" name="Picture 1" descr="A white background with black dots&#10;&#10;Description automatically generated">
            <a:extLst>
              <a:ext uri="{FF2B5EF4-FFF2-40B4-BE49-F238E27FC236}">
                <a16:creationId xmlns:a16="http://schemas.microsoft.com/office/drawing/2014/main" id="{8085A618-19B9-C8A6-8921-8F8AD379165E}"/>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111219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0A2024-51B1-1A59-4F46-E76A5FE9506D}"/>
              </a:ext>
            </a:extLst>
          </p:cNvPr>
          <p:cNvSpPr>
            <a:spLocks noGrp="1"/>
          </p:cNvSpPr>
          <p:nvPr>
            <p:ph type="title"/>
          </p:nvPr>
        </p:nvSpPr>
        <p:spPr/>
        <p:txBody>
          <a:bodyPr/>
          <a:lstStyle/>
          <a:p>
            <a:r>
              <a:rPr lang="en-IN" dirty="0"/>
              <a:t>LITERATURE REVIEW:</a:t>
            </a:r>
          </a:p>
        </p:txBody>
      </p:sp>
      <p:sp>
        <p:nvSpPr>
          <p:cNvPr id="4" name="Slide Number Placeholder 3">
            <a:extLst>
              <a:ext uri="{FF2B5EF4-FFF2-40B4-BE49-F238E27FC236}">
                <a16:creationId xmlns:a16="http://schemas.microsoft.com/office/drawing/2014/main" id="{A51183F1-909B-B70B-D053-F9114CAA4CF8}"/>
              </a:ext>
            </a:extLst>
          </p:cNvPr>
          <p:cNvSpPr>
            <a:spLocks noGrp="1"/>
          </p:cNvSpPr>
          <p:nvPr>
            <p:ph type="sldNum" sz="quarter" idx="12"/>
          </p:nvPr>
        </p:nvSpPr>
        <p:spPr/>
        <p:txBody>
          <a:bodyPr/>
          <a:lstStyle/>
          <a:p>
            <a:fld id="{71766878-3199-4EAB-94E7-2D6D11070E14}" type="slidenum">
              <a:rPr lang="en-US" smtClean="0"/>
              <a:pPr/>
              <a:t>5</a:t>
            </a:fld>
            <a:endParaRPr lang="en-US"/>
          </a:p>
        </p:txBody>
      </p:sp>
      <p:graphicFrame>
        <p:nvGraphicFramePr>
          <p:cNvPr id="10" name="Table 9">
            <a:extLst>
              <a:ext uri="{FF2B5EF4-FFF2-40B4-BE49-F238E27FC236}">
                <a16:creationId xmlns:a16="http://schemas.microsoft.com/office/drawing/2014/main" id="{0B6132FE-279F-ABC2-D6F6-009849C2F435}"/>
              </a:ext>
            </a:extLst>
          </p:cNvPr>
          <p:cNvGraphicFramePr>
            <a:graphicFrameLocks noGrp="1"/>
          </p:cNvGraphicFramePr>
          <p:nvPr>
            <p:extLst>
              <p:ext uri="{D42A27DB-BD31-4B8C-83A1-F6EECF244321}">
                <p14:modId xmlns:p14="http://schemas.microsoft.com/office/powerpoint/2010/main" val="779741044"/>
              </p:ext>
            </p:extLst>
          </p:nvPr>
        </p:nvGraphicFramePr>
        <p:xfrm>
          <a:off x="1155134" y="1060926"/>
          <a:ext cx="9547698" cy="5139578"/>
        </p:xfrm>
        <a:graphic>
          <a:graphicData uri="http://schemas.openxmlformats.org/drawingml/2006/table">
            <a:tbl>
              <a:tblPr firstRow="1" firstCol="1" bandRow="1">
                <a:tableStyleId>{5C22544A-7EE6-4342-B048-85BDC9FD1C3A}</a:tableStyleId>
              </a:tblPr>
              <a:tblGrid>
                <a:gridCol w="2493029">
                  <a:extLst>
                    <a:ext uri="{9D8B030D-6E8A-4147-A177-3AD203B41FA5}">
                      <a16:colId xmlns:a16="http://schemas.microsoft.com/office/drawing/2014/main" val="1492206822"/>
                    </a:ext>
                  </a:extLst>
                </a:gridCol>
                <a:gridCol w="2304876">
                  <a:extLst>
                    <a:ext uri="{9D8B030D-6E8A-4147-A177-3AD203B41FA5}">
                      <a16:colId xmlns:a16="http://schemas.microsoft.com/office/drawing/2014/main" val="2235676617"/>
                    </a:ext>
                  </a:extLst>
                </a:gridCol>
                <a:gridCol w="2305943">
                  <a:extLst>
                    <a:ext uri="{9D8B030D-6E8A-4147-A177-3AD203B41FA5}">
                      <a16:colId xmlns:a16="http://schemas.microsoft.com/office/drawing/2014/main" val="2440396548"/>
                    </a:ext>
                  </a:extLst>
                </a:gridCol>
                <a:gridCol w="2443850">
                  <a:extLst>
                    <a:ext uri="{9D8B030D-6E8A-4147-A177-3AD203B41FA5}">
                      <a16:colId xmlns:a16="http://schemas.microsoft.com/office/drawing/2014/main" val="1969446155"/>
                    </a:ext>
                  </a:extLst>
                </a:gridCol>
              </a:tblGrid>
              <a:tr h="1204163">
                <a:tc>
                  <a:txBody>
                    <a:bodyPr/>
                    <a:lstStyle/>
                    <a:p>
                      <a:pPr algn="ctr">
                        <a:lnSpc>
                          <a:spcPct val="115000"/>
                        </a:lnSpc>
                      </a:pPr>
                      <a:r>
                        <a:rPr lang="en-IN" sz="1200" b="0" dirty="0">
                          <a:solidFill>
                            <a:schemeClr val="tx1"/>
                          </a:solidFill>
                          <a:effectLst/>
                        </a:rPr>
                        <a:t>Sales Prediction System Using Machine Techniques</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00" b="0" dirty="0">
                          <a:solidFill>
                            <a:schemeClr val="tx1"/>
                          </a:solidFill>
                          <a:effectLst/>
                        </a:rPr>
                        <a:t>Ms. M. </a:t>
                      </a:r>
                      <a:r>
                        <a:rPr lang="en-IN" sz="1200" b="0" dirty="0" err="1">
                          <a:solidFill>
                            <a:schemeClr val="tx1"/>
                          </a:solidFill>
                          <a:effectLst/>
                        </a:rPr>
                        <a:t>Anitha</a:t>
                      </a:r>
                      <a:r>
                        <a:rPr lang="en-IN" sz="1200" b="0" dirty="0">
                          <a:solidFill>
                            <a:schemeClr val="tx1"/>
                          </a:solidFill>
                          <a:effectLst/>
                        </a:rPr>
                        <a:t> et al</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00" b="0" dirty="0">
                          <a:solidFill>
                            <a:schemeClr val="tx1"/>
                          </a:solidFill>
                          <a:effectLst/>
                        </a:rPr>
                        <a:t>Linear regression,</a:t>
                      </a:r>
                    </a:p>
                    <a:p>
                      <a:pPr algn="ctr">
                        <a:lnSpc>
                          <a:spcPct val="115000"/>
                        </a:lnSpc>
                      </a:pPr>
                      <a:r>
                        <a:rPr lang="en-IN" sz="1200" b="0" dirty="0">
                          <a:solidFill>
                            <a:schemeClr val="tx1"/>
                          </a:solidFill>
                          <a:effectLst/>
                        </a:rPr>
                        <a:t>K-nearest </a:t>
                      </a:r>
                      <a:r>
                        <a:rPr lang="en-IN" sz="1200" b="0" dirty="0" err="1">
                          <a:solidFill>
                            <a:schemeClr val="tx1"/>
                          </a:solidFill>
                          <a:effectLst/>
                        </a:rPr>
                        <a:t>neighbors</a:t>
                      </a:r>
                      <a:r>
                        <a:rPr lang="en-IN" sz="1200" b="0" dirty="0">
                          <a:solidFill>
                            <a:schemeClr val="tx1"/>
                          </a:solidFill>
                          <a:effectLst/>
                        </a:rPr>
                        <a:t> (KNN),</a:t>
                      </a:r>
                    </a:p>
                    <a:p>
                      <a:pPr algn="ctr">
                        <a:lnSpc>
                          <a:spcPct val="115000"/>
                        </a:lnSpc>
                      </a:pPr>
                      <a:r>
                        <a:rPr lang="en-IN" sz="1200" b="0" dirty="0">
                          <a:solidFill>
                            <a:schemeClr val="tx1"/>
                          </a:solidFill>
                          <a:effectLst/>
                        </a:rPr>
                        <a:t>Support vector machines (SVM),</a:t>
                      </a:r>
                    </a:p>
                    <a:p>
                      <a:pPr algn="ctr">
                        <a:lnSpc>
                          <a:spcPct val="115000"/>
                        </a:lnSpc>
                      </a:pPr>
                      <a:r>
                        <a:rPr lang="en-IN" sz="1200" b="0" dirty="0">
                          <a:solidFill>
                            <a:schemeClr val="tx1"/>
                          </a:solidFill>
                          <a:effectLst/>
                        </a:rPr>
                        <a:t>Random forest</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nSpc>
                          <a:spcPct val="115000"/>
                        </a:lnSpc>
                      </a:pPr>
                      <a:r>
                        <a:rPr lang="en-US" sz="1200" b="0" dirty="0">
                          <a:solidFill>
                            <a:schemeClr val="tx1"/>
                          </a:solidFill>
                          <a:effectLst/>
                        </a:rPr>
                        <a:t>Sales prediction systems can help retailers to improve the accuracy of their sales forecasts, which can lead to increased profits and improved customer satisfaction.</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extLst>
                  <a:ext uri="{0D108BD9-81ED-4DB2-BD59-A6C34878D82A}">
                    <a16:rowId xmlns:a16="http://schemas.microsoft.com/office/drawing/2014/main" val="1232891887"/>
                  </a:ext>
                </a:extLst>
              </a:tr>
              <a:tr h="2265584">
                <a:tc>
                  <a:txBody>
                    <a:bodyPr/>
                    <a:lstStyle/>
                    <a:p>
                      <a:pPr algn="ctr">
                        <a:lnSpc>
                          <a:spcPct val="115000"/>
                        </a:lnSpc>
                      </a:pPr>
                      <a:r>
                        <a:rPr lang="en-IN" sz="1200" b="0" dirty="0">
                          <a:solidFill>
                            <a:schemeClr val="tx1"/>
                          </a:solidFill>
                          <a:effectLst/>
                        </a:rPr>
                        <a:t>Analysis on the Prediction of Sales using Various Machine Learning Testing Algorithms</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00" dirty="0" err="1">
                          <a:solidFill>
                            <a:schemeClr val="tx1"/>
                          </a:solidFill>
                          <a:effectLst/>
                        </a:rPr>
                        <a:t>Dr.</a:t>
                      </a:r>
                      <a:r>
                        <a:rPr lang="en-IN" sz="1200" dirty="0">
                          <a:solidFill>
                            <a:schemeClr val="tx1"/>
                          </a:solidFill>
                          <a:effectLst/>
                        </a:rPr>
                        <a:t> </a:t>
                      </a:r>
                      <a:r>
                        <a:rPr lang="en-IN" sz="1200" dirty="0" err="1">
                          <a:solidFill>
                            <a:schemeClr val="tx1"/>
                          </a:solidFill>
                          <a:effectLst/>
                        </a:rPr>
                        <a:t>J.Sasi</a:t>
                      </a:r>
                      <a:r>
                        <a:rPr lang="en-IN" sz="1200" dirty="0">
                          <a:solidFill>
                            <a:schemeClr val="tx1"/>
                          </a:solidFill>
                          <a:effectLst/>
                        </a:rPr>
                        <a:t> Kiran et al</a:t>
                      </a:r>
                      <a:endParaRPr lang="en-IN" sz="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00" dirty="0">
                          <a:solidFill>
                            <a:schemeClr val="tx1"/>
                          </a:solidFill>
                          <a:effectLst/>
                        </a:rPr>
                        <a:t>Linear regression,</a:t>
                      </a:r>
                    </a:p>
                    <a:p>
                      <a:pPr algn="ctr">
                        <a:lnSpc>
                          <a:spcPct val="115000"/>
                        </a:lnSpc>
                      </a:pPr>
                      <a:r>
                        <a:rPr lang="en-IN" sz="1200" dirty="0">
                          <a:solidFill>
                            <a:schemeClr val="tx1"/>
                          </a:solidFill>
                          <a:effectLst/>
                        </a:rPr>
                        <a:t>K-nearest </a:t>
                      </a:r>
                      <a:r>
                        <a:rPr lang="en-IN" sz="1200" dirty="0" err="1">
                          <a:solidFill>
                            <a:schemeClr val="tx1"/>
                          </a:solidFill>
                          <a:effectLst/>
                        </a:rPr>
                        <a:t>neighbors</a:t>
                      </a:r>
                      <a:r>
                        <a:rPr lang="en-IN" sz="1200" dirty="0">
                          <a:solidFill>
                            <a:schemeClr val="tx1"/>
                          </a:solidFill>
                          <a:effectLst/>
                        </a:rPr>
                        <a:t> (KNN),</a:t>
                      </a:r>
                    </a:p>
                    <a:p>
                      <a:pPr algn="ctr">
                        <a:lnSpc>
                          <a:spcPct val="115000"/>
                        </a:lnSpc>
                      </a:pPr>
                      <a:r>
                        <a:rPr lang="en-IN" sz="1200" dirty="0">
                          <a:solidFill>
                            <a:schemeClr val="tx1"/>
                          </a:solidFill>
                          <a:effectLst/>
                        </a:rPr>
                        <a:t>Support vector machines (SVM),</a:t>
                      </a:r>
                    </a:p>
                    <a:p>
                      <a:pPr algn="ctr">
                        <a:lnSpc>
                          <a:spcPct val="115000"/>
                        </a:lnSpc>
                      </a:pPr>
                      <a:r>
                        <a:rPr lang="en-IN" sz="1200" dirty="0">
                          <a:solidFill>
                            <a:schemeClr val="tx1"/>
                          </a:solidFill>
                          <a:effectLst/>
                        </a:rPr>
                        <a:t>Random forest,</a:t>
                      </a:r>
                    </a:p>
                    <a:p>
                      <a:pPr algn="ctr">
                        <a:lnSpc>
                          <a:spcPct val="115000"/>
                        </a:lnSpc>
                      </a:pPr>
                      <a:r>
                        <a:rPr lang="en-IN" sz="1200" dirty="0" err="1">
                          <a:solidFill>
                            <a:schemeClr val="tx1"/>
                          </a:solidFill>
                          <a:effectLst/>
                        </a:rPr>
                        <a:t>XGBoost</a:t>
                      </a:r>
                      <a:endParaRPr lang="en-IN" sz="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nSpc>
                          <a:spcPct val="115000"/>
                        </a:lnSpc>
                      </a:pPr>
                      <a:r>
                        <a:rPr lang="en-US" sz="1200">
                          <a:solidFill>
                            <a:schemeClr val="tx1"/>
                          </a:solidFill>
                          <a:effectLst/>
                        </a:rPr>
                        <a:t>Traditional sales forecasting methods are often inaccurate, especially for businesses with complex or dynamic sales patterns. Machine learning algorithms, such as XGBoost, can be used to build more accurate sales forecasting models, even for businesses with data sparsity.</a:t>
                      </a:r>
                      <a:endParaRPr lang="en-IN" sz="120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extLst>
                  <a:ext uri="{0D108BD9-81ED-4DB2-BD59-A6C34878D82A}">
                    <a16:rowId xmlns:a16="http://schemas.microsoft.com/office/drawing/2014/main" val="835767721"/>
                  </a:ext>
                </a:extLst>
              </a:tr>
              <a:tr h="1669831">
                <a:tc>
                  <a:txBody>
                    <a:bodyPr/>
                    <a:lstStyle/>
                    <a:p>
                      <a:pPr algn="ctr">
                        <a:lnSpc>
                          <a:spcPct val="115000"/>
                        </a:lnSpc>
                      </a:pPr>
                      <a:r>
                        <a:rPr lang="en-IN" sz="1200" b="0" dirty="0">
                          <a:solidFill>
                            <a:schemeClr val="tx1"/>
                          </a:solidFill>
                          <a:effectLst/>
                        </a:rPr>
                        <a:t>Quotidian Sales Forecasting using Machine Learning</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00">
                          <a:solidFill>
                            <a:schemeClr val="tx1"/>
                          </a:solidFill>
                          <a:effectLst/>
                        </a:rPr>
                        <a:t>Spuritha M et al</a:t>
                      </a:r>
                      <a:endParaRPr lang="en-IN" sz="120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00">
                          <a:solidFill>
                            <a:schemeClr val="tx1"/>
                          </a:solidFill>
                          <a:effectLst/>
                        </a:rPr>
                        <a:t>Linear regression,</a:t>
                      </a:r>
                    </a:p>
                    <a:p>
                      <a:pPr algn="ctr">
                        <a:lnSpc>
                          <a:spcPct val="115000"/>
                        </a:lnSpc>
                      </a:pPr>
                      <a:r>
                        <a:rPr lang="en-IN" sz="1200">
                          <a:solidFill>
                            <a:schemeClr val="tx1"/>
                          </a:solidFill>
                          <a:effectLst/>
                        </a:rPr>
                        <a:t>K-nearest neighbors (KNN),</a:t>
                      </a:r>
                    </a:p>
                    <a:p>
                      <a:pPr algn="ctr">
                        <a:lnSpc>
                          <a:spcPct val="115000"/>
                        </a:lnSpc>
                      </a:pPr>
                      <a:r>
                        <a:rPr lang="en-IN" sz="1200">
                          <a:solidFill>
                            <a:schemeClr val="tx1"/>
                          </a:solidFill>
                          <a:effectLst/>
                        </a:rPr>
                        <a:t>XGBoost,</a:t>
                      </a:r>
                    </a:p>
                    <a:p>
                      <a:pPr algn="ctr">
                        <a:lnSpc>
                          <a:spcPct val="115000"/>
                        </a:lnSpc>
                      </a:pPr>
                      <a:r>
                        <a:rPr lang="en-IN" sz="1200">
                          <a:solidFill>
                            <a:schemeClr val="tx1"/>
                          </a:solidFill>
                          <a:effectLst/>
                        </a:rPr>
                        <a:t>Random forest</a:t>
                      </a:r>
                      <a:endParaRPr lang="en-IN" sz="120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nSpc>
                          <a:spcPct val="115000"/>
                        </a:lnSpc>
                      </a:pPr>
                      <a:r>
                        <a:rPr lang="en-US" sz="1200" dirty="0">
                          <a:solidFill>
                            <a:schemeClr val="tx1"/>
                          </a:solidFill>
                          <a:effectLst/>
                        </a:rPr>
                        <a:t>Traditional forecasting methods are often not accurate enough to predict daily sales. ML based daily sales forecasting system that is easy to use and does not require any prior knowledge of machine learning.</a:t>
                      </a:r>
                      <a:endParaRPr lang="en-IN" sz="12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extLst>
                  <a:ext uri="{0D108BD9-81ED-4DB2-BD59-A6C34878D82A}">
                    <a16:rowId xmlns:a16="http://schemas.microsoft.com/office/drawing/2014/main" val="1574017521"/>
                  </a:ext>
                </a:extLst>
              </a:tr>
            </a:tbl>
          </a:graphicData>
        </a:graphic>
      </p:graphicFrame>
      <p:sp>
        <p:nvSpPr>
          <p:cNvPr id="11" name="Rectangle 1">
            <a:extLst>
              <a:ext uri="{FF2B5EF4-FFF2-40B4-BE49-F238E27FC236}">
                <a16:creationId xmlns:a16="http://schemas.microsoft.com/office/drawing/2014/main" id="{5563616A-CA6E-F25B-3A2B-0C84495F86D3}"/>
              </a:ext>
            </a:extLst>
          </p:cNvPr>
          <p:cNvSpPr>
            <a:spLocks noChangeArrowheads="1"/>
          </p:cNvSpPr>
          <p:nvPr/>
        </p:nvSpPr>
        <p:spPr bwMode="auto">
          <a:xfrm>
            <a:off x="-2991028" y="-4990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 name="Picture 1" descr="A white background with black dots&#10;&#10;Description automatically generated">
            <a:extLst>
              <a:ext uri="{FF2B5EF4-FFF2-40B4-BE49-F238E27FC236}">
                <a16:creationId xmlns:a16="http://schemas.microsoft.com/office/drawing/2014/main" id="{12BB039B-CB24-E883-D72E-84664856A47A}"/>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121745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4226F0-8304-BC32-3B0A-318D2BB3BECF}"/>
              </a:ext>
            </a:extLst>
          </p:cNvPr>
          <p:cNvSpPr>
            <a:spLocks noGrp="1"/>
          </p:cNvSpPr>
          <p:nvPr>
            <p:ph type="sldNum" sz="quarter" idx="12"/>
          </p:nvPr>
        </p:nvSpPr>
        <p:spPr/>
        <p:txBody>
          <a:bodyPr/>
          <a:lstStyle/>
          <a:p>
            <a:fld id="{71766878-3199-4EAB-94E7-2D6D11070E14}" type="slidenum">
              <a:rPr lang="en-US" smtClean="0"/>
              <a:pPr/>
              <a:t>6</a:t>
            </a:fld>
            <a:endParaRPr lang="en-US"/>
          </a:p>
        </p:txBody>
      </p:sp>
      <p:graphicFrame>
        <p:nvGraphicFramePr>
          <p:cNvPr id="8" name="Content Placeholder 7">
            <a:extLst>
              <a:ext uri="{FF2B5EF4-FFF2-40B4-BE49-F238E27FC236}">
                <a16:creationId xmlns:a16="http://schemas.microsoft.com/office/drawing/2014/main" id="{AB9EDDB5-7924-F66E-01FE-DEBFC5C6FE54}"/>
              </a:ext>
            </a:extLst>
          </p:cNvPr>
          <p:cNvGraphicFramePr>
            <a:graphicFrameLocks noGrp="1"/>
          </p:cNvGraphicFramePr>
          <p:nvPr>
            <p:ph idx="1"/>
            <p:extLst>
              <p:ext uri="{D42A27DB-BD31-4B8C-83A1-F6EECF244321}">
                <p14:modId xmlns:p14="http://schemas.microsoft.com/office/powerpoint/2010/main" val="3157030287"/>
              </p:ext>
            </p:extLst>
          </p:nvPr>
        </p:nvGraphicFramePr>
        <p:xfrm>
          <a:off x="874643" y="257355"/>
          <a:ext cx="9972941" cy="5839460"/>
        </p:xfrm>
        <a:graphic>
          <a:graphicData uri="http://schemas.openxmlformats.org/drawingml/2006/table">
            <a:tbl>
              <a:tblPr firstRow="1" firstCol="1" bandRow="1">
                <a:tableStyleId>{5C22544A-7EE6-4342-B048-85BDC9FD1C3A}</a:tableStyleId>
              </a:tblPr>
              <a:tblGrid>
                <a:gridCol w="2591781">
                  <a:extLst>
                    <a:ext uri="{9D8B030D-6E8A-4147-A177-3AD203B41FA5}">
                      <a16:colId xmlns:a16="http://schemas.microsoft.com/office/drawing/2014/main" val="1883010774"/>
                    </a:ext>
                  </a:extLst>
                </a:gridCol>
                <a:gridCol w="2395248">
                  <a:extLst>
                    <a:ext uri="{9D8B030D-6E8A-4147-A177-3AD203B41FA5}">
                      <a16:colId xmlns:a16="http://schemas.microsoft.com/office/drawing/2014/main" val="271658324"/>
                    </a:ext>
                  </a:extLst>
                </a:gridCol>
                <a:gridCol w="2399714">
                  <a:extLst>
                    <a:ext uri="{9D8B030D-6E8A-4147-A177-3AD203B41FA5}">
                      <a16:colId xmlns:a16="http://schemas.microsoft.com/office/drawing/2014/main" val="2433104597"/>
                    </a:ext>
                  </a:extLst>
                </a:gridCol>
                <a:gridCol w="2586198">
                  <a:extLst>
                    <a:ext uri="{9D8B030D-6E8A-4147-A177-3AD203B41FA5}">
                      <a16:colId xmlns:a16="http://schemas.microsoft.com/office/drawing/2014/main" val="634914844"/>
                    </a:ext>
                  </a:extLst>
                </a:gridCol>
              </a:tblGrid>
              <a:tr h="1079032">
                <a:tc>
                  <a:txBody>
                    <a:bodyPr/>
                    <a:lstStyle/>
                    <a:p>
                      <a:pPr algn="ctr">
                        <a:lnSpc>
                          <a:spcPct val="115000"/>
                        </a:lnSpc>
                      </a:pPr>
                      <a:r>
                        <a:rPr lang="en-IN" sz="1200" b="0" dirty="0">
                          <a:solidFill>
                            <a:schemeClr val="tx1"/>
                          </a:solidFill>
                          <a:effectLst/>
                        </a:rPr>
                        <a:t>A survey of machine learning techniques for food sales prediction</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b="0" dirty="0" err="1">
                          <a:solidFill>
                            <a:schemeClr val="tx1"/>
                          </a:solidFill>
                          <a:effectLst/>
                        </a:rPr>
                        <a:t>Grigorios</a:t>
                      </a:r>
                      <a:r>
                        <a:rPr lang="en-IN" sz="1200" b="0" dirty="0">
                          <a:solidFill>
                            <a:schemeClr val="tx1"/>
                          </a:solidFill>
                          <a:effectLst/>
                        </a:rPr>
                        <a:t> </a:t>
                      </a:r>
                      <a:r>
                        <a:rPr lang="en-IN" sz="1200" b="0" dirty="0" err="1">
                          <a:solidFill>
                            <a:schemeClr val="tx1"/>
                          </a:solidFill>
                          <a:effectLst/>
                        </a:rPr>
                        <a:t>Tsoumakas</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b="0" dirty="0">
                          <a:solidFill>
                            <a:schemeClr val="tx1"/>
                          </a:solidFill>
                          <a:effectLst/>
                        </a:rPr>
                        <a:t>support vector machines, </a:t>
                      </a:r>
                    </a:p>
                    <a:p>
                      <a:pPr algn="ctr">
                        <a:lnSpc>
                          <a:spcPct val="115000"/>
                        </a:lnSpc>
                      </a:pPr>
                      <a:r>
                        <a:rPr lang="en-IN" sz="1200" b="0" dirty="0">
                          <a:solidFill>
                            <a:schemeClr val="tx1"/>
                          </a:solidFill>
                          <a:effectLst/>
                        </a:rPr>
                        <a:t>decision trees, random forests</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nSpc>
                          <a:spcPct val="115000"/>
                        </a:lnSpc>
                      </a:pPr>
                      <a:r>
                        <a:rPr lang="en-IN" sz="1200" b="0" dirty="0">
                          <a:solidFill>
                            <a:schemeClr val="tx1"/>
                          </a:solidFill>
                          <a:effectLst/>
                        </a:rPr>
                        <a:t>The issue addresses </a:t>
                      </a:r>
                      <a:r>
                        <a:rPr lang="en-US" sz="1200" b="0" dirty="0">
                          <a:solidFill>
                            <a:schemeClr val="tx1"/>
                          </a:solidFill>
                          <a:effectLst/>
                        </a:rPr>
                        <a:t>the adoption of machine learning techniques to enhance food sales forecasting, emphasizing their potential to improve accuracy, adaptability, and overall decision-making in the retail industry.</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tc>
                <a:extLst>
                  <a:ext uri="{0D108BD9-81ED-4DB2-BD59-A6C34878D82A}">
                    <a16:rowId xmlns:a16="http://schemas.microsoft.com/office/drawing/2014/main" val="2852062770"/>
                  </a:ext>
                </a:extLst>
              </a:tr>
              <a:tr h="1572337">
                <a:tc>
                  <a:txBody>
                    <a:bodyPr/>
                    <a:lstStyle/>
                    <a:p>
                      <a:pPr algn="ctr">
                        <a:lnSpc>
                          <a:spcPct val="115000"/>
                        </a:lnSpc>
                      </a:pPr>
                      <a:r>
                        <a:rPr lang="en-IN" sz="1200" b="0" dirty="0">
                          <a:solidFill>
                            <a:schemeClr val="tx1"/>
                          </a:solidFill>
                          <a:effectLst/>
                        </a:rPr>
                        <a:t>E-Commerce System for Sale Prediction using Machine Learning Technique</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a:effectLst/>
                        </a:rPr>
                        <a:t>Karandeep Singh et al</a:t>
                      </a:r>
                      <a:endParaRPr lang="en-IN" sz="120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dirty="0">
                          <a:effectLst/>
                        </a:rPr>
                        <a:t>Linear regression,</a:t>
                      </a:r>
                    </a:p>
                    <a:p>
                      <a:pPr algn="ctr">
                        <a:lnSpc>
                          <a:spcPct val="115000"/>
                        </a:lnSpc>
                      </a:pPr>
                      <a:r>
                        <a:rPr lang="en-IN" sz="1200" dirty="0">
                          <a:effectLst/>
                        </a:rPr>
                        <a:t>K-nearest </a:t>
                      </a:r>
                      <a:r>
                        <a:rPr lang="en-IN" sz="1200" dirty="0" err="1">
                          <a:effectLst/>
                        </a:rPr>
                        <a:t>neighbors</a:t>
                      </a:r>
                      <a:r>
                        <a:rPr lang="en-IN" sz="1200" dirty="0">
                          <a:effectLst/>
                        </a:rPr>
                        <a:t> (KNN),</a:t>
                      </a:r>
                    </a:p>
                    <a:p>
                      <a:pPr algn="ctr">
                        <a:lnSpc>
                          <a:spcPct val="115000"/>
                        </a:lnSpc>
                      </a:pPr>
                      <a:r>
                        <a:rPr lang="en-IN" sz="1200" dirty="0">
                          <a:effectLst/>
                        </a:rPr>
                        <a:t>Support vector machines (SVM),</a:t>
                      </a:r>
                    </a:p>
                    <a:p>
                      <a:pPr algn="ctr">
                        <a:lnSpc>
                          <a:spcPct val="115000"/>
                        </a:lnSpc>
                      </a:pPr>
                      <a:r>
                        <a:rPr lang="en-IN" sz="1200" dirty="0">
                          <a:effectLst/>
                        </a:rPr>
                        <a:t>Random forest</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nSpc>
                          <a:spcPct val="115000"/>
                        </a:lnSpc>
                      </a:pPr>
                      <a:r>
                        <a:rPr lang="en-IN" sz="1200" dirty="0">
                          <a:effectLst/>
                        </a:rPr>
                        <a:t>The issue addressed </a:t>
                      </a:r>
                      <a:r>
                        <a:rPr lang="en-US" sz="1200" dirty="0">
                          <a:effectLst/>
                        </a:rPr>
                        <a:t>is the performance of the proposed system on a real-world e-commerce dataset and finds that the system outperforms traditional forecasting methods in terms of accuracy. The paper also shows that the system can generate accurate sales forecasts even for products with sparse data.</a:t>
                      </a:r>
                      <a:r>
                        <a:rPr lang="en-IN" sz="1200" dirty="0">
                          <a:effectLst/>
                        </a:rPr>
                        <a:t> quality control in wine production.</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extLst>
                  <a:ext uri="{0D108BD9-81ED-4DB2-BD59-A6C34878D82A}">
                    <a16:rowId xmlns:a16="http://schemas.microsoft.com/office/drawing/2014/main" val="2396501948"/>
                  </a:ext>
                </a:extLst>
              </a:tr>
              <a:tr h="783049">
                <a:tc>
                  <a:txBody>
                    <a:bodyPr/>
                    <a:lstStyle/>
                    <a:p>
                      <a:pPr algn="ctr">
                        <a:lnSpc>
                          <a:spcPct val="115000"/>
                        </a:lnSpc>
                      </a:pPr>
                      <a:r>
                        <a:rPr lang="en-IN" sz="1200" b="0" dirty="0">
                          <a:solidFill>
                            <a:schemeClr val="tx1"/>
                          </a:solidFill>
                          <a:effectLst/>
                        </a:rPr>
                        <a:t>Sales Prediction System Using Machine Learning</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a:effectLst/>
                        </a:rPr>
                        <a:t>Mansi Panjwani et al</a:t>
                      </a:r>
                      <a:endParaRPr lang="en-IN" sz="120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a:effectLst/>
                        </a:rPr>
                        <a:t>Linear regression,</a:t>
                      </a:r>
                    </a:p>
                    <a:p>
                      <a:pPr algn="ctr">
                        <a:lnSpc>
                          <a:spcPct val="115000"/>
                        </a:lnSpc>
                      </a:pPr>
                      <a:r>
                        <a:rPr lang="en-IN" sz="1200">
                          <a:effectLst/>
                        </a:rPr>
                        <a:t>K-nearest neighbors (KNN),</a:t>
                      </a:r>
                    </a:p>
                    <a:p>
                      <a:pPr algn="ctr">
                        <a:lnSpc>
                          <a:spcPct val="115000"/>
                        </a:lnSpc>
                      </a:pPr>
                      <a:r>
                        <a:rPr lang="en-IN" sz="1200">
                          <a:effectLst/>
                        </a:rPr>
                        <a:t>Support vector machines (SVM),</a:t>
                      </a:r>
                    </a:p>
                    <a:p>
                      <a:pPr algn="ctr">
                        <a:lnSpc>
                          <a:spcPct val="115000"/>
                        </a:lnSpc>
                      </a:pPr>
                      <a:r>
                        <a:rPr lang="en-IN" sz="1200">
                          <a:effectLst/>
                        </a:rPr>
                        <a:t>Random forest</a:t>
                      </a:r>
                      <a:endParaRPr lang="en-IN" sz="120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nSpc>
                          <a:spcPct val="115000"/>
                        </a:lnSpc>
                      </a:pPr>
                      <a:r>
                        <a:rPr lang="en-IN" sz="1200" dirty="0">
                          <a:effectLst/>
                        </a:rPr>
                        <a:t>Traditional methods like time series that can’t provide accurate sales can be overcome by Machine learning can enhance accuracy by considering more factors.</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extLst>
                  <a:ext uri="{0D108BD9-81ED-4DB2-BD59-A6C34878D82A}">
                    <a16:rowId xmlns:a16="http://schemas.microsoft.com/office/drawing/2014/main" val="3728283134"/>
                  </a:ext>
                </a:extLst>
              </a:tr>
              <a:tr h="1474131">
                <a:tc>
                  <a:txBody>
                    <a:bodyPr/>
                    <a:lstStyle/>
                    <a:p>
                      <a:pPr algn="ctr">
                        <a:lnSpc>
                          <a:spcPct val="115000"/>
                        </a:lnSpc>
                      </a:pPr>
                      <a:r>
                        <a:rPr lang="en-IN" sz="1200" b="0" dirty="0">
                          <a:solidFill>
                            <a:schemeClr val="tx1"/>
                          </a:solidFill>
                          <a:effectLst/>
                        </a:rPr>
                        <a:t>Sales Prediction based on Machine Learning</a:t>
                      </a:r>
                      <a:endParaRPr lang="en-IN" sz="12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a:effectLst/>
                        </a:rPr>
                        <a:t>Zixuan Huo</a:t>
                      </a:r>
                      <a:endParaRPr lang="en-IN" sz="120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gn="ctr">
                        <a:lnSpc>
                          <a:spcPct val="115000"/>
                        </a:lnSpc>
                      </a:pPr>
                      <a:r>
                        <a:rPr lang="en-IN" sz="1200">
                          <a:effectLst/>
                        </a:rPr>
                        <a:t>Linear regression,</a:t>
                      </a:r>
                    </a:p>
                    <a:p>
                      <a:pPr algn="ctr">
                        <a:lnSpc>
                          <a:spcPct val="115000"/>
                        </a:lnSpc>
                      </a:pPr>
                      <a:r>
                        <a:rPr lang="en-IN" sz="1200">
                          <a:effectLst/>
                        </a:rPr>
                        <a:t>K-nearest neighbors (KNN),</a:t>
                      </a:r>
                    </a:p>
                    <a:p>
                      <a:pPr algn="ctr">
                        <a:lnSpc>
                          <a:spcPct val="115000"/>
                        </a:lnSpc>
                      </a:pPr>
                      <a:r>
                        <a:rPr lang="en-IN" sz="1200">
                          <a:effectLst/>
                        </a:rPr>
                        <a:t>XGBoost, </a:t>
                      </a:r>
                    </a:p>
                    <a:p>
                      <a:pPr algn="ctr">
                        <a:lnSpc>
                          <a:spcPct val="115000"/>
                        </a:lnSpc>
                      </a:pPr>
                      <a:r>
                        <a:rPr lang="en-IN" sz="1200">
                          <a:effectLst/>
                        </a:rPr>
                        <a:t>Random forest,</a:t>
                      </a:r>
                    </a:p>
                    <a:p>
                      <a:pPr algn="ctr">
                        <a:lnSpc>
                          <a:spcPct val="115000"/>
                        </a:lnSpc>
                      </a:pPr>
                      <a:r>
                        <a:rPr lang="en-IN" sz="1200">
                          <a:effectLst/>
                        </a:rPr>
                        <a:t>convolutional neural networks (CNNs),</a:t>
                      </a:r>
                    </a:p>
                    <a:p>
                      <a:pPr algn="ctr">
                        <a:lnSpc>
                          <a:spcPct val="115000"/>
                        </a:lnSpc>
                      </a:pPr>
                      <a:r>
                        <a:rPr lang="en-IN" sz="1200">
                          <a:effectLst/>
                        </a:rPr>
                        <a:t>recurrent neural networks (RNNs)</a:t>
                      </a:r>
                      <a:endParaRPr lang="en-IN" sz="120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nchor="ctr"/>
                </a:tc>
                <a:tc>
                  <a:txBody>
                    <a:bodyPr/>
                    <a:lstStyle/>
                    <a:p>
                      <a:pPr>
                        <a:lnSpc>
                          <a:spcPct val="115000"/>
                        </a:lnSpc>
                      </a:pPr>
                      <a:r>
                        <a:rPr lang="en-US" sz="1200" dirty="0">
                          <a:effectLst/>
                        </a:rPr>
                        <a:t>Inaccurate sales forecasting in businesses can lead to missed opportunities, lost revenue, and increased costs. Machine learning can be used to build more accurate sales prediction models, which can help businesses to make better decisions and improve their profitability.</a:t>
                      </a:r>
                      <a:endParaRPr lang="en-IN"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097" marR="35097" marT="0" marB="0"/>
                </a:tc>
                <a:extLst>
                  <a:ext uri="{0D108BD9-81ED-4DB2-BD59-A6C34878D82A}">
                    <a16:rowId xmlns:a16="http://schemas.microsoft.com/office/drawing/2014/main" val="105078163"/>
                  </a:ext>
                </a:extLst>
              </a:tr>
            </a:tbl>
          </a:graphicData>
        </a:graphic>
      </p:graphicFrame>
      <p:pic>
        <p:nvPicPr>
          <p:cNvPr id="2" name="Picture 1" descr="A white background with black dots&#10;&#10;Description automatically generated">
            <a:extLst>
              <a:ext uri="{FF2B5EF4-FFF2-40B4-BE49-F238E27FC236}">
                <a16:creationId xmlns:a16="http://schemas.microsoft.com/office/drawing/2014/main" id="{965B658C-BB5B-3AED-32E5-F378566D4E9C}"/>
              </a:ext>
            </a:extLst>
          </p:cNvPr>
          <p:cNvPicPr>
            <a:picLocks noChangeAspect="1"/>
          </p:cNvPicPr>
          <p:nvPr/>
        </p:nvPicPr>
        <p:blipFill>
          <a:blip r:embed="rId2"/>
          <a:stretch>
            <a:fillRect/>
          </a:stretch>
        </p:blipFill>
        <p:spPr>
          <a:xfrm>
            <a:off x="0" y="6373352"/>
            <a:ext cx="12191999" cy="484648"/>
          </a:xfrm>
          <a:prstGeom prst="rect">
            <a:avLst/>
          </a:prstGeom>
        </p:spPr>
      </p:pic>
    </p:spTree>
    <p:extLst>
      <p:ext uri="{BB962C8B-B14F-4D97-AF65-F5344CB8AC3E}">
        <p14:creationId xmlns:p14="http://schemas.microsoft.com/office/powerpoint/2010/main" val="45812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8A3A07-A18A-2CE3-2A04-5C26B7579E03}"/>
              </a:ext>
            </a:extLst>
          </p:cNvPr>
          <p:cNvSpPr>
            <a:spLocks noGrp="1"/>
          </p:cNvSpPr>
          <p:nvPr>
            <p:ph type="sldNum" sz="quarter" idx="12"/>
          </p:nvPr>
        </p:nvSpPr>
        <p:spPr/>
        <p:txBody>
          <a:bodyPr/>
          <a:lstStyle/>
          <a:p>
            <a:fld id="{71766878-3199-4EAB-94E7-2D6D11070E14}" type="slidenum">
              <a:rPr lang="en-US" smtClean="0">
                <a:solidFill>
                  <a:prstClr val="black">
                    <a:tint val="75000"/>
                  </a:prstClr>
                </a:solidFill>
              </a:rPr>
              <a:pPr/>
              <a:t>7</a:t>
            </a:fld>
            <a:endParaRPr lang="en-US">
              <a:solidFill>
                <a:prstClr val="black">
                  <a:tint val="75000"/>
                </a:prstClr>
              </a:solidFill>
            </a:endParaRPr>
          </a:p>
        </p:txBody>
      </p:sp>
      <p:graphicFrame>
        <p:nvGraphicFramePr>
          <p:cNvPr id="5" name="Table 4">
            <a:extLst>
              <a:ext uri="{FF2B5EF4-FFF2-40B4-BE49-F238E27FC236}">
                <a16:creationId xmlns:a16="http://schemas.microsoft.com/office/drawing/2014/main" id="{2C8E038D-DB8D-0B02-8F13-196A20DB0ABA}"/>
              </a:ext>
            </a:extLst>
          </p:cNvPr>
          <p:cNvGraphicFramePr>
            <a:graphicFrameLocks noGrp="1"/>
          </p:cNvGraphicFramePr>
          <p:nvPr>
            <p:extLst>
              <p:ext uri="{D42A27DB-BD31-4B8C-83A1-F6EECF244321}">
                <p14:modId xmlns:p14="http://schemas.microsoft.com/office/powerpoint/2010/main" val="254168965"/>
              </p:ext>
            </p:extLst>
          </p:nvPr>
        </p:nvGraphicFramePr>
        <p:xfrm>
          <a:off x="906087" y="62280"/>
          <a:ext cx="9875519" cy="2177923"/>
        </p:xfrm>
        <a:graphic>
          <a:graphicData uri="http://schemas.openxmlformats.org/drawingml/2006/table">
            <a:tbl>
              <a:tblPr firstRow="1" firstCol="1" bandRow="1">
                <a:tableStyleId>{5C22544A-7EE6-4342-B048-85BDC9FD1C3A}</a:tableStyleId>
              </a:tblPr>
              <a:tblGrid>
                <a:gridCol w="2566462">
                  <a:extLst>
                    <a:ext uri="{9D8B030D-6E8A-4147-A177-3AD203B41FA5}">
                      <a16:colId xmlns:a16="http://schemas.microsoft.com/office/drawing/2014/main" val="3246713665"/>
                    </a:ext>
                  </a:extLst>
                </a:gridCol>
                <a:gridCol w="2371850">
                  <a:extLst>
                    <a:ext uri="{9D8B030D-6E8A-4147-A177-3AD203B41FA5}">
                      <a16:colId xmlns:a16="http://schemas.microsoft.com/office/drawing/2014/main" val="2504161378"/>
                    </a:ext>
                  </a:extLst>
                </a:gridCol>
                <a:gridCol w="2376271">
                  <a:extLst>
                    <a:ext uri="{9D8B030D-6E8A-4147-A177-3AD203B41FA5}">
                      <a16:colId xmlns:a16="http://schemas.microsoft.com/office/drawing/2014/main" val="2771014666"/>
                    </a:ext>
                  </a:extLst>
                </a:gridCol>
                <a:gridCol w="2560936">
                  <a:extLst>
                    <a:ext uri="{9D8B030D-6E8A-4147-A177-3AD203B41FA5}">
                      <a16:colId xmlns:a16="http://schemas.microsoft.com/office/drawing/2014/main" val="4618828"/>
                    </a:ext>
                  </a:extLst>
                </a:gridCol>
              </a:tblGrid>
              <a:tr h="1641830">
                <a:tc>
                  <a:txBody>
                    <a:bodyPr/>
                    <a:lstStyle/>
                    <a:p>
                      <a:pPr algn="ctr">
                        <a:lnSpc>
                          <a:spcPct val="115000"/>
                        </a:lnSpc>
                      </a:pPr>
                      <a:r>
                        <a:rPr lang="en-IN" sz="1250" b="0" dirty="0">
                          <a:solidFill>
                            <a:schemeClr val="tx1"/>
                          </a:solidFill>
                          <a:effectLst/>
                        </a:rPr>
                        <a:t>Walmart Sales Prediction Using Machine Learning Algorithms</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IN" sz="1250" b="0" dirty="0" err="1">
                          <a:solidFill>
                            <a:schemeClr val="tx1"/>
                          </a:solidFill>
                          <a:effectLst/>
                        </a:rPr>
                        <a:t>Dr.</a:t>
                      </a:r>
                      <a:r>
                        <a:rPr lang="en-IN" sz="1250" b="0" dirty="0">
                          <a:solidFill>
                            <a:schemeClr val="tx1"/>
                          </a:solidFill>
                          <a:effectLst/>
                        </a:rPr>
                        <a:t> C. Shyamala et al</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IN" sz="1250" b="0" dirty="0">
                          <a:solidFill>
                            <a:schemeClr val="tx1"/>
                          </a:solidFill>
                          <a:effectLst/>
                        </a:rPr>
                        <a:t>Linear regression,</a:t>
                      </a:r>
                    </a:p>
                    <a:p>
                      <a:pPr algn="ctr">
                        <a:lnSpc>
                          <a:spcPct val="115000"/>
                        </a:lnSpc>
                      </a:pPr>
                      <a:r>
                        <a:rPr lang="en-IN" sz="1250" b="0" dirty="0">
                          <a:solidFill>
                            <a:schemeClr val="tx1"/>
                          </a:solidFill>
                          <a:effectLst/>
                        </a:rPr>
                        <a:t>K-nearest </a:t>
                      </a:r>
                      <a:r>
                        <a:rPr lang="en-IN" sz="1250" b="0" dirty="0" err="1">
                          <a:solidFill>
                            <a:schemeClr val="tx1"/>
                          </a:solidFill>
                          <a:effectLst/>
                        </a:rPr>
                        <a:t>neighbors</a:t>
                      </a:r>
                      <a:r>
                        <a:rPr lang="en-IN" sz="1250" b="0" dirty="0">
                          <a:solidFill>
                            <a:schemeClr val="tx1"/>
                          </a:solidFill>
                          <a:effectLst/>
                        </a:rPr>
                        <a:t> (KNN),</a:t>
                      </a:r>
                    </a:p>
                    <a:p>
                      <a:pPr algn="ctr">
                        <a:lnSpc>
                          <a:spcPct val="115000"/>
                        </a:lnSpc>
                      </a:pPr>
                      <a:r>
                        <a:rPr lang="en-IN" sz="1250" b="0" dirty="0" err="1">
                          <a:solidFill>
                            <a:schemeClr val="tx1"/>
                          </a:solidFill>
                          <a:effectLst/>
                        </a:rPr>
                        <a:t>XGBoost</a:t>
                      </a:r>
                      <a:r>
                        <a:rPr lang="en-IN" sz="1250" b="0" dirty="0">
                          <a:solidFill>
                            <a:schemeClr val="tx1"/>
                          </a:solidFill>
                          <a:effectLst/>
                        </a:rPr>
                        <a:t>,</a:t>
                      </a:r>
                    </a:p>
                    <a:p>
                      <a:pPr algn="ctr">
                        <a:lnSpc>
                          <a:spcPct val="115000"/>
                        </a:lnSpc>
                      </a:pPr>
                      <a:r>
                        <a:rPr lang="en-IN" sz="1250" b="0" dirty="0">
                          <a:solidFill>
                            <a:schemeClr val="tx1"/>
                          </a:solidFill>
                          <a:effectLst/>
                        </a:rPr>
                        <a:t>Random forest</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pPr>
                      <a:r>
                        <a:rPr lang="en-US" sz="1250" b="0" dirty="0">
                          <a:solidFill>
                            <a:schemeClr val="tx1"/>
                          </a:solidFill>
                          <a:effectLst/>
                        </a:rPr>
                        <a:t>Traditional forecasting methods are often not accurate enough for Walmart to make informed decisions about inventory management, pricing, and marketing. Machine learning algorithms can be used to build more accurate sales prediction models for Walmart, which can help the company to improve its efficiency and profitability.</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28957028"/>
                  </a:ext>
                </a:extLst>
              </a:tr>
            </a:tbl>
          </a:graphicData>
        </a:graphic>
      </p:graphicFrame>
      <p:graphicFrame>
        <p:nvGraphicFramePr>
          <p:cNvPr id="6" name="Table 5">
            <a:extLst>
              <a:ext uri="{FF2B5EF4-FFF2-40B4-BE49-F238E27FC236}">
                <a16:creationId xmlns:a16="http://schemas.microsoft.com/office/drawing/2014/main" id="{0B0F1646-DF6C-B347-2E90-FD2CB45188E9}"/>
              </a:ext>
            </a:extLst>
          </p:cNvPr>
          <p:cNvGraphicFramePr>
            <a:graphicFrameLocks noGrp="1"/>
          </p:cNvGraphicFramePr>
          <p:nvPr>
            <p:extLst>
              <p:ext uri="{D42A27DB-BD31-4B8C-83A1-F6EECF244321}">
                <p14:modId xmlns:p14="http://schemas.microsoft.com/office/powerpoint/2010/main" val="1279496894"/>
              </p:ext>
            </p:extLst>
          </p:nvPr>
        </p:nvGraphicFramePr>
        <p:xfrm>
          <a:off x="906086" y="2240203"/>
          <a:ext cx="9875520" cy="4438045"/>
        </p:xfrm>
        <a:graphic>
          <a:graphicData uri="http://schemas.openxmlformats.org/drawingml/2006/table">
            <a:tbl>
              <a:tblPr firstRow="1" firstCol="1" bandRow="1">
                <a:tableStyleId>{5C22544A-7EE6-4342-B048-85BDC9FD1C3A}</a:tableStyleId>
              </a:tblPr>
              <a:tblGrid>
                <a:gridCol w="2578627">
                  <a:extLst>
                    <a:ext uri="{9D8B030D-6E8A-4147-A177-3AD203B41FA5}">
                      <a16:colId xmlns:a16="http://schemas.microsoft.com/office/drawing/2014/main" val="4193487295"/>
                    </a:ext>
                  </a:extLst>
                </a:gridCol>
                <a:gridCol w="2384014">
                  <a:extLst>
                    <a:ext uri="{9D8B030D-6E8A-4147-A177-3AD203B41FA5}">
                      <a16:colId xmlns:a16="http://schemas.microsoft.com/office/drawing/2014/main" val="4102977895"/>
                    </a:ext>
                  </a:extLst>
                </a:gridCol>
                <a:gridCol w="2385118">
                  <a:extLst>
                    <a:ext uri="{9D8B030D-6E8A-4147-A177-3AD203B41FA5}">
                      <a16:colId xmlns:a16="http://schemas.microsoft.com/office/drawing/2014/main" val="1955601431"/>
                    </a:ext>
                  </a:extLst>
                </a:gridCol>
                <a:gridCol w="2527761">
                  <a:extLst>
                    <a:ext uri="{9D8B030D-6E8A-4147-A177-3AD203B41FA5}">
                      <a16:colId xmlns:a16="http://schemas.microsoft.com/office/drawing/2014/main" val="3295241715"/>
                    </a:ext>
                  </a:extLst>
                </a:gridCol>
              </a:tblGrid>
              <a:tr h="1070913">
                <a:tc>
                  <a:txBody>
                    <a:bodyPr/>
                    <a:lstStyle/>
                    <a:p>
                      <a:pPr algn="ctr">
                        <a:lnSpc>
                          <a:spcPct val="115000"/>
                        </a:lnSpc>
                      </a:pPr>
                      <a:r>
                        <a:rPr lang="en-IN" sz="1250" b="0" dirty="0">
                          <a:solidFill>
                            <a:schemeClr val="tx1"/>
                          </a:solidFill>
                          <a:effectLst/>
                        </a:rPr>
                        <a:t>Sales Prediction System Using Machine Techniques</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50" b="0">
                          <a:solidFill>
                            <a:schemeClr val="tx1"/>
                          </a:solidFill>
                          <a:effectLst/>
                        </a:rPr>
                        <a:t>Ms. M. Anitha et al</a:t>
                      </a:r>
                      <a:endParaRPr lang="en-IN" sz="1250" b="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50" b="0" dirty="0">
                          <a:solidFill>
                            <a:schemeClr val="tx1"/>
                          </a:solidFill>
                          <a:effectLst/>
                        </a:rPr>
                        <a:t>Linear regression,</a:t>
                      </a:r>
                    </a:p>
                    <a:p>
                      <a:pPr algn="ctr">
                        <a:lnSpc>
                          <a:spcPct val="115000"/>
                        </a:lnSpc>
                      </a:pPr>
                      <a:r>
                        <a:rPr lang="en-IN" sz="1250" b="0" dirty="0">
                          <a:solidFill>
                            <a:schemeClr val="tx1"/>
                          </a:solidFill>
                          <a:effectLst/>
                        </a:rPr>
                        <a:t>K-nearest </a:t>
                      </a:r>
                      <a:r>
                        <a:rPr lang="en-IN" sz="1250" b="0" dirty="0" err="1">
                          <a:solidFill>
                            <a:schemeClr val="tx1"/>
                          </a:solidFill>
                          <a:effectLst/>
                        </a:rPr>
                        <a:t>neighbors</a:t>
                      </a:r>
                      <a:r>
                        <a:rPr lang="en-IN" sz="1250" b="0" dirty="0">
                          <a:solidFill>
                            <a:schemeClr val="tx1"/>
                          </a:solidFill>
                          <a:effectLst/>
                        </a:rPr>
                        <a:t> (KNN),</a:t>
                      </a:r>
                    </a:p>
                    <a:p>
                      <a:pPr algn="ctr">
                        <a:lnSpc>
                          <a:spcPct val="115000"/>
                        </a:lnSpc>
                      </a:pPr>
                      <a:r>
                        <a:rPr lang="en-IN" sz="1250" b="0" dirty="0">
                          <a:solidFill>
                            <a:schemeClr val="tx1"/>
                          </a:solidFill>
                          <a:effectLst/>
                        </a:rPr>
                        <a:t>Support vector machines (SVM),</a:t>
                      </a:r>
                    </a:p>
                    <a:p>
                      <a:pPr algn="ctr">
                        <a:lnSpc>
                          <a:spcPct val="115000"/>
                        </a:lnSpc>
                      </a:pPr>
                      <a:r>
                        <a:rPr lang="en-IN" sz="1250" b="0" dirty="0">
                          <a:solidFill>
                            <a:schemeClr val="tx1"/>
                          </a:solidFill>
                          <a:effectLst/>
                        </a:rPr>
                        <a:t>Random forest</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nSpc>
                          <a:spcPct val="115000"/>
                        </a:lnSpc>
                      </a:pPr>
                      <a:r>
                        <a:rPr lang="en-US" sz="1250" b="0" dirty="0">
                          <a:solidFill>
                            <a:schemeClr val="tx1"/>
                          </a:solidFill>
                          <a:effectLst/>
                        </a:rPr>
                        <a:t>Sales prediction systems can help retailers to improve the accuracy of their sales forecasts, which can lead to increased profits and improved customer satisfaction.</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extLst>
                  <a:ext uri="{0D108BD9-81ED-4DB2-BD59-A6C34878D82A}">
                    <a16:rowId xmlns:a16="http://schemas.microsoft.com/office/drawing/2014/main" val="1224174177"/>
                  </a:ext>
                </a:extLst>
              </a:tr>
              <a:tr h="2014879">
                <a:tc>
                  <a:txBody>
                    <a:bodyPr/>
                    <a:lstStyle/>
                    <a:p>
                      <a:pPr algn="ctr">
                        <a:lnSpc>
                          <a:spcPct val="115000"/>
                        </a:lnSpc>
                      </a:pPr>
                      <a:r>
                        <a:rPr lang="en-IN" sz="1250" b="0" dirty="0">
                          <a:solidFill>
                            <a:schemeClr val="tx1"/>
                          </a:solidFill>
                          <a:effectLst/>
                        </a:rPr>
                        <a:t>Analysis on the Prediction of Sales using Various Machine Learning Testing Algorithms</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50" dirty="0" err="1">
                          <a:effectLst/>
                        </a:rPr>
                        <a:t>Dr.</a:t>
                      </a:r>
                      <a:r>
                        <a:rPr lang="en-IN" sz="1250" dirty="0">
                          <a:effectLst/>
                        </a:rPr>
                        <a:t> </a:t>
                      </a:r>
                      <a:r>
                        <a:rPr lang="en-IN" sz="1250" dirty="0" err="1">
                          <a:effectLst/>
                        </a:rPr>
                        <a:t>J.Sasi</a:t>
                      </a:r>
                      <a:r>
                        <a:rPr lang="en-IN" sz="1250" dirty="0">
                          <a:effectLst/>
                        </a:rPr>
                        <a:t> Kiran et al</a:t>
                      </a:r>
                      <a:endParaRPr lang="en-IN" sz="1250" dirty="0">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50" dirty="0">
                          <a:effectLst/>
                        </a:rPr>
                        <a:t>Linear regression,</a:t>
                      </a:r>
                    </a:p>
                    <a:p>
                      <a:pPr algn="ctr">
                        <a:lnSpc>
                          <a:spcPct val="115000"/>
                        </a:lnSpc>
                      </a:pPr>
                      <a:r>
                        <a:rPr lang="en-IN" sz="1250" dirty="0">
                          <a:effectLst/>
                        </a:rPr>
                        <a:t>K-nearest </a:t>
                      </a:r>
                      <a:r>
                        <a:rPr lang="en-IN" sz="1250" dirty="0" err="1">
                          <a:effectLst/>
                        </a:rPr>
                        <a:t>neighbors</a:t>
                      </a:r>
                      <a:r>
                        <a:rPr lang="en-IN" sz="1250" dirty="0">
                          <a:effectLst/>
                        </a:rPr>
                        <a:t> (KNN),</a:t>
                      </a:r>
                    </a:p>
                    <a:p>
                      <a:pPr algn="ctr">
                        <a:lnSpc>
                          <a:spcPct val="115000"/>
                        </a:lnSpc>
                      </a:pPr>
                      <a:r>
                        <a:rPr lang="en-IN" sz="1250" dirty="0">
                          <a:effectLst/>
                        </a:rPr>
                        <a:t>Support vector machines (SVM),</a:t>
                      </a:r>
                    </a:p>
                    <a:p>
                      <a:pPr algn="ctr">
                        <a:lnSpc>
                          <a:spcPct val="115000"/>
                        </a:lnSpc>
                      </a:pPr>
                      <a:r>
                        <a:rPr lang="en-IN" sz="1250" dirty="0">
                          <a:effectLst/>
                        </a:rPr>
                        <a:t>Random forest,</a:t>
                      </a:r>
                    </a:p>
                    <a:p>
                      <a:pPr algn="ctr">
                        <a:lnSpc>
                          <a:spcPct val="115000"/>
                        </a:lnSpc>
                      </a:pPr>
                      <a:r>
                        <a:rPr lang="en-IN" sz="1250" dirty="0" err="1">
                          <a:effectLst/>
                        </a:rPr>
                        <a:t>XGBoost</a:t>
                      </a:r>
                      <a:endParaRPr lang="en-IN" sz="1250" dirty="0">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nSpc>
                          <a:spcPct val="115000"/>
                        </a:lnSpc>
                      </a:pPr>
                      <a:r>
                        <a:rPr lang="en-US" sz="1250" dirty="0">
                          <a:effectLst/>
                        </a:rPr>
                        <a:t>Traditional sales forecasting methods are often inaccurate, especially for businesses with complex or dynamic sales patterns. Machine learning algorithms, such as </a:t>
                      </a:r>
                      <a:r>
                        <a:rPr lang="en-US" sz="1250" dirty="0" err="1">
                          <a:effectLst/>
                        </a:rPr>
                        <a:t>XGBoost</a:t>
                      </a:r>
                      <a:r>
                        <a:rPr lang="en-US" sz="1250" dirty="0">
                          <a:effectLst/>
                        </a:rPr>
                        <a:t>, can be used to build more accurate sales forecasting models, even for businesses with data sparsity.</a:t>
                      </a:r>
                      <a:endParaRPr lang="en-IN" sz="1250" dirty="0">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extLst>
                  <a:ext uri="{0D108BD9-81ED-4DB2-BD59-A6C34878D82A}">
                    <a16:rowId xmlns:a16="http://schemas.microsoft.com/office/drawing/2014/main" val="1526853109"/>
                  </a:ext>
                </a:extLst>
              </a:tr>
              <a:tr h="1340618">
                <a:tc>
                  <a:txBody>
                    <a:bodyPr/>
                    <a:lstStyle/>
                    <a:p>
                      <a:pPr algn="ctr">
                        <a:lnSpc>
                          <a:spcPct val="115000"/>
                        </a:lnSpc>
                      </a:pPr>
                      <a:r>
                        <a:rPr lang="en-IN" sz="1250" b="0" dirty="0">
                          <a:solidFill>
                            <a:schemeClr val="tx1"/>
                          </a:solidFill>
                          <a:effectLst/>
                        </a:rPr>
                        <a:t>Quotidian Sales Forecasting using Machine Learning</a:t>
                      </a:r>
                      <a:endParaRPr lang="en-IN" sz="125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50">
                          <a:effectLst/>
                        </a:rPr>
                        <a:t>Spuritha M et al</a:t>
                      </a:r>
                      <a:endParaRPr lang="en-IN" sz="1250">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gn="ctr">
                        <a:lnSpc>
                          <a:spcPct val="115000"/>
                        </a:lnSpc>
                      </a:pPr>
                      <a:r>
                        <a:rPr lang="en-IN" sz="1250" dirty="0">
                          <a:effectLst/>
                        </a:rPr>
                        <a:t>Linear regression,</a:t>
                      </a:r>
                    </a:p>
                    <a:p>
                      <a:pPr algn="ctr">
                        <a:lnSpc>
                          <a:spcPct val="115000"/>
                        </a:lnSpc>
                      </a:pPr>
                      <a:r>
                        <a:rPr lang="en-IN" sz="1250" dirty="0">
                          <a:effectLst/>
                        </a:rPr>
                        <a:t>K-nearest </a:t>
                      </a:r>
                      <a:r>
                        <a:rPr lang="en-IN" sz="1250" dirty="0" err="1">
                          <a:effectLst/>
                        </a:rPr>
                        <a:t>neighbors</a:t>
                      </a:r>
                      <a:r>
                        <a:rPr lang="en-IN" sz="1250" dirty="0">
                          <a:effectLst/>
                        </a:rPr>
                        <a:t> (KNN),</a:t>
                      </a:r>
                    </a:p>
                    <a:p>
                      <a:pPr algn="ctr">
                        <a:lnSpc>
                          <a:spcPct val="115000"/>
                        </a:lnSpc>
                      </a:pPr>
                      <a:r>
                        <a:rPr lang="en-IN" sz="1250" dirty="0" err="1">
                          <a:effectLst/>
                        </a:rPr>
                        <a:t>XGBoost</a:t>
                      </a:r>
                      <a:r>
                        <a:rPr lang="en-IN" sz="1250" dirty="0">
                          <a:effectLst/>
                        </a:rPr>
                        <a:t>,</a:t>
                      </a:r>
                    </a:p>
                    <a:p>
                      <a:pPr algn="ctr">
                        <a:lnSpc>
                          <a:spcPct val="115000"/>
                        </a:lnSpc>
                      </a:pPr>
                      <a:r>
                        <a:rPr lang="en-IN" sz="1250" dirty="0">
                          <a:effectLst/>
                        </a:rPr>
                        <a:t>Random forest</a:t>
                      </a:r>
                      <a:endParaRPr lang="en-IN" sz="1250" dirty="0">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tc>
                  <a:txBody>
                    <a:bodyPr/>
                    <a:lstStyle/>
                    <a:p>
                      <a:pPr>
                        <a:lnSpc>
                          <a:spcPct val="115000"/>
                        </a:lnSpc>
                      </a:pPr>
                      <a:r>
                        <a:rPr lang="en-US" sz="1250" dirty="0">
                          <a:effectLst/>
                        </a:rPr>
                        <a:t>Traditional forecasting methods are often not accurate enough to predict daily sales. ML based daily sales forecasting system that is easy to use and does not require any prior knowledge of machine learning.</a:t>
                      </a:r>
                      <a:endParaRPr lang="en-IN" sz="1250" dirty="0">
                        <a:effectLst/>
                        <a:latin typeface="Calibri" panose="020F0502020204030204" pitchFamily="34" charset="0"/>
                        <a:ea typeface="SimSun" panose="02010600030101010101" pitchFamily="2" charset="-122"/>
                        <a:cs typeface="Times New Roman" panose="02020603050405020304" pitchFamily="18" charset="0"/>
                      </a:endParaRPr>
                    </a:p>
                  </a:txBody>
                  <a:tcPr marL="47158" marR="47158" marT="0" marB="0" anchor="ctr"/>
                </a:tc>
                <a:extLst>
                  <a:ext uri="{0D108BD9-81ED-4DB2-BD59-A6C34878D82A}">
                    <a16:rowId xmlns:a16="http://schemas.microsoft.com/office/drawing/2014/main" val="3964067415"/>
                  </a:ext>
                </a:extLst>
              </a:tr>
            </a:tbl>
          </a:graphicData>
        </a:graphic>
      </p:graphicFrame>
    </p:spTree>
    <p:extLst>
      <p:ext uri="{BB962C8B-B14F-4D97-AF65-F5344CB8AC3E}">
        <p14:creationId xmlns:p14="http://schemas.microsoft.com/office/powerpoint/2010/main" val="84125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PREPROCESSING:</a:t>
            </a:r>
          </a:p>
        </p:txBody>
      </p:sp>
      <p:sp>
        <p:nvSpPr>
          <p:cNvPr id="4" name="Slide Number Placeholder 3"/>
          <p:cNvSpPr>
            <a:spLocks noGrp="1"/>
          </p:cNvSpPr>
          <p:nvPr>
            <p:ph type="sldNum" sz="quarter" idx="12"/>
          </p:nvPr>
        </p:nvSpPr>
        <p:spPr/>
        <p:txBody>
          <a:bodyPr/>
          <a:lstStyle/>
          <a:p>
            <a:fld id="{71766878-3199-4EAB-94E7-2D6D11070E14}" type="slidenum">
              <a:rPr lang="en-US" smtClean="0"/>
              <a:pPr/>
              <a:t>8</a:t>
            </a:fld>
            <a:endParaRPr lang="en-US"/>
          </a:p>
        </p:txBody>
      </p:sp>
      <p:sp>
        <p:nvSpPr>
          <p:cNvPr id="2" name="Content Placeholder 1"/>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 Preprocessing Steps :</a:t>
            </a:r>
          </a:p>
          <a:p>
            <a:r>
              <a:rPr lang="en-US" sz="2200" dirty="0">
                <a:latin typeface="Times New Roman" panose="02020603050405020304" pitchFamily="18" charset="0"/>
                <a:cs typeface="Times New Roman" panose="02020603050405020304" pitchFamily="18" charset="0"/>
              </a:rPr>
              <a:t>The data is checked for null values and the null values were filled by mean for numerical data and by mode for categorical data.</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 have constructed different graphs using Box plot and Histogram plot representing all the numerical columns and categorical columns to see how the data is set in each feature.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column </a:t>
            </a:r>
            <a:r>
              <a:rPr lang="en-IN" sz="2200" dirty="0">
                <a:solidFill>
                  <a:srgbClr val="374151"/>
                </a:solidFill>
                <a:latin typeface="Times New Roman" panose="02020603050405020304" pitchFamily="18" charset="0"/>
                <a:cs typeface="Times New Roman" panose="02020603050405020304" pitchFamily="18" charset="0"/>
              </a:rPr>
              <a:t>“</a:t>
            </a:r>
            <a:r>
              <a:rPr lang="en-IN" sz="2200" i="0" dirty="0" err="1">
                <a:solidFill>
                  <a:srgbClr val="374151"/>
                </a:solidFill>
                <a:effectLst/>
                <a:latin typeface="Times New Roman" panose="02020603050405020304" pitchFamily="18" charset="0"/>
                <a:cs typeface="Times New Roman" panose="02020603050405020304" pitchFamily="18" charset="0"/>
              </a:rPr>
              <a:t>Item_Fat_Content</a:t>
            </a:r>
            <a:r>
              <a:rPr lang="en-IN" sz="2200" i="0" dirty="0">
                <a:solidFill>
                  <a:srgbClr val="374151"/>
                </a:solidFill>
                <a:effectLst/>
                <a:latin typeface="Times New Roman" panose="02020603050405020304" pitchFamily="18" charset="0"/>
                <a:cs typeface="Times New Roman" panose="02020603050405020304" pitchFamily="18" charset="0"/>
              </a:rPr>
              <a:t>” was found to be inconsistent, so we replaced few values in that column.</a:t>
            </a:r>
          </a:p>
          <a:p>
            <a:endParaRPr lang="en-US"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 have converted the categorical values (if any in the column) into numerical values for machine learning model training.</a:t>
            </a:r>
          </a:p>
        </p:txBody>
      </p:sp>
      <p:pic>
        <p:nvPicPr>
          <p:cNvPr id="5" name="Picture 4" descr="A white background with black dots&#10;&#10;Description automatically generated">
            <a:extLst>
              <a:ext uri="{FF2B5EF4-FFF2-40B4-BE49-F238E27FC236}">
                <a16:creationId xmlns:a16="http://schemas.microsoft.com/office/drawing/2014/main" id="{C9B90BF8-FD6D-4CE5-E3D2-68E7855A51B8}"/>
              </a:ext>
            </a:extLst>
          </p:cNvPr>
          <p:cNvPicPr>
            <a:picLocks noChangeAspect="1"/>
          </p:cNvPicPr>
          <p:nvPr/>
        </p:nvPicPr>
        <p:blipFill>
          <a:blip r:embed="rId2"/>
          <a:stretch>
            <a:fillRect/>
          </a:stretch>
        </p:blipFill>
        <p:spPr>
          <a:xfrm>
            <a:off x="0" y="6373352"/>
            <a:ext cx="12191999" cy="4846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METHODOLOGY ARCHITECTURE:</a:t>
            </a:r>
          </a:p>
        </p:txBody>
      </p:sp>
      <p:sp>
        <p:nvSpPr>
          <p:cNvPr id="4" name="Slide Number Placeholder 3"/>
          <p:cNvSpPr>
            <a:spLocks noGrp="1"/>
          </p:cNvSpPr>
          <p:nvPr>
            <p:ph type="sldNum" sz="quarter" idx="12"/>
          </p:nvPr>
        </p:nvSpPr>
        <p:spPr/>
        <p:txBody>
          <a:bodyPr/>
          <a:lstStyle/>
          <a:p>
            <a:fld id="{71766878-3199-4EAB-94E7-2D6D11070E14}" type="slidenum">
              <a:rPr lang="en-US" smtClean="0"/>
              <a:pPr/>
              <a:t>9</a:t>
            </a:fld>
            <a:endParaRPr lang="en-US"/>
          </a:p>
        </p:txBody>
      </p:sp>
      <p:sp>
        <p:nvSpPr>
          <p:cNvPr id="2" name="Content Placeholder 1"/>
          <p:cNvSpPr>
            <a:spLocks noGrp="1"/>
          </p:cNvSpPr>
          <p:nvPr>
            <p:ph idx="1"/>
          </p:nvPr>
        </p:nvSpPr>
        <p:spPr/>
        <p:txBody>
          <a:bodyPr>
            <a:norm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IN" sz="1800" dirty="0"/>
          </a:p>
        </p:txBody>
      </p:sp>
      <p:pic>
        <p:nvPicPr>
          <p:cNvPr id="7" name="Picture 6">
            <a:extLst>
              <a:ext uri="{FF2B5EF4-FFF2-40B4-BE49-F238E27FC236}">
                <a16:creationId xmlns:a16="http://schemas.microsoft.com/office/drawing/2014/main" id="{568EAFC5-2346-38E7-D674-092D6B7E540A}"/>
              </a:ext>
            </a:extLst>
          </p:cNvPr>
          <p:cNvPicPr>
            <a:picLocks noChangeAspect="1"/>
          </p:cNvPicPr>
          <p:nvPr/>
        </p:nvPicPr>
        <p:blipFill>
          <a:blip r:embed="rId2"/>
          <a:stretch>
            <a:fillRect/>
          </a:stretch>
        </p:blipFill>
        <p:spPr>
          <a:xfrm>
            <a:off x="2769899" y="1349607"/>
            <a:ext cx="5938265" cy="4158785"/>
          </a:xfrm>
          <a:prstGeom prst="rect">
            <a:avLst/>
          </a:prstGeom>
        </p:spPr>
      </p:pic>
      <p:pic>
        <p:nvPicPr>
          <p:cNvPr id="5" name="Picture 4" descr="A white background with black dots&#10;&#10;Description automatically generated">
            <a:extLst>
              <a:ext uri="{FF2B5EF4-FFF2-40B4-BE49-F238E27FC236}">
                <a16:creationId xmlns:a16="http://schemas.microsoft.com/office/drawing/2014/main" id="{218365E1-9F00-A219-2A9F-4FE39D399B7E}"/>
              </a:ext>
            </a:extLst>
          </p:cNvPr>
          <p:cNvPicPr>
            <a:picLocks noChangeAspect="1"/>
          </p:cNvPicPr>
          <p:nvPr/>
        </p:nvPicPr>
        <p:blipFill>
          <a:blip r:embed="rId3"/>
          <a:stretch>
            <a:fillRect/>
          </a:stretch>
        </p:blipFill>
        <p:spPr>
          <a:xfrm>
            <a:off x="0" y="6373352"/>
            <a:ext cx="12191999" cy="484648"/>
          </a:xfrm>
          <a:prstGeom prst="rect">
            <a:avLst/>
          </a:prstGeom>
        </p:spPr>
      </p:pic>
    </p:spTree>
    <p:extLst>
      <p:ext uri="{BB962C8B-B14F-4D97-AF65-F5344CB8AC3E}">
        <p14:creationId xmlns:p14="http://schemas.microsoft.com/office/powerpoint/2010/main" val="3378797226"/>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1_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15C533DA1FE341A4C936B99867D536" ma:contentTypeVersion="3" ma:contentTypeDescription="Create a new document." ma:contentTypeScope="" ma:versionID="ec95d53e1a803278e1b1b03f213d3eb9">
  <xsd:schema xmlns:xsd="http://www.w3.org/2001/XMLSchema" xmlns:xs="http://www.w3.org/2001/XMLSchema" xmlns:p="http://schemas.microsoft.com/office/2006/metadata/properties" xmlns:ns2="bead3bb6-4c11-4420-a430-5701fce45baf" targetNamespace="http://schemas.microsoft.com/office/2006/metadata/properties" ma:root="true" ma:fieldsID="c204166735e826bbea5e25df96bcba78" ns2:_="">
    <xsd:import namespace="bead3bb6-4c11-4420-a430-5701fce45b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d3bb6-4c11-4420-a430-5701fce45b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FEAA8-0548-4F62-9011-BF5A8ACE7B87}">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ead3bb6-4c11-4420-a430-5701fce45baf"/>
    <ds:schemaRef ds:uri="http://www.w3.org/XML/1998/namespace"/>
    <ds:schemaRef ds:uri="http://purl.org/dc/terms/"/>
  </ds:schemaRefs>
</ds:datastoreItem>
</file>

<file path=customXml/itemProps2.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3.xml><?xml version="1.0" encoding="utf-8"?>
<ds:datastoreItem xmlns:ds="http://schemas.openxmlformats.org/officeDocument/2006/customXml" ds:itemID="{A6CEA409-A49B-48ED-BEBC-52590CA776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ad3bb6-4c11-4420-a430-5701fce45b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NAAC PRT Template</Template>
  <TotalTime>9289</TotalTime>
  <Words>1750</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Georgia</vt:lpstr>
      <vt:lpstr>Times New Roman</vt:lpstr>
      <vt:lpstr>NAAC PRT Template</vt:lpstr>
      <vt:lpstr>1_NAAC PRT Template</vt:lpstr>
      <vt:lpstr>PowerPoint Presentation</vt:lpstr>
      <vt:lpstr>AGENDA:</vt:lpstr>
      <vt:lpstr>PROBLEM STATEMENT:</vt:lpstr>
      <vt:lpstr>INTRODUCTION:</vt:lpstr>
      <vt:lpstr>LITERATURE REVIEW:</vt:lpstr>
      <vt:lpstr>PowerPoint Presentation</vt:lpstr>
      <vt:lpstr>PowerPoint Presentation</vt:lpstr>
      <vt:lpstr>DATA PREPROCESSING:</vt:lpstr>
      <vt:lpstr>METHODOLOGY ARCHITECTURE:</vt:lpstr>
      <vt:lpstr>METHODOLOGY:</vt:lpstr>
      <vt:lpstr>DATASET DESCRIPTION:</vt:lpstr>
      <vt:lpstr>RESULT AND ANALYSIS:</vt:lpstr>
      <vt:lpstr>REFERENCES: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VISHNU SRIKAR MANCHEM</cp:lastModifiedBy>
  <cp:revision>1295</cp:revision>
  <dcterms:created xsi:type="dcterms:W3CDTF">2021-03-08T16:55:55Z</dcterms:created>
  <dcterms:modified xsi:type="dcterms:W3CDTF">2024-10-25T15:37:34Z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0x0101002515C533DA1FE341A4C936B99867D536</vt:lpwstr>
  </property>
</Properties>
</file>