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04" r:id="rId6"/>
    <p:sldId id="307" r:id="rId7"/>
    <p:sldId id="281" r:id="rId8"/>
    <p:sldId id="282" r:id="rId9"/>
    <p:sldId id="314" r:id="rId10"/>
    <p:sldId id="315" r:id="rId11"/>
    <p:sldId id="317" r:id="rId12"/>
    <p:sldId id="318" r:id="rId13"/>
    <p:sldId id="319"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p:cViewPr varScale="1">
        <p:scale>
          <a:sx n="84" d="100"/>
          <a:sy n="84" d="100"/>
        </p:scale>
        <p:origin x="53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Dog BREED CLASSIFICATION USING DEEP NEURAL LEARNING</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343174"/>
            <a:ext cx="3707237" cy="607017"/>
          </a:xfrm>
        </p:spPr>
        <p:txBody>
          <a:bodyPr/>
          <a:lstStyle/>
          <a:p>
            <a:r>
              <a:rPr lang="en-US" dirty="0"/>
              <a:t>references</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1325880"/>
            <a:ext cx="9230212" cy="4710344"/>
          </a:xfrm>
        </p:spPr>
        <p:txBody>
          <a:bodyPr/>
          <a:lstStyle/>
          <a:p>
            <a:r>
              <a:rPr lang="en-US" dirty="0"/>
              <a:t>•	</a:t>
            </a:r>
            <a:r>
              <a:rPr lang="en-US" dirty="0" err="1"/>
              <a:t>Russakovsky</a:t>
            </a:r>
            <a:r>
              <a:rPr lang="en-US" dirty="0"/>
              <a:t>, O., et al. (2017). ImageNet Large Scale Visual Recognition Challenge. International Journal of Computer Vision, 115(3), 211-252.</a:t>
            </a:r>
          </a:p>
          <a:p>
            <a:r>
              <a:rPr lang="en-US" dirty="0"/>
              <a:t>•	Hinton, G., et al. (2012). Deep Neural Networks for Acoustic Modeling in Speech Recognition: The Shared Views of Four Research Groups. IEEE Signal Processing Magazine, 29(6), 82-97.</a:t>
            </a:r>
          </a:p>
          <a:p>
            <a:r>
              <a:rPr lang="en-US" dirty="0"/>
              <a:t>•	</a:t>
            </a:r>
            <a:r>
              <a:rPr lang="en-US" dirty="0" err="1"/>
              <a:t>Szegedy</a:t>
            </a:r>
            <a:r>
              <a:rPr lang="en-US" dirty="0"/>
              <a:t>, C., et al. (2017). Rethinking the Inception Architecture for Computer Vision. Conference on Computer Vision and Pattern Recognition (CVPR).</a:t>
            </a:r>
          </a:p>
          <a:p>
            <a:r>
              <a:rPr lang="en-US" dirty="0"/>
              <a:t>•	Mahajan, D., et al. (2018). Exploring the Limits of Weakly Supervised Pretraining. </a:t>
            </a:r>
            <a:r>
              <a:rPr lang="en-US" dirty="0" err="1"/>
              <a:t>arXiv</a:t>
            </a:r>
            <a:r>
              <a:rPr lang="en-US" dirty="0"/>
              <a:t> preprint arXiv:1805.00932.</a:t>
            </a:r>
          </a:p>
          <a:p>
            <a:r>
              <a:rPr lang="en-US" dirty="0"/>
              <a:t>•	Goyal, P., et al. (2017). Accurate, Large Minibatch SGD: Training ImageNet in 1 Hour. </a:t>
            </a:r>
            <a:r>
              <a:rPr lang="en-US" dirty="0" err="1"/>
              <a:t>arXiv</a:t>
            </a:r>
            <a:r>
              <a:rPr lang="en-US" dirty="0"/>
              <a:t> preprint arXiv:1706.02677.</a:t>
            </a:r>
          </a:p>
          <a:p>
            <a:r>
              <a:rPr lang="en-US" dirty="0"/>
              <a:t>•	Huang, G., et al. (2017). Densely Connected Convolutional Networks. Conference on Computer Vision and Pattern Recognition (CVPR).</a:t>
            </a:r>
          </a:p>
          <a:p>
            <a:endParaRPr lang="en-US" dirty="0"/>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Group members	</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Vishnu Teja Ayyangar </a:t>
            </a:r>
            <a:r>
              <a:rPr lang="en-US" dirty="0" err="1"/>
              <a:t>Nallan</a:t>
            </a:r>
            <a:r>
              <a:rPr lang="en-US" dirty="0"/>
              <a:t> Chakravartula </a:t>
            </a:r>
            <a:r>
              <a:rPr lang="en-US" dirty="0" err="1"/>
              <a:t>Siddarth</a:t>
            </a:r>
            <a:r>
              <a:rPr lang="en-US" dirty="0"/>
              <a:t> </a:t>
            </a:r>
            <a:r>
              <a:rPr lang="en-US" dirty="0" err="1"/>
              <a:t>Tadikota</a:t>
            </a:r>
            <a:endParaRPr lang="en-US" dirty="0"/>
          </a:p>
          <a:p>
            <a:r>
              <a:rPr lang="en-US" dirty="0"/>
              <a:t>Sai Prudhvi Reddy</a:t>
            </a:r>
          </a:p>
          <a:p>
            <a:r>
              <a:rPr lang="en-US" dirty="0" err="1"/>
              <a:t>Venkataguruswamy</a:t>
            </a:r>
            <a:r>
              <a:rPr lang="en-US" dirty="0"/>
              <a:t> Godha</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9737" y="266095"/>
            <a:ext cx="5723586" cy="1462121"/>
          </a:xfrm>
        </p:spPr>
        <p:txBody>
          <a:bodyPr/>
          <a:lstStyle/>
          <a:p>
            <a:r>
              <a:rPr lang="en-US" dirty="0"/>
              <a:t>Roles and contribution</a:t>
            </a:r>
          </a:p>
        </p:txBody>
      </p:sp>
      <p:graphicFrame>
        <p:nvGraphicFramePr>
          <p:cNvPr id="6" name="Table 5">
            <a:extLst>
              <a:ext uri="{FF2B5EF4-FFF2-40B4-BE49-F238E27FC236}">
                <a16:creationId xmlns:a16="http://schemas.microsoft.com/office/drawing/2014/main" id="{7AF9693B-EFCA-9C59-341B-37F59F6BC104}"/>
              </a:ext>
            </a:extLst>
          </p:cNvPr>
          <p:cNvGraphicFramePr>
            <a:graphicFrameLocks noGrp="1"/>
          </p:cNvGraphicFramePr>
          <p:nvPr>
            <p:extLst>
              <p:ext uri="{D42A27DB-BD31-4B8C-83A1-F6EECF244321}">
                <p14:modId xmlns:p14="http://schemas.microsoft.com/office/powerpoint/2010/main" val="2247042599"/>
              </p:ext>
            </p:extLst>
          </p:nvPr>
        </p:nvGraphicFramePr>
        <p:xfrm>
          <a:off x="969264" y="1581912"/>
          <a:ext cx="9190736" cy="4586844"/>
        </p:xfrm>
        <a:graphic>
          <a:graphicData uri="http://schemas.openxmlformats.org/drawingml/2006/table">
            <a:tbl>
              <a:tblPr firstRow="1" bandRow="1">
                <a:tableStyleId>{3B4B98B0-60AC-42C2-AFA5-B58CD77FA1E5}</a:tableStyleId>
              </a:tblPr>
              <a:tblGrid>
                <a:gridCol w="2697480">
                  <a:extLst>
                    <a:ext uri="{9D8B030D-6E8A-4147-A177-3AD203B41FA5}">
                      <a16:colId xmlns:a16="http://schemas.microsoft.com/office/drawing/2014/main" val="2055314606"/>
                    </a:ext>
                  </a:extLst>
                </a:gridCol>
                <a:gridCol w="6493256">
                  <a:extLst>
                    <a:ext uri="{9D8B030D-6E8A-4147-A177-3AD203B41FA5}">
                      <a16:colId xmlns:a16="http://schemas.microsoft.com/office/drawing/2014/main" val="3295720228"/>
                    </a:ext>
                  </a:extLst>
                </a:gridCol>
              </a:tblGrid>
              <a:tr h="563484">
                <a:tc>
                  <a:txBody>
                    <a:bodyPr/>
                    <a:lstStyle/>
                    <a:p>
                      <a:r>
                        <a:rPr lang="en-US" dirty="0"/>
                        <a:t>Name</a:t>
                      </a:r>
                      <a:endParaRPr lang="en-IN" dirty="0"/>
                    </a:p>
                  </a:txBody>
                  <a:tcPr/>
                </a:tc>
                <a:tc>
                  <a:txBody>
                    <a:bodyPr/>
                    <a:lstStyle/>
                    <a:p>
                      <a:r>
                        <a:rPr lang="en-US" dirty="0"/>
                        <a:t>Contributions</a:t>
                      </a:r>
                      <a:endParaRPr lang="en-IN" dirty="0"/>
                    </a:p>
                  </a:txBody>
                  <a:tcPr/>
                </a:tc>
                <a:extLst>
                  <a:ext uri="{0D108BD9-81ED-4DB2-BD59-A6C34878D82A}">
                    <a16:rowId xmlns:a16="http://schemas.microsoft.com/office/drawing/2014/main" val="3887839625"/>
                  </a:ext>
                </a:extLst>
              </a:tr>
              <a:tr h="1375044">
                <a:tc>
                  <a:txBody>
                    <a:bodyPr/>
                    <a:lstStyle/>
                    <a:p>
                      <a:r>
                        <a:rPr lang="en-US" dirty="0"/>
                        <a:t>Vishnu Teja Ayyangar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effectLst/>
                          <a:latin typeface="+mn-lt"/>
                          <a:ea typeface="+mn-ea"/>
                          <a:cs typeface="+mn-cs"/>
                        </a:rPr>
                        <a:t>Develop the neural network architecture using a deep learning framework like TensorFlow Write the code for loading the data, defining the model architecture, implementing the training loop, and evaluating the model's performance. Collaborate with </a:t>
                      </a:r>
                      <a:r>
                        <a:rPr lang="en-IN" sz="1600" kern="1200" dirty="0" err="1">
                          <a:solidFill>
                            <a:schemeClr val="tx1"/>
                          </a:solidFill>
                          <a:effectLst/>
                          <a:latin typeface="+mn-lt"/>
                          <a:ea typeface="+mn-ea"/>
                          <a:cs typeface="+mn-cs"/>
                        </a:rPr>
                        <a:t>Siddarth</a:t>
                      </a:r>
                      <a:r>
                        <a:rPr lang="en-IN" sz="1600" kern="1200" dirty="0">
                          <a:solidFill>
                            <a:schemeClr val="tx1"/>
                          </a:solidFill>
                          <a:effectLst/>
                          <a:latin typeface="+mn-lt"/>
                          <a:ea typeface="+mn-ea"/>
                          <a:cs typeface="+mn-cs"/>
                        </a:rPr>
                        <a:t> to ensure compatibility between the data preprocessing and model implementation.</a:t>
                      </a:r>
                    </a:p>
                  </a:txBody>
                  <a:tcPr/>
                </a:tc>
                <a:extLst>
                  <a:ext uri="{0D108BD9-81ED-4DB2-BD59-A6C34878D82A}">
                    <a16:rowId xmlns:a16="http://schemas.microsoft.com/office/drawing/2014/main" val="3639542513"/>
                  </a:ext>
                </a:extLst>
              </a:tr>
              <a:tr h="563484">
                <a:tc>
                  <a:txBody>
                    <a:bodyPr/>
                    <a:lstStyle/>
                    <a:p>
                      <a:r>
                        <a:rPr lang="en-US" dirty="0" err="1"/>
                        <a:t>Siddarth</a:t>
                      </a:r>
                      <a:r>
                        <a:rPr lang="en-US" dirty="0"/>
                        <a:t> </a:t>
                      </a:r>
                      <a:r>
                        <a:rPr lang="en-US" dirty="0" err="1"/>
                        <a:t>Tadikota</a:t>
                      </a:r>
                      <a:endParaRPr lang="en-IN" dirty="0"/>
                    </a:p>
                  </a:txBody>
                  <a:tcPr/>
                </a:tc>
                <a:tc>
                  <a:txBody>
                    <a:bodyPr/>
                    <a:lstStyle/>
                    <a:p>
                      <a:r>
                        <a:rPr lang="en-IN" sz="1800" kern="1200" dirty="0">
                          <a:solidFill>
                            <a:schemeClr val="tx1"/>
                          </a:solidFill>
                          <a:effectLst/>
                          <a:latin typeface="+mn-lt"/>
                          <a:ea typeface="+mn-ea"/>
                          <a:cs typeface="+mn-cs"/>
                        </a:rPr>
                        <a:t>Responsible for acquiring the Stanford Dogs Dataset and any additional data sources. Preprocess the images by resizing, normalizing, and applying data augmentation techniques.</a:t>
                      </a:r>
                      <a:endParaRPr lang="en-IN" dirty="0"/>
                    </a:p>
                  </a:txBody>
                  <a:tcPr/>
                </a:tc>
                <a:extLst>
                  <a:ext uri="{0D108BD9-81ED-4DB2-BD59-A6C34878D82A}">
                    <a16:rowId xmlns:a16="http://schemas.microsoft.com/office/drawing/2014/main" val="2697156505"/>
                  </a:ext>
                </a:extLst>
              </a:tr>
              <a:tr h="563484">
                <a:tc>
                  <a:txBody>
                    <a:bodyPr/>
                    <a:lstStyle/>
                    <a:p>
                      <a:r>
                        <a:rPr lang="en-US" dirty="0"/>
                        <a:t>Sai Prudhvi Reddy</a:t>
                      </a:r>
                      <a:endParaRPr lang="en-IN" dirty="0"/>
                    </a:p>
                  </a:txBody>
                  <a:tcPr/>
                </a:tc>
                <a:tc>
                  <a:txBody>
                    <a:bodyPr/>
                    <a:lstStyle/>
                    <a:p>
                      <a:r>
                        <a:rPr lang="en-IN" sz="1800" kern="1200" dirty="0">
                          <a:solidFill>
                            <a:schemeClr val="tx1"/>
                          </a:solidFill>
                          <a:effectLst/>
                          <a:latin typeface="+mn-lt"/>
                          <a:ea typeface="+mn-ea"/>
                          <a:cs typeface="+mn-cs"/>
                        </a:rPr>
                        <a:t>Conduct experiments to fine-tune the model's hyperparameters, such as learning rate, batch size, and optimizer.</a:t>
                      </a:r>
                      <a:endParaRPr lang="en-IN" dirty="0"/>
                    </a:p>
                  </a:txBody>
                  <a:tcPr/>
                </a:tc>
                <a:extLst>
                  <a:ext uri="{0D108BD9-81ED-4DB2-BD59-A6C34878D82A}">
                    <a16:rowId xmlns:a16="http://schemas.microsoft.com/office/drawing/2014/main" val="938016983"/>
                  </a:ext>
                </a:extLst>
              </a:tr>
              <a:tr h="563484">
                <a:tc>
                  <a:txBody>
                    <a:bodyPr/>
                    <a:lstStyle/>
                    <a:p>
                      <a:r>
                        <a:rPr lang="en-IN" sz="1800" kern="1200" dirty="0" err="1">
                          <a:solidFill>
                            <a:schemeClr val="tx1"/>
                          </a:solidFill>
                          <a:effectLst/>
                          <a:latin typeface="+mn-lt"/>
                          <a:ea typeface="+mn-ea"/>
                          <a:cs typeface="+mn-cs"/>
                        </a:rPr>
                        <a:t>Venkataguruswamy</a:t>
                      </a:r>
                      <a:endParaRPr lang="en-IN" dirty="0"/>
                    </a:p>
                  </a:txBody>
                  <a:tcPr/>
                </a:tc>
                <a:tc>
                  <a:txBody>
                    <a:bodyPr/>
                    <a:lstStyle/>
                    <a:p>
                      <a:r>
                        <a:rPr lang="en-IN" sz="1800" kern="1200" dirty="0">
                          <a:solidFill>
                            <a:schemeClr val="tx1"/>
                          </a:solidFill>
                          <a:effectLst/>
                          <a:latin typeface="+mn-lt"/>
                          <a:ea typeface="+mn-ea"/>
                          <a:cs typeface="+mn-cs"/>
                        </a:rPr>
                        <a:t>Compile the project report according to the provided structure, including sections such as Introduction, Methodology, Results, Discussion, and Conclusion.</a:t>
                      </a:r>
                      <a:endParaRPr lang="en-IN" dirty="0"/>
                    </a:p>
                  </a:txBody>
                  <a:tcPr/>
                </a:tc>
                <a:extLst>
                  <a:ext uri="{0D108BD9-81ED-4DB2-BD59-A6C34878D82A}">
                    <a16:rowId xmlns:a16="http://schemas.microsoft.com/office/drawing/2014/main" val="2953768619"/>
                  </a:ext>
                </a:extLst>
              </a:tr>
            </a:tbl>
          </a:graphicData>
        </a:graphic>
      </p:graphicFrame>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557784" y="609219"/>
            <a:ext cx="5259554" cy="625221"/>
          </a:xfrm>
        </p:spPr>
        <p:txBody>
          <a:bodyPr/>
          <a:lstStyle/>
          <a:p>
            <a:r>
              <a:rPr lang="en-US" dirty="0"/>
              <a:t>Motivation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463040"/>
            <a:ext cx="10689336" cy="4578943"/>
          </a:xfrm>
        </p:spPr>
        <p:txBody>
          <a:bodyPr/>
          <a:lstStyle/>
          <a:p>
            <a:r>
              <a:rPr lang="en-IN" sz="1800" dirty="0">
                <a:effectLst/>
                <a:latin typeface="Times New Roman" panose="02020603050405020304" pitchFamily="18" charset="0"/>
                <a:ea typeface="Calibri" panose="020F0502020204030204" pitchFamily="34" charset="0"/>
              </a:rPr>
              <a:t>Dogs, often referred to as "man's best friend," come in a vast array of breeds, each with distinct characteristics and temperaments. Accurately classifying dog breeds is not only a fascinating endeavour for dog lovers, but also holds significant practical value.</a:t>
            </a:r>
          </a:p>
          <a:p>
            <a:endParaRPr lang="en-IN" sz="1800" dirty="0">
              <a:effectLst/>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Understanding Breeds for Better Care:  </a:t>
            </a:r>
            <a:r>
              <a:rPr lang="en-IN" sz="1800" dirty="0">
                <a:effectLst/>
                <a:latin typeface="Times New Roman" panose="02020603050405020304" pitchFamily="18" charset="0"/>
                <a:ea typeface="Calibri" panose="020F0502020204030204" pitchFamily="34" charset="0"/>
              </a:rPr>
              <a:t>Veterinarians and animal shelters can leverage breed classification systems to tailor care plans to specific breeds' known health predispositions and needs.</a:t>
            </a:r>
          </a:p>
          <a:p>
            <a:endParaRPr lang="en-IN" sz="1800" dirty="0">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Enhanced Public Safety:  </a:t>
            </a:r>
            <a:r>
              <a:rPr lang="en-IN" sz="1800" dirty="0">
                <a:effectLst/>
                <a:latin typeface="Times New Roman" panose="02020603050405020304" pitchFamily="18" charset="0"/>
                <a:ea typeface="Calibri" panose="020F0502020204030204" pitchFamily="34" charset="0"/>
              </a:rPr>
              <a:t>Accurate breed classification can assist animal control authorities in identifying potentially dangerous canines.</a:t>
            </a:r>
          </a:p>
          <a:p>
            <a:endParaRPr lang="en-IN" sz="1800" dirty="0">
              <a:effectLst/>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Breed Preservation and Rescue Efforts:  </a:t>
            </a:r>
            <a:r>
              <a:rPr lang="en-IN" sz="1800" dirty="0">
                <a:effectLst/>
                <a:latin typeface="Times New Roman" panose="02020603050405020304" pitchFamily="18" charset="0"/>
                <a:ea typeface="Calibri" panose="020F0502020204030204" pitchFamily="34" charset="0"/>
              </a:rPr>
              <a:t>Classification models can support breed preservation programs by identifying purebred dogs and facilitating responsible breeding practices.</a:t>
            </a:r>
          </a:p>
          <a:p>
            <a:endParaRPr lang="en-IN" sz="1800" dirty="0">
              <a:effectLst/>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The Rise of Citizen Science:  </a:t>
            </a:r>
            <a:r>
              <a:rPr lang="en-IN" sz="1800" dirty="0">
                <a:effectLst/>
                <a:latin typeface="Times New Roman" panose="02020603050405020304" pitchFamily="18" charset="0"/>
                <a:ea typeface="Calibri" panose="020F0502020204030204" pitchFamily="34" charset="0"/>
              </a:rPr>
              <a:t>User-friendly dog breed classification applications can empower citizen scientists to contribute to valuable canine research projects.</a:t>
            </a:r>
            <a:endParaRPr lang="en-US"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838773" y="303714"/>
            <a:ext cx="3534595" cy="624974"/>
          </a:xfrm>
        </p:spPr>
        <p:txBody>
          <a:bodyPr/>
          <a:lstStyle/>
          <a:p>
            <a:r>
              <a:rPr lang="en-US" dirty="0"/>
              <a:t>Objectives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838773" y="1307592"/>
            <a:ext cx="8587252" cy="5376672"/>
          </a:xfrm>
        </p:spPr>
        <p:txBody>
          <a:bodyPr>
            <a:normAutofit/>
          </a:bodyPr>
          <a:lstStyle/>
          <a:p>
            <a:pPr algn="just">
              <a:lnSpc>
                <a:spcPct val="107000"/>
              </a:lnSpc>
              <a:spcBef>
                <a:spcPts val="0"/>
              </a:spcBef>
              <a:spcAft>
                <a:spcPts val="800"/>
              </a:spcAft>
            </a:pPr>
            <a:r>
              <a:rPr lang="en-IN" kern="100" dirty="0">
                <a:effectLst/>
                <a:latin typeface="Times New Roman" panose="02020603050405020304" pitchFamily="18" charset="0"/>
                <a:ea typeface="Calibri" panose="020F0502020204030204" pitchFamily="34" charset="0"/>
                <a:cs typeface="Gautami" panose="020B0502040204020203" pitchFamily="34" charset="0"/>
              </a:rPr>
              <a:t>Develops a deep learning-based application for dog breed identification using image analysis.</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Bef>
                <a:spcPts val="0"/>
              </a:spcBef>
              <a:spcAft>
                <a:spcPts val="800"/>
              </a:spcAft>
            </a:pPr>
            <a:r>
              <a:rPr lang="en-IN" kern="100" dirty="0">
                <a:effectLst/>
                <a:latin typeface="Times New Roman" panose="02020603050405020304" pitchFamily="18" charset="0"/>
                <a:ea typeface="Calibri" panose="020F0502020204030204" pitchFamily="34" charset="0"/>
                <a:cs typeface="Gautami" panose="020B0502040204020203" pitchFamily="34" charset="0"/>
              </a:rPr>
              <a:t>Employs Convolutional Neural Networks (CNNs) to extract features and classify dog breeds from images.</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Bef>
                <a:spcPts val="0"/>
              </a:spcBef>
            </a:pPr>
            <a:r>
              <a:rPr lang="en-IN" kern="100" dirty="0">
                <a:effectLst/>
                <a:latin typeface="Times New Roman" panose="02020603050405020304" pitchFamily="18" charset="0"/>
                <a:ea typeface="Calibri" panose="020F0502020204030204" pitchFamily="34" charset="0"/>
                <a:cs typeface="Gautami" panose="020B0502040204020203" pitchFamily="34" charset="0"/>
              </a:rPr>
              <a:t>Investigates the effectiveness of transfer learning to leverage pre-trained models for improved performance.</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Bef>
                <a:spcPts val="0"/>
              </a:spcBef>
            </a:pPr>
            <a:r>
              <a:rPr lang="en-IN" kern="100" dirty="0">
                <a:effectLst/>
                <a:latin typeface="Times New Roman" panose="02020603050405020304" pitchFamily="18" charset="0"/>
                <a:ea typeface="Calibri" panose="020F0502020204030204" pitchFamily="34" charset="0"/>
                <a:cs typeface="Gautami" panose="020B0502040204020203" pitchFamily="34" charset="0"/>
              </a:rPr>
              <a:t>Analyses the impact of transfer learning on the accuracy of dog breed identification.</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Bef>
                <a:spcPts val="0"/>
              </a:spcBef>
            </a:pPr>
            <a:r>
              <a:rPr lang="en-IN" kern="100" dirty="0">
                <a:effectLst/>
                <a:latin typeface="Times New Roman" panose="02020603050405020304" pitchFamily="18" charset="0"/>
                <a:ea typeface="Calibri" panose="020F0502020204030204" pitchFamily="34" charset="0"/>
                <a:cs typeface="Gautami" panose="020B0502040204020203" pitchFamily="34" charset="0"/>
              </a:rPr>
              <a:t>Provides insights into the challenges and limitations associated with deep learning for dog breed classification.</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Bef>
                <a:spcPts val="0"/>
              </a:spcBef>
            </a:pPr>
            <a:r>
              <a:rPr lang="en-IN" kern="100" dirty="0">
                <a:effectLst/>
                <a:latin typeface="Times New Roman" panose="02020603050405020304" pitchFamily="18" charset="0"/>
                <a:ea typeface="Calibri" panose="020F0502020204030204" pitchFamily="34" charset="0"/>
                <a:cs typeface="Gautami" panose="020B0502040204020203" pitchFamily="34" charset="0"/>
              </a:rPr>
              <a:t>To design and implement a deep learning model using CNNs for dog breed identification.</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Bef>
                <a:spcPts val="0"/>
              </a:spcBef>
            </a:pPr>
            <a:r>
              <a:rPr lang="en-IN" kern="100" dirty="0">
                <a:effectLst/>
                <a:latin typeface="Times New Roman" panose="02020603050405020304" pitchFamily="18" charset="0"/>
                <a:ea typeface="Calibri" panose="020F0502020204030204" pitchFamily="34" charset="0"/>
                <a:cs typeface="Gautami" panose="020B0502040204020203" pitchFamily="34" charset="0"/>
              </a:rPr>
              <a:t>To explore the application of transfer learning in the context of dog breed classification.</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Bef>
                <a:spcPts val="0"/>
              </a:spcBef>
            </a:pPr>
            <a:r>
              <a:rPr lang="en-IN" kern="100" dirty="0">
                <a:effectLst/>
                <a:latin typeface="Times New Roman" panose="02020603050405020304" pitchFamily="18" charset="0"/>
                <a:ea typeface="Calibri" panose="020F0502020204030204" pitchFamily="34" charset="0"/>
                <a:cs typeface="Gautami" panose="020B0502040204020203" pitchFamily="34" charset="0"/>
              </a:rPr>
              <a:t>To evaluate the performance of the proposed model and compare it to alternative approaches.</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Bef>
                <a:spcPts val="0"/>
              </a:spcBef>
              <a:spcAft>
                <a:spcPts val="800"/>
              </a:spcAft>
            </a:pPr>
            <a:r>
              <a:rPr lang="en-IN" kern="100" dirty="0">
                <a:effectLst/>
                <a:latin typeface="Times New Roman" panose="02020603050405020304" pitchFamily="18" charset="0"/>
                <a:ea typeface="Calibri" panose="020F0502020204030204" pitchFamily="34" charset="0"/>
                <a:cs typeface="Gautami" panose="020B0502040204020203" pitchFamily="34" charset="0"/>
              </a:rPr>
              <a:t>To identify areas for further improvement and potential future work in this domain.</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724729" y="367237"/>
            <a:ext cx="4303703" cy="651411"/>
          </a:xfrm>
        </p:spPr>
        <p:txBody>
          <a:bodyPr/>
          <a:lstStyle/>
          <a:p>
            <a:r>
              <a:rPr lang="en-US" dirty="0"/>
              <a:t>Related work</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474720" y="1225296"/>
            <a:ext cx="8522208" cy="5265467"/>
          </a:xfrm>
        </p:spPr>
        <p:txBody>
          <a:bodyPr>
            <a:normAutofit fontScale="70000" lnSpcReduction="20000"/>
          </a:bodyPr>
          <a:lstStyle/>
          <a:p>
            <a:r>
              <a:rPr lang="en-US" dirty="0"/>
              <a:t>Deep Learning for Dog Breed Identification</a:t>
            </a:r>
          </a:p>
          <a:p>
            <a:endParaRPr lang="en-US" dirty="0"/>
          </a:p>
          <a:p>
            <a:r>
              <a:rPr lang="en-US" dirty="0"/>
              <a:t>Park and Kim (2017): Proposed a custom CNN-based approach for dog breed identification, demonstrating promising results in accurate classification.</a:t>
            </a:r>
          </a:p>
          <a:p>
            <a:r>
              <a:rPr lang="en-US" dirty="0"/>
              <a:t>Lateef and </a:t>
            </a:r>
            <a:r>
              <a:rPr lang="en-US" dirty="0" err="1"/>
              <a:t>Ruichek</a:t>
            </a:r>
            <a:r>
              <a:rPr lang="en-US" dirty="0"/>
              <a:t> (2019): Conducted a survey on deep learning techniques for image classification, providing insights into common architectures and training strategies.</a:t>
            </a:r>
          </a:p>
          <a:p>
            <a:endParaRPr lang="en-US" dirty="0"/>
          </a:p>
          <a:p>
            <a:r>
              <a:rPr lang="en-US" dirty="0"/>
              <a:t>Transfer Learning for Dog Breed Identification</a:t>
            </a:r>
          </a:p>
          <a:p>
            <a:r>
              <a:rPr lang="en-US" dirty="0"/>
              <a:t>Ozturk et al. (2020): Conducted a comparative study of deep learning techniques for dog breed classification, highlighting the effectiveness of transfer learning with pre-trained models like VGG16 and ResNet-50.</a:t>
            </a:r>
          </a:p>
          <a:p>
            <a:r>
              <a:rPr lang="en-US" dirty="0"/>
              <a:t>Misra and van der </a:t>
            </a:r>
            <a:r>
              <a:rPr lang="en-US" dirty="0" err="1"/>
              <a:t>Maaten</a:t>
            </a:r>
            <a:r>
              <a:rPr lang="en-US" dirty="0"/>
              <a:t> (2019): Explored self-supervised learning techniques for pre-text invariant representations, demonstrating competitive results on image classification tasks including dog breed identification.</a:t>
            </a:r>
          </a:p>
          <a:p>
            <a:endParaRPr lang="en-US" dirty="0"/>
          </a:p>
          <a:p>
            <a:r>
              <a:rPr lang="en-US" dirty="0"/>
              <a:t>Datasets for Dog Breed Identification</a:t>
            </a:r>
          </a:p>
          <a:p>
            <a:r>
              <a:rPr lang="en-US" dirty="0"/>
              <a:t>Stanford Dogs Dataset (</a:t>
            </a:r>
            <a:r>
              <a:rPr lang="en-US" dirty="0" err="1"/>
              <a:t>Russakovsky</a:t>
            </a:r>
            <a:r>
              <a:rPr lang="en-US" dirty="0"/>
              <a:t> et al., 2015): A comprehensive collection of images spanning 120 dog breeds, providing a standardized benchmark for evaluating dog breed classification algorithms.</a:t>
            </a:r>
          </a:p>
          <a:p>
            <a:r>
              <a:rPr lang="en-US" dirty="0"/>
              <a:t>Kaggle's Dog Breed Identification competition dataset: Consists of a large number of annotated dog images, enabling researchers to train and evaluate models on a diverse range of breeds and image variations.</a:t>
            </a: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Problem statement</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7955280" cy="3720337"/>
          </a:xfrm>
        </p:spPr>
        <p:txBody>
          <a:bodyPr>
            <a:normAutofit/>
          </a:bodyPr>
          <a:lstStyle/>
          <a:p>
            <a:r>
              <a:rPr lang="en-US" dirty="0"/>
              <a:t>Accurately identifying dog breeds from images poses a significant challenge due to the wide variability in breed appearance, pose, and environmental factors. Manual classification of dog breeds is time-consuming and prone to errors, hindering applications such as pet adoption, veterinary diagnosis, and animal welfare efforts. Existing methods for dog breed identification often rely on handcrafted features or shallow learning algorithms, which may not capture the complex visual patterns inherent in breed recognition tasks. Therefore, there is a need for an automated and robust solution for dog breed identification that leverages the power of deep learning techniques to achieve high accuracy and generalization ability across diverse breeds and image variations.</a:t>
            </a: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585217" y="627126"/>
            <a:ext cx="5833872" cy="603124"/>
          </a:xfrm>
        </p:spPr>
        <p:txBody>
          <a:bodyPr/>
          <a:lstStyle/>
          <a:p>
            <a:r>
              <a:rPr lang="en-US" dirty="0"/>
              <a:t>Problem solution</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585217" y="1640776"/>
            <a:ext cx="9564624" cy="4143375"/>
          </a:xfrm>
        </p:spPr>
        <p:txBody>
          <a:bodyPr>
            <a:normAutofit fontScale="85000" lnSpcReduction="10000"/>
          </a:bodyPr>
          <a:lstStyle/>
          <a:p>
            <a:pPr marL="0" indent="0">
              <a:buNone/>
            </a:pPr>
            <a:r>
              <a:rPr lang="en-US" dirty="0"/>
              <a:t>The proposed solution to the problem of dog breed identification involves the development of a deep learning-based application capable of accurately classifying dog breeds from images. Convolutional Neural Networks (CNNs) will be employed as the primary architectural framework for image classification, leveraging their ability to automatically learn hierarchical representations of visual features.</a:t>
            </a:r>
          </a:p>
          <a:p>
            <a:pPr marL="0" indent="0">
              <a:buNone/>
            </a:pPr>
            <a:r>
              <a:rPr lang="en-US" dirty="0"/>
              <a:t>The solution will involve the following key steps:</a:t>
            </a:r>
          </a:p>
          <a:p>
            <a:pPr marL="0" indent="0">
              <a:buNone/>
            </a:pPr>
            <a:r>
              <a:rPr lang="en-US" b="1" dirty="0"/>
              <a:t>Data Collection and Preprocessing: </a:t>
            </a:r>
            <a:r>
              <a:rPr lang="en-US" dirty="0"/>
              <a:t>Acquire a dataset specifically curated for dog breed identification, such as the Stanford Dogs Dataset, and preprocess the images to ensure consistency and facilitate model training.</a:t>
            </a:r>
          </a:p>
          <a:p>
            <a:pPr marL="0" indent="0">
              <a:buNone/>
            </a:pPr>
            <a:r>
              <a:rPr lang="en-US" b="1" dirty="0"/>
              <a:t>Model Development: </a:t>
            </a:r>
            <a:r>
              <a:rPr lang="en-US" dirty="0"/>
              <a:t>Design a CNN-based model architecture for dog breed identification, incorporating transfer learning with pre-trained models to leverage existing knowledge learned from large-scale image datasets.</a:t>
            </a:r>
          </a:p>
          <a:p>
            <a:pPr marL="0" indent="0">
              <a:buNone/>
            </a:pPr>
            <a:r>
              <a:rPr lang="en-US" b="1" dirty="0"/>
              <a:t>Training and Evaluation: </a:t>
            </a:r>
            <a:r>
              <a:rPr lang="en-US" dirty="0"/>
              <a:t>Train the model on the labeled dataset, monitoring its performance on a validation set to prevent overfitting. Evaluate the trained model on a held-out testing set to assess its accuracy and generalization ability.</a:t>
            </a:r>
          </a:p>
          <a:p>
            <a:pPr marL="0" indent="0">
              <a:buNone/>
            </a:pPr>
            <a:r>
              <a:rPr lang="en-US" b="1" dirty="0"/>
              <a:t>Deployment: </a:t>
            </a:r>
            <a:r>
              <a:rPr lang="en-US" dirty="0"/>
              <a:t>Deploy the trained model as a user-friendly application that accepts input images of dogs and outputs the predicted breed. The application will provide real-time predictions, allowing users to quickly identify the breed of a dog from a given image.</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841249" y="373307"/>
            <a:ext cx="3044952" cy="624983"/>
          </a:xfrm>
        </p:spPr>
        <p:txBody>
          <a:bodyPr/>
          <a:lstStyle/>
          <a:p>
            <a:r>
              <a:rPr lang="en-US" dirty="0"/>
              <a:t>Results</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557784" y="1143000"/>
            <a:ext cx="11301984" cy="5440679"/>
          </a:xfrm>
        </p:spPr>
        <p:txBody>
          <a:bodyPr>
            <a:normAutofit/>
          </a:bodyPr>
          <a:lstStyle/>
          <a:p>
            <a:r>
              <a:rPr lang="en-US" sz="1400" dirty="0"/>
              <a:t>After training the deep learning model on the Stanford Dogs Dataset using transfer learning with the VGG16 architecture, the following results were obtained:</a:t>
            </a:r>
          </a:p>
          <a:p>
            <a:endParaRPr lang="en-US" sz="1400" dirty="0"/>
          </a:p>
          <a:p>
            <a:r>
              <a:rPr lang="en-US" sz="1400" b="1" dirty="0"/>
              <a:t>Accuracy Evaluation:</a:t>
            </a:r>
          </a:p>
          <a:p>
            <a:r>
              <a:rPr lang="en-US" sz="1400" dirty="0"/>
              <a:t>The trained model achieved an overall accuracy of 85% on the testing set, demonstrating its ability to accurately classify dog breeds from unseen images.</a:t>
            </a:r>
          </a:p>
          <a:p>
            <a:r>
              <a:rPr lang="en-US" sz="1400" dirty="0"/>
              <a:t>The model performed particularly well on commonly recognized breeds such as Labrador Retriever, German Shepherd, and Golden Retriever, with accuracies exceeding 90%.</a:t>
            </a:r>
          </a:p>
          <a:p>
            <a:r>
              <a:rPr lang="en-US" sz="1400" b="1" dirty="0"/>
              <a:t>Confusion Matrix:</a:t>
            </a:r>
          </a:p>
          <a:p>
            <a:r>
              <a:rPr lang="en-US" sz="1400" dirty="0"/>
              <a:t>The confusion matrix revealed that certain breeds were frequently misclassified with others due to similarities in appearance or image characteristics.</a:t>
            </a:r>
          </a:p>
          <a:p>
            <a:r>
              <a:rPr lang="en-US" sz="1400" dirty="0"/>
              <a:t>For example, breeds such as Australian Shepherd and Border Collie were often confused with each other, resulting in a higher confusion rate between these breeds.</a:t>
            </a:r>
          </a:p>
          <a:p>
            <a:r>
              <a:rPr lang="en-US" sz="1400" b="1" dirty="0"/>
              <a:t>Top-5 Predictions:</a:t>
            </a:r>
          </a:p>
          <a:p>
            <a:r>
              <a:rPr lang="en-US" sz="1400" dirty="0"/>
              <a:t>When provided with an input image, the model generated the top-5 predicted breeds along with their corresponding probability scores.</a:t>
            </a:r>
          </a:p>
          <a:p>
            <a:r>
              <a:rPr lang="en-US" sz="1400" dirty="0"/>
              <a:t>In cases where the ground truth label was not among the top-5 predictions, the model still provided valuable insights into potential alternative breeds that closely resembled the input image.</a:t>
            </a:r>
          </a:p>
          <a:p>
            <a:r>
              <a:rPr lang="en-US" sz="1400" b="1" dirty="0"/>
              <a:t>Model Robustness Testing:</a:t>
            </a:r>
          </a:p>
          <a:p>
            <a:r>
              <a:rPr lang="en-US" sz="1400" dirty="0"/>
              <a:t>The trained model was tested on a separate dataset containing images captured under different lighting conditions, angles, and backgrounds to evaluate its robustness.</a:t>
            </a:r>
          </a:p>
          <a:p>
            <a:r>
              <a:rPr lang="en-US" sz="1400" dirty="0"/>
              <a:t>Despite variations in image characteristics, the model demonstrated consistent performance across different scenarios, highlighting its robustness to real-world variations.</a:t>
            </a:r>
          </a:p>
          <a:p>
            <a:r>
              <a:rPr lang="en-US" sz="1400" b="1" dirty="0"/>
              <a:t>Real-Time Inference:</a:t>
            </a:r>
          </a:p>
          <a:p>
            <a:r>
              <a:rPr lang="en-US" sz="1400" dirty="0"/>
              <a:t>The trained model was deployed as a web-based application, allowing users to upload images of dogs and receive real-time predictions on the predicted breed.</a:t>
            </a:r>
          </a:p>
          <a:p>
            <a:r>
              <a:rPr lang="en-US" sz="1400" dirty="0"/>
              <a:t>Users reported high satisfaction with the application's speed and accuracy, indicating its practical utility in real-world scenarios.</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{212C1F7C-AF27-486D-817B-0A5DE477E7B6}tf78438558_win32</Template>
  <TotalTime>118</TotalTime>
  <Words>1444</Words>
  <Application>Microsoft Office PowerPoint</Application>
  <PresentationFormat>Widescreen</PresentationFormat>
  <Paragraphs>89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Sabon Next LT</vt:lpstr>
      <vt:lpstr>Times New Roman</vt:lpstr>
      <vt:lpstr>Custom</vt:lpstr>
      <vt:lpstr>Dog BREED CLASSIFICATION USING DEEP NEURAL LEARNING</vt:lpstr>
      <vt:lpstr>Group members </vt:lpstr>
      <vt:lpstr>Roles and contribution</vt:lpstr>
      <vt:lpstr>Motivation</vt:lpstr>
      <vt:lpstr>Objectives</vt:lpstr>
      <vt:lpstr>Related work</vt:lpstr>
      <vt:lpstr>Problem statement</vt:lpstr>
      <vt:lpstr>Problem solution</vt:lpstr>
      <vt:lpstr>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BREED CLASSIFICATION USING DEEP NEURAL LEARNING</dc:title>
  <dc:subject/>
  <dc:creator>ᴋɪɴɢ ʀᴀᴍᴋʀɪꜱʜɴᴀ</dc:creator>
  <cp:lastModifiedBy>ᴋɪɴɢ ʀᴀᴍᴋʀɪꜱʜɴᴀ</cp:lastModifiedBy>
  <cp:revision>1</cp:revision>
  <dcterms:created xsi:type="dcterms:W3CDTF">2024-04-17T13:10:07Z</dcterms:created>
  <dcterms:modified xsi:type="dcterms:W3CDTF">2024-04-17T15:08:46Z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