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Hind"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BF6719-8828-4F41-982D-3B39A7816322}">
  <a:tblStyle styleId="{E1BF6719-8828-4F41-982D-3B39A78163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57bc2b2c2_2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57bc2b2c2_2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57bc2b2c2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57bc2b2c2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tried different iterations of the neural model to pick the best one. For example, we tried a model with all the variables and a default setting of 3 TanH nodes, then another model with all the variables and one node each of TanH, Linear and Gaussian. Another variation that we tried was with all the variables and 17 TanH nodes because we were using a total of 17 variables to predict the Next Spends. After that, we tried a model with the five most influential variables that we picked earlier and ran the neural model with the default setting of 3 TanH nodes. Another variation we tried was with the five variables and 1 node each of TanH, Linear and Gaussian. Finally, the model that we picked as the best neural model was with the 5 variables and it gave us a R-square of 64.5%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57bc2b2c2_1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757bc2b2c2_1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57bc2b2c2_1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57bc2b2c2_1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57bc2b2c2_9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57bc2b2c2_9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57bc2b2c2_9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57bc2b2c2_9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57bc2b2c2_1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757bc2b2c2_1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57bc2b2c2_1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757bc2b2c2_1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57bc2b2c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57bc2b2c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57bc2b2c2_1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57bc2b2c2_1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57bc2b2c2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57bc2b2c2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757bc2b2c2_2_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757bc2b2c2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57bc2b2c2_7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57bc2b2c2_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57bc2b2c2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57bc2b2c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757bc2b2c2_1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757bc2b2c2_1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757bc2b2c2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57bc2b2c2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757bc2b2c2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757bc2b2c2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57bc2b2c2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57bc2b2c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57bc2b2c2_9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57bc2b2c2_9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57bc2b2c2_9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57bc2b2c2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57bc2b2c2_1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57bc2b2c2_1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57bc2b2c2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57bc2b2c2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57bc2b2c2_1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57bc2b2c2_1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57bc2b2c2_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57bc2b2c2_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urple gradient">
  <p:cSld name="BLANK_2_1">
    <p:bg>
      <p:bgPr>
        <a:gradFill>
          <a:gsLst>
            <a:gs pos="0">
              <a:srgbClr val="CC3399"/>
            </a:gs>
            <a:gs pos="100000">
              <a:srgbClr val="6699FF"/>
            </a:gs>
          </a:gsLst>
          <a:lin ang="5400700" scaled="0"/>
        </a:gradFill>
        <a:effectLst/>
      </p:bgPr>
    </p:bg>
    <p:spTree>
      <p:nvGrpSpPr>
        <p:cNvPr id="1" name="Shape 155"/>
        <p:cNvGrpSpPr/>
        <p:nvPr/>
      </p:nvGrpSpPr>
      <p:grpSpPr>
        <a:xfrm>
          <a:off x="0" y="0"/>
          <a:ext cx="0" cy="0"/>
          <a:chOff x="0" y="0"/>
          <a:chExt cx="0" cy="0"/>
        </a:xfrm>
      </p:grpSpPr>
      <p:sp>
        <p:nvSpPr>
          <p:cNvPr id="156" name="Google Shape;156;p12"/>
          <p:cNvSpPr/>
          <p:nvPr/>
        </p:nvSpPr>
        <p:spPr>
          <a:xfrm rot="5400000" flipH="1">
            <a:off x="7987926" y="280753"/>
            <a:ext cx="1436700" cy="8754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12"/>
          <p:cNvSpPr/>
          <p:nvPr/>
        </p:nvSpPr>
        <p:spPr>
          <a:xfrm rot="5400000" flipH="1">
            <a:off x="7711932" y="1152020"/>
            <a:ext cx="1779900" cy="10842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12"/>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 name="Google Shape;159;p12"/>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 name="Google Shape;160;p12"/>
          <p:cNvSpPr/>
          <p:nvPr/>
        </p:nvSpPr>
        <p:spPr>
          <a:xfrm rot="-5400000" flipH="1">
            <a:off x="8520834" y="2338254"/>
            <a:ext cx="542400" cy="3303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 name="Google Shape;161;p12"/>
          <p:cNvSpPr/>
          <p:nvPr/>
        </p:nvSpPr>
        <p:spPr>
          <a:xfrm rot="5400000" flipH="1">
            <a:off x="-280517" y="2947924"/>
            <a:ext cx="1435800" cy="8745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 name="Google Shape;162;p12"/>
          <p:cNvSpPr/>
          <p:nvPr/>
        </p:nvSpPr>
        <p:spPr>
          <a:xfrm rot="5400000">
            <a:off x="-191502" y="2612001"/>
            <a:ext cx="979200" cy="5961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 name="Google Shape;163;p12"/>
          <p:cNvSpPr/>
          <p:nvPr/>
        </p:nvSpPr>
        <p:spPr>
          <a:xfrm rot="-5400000" flipH="1">
            <a:off x="-209848" y="4278591"/>
            <a:ext cx="1074900" cy="6552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 name="Google Shape;164;p12"/>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 name="Google Shape;165;p12"/>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1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orange gradient">
  <p:cSld name="BLANK_2_1_1">
    <p:bg>
      <p:bgPr>
        <a:gradFill>
          <a:gsLst>
            <a:gs pos="0">
              <a:srgbClr val="FF0066"/>
            </a:gs>
            <a:gs pos="100000">
              <a:srgbClr val="FF9900"/>
            </a:gs>
          </a:gsLst>
          <a:lin ang="5400700" scaled="0"/>
        </a:gradFill>
        <a:effectLst/>
      </p:bgPr>
    </p:bg>
    <p:spTree>
      <p:nvGrpSpPr>
        <p:cNvPr id="1" name="Shape 167"/>
        <p:cNvGrpSpPr/>
        <p:nvPr/>
      </p:nvGrpSpPr>
      <p:grpSpPr>
        <a:xfrm>
          <a:off x="0" y="0"/>
          <a:ext cx="0" cy="0"/>
          <a:chOff x="0" y="0"/>
          <a:chExt cx="0" cy="0"/>
        </a:xfrm>
      </p:grpSpPr>
      <p:sp>
        <p:nvSpPr>
          <p:cNvPr id="168" name="Google Shape;168;p13"/>
          <p:cNvSpPr/>
          <p:nvPr/>
        </p:nvSpPr>
        <p:spPr>
          <a:xfrm rot="5400000" flipH="1">
            <a:off x="7987926" y="280753"/>
            <a:ext cx="1436700" cy="8754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13"/>
          <p:cNvSpPr/>
          <p:nvPr/>
        </p:nvSpPr>
        <p:spPr>
          <a:xfrm rot="5400000" flipH="1">
            <a:off x="7711932" y="1152020"/>
            <a:ext cx="1779900" cy="10842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13"/>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13"/>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13"/>
          <p:cNvSpPr/>
          <p:nvPr/>
        </p:nvSpPr>
        <p:spPr>
          <a:xfrm rot="-5400000" flipH="1">
            <a:off x="8520834" y="2338254"/>
            <a:ext cx="542400" cy="3303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13"/>
          <p:cNvSpPr/>
          <p:nvPr/>
        </p:nvSpPr>
        <p:spPr>
          <a:xfrm rot="5400000" flipH="1">
            <a:off x="-280517" y="2947924"/>
            <a:ext cx="1435800" cy="8745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13"/>
          <p:cNvSpPr/>
          <p:nvPr/>
        </p:nvSpPr>
        <p:spPr>
          <a:xfrm rot="5400000">
            <a:off x="-191502" y="2612001"/>
            <a:ext cx="979200" cy="5961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13"/>
          <p:cNvSpPr/>
          <p:nvPr/>
        </p:nvSpPr>
        <p:spPr>
          <a:xfrm rot="-5400000" flipH="1">
            <a:off x="-209848" y="4278591"/>
            <a:ext cx="1074900" cy="6552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13"/>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13"/>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1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a:endParaRPr/>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4"/>
          <p:cNvSpPr/>
          <p:nvPr/>
        </p:nvSpPr>
        <p:spPr>
          <a:xfrm rot="-5400000" flipH="1">
            <a:off x="-358985" y="3663619"/>
            <a:ext cx="1838515" cy="112055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101" name="Google Shape;101;p8"/>
          <p:cNvGrpSpPr/>
          <p:nvPr/>
        </p:nvGrpSpPr>
        <p:grpSpPr>
          <a:xfrm>
            <a:off x="7395202" y="-6"/>
            <a:ext cx="1748884" cy="4013021"/>
            <a:chOff x="7395202" y="-6"/>
            <a:chExt cx="1748884" cy="4013021"/>
          </a:xfrm>
        </p:grpSpPr>
        <p:sp>
          <p:nvSpPr>
            <p:cNvPr id="102" name="Google Shape;102;p8"/>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8"/>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8"/>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8"/>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8"/>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7" name="Google Shape;107;p8"/>
          <p:cNvGrpSpPr/>
          <p:nvPr/>
        </p:nvGrpSpPr>
        <p:grpSpPr>
          <a:xfrm>
            <a:off x="3" y="2738679"/>
            <a:ext cx="722480" cy="2404814"/>
            <a:chOff x="3" y="2750304"/>
            <a:chExt cx="722480" cy="2404814"/>
          </a:xfrm>
        </p:grpSpPr>
        <p:sp>
          <p:nvSpPr>
            <p:cNvPr id="108" name="Google Shape;108;p8"/>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 name="Google Shape;109;p8"/>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8"/>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8"/>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8"/>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3" name="Google Shape;113;p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9"/>
          <p:cNvSpPr txBox="1">
            <a:spLocks noGrp="1"/>
          </p:cNvSpPr>
          <p:nvPr>
            <p:ph type="body" idx="1"/>
          </p:nvPr>
        </p:nvSpPr>
        <p:spPr>
          <a:xfrm>
            <a:off x="1236500" y="4406300"/>
            <a:ext cx="66711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b="1"/>
            </a:lvl1pPr>
          </a:lstStyle>
          <a:p>
            <a:endParaRPr/>
          </a:p>
        </p:txBody>
      </p:sp>
      <p:grpSp>
        <p:nvGrpSpPr>
          <p:cNvPr id="116" name="Google Shape;116;p9"/>
          <p:cNvGrpSpPr/>
          <p:nvPr/>
        </p:nvGrpSpPr>
        <p:grpSpPr>
          <a:xfrm>
            <a:off x="7395202" y="-6"/>
            <a:ext cx="1748884" cy="4013021"/>
            <a:chOff x="7395202" y="-6"/>
            <a:chExt cx="1748884" cy="4013021"/>
          </a:xfrm>
        </p:grpSpPr>
        <p:sp>
          <p:nvSpPr>
            <p:cNvPr id="117" name="Google Shape;117;p9"/>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9"/>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9"/>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9"/>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9"/>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9"/>
          <p:cNvGrpSpPr/>
          <p:nvPr/>
        </p:nvGrpSpPr>
        <p:grpSpPr>
          <a:xfrm>
            <a:off x="3" y="2738679"/>
            <a:ext cx="722480" cy="2404814"/>
            <a:chOff x="3" y="2750304"/>
            <a:chExt cx="722480" cy="2404814"/>
          </a:xfrm>
        </p:grpSpPr>
        <p:sp>
          <p:nvSpPr>
            <p:cNvPr id="123" name="Google Shape;123;p9"/>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9"/>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9"/>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9"/>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7" name="Google Shape;127;p9"/>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8" name="Google Shape;128;p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9146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a:t>
            </a:r>
            <a:endParaRPr/>
          </a:p>
        </p:txBody>
      </p:sp>
      <p:sp>
        <p:nvSpPr>
          <p:cNvPr id="204" name="Google Shape;204;p16"/>
          <p:cNvSpPr txBox="1">
            <a:spLocks noGrp="1"/>
          </p:cNvSpPr>
          <p:nvPr>
            <p:ph type="body" idx="2"/>
          </p:nvPr>
        </p:nvSpPr>
        <p:spPr>
          <a:xfrm>
            <a:off x="3124500" y="873371"/>
            <a:ext cx="2961900" cy="3711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600"/>
              </a:spcBef>
              <a:spcAft>
                <a:spcPts val="0"/>
              </a:spcAft>
              <a:buClr>
                <a:srgbClr val="FFFFFF"/>
              </a:buClr>
              <a:buSzPts val="1400"/>
              <a:buChar char="›"/>
            </a:pPr>
            <a:r>
              <a:rPr lang="en" sz="1400" b="1">
                <a:solidFill>
                  <a:srgbClr val="FFFFFF"/>
                </a:solidFill>
              </a:rPr>
              <a:t>BUSINESS PROBLEM </a:t>
            </a:r>
            <a:endParaRPr sz="1400" b="1">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b="1">
                <a:solidFill>
                  <a:srgbClr val="FFFFFF"/>
                </a:solidFill>
              </a:rPr>
              <a:t>DATA AGGREGATION</a:t>
            </a:r>
            <a:endParaRPr sz="1400" b="1">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b="1">
                <a:solidFill>
                  <a:srgbClr val="FFFFFF"/>
                </a:solidFill>
              </a:rPr>
              <a:t>DATA EXPLORATION</a:t>
            </a:r>
            <a:endParaRPr sz="1400" b="1">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b="1">
                <a:solidFill>
                  <a:srgbClr val="FFFFFF"/>
                </a:solidFill>
              </a:rPr>
              <a:t>MODELS</a:t>
            </a:r>
            <a:endParaRPr sz="1400" b="1">
              <a:solidFill>
                <a:srgbClr val="FFFFFF"/>
              </a:solidFill>
            </a:endParaRPr>
          </a:p>
          <a:p>
            <a:pPr marL="914400" lvl="1" indent="-317500" algn="l" rtl="0">
              <a:lnSpc>
                <a:spcPct val="150000"/>
              </a:lnSpc>
              <a:spcBef>
                <a:spcPts val="0"/>
              </a:spcBef>
              <a:spcAft>
                <a:spcPts val="0"/>
              </a:spcAft>
              <a:buClr>
                <a:srgbClr val="FFFFFF"/>
              </a:buClr>
              <a:buSzPts val="1400"/>
              <a:buChar char="›"/>
            </a:pPr>
            <a:r>
              <a:rPr lang="en" sz="1400" b="1">
                <a:solidFill>
                  <a:srgbClr val="FFFFFF"/>
                </a:solidFill>
              </a:rPr>
              <a:t>LINEAR REGRESSION</a:t>
            </a:r>
            <a:endParaRPr sz="1400" b="1">
              <a:solidFill>
                <a:srgbClr val="FFFFFF"/>
              </a:solidFill>
            </a:endParaRPr>
          </a:p>
          <a:p>
            <a:pPr marL="914400" lvl="1" indent="-317500" algn="l" rtl="0">
              <a:lnSpc>
                <a:spcPct val="150000"/>
              </a:lnSpc>
              <a:spcBef>
                <a:spcPts val="0"/>
              </a:spcBef>
              <a:spcAft>
                <a:spcPts val="0"/>
              </a:spcAft>
              <a:buClr>
                <a:srgbClr val="FFFFFF"/>
              </a:buClr>
              <a:buSzPts val="1400"/>
              <a:buChar char="›"/>
            </a:pPr>
            <a:r>
              <a:rPr lang="en" sz="1400" b="1">
                <a:solidFill>
                  <a:srgbClr val="FFFFFF"/>
                </a:solidFill>
              </a:rPr>
              <a:t>NEURAL NETWORK</a:t>
            </a:r>
            <a:endParaRPr sz="1400" b="1">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b="1">
                <a:solidFill>
                  <a:srgbClr val="FFFFFF"/>
                </a:solidFill>
              </a:rPr>
              <a:t>CLUSTERING OF CUSTOMERS</a:t>
            </a:r>
            <a:endParaRPr sz="1400" b="1">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b="1">
                <a:solidFill>
                  <a:srgbClr val="FFFFFF"/>
                </a:solidFill>
              </a:rPr>
              <a:t>RESULTS &amp; INSIGHTS</a:t>
            </a:r>
            <a:endParaRPr sz="1400" b="1">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b="1">
                <a:solidFill>
                  <a:srgbClr val="FFFFFF"/>
                </a:solidFill>
              </a:rPr>
              <a:t>RECOMMENDATIONS</a:t>
            </a:r>
            <a:endParaRPr sz="1400" b="1">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b="1">
                <a:solidFill>
                  <a:srgbClr val="FFFFFF"/>
                </a:solidFill>
              </a:rPr>
              <a:t>APPENDIX</a:t>
            </a:r>
            <a:endParaRPr sz="1400"/>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90" name="Google Shape;290;p25"/>
          <p:cNvSpPr txBox="1">
            <a:spLocks noGrp="1"/>
          </p:cNvSpPr>
          <p:nvPr>
            <p:ph type="title"/>
          </p:nvPr>
        </p:nvSpPr>
        <p:spPr>
          <a:xfrm>
            <a:off x="1056513" y="3636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 Regression</a:t>
            </a:r>
            <a:endParaRPr/>
          </a:p>
        </p:txBody>
      </p:sp>
      <p:pic>
        <p:nvPicPr>
          <p:cNvPr id="291" name="Google Shape;291;p25"/>
          <p:cNvPicPr preferRelativeResize="0"/>
          <p:nvPr/>
        </p:nvPicPr>
        <p:blipFill>
          <a:blip r:embed="rId3">
            <a:alphaModFix/>
          </a:blip>
          <a:stretch>
            <a:fillRect/>
          </a:stretch>
        </p:blipFill>
        <p:spPr>
          <a:xfrm>
            <a:off x="1143000" y="2523650"/>
            <a:ext cx="3171825" cy="1019175"/>
          </a:xfrm>
          <a:prstGeom prst="rect">
            <a:avLst/>
          </a:prstGeom>
          <a:noFill/>
          <a:ln>
            <a:noFill/>
          </a:ln>
        </p:spPr>
      </p:pic>
      <p:sp>
        <p:nvSpPr>
          <p:cNvPr id="292" name="Google Shape;292;p25"/>
          <p:cNvSpPr txBox="1"/>
          <p:nvPr/>
        </p:nvSpPr>
        <p:spPr>
          <a:xfrm>
            <a:off x="3581400" y="1752600"/>
            <a:ext cx="3000000" cy="3000000"/>
          </a:xfrm>
          <a:prstGeom prst="rect">
            <a:avLst/>
          </a:prstGeom>
          <a:noFill/>
          <a:ln>
            <a:noFill/>
          </a:ln>
        </p:spPr>
        <p:txBody>
          <a:bodyPr spcFirstLastPara="1" wrap="square" lIns="91425" tIns="91425" rIns="91425" bIns="91425" anchor="ctr" anchorCtr="0">
            <a:noAutofit/>
          </a:bodyPr>
          <a:lstStyle/>
          <a:p>
            <a:pPr marL="0" lvl="0" indent="889000" algn="l" rtl="0">
              <a:lnSpc>
                <a:spcPct val="115000"/>
              </a:lnSpc>
              <a:spcBef>
                <a:spcPts val="0"/>
              </a:spcBef>
              <a:spcAft>
                <a:spcPts val="0"/>
              </a:spcAft>
              <a:buNone/>
            </a:pPr>
            <a:endParaRPr/>
          </a:p>
        </p:txBody>
      </p:sp>
      <p:pic>
        <p:nvPicPr>
          <p:cNvPr id="293" name="Google Shape;293;p25"/>
          <p:cNvPicPr preferRelativeResize="0"/>
          <p:nvPr/>
        </p:nvPicPr>
        <p:blipFill>
          <a:blip r:embed="rId4">
            <a:alphaModFix/>
          </a:blip>
          <a:stretch>
            <a:fillRect/>
          </a:stretch>
        </p:blipFill>
        <p:spPr>
          <a:xfrm>
            <a:off x="4572000" y="2599475"/>
            <a:ext cx="2419350" cy="895350"/>
          </a:xfrm>
          <a:prstGeom prst="rect">
            <a:avLst/>
          </a:prstGeom>
          <a:noFill/>
          <a:ln>
            <a:noFill/>
          </a:ln>
        </p:spPr>
      </p:pic>
      <p:sp>
        <p:nvSpPr>
          <p:cNvPr id="294" name="Google Shape;294;p25"/>
          <p:cNvSpPr txBox="1">
            <a:spLocks noGrp="1"/>
          </p:cNvSpPr>
          <p:nvPr>
            <p:ph type="body" idx="1"/>
          </p:nvPr>
        </p:nvSpPr>
        <p:spPr>
          <a:xfrm>
            <a:off x="1138900" y="1447800"/>
            <a:ext cx="2624700" cy="55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9900"/>
                </a:solidFill>
              </a:rPr>
              <a:t>Model 8 </a:t>
            </a:r>
            <a:r>
              <a:rPr lang="en" sz="1800" b="1"/>
              <a:t>-- Best Model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title"/>
          </p:nvPr>
        </p:nvSpPr>
        <p:spPr>
          <a:xfrm>
            <a:off x="1067088" y="3913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Neural Model</a:t>
            </a:r>
            <a:endParaRPr/>
          </a:p>
        </p:txBody>
      </p:sp>
      <p:sp>
        <p:nvSpPr>
          <p:cNvPr id="300" name="Google Shape;300;p26"/>
          <p:cNvSpPr txBox="1">
            <a:spLocks noGrp="1"/>
          </p:cNvSpPr>
          <p:nvPr>
            <p:ph type="body" idx="1"/>
          </p:nvPr>
        </p:nvSpPr>
        <p:spPr>
          <a:xfrm>
            <a:off x="1067088" y="1027348"/>
            <a:ext cx="5972100" cy="2764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Top five variables - Recency score, Total Transactions, Average Spent, Age, Visits.</a:t>
            </a:r>
            <a:endParaRPr sz="1800"/>
          </a:p>
          <a:p>
            <a:pPr marL="0" lvl="0" indent="0" algn="l" rtl="0">
              <a:spcBef>
                <a:spcPts val="600"/>
              </a:spcBef>
              <a:spcAft>
                <a:spcPts val="0"/>
              </a:spcAft>
              <a:buNone/>
            </a:pPr>
            <a:r>
              <a:rPr lang="en" sz="1800"/>
              <a:t>R-square - 64.5%</a:t>
            </a:r>
            <a:endParaRPr sz="1800"/>
          </a:p>
          <a:p>
            <a:pPr marL="0" lvl="0" indent="0" algn="l" rtl="0">
              <a:spcBef>
                <a:spcPts val="600"/>
              </a:spcBef>
              <a:spcAft>
                <a:spcPts val="0"/>
              </a:spcAft>
              <a:buNone/>
            </a:pPr>
            <a:r>
              <a:rPr lang="en" sz="1800"/>
              <a:t>RMSE - 5.64</a:t>
            </a:r>
            <a:endParaRPr sz="1800"/>
          </a:p>
        </p:txBody>
      </p:sp>
      <p:sp>
        <p:nvSpPr>
          <p:cNvPr id="301" name="Google Shape;301;p2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02" name="Google Shape;302;p26"/>
          <p:cNvPicPr preferRelativeResize="0"/>
          <p:nvPr/>
        </p:nvPicPr>
        <p:blipFill>
          <a:blip r:embed="rId3">
            <a:alphaModFix/>
          </a:blip>
          <a:stretch>
            <a:fillRect/>
          </a:stretch>
        </p:blipFill>
        <p:spPr>
          <a:xfrm>
            <a:off x="2450425" y="2197450"/>
            <a:ext cx="5023050" cy="2615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08" name="Google Shape;308;p27"/>
          <p:cNvPicPr preferRelativeResize="0"/>
          <p:nvPr/>
        </p:nvPicPr>
        <p:blipFill>
          <a:blip r:embed="rId3">
            <a:alphaModFix/>
          </a:blip>
          <a:stretch>
            <a:fillRect/>
          </a:stretch>
        </p:blipFill>
        <p:spPr>
          <a:xfrm>
            <a:off x="2129650" y="1091738"/>
            <a:ext cx="4884700" cy="3720875"/>
          </a:xfrm>
          <a:prstGeom prst="rect">
            <a:avLst/>
          </a:prstGeom>
          <a:noFill/>
          <a:ln>
            <a:noFill/>
          </a:ln>
        </p:spPr>
      </p:pic>
      <p:sp>
        <p:nvSpPr>
          <p:cNvPr id="309" name="Google Shape;309;p27"/>
          <p:cNvSpPr txBox="1">
            <a:spLocks noGrp="1"/>
          </p:cNvSpPr>
          <p:nvPr>
            <p:ph type="title"/>
          </p:nvPr>
        </p:nvSpPr>
        <p:spPr>
          <a:xfrm>
            <a:off x="177913" y="303875"/>
            <a:ext cx="5972100" cy="636000"/>
          </a:xfrm>
          <a:prstGeom prst="rect">
            <a:avLst/>
          </a:prstGeom>
        </p:spPr>
        <p:txBody>
          <a:bodyPr spcFirstLastPara="1" wrap="square" lIns="91425" tIns="91425" rIns="91425" bIns="91425" anchor="b" anchorCtr="0">
            <a:noAutofit/>
          </a:bodyPr>
          <a:lstStyle/>
          <a:p>
            <a:pPr marL="0" lvl="0" indent="457200" algn="l" rtl="0">
              <a:spcBef>
                <a:spcPts val="0"/>
              </a:spcBef>
              <a:spcAft>
                <a:spcPts val="0"/>
              </a:spcAft>
              <a:buNone/>
            </a:pPr>
            <a:r>
              <a:rPr lang="en"/>
              <a:t>Hierarchical Clustering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8"/>
          <p:cNvSpPr txBox="1">
            <a:spLocks noGrp="1"/>
          </p:cNvSpPr>
          <p:nvPr>
            <p:ph type="title"/>
          </p:nvPr>
        </p:nvSpPr>
        <p:spPr>
          <a:xfrm>
            <a:off x="-12" y="303875"/>
            <a:ext cx="5972100" cy="636000"/>
          </a:xfrm>
          <a:prstGeom prst="rect">
            <a:avLst/>
          </a:prstGeom>
        </p:spPr>
        <p:txBody>
          <a:bodyPr spcFirstLastPara="1" wrap="square" lIns="91425" tIns="91425" rIns="91425" bIns="91425" anchor="b" anchorCtr="0">
            <a:noAutofit/>
          </a:bodyPr>
          <a:lstStyle/>
          <a:p>
            <a:pPr marL="0" lvl="0" indent="457200" algn="l" rtl="0">
              <a:spcBef>
                <a:spcPts val="0"/>
              </a:spcBef>
              <a:spcAft>
                <a:spcPts val="0"/>
              </a:spcAft>
              <a:buNone/>
            </a:pPr>
            <a:r>
              <a:rPr lang="en"/>
              <a:t>K-Means Clustering</a:t>
            </a:r>
            <a:endParaRPr/>
          </a:p>
        </p:txBody>
      </p:sp>
      <p:sp>
        <p:nvSpPr>
          <p:cNvPr id="315" name="Google Shape;315;p2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316" name="Google Shape;316;p28"/>
          <p:cNvPicPr preferRelativeResize="0"/>
          <p:nvPr/>
        </p:nvPicPr>
        <p:blipFill>
          <a:blip r:embed="rId3">
            <a:alphaModFix/>
          </a:blip>
          <a:stretch>
            <a:fillRect/>
          </a:stretch>
        </p:blipFill>
        <p:spPr>
          <a:xfrm>
            <a:off x="1059013" y="1028713"/>
            <a:ext cx="6617365" cy="326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22" name="Google Shape;322;p29"/>
          <p:cNvPicPr preferRelativeResize="0"/>
          <p:nvPr/>
        </p:nvPicPr>
        <p:blipFill>
          <a:blip r:embed="rId3">
            <a:alphaModFix/>
          </a:blip>
          <a:stretch>
            <a:fillRect/>
          </a:stretch>
        </p:blipFill>
        <p:spPr>
          <a:xfrm>
            <a:off x="1423550" y="1068575"/>
            <a:ext cx="6227175" cy="3744050"/>
          </a:xfrm>
          <a:prstGeom prst="rect">
            <a:avLst/>
          </a:prstGeom>
          <a:noFill/>
          <a:ln>
            <a:noFill/>
          </a:ln>
        </p:spPr>
      </p:pic>
      <p:sp>
        <p:nvSpPr>
          <p:cNvPr id="323" name="Google Shape;323;p29"/>
          <p:cNvSpPr txBox="1"/>
          <p:nvPr/>
        </p:nvSpPr>
        <p:spPr>
          <a:xfrm>
            <a:off x="1213275" y="405425"/>
            <a:ext cx="6437400" cy="4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Hind"/>
                <a:ea typeface="Hind"/>
                <a:cs typeface="Hind"/>
                <a:sym typeface="Hind"/>
              </a:rPr>
              <a:t>High Spending Customers In Cluster 2</a:t>
            </a:r>
            <a:endParaRPr sz="3000">
              <a:solidFill>
                <a:srgbClr val="FFFFFF"/>
              </a:solidFill>
              <a:latin typeface="Hind"/>
              <a:ea typeface="Hind"/>
              <a:cs typeface="Hind"/>
              <a:sym typeface="Hi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29" name="Google Shape;329;p30"/>
          <p:cNvSpPr txBox="1"/>
          <p:nvPr/>
        </p:nvSpPr>
        <p:spPr>
          <a:xfrm>
            <a:off x="2047650" y="2218650"/>
            <a:ext cx="5048700" cy="7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Hind"/>
                <a:ea typeface="Hind"/>
                <a:cs typeface="Hind"/>
                <a:sym typeface="Hind"/>
              </a:rPr>
              <a:t>BUT WHAT ARE WE MISSING?</a:t>
            </a:r>
            <a:endParaRPr sz="3000">
              <a:solidFill>
                <a:schemeClr val="lt1"/>
              </a:solidFill>
              <a:latin typeface="Hind"/>
              <a:ea typeface="Hind"/>
              <a:cs typeface="Hind"/>
              <a:sym typeface="Hi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1"/>
          <p:cNvSpPr txBox="1">
            <a:spLocks noGrp="1"/>
          </p:cNvSpPr>
          <p:nvPr>
            <p:ph type="title"/>
          </p:nvPr>
        </p:nvSpPr>
        <p:spPr>
          <a:xfrm>
            <a:off x="1067088" y="3794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t>Cluster Size</a:t>
            </a:r>
            <a:endParaRPr b="0"/>
          </a:p>
        </p:txBody>
      </p:sp>
      <p:sp>
        <p:nvSpPr>
          <p:cNvPr id="335" name="Google Shape;335;p3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36" name="Google Shape;336;p31"/>
          <p:cNvPicPr preferRelativeResize="0"/>
          <p:nvPr/>
        </p:nvPicPr>
        <p:blipFill>
          <a:blip r:embed="rId3">
            <a:alphaModFix/>
          </a:blip>
          <a:stretch>
            <a:fillRect/>
          </a:stretch>
        </p:blipFill>
        <p:spPr>
          <a:xfrm>
            <a:off x="1197100" y="1015450"/>
            <a:ext cx="6243376" cy="3692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342" name="Google Shape;342;p32"/>
          <p:cNvPicPr preferRelativeResize="0"/>
          <p:nvPr/>
        </p:nvPicPr>
        <p:blipFill>
          <a:blip r:embed="rId3">
            <a:alphaModFix/>
          </a:blip>
          <a:stretch>
            <a:fillRect/>
          </a:stretch>
        </p:blipFill>
        <p:spPr>
          <a:xfrm>
            <a:off x="2136488" y="384975"/>
            <a:ext cx="4871025" cy="437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348" name="Google Shape;348;p33"/>
          <p:cNvPicPr preferRelativeResize="0"/>
          <p:nvPr/>
        </p:nvPicPr>
        <p:blipFill>
          <a:blip r:embed="rId3">
            <a:alphaModFix/>
          </a:blip>
          <a:stretch>
            <a:fillRect/>
          </a:stretch>
        </p:blipFill>
        <p:spPr>
          <a:xfrm>
            <a:off x="1236125" y="480563"/>
            <a:ext cx="6671726" cy="418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54" name="Google Shape;354;p34"/>
          <p:cNvPicPr preferRelativeResize="0"/>
          <p:nvPr/>
        </p:nvPicPr>
        <p:blipFill>
          <a:blip r:embed="rId3">
            <a:alphaModFix/>
          </a:blip>
          <a:stretch>
            <a:fillRect/>
          </a:stretch>
        </p:blipFill>
        <p:spPr>
          <a:xfrm>
            <a:off x="1183438" y="397013"/>
            <a:ext cx="6777124" cy="434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11" name="Google Shape;211;p17"/>
          <p:cNvSpPr txBox="1"/>
          <p:nvPr/>
        </p:nvSpPr>
        <p:spPr>
          <a:xfrm>
            <a:off x="1808975" y="2065350"/>
            <a:ext cx="6136500" cy="1160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3000">
                <a:solidFill>
                  <a:srgbClr val="FFFFFF"/>
                </a:solidFill>
                <a:latin typeface="Hind"/>
                <a:ea typeface="Hind"/>
                <a:cs typeface="Hind"/>
                <a:sym typeface="Hind"/>
              </a:rPr>
              <a:t>How much money are our customers going to spend?</a:t>
            </a:r>
            <a:endParaRPr sz="3000">
              <a:solidFill>
                <a:srgbClr val="FFFFFF"/>
              </a:solidFill>
              <a:latin typeface="Hind"/>
              <a:ea typeface="Hind"/>
              <a:cs typeface="Hind"/>
              <a:sym typeface="Hind"/>
            </a:endParaRPr>
          </a:p>
        </p:txBody>
      </p:sp>
      <p:sp>
        <p:nvSpPr>
          <p:cNvPr id="212" name="Google Shape;212;p17"/>
          <p:cNvSpPr txBox="1"/>
          <p:nvPr/>
        </p:nvSpPr>
        <p:spPr>
          <a:xfrm>
            <a:off x="420275" y="923450"/>
            <a:ext cx="6322800" cy="924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3000">
                <a:solidFill>
                  <a:srgbClr val="FFFFFF"/>
                </a:solidFill>
                <a:latin typeface="Hind"/>
                <a:ea typeface="Hind"/>
                <a:cs typeface="Hind"/>
                <a:sym typeface="Hind"/>
              </a:rPr>
              <a:t>What does our customer base look like?</a:t>
            </a:r>
            <a:endParaRPr sz="3000">
              <a:solidFill>
                <a:srgbClr val="FFFFFF"/>
              </a:solidFill>
              <a:latin typeface="Hind"/>
              <a:ea typeface="Hind"/>
              <a:cs typeface="Hind"/>
              <a:sym typeface="Hind"/>
            </a:endParaRPr>
          </a:p>
        </p:txBody>
      </p:sp>
      <p:sp>
        <p:nvSpPr>
          <p:cNvPr id="213" name="Google Shape;213;p17"/>
          <p:cNvSpPr txBox="1"/>
          <p:nvPr/>
        </p:nvSpPr>
        <p:spPr>
          <a:xfrm>
            <a:off x="-195425" y="95100"/>
            <a:ext cx="5065800" cy="7662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3000" b="1">
                <a:solidFill>
                  <a:srgbClr val="FFFFFF"/>
                </a:solidFill>
                <a:latin typeface="Hind"/>
                <a:ea typeface="Hind"/>
                <a:cs typeface="Hind"/>
                <a:sym typeface="Hind"/>
              </a:rPr>
              <a:t>Problem Statement</a:t>
            </a:r>
            <a:endParaRPr sz="3000" b="1">
              <a:solidFill>
                <a:srgbClr val="FFFFFF"/>
              </a:solidFill>
              <a:latin typeface="Hind"/>
              <a:ea typeface="Hind"/>
              <a:cs typeface="Hind"/>
              <a:sym typeface="Hind"/>
            </a:endParaRPr>
          </a:p>
        </p:txBody>
      </p:sp>
      <p:sp>
        <p:nvSpPr>
          <p:cNvPr id="214" name="Google Shape;214;p17"/>
          <p:cNvSpPr txBox="1"/>
          <p:nvPr/>
        </p:nvSpPr>
        <p:spPr>
          <a:xfrm>
            <a:off x="1715825" y="3547282"/>
            <a:ext cx="6322800" cy="1334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3000">
                <a:solidFill>
                  <a:srgbClr val="FFFFFF"/>
                </a:solidFill>
                <a:latin typeface="Hind"/>
                <a:ea typeface="Hind"/>
                <a:cs typeface="Hind"/>
                <a:sym typeface="Hind"/>
              </a:rPr>
              <a:t>Which customer segments do we want target for advertising ?</a:t>
            </a:r>
            <a:endParaRPr sz="3000">
              <a:solidFill>
                <a:srgbClr val="FFFFFF"/>
              </a:solidFill>
              <a:latin typeface="Hind"/>
              <a:ea typeface="Hind"/>
              <a:cs typeface="Hind"/>
              <a:sym typeface="Hi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360" name="Google Shape;360;p35"/>
          <p:cNvPicPr preferRelativeResize="0"/>
          <p:nvPr/>
        </p:nvPicPr>
        <p:blipFill>
          <a:blip r:embed="rId3">
            <a:alphaModFix/>
          </a:blip>
          <a:stretch>
            <a:fillRect/>
          </a:stretch>
        </p:blipFill>
        <p:spPr>
          <a:xfrm>
            <a:off x="1138138" y="397400"/>
            <a:ext cx="6867725" cy="434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6"/>
          <p:cNvSpPr txBox="1">
            <a:spLocks noGrp="1"/>
          </p:cNvSpPr>
          <p:nvPr>
            <p:ph type="ctrTitle" idx="4294967295"/>
          </p:nvPr>
        </p:nvSpPr>
        <p:spPr>
          <a:xfrm>
            <a:off x="895900" y="3668521"/>
            <a:ext cx="7198800" cy="87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F0066"/>
                </a:solidFill>
              </a:rPr>
              <a:t>48,744 Young Customers</a:t>
            </a:r>
            <a:endParaRPr sz="4800">
              <a:solidFill>
                <a:srgbClr val="FF0066"/>
              </a:solidFill>
            </a:endParaRPr>
          </a:p>
        </p:txBody>
      </p:sp>
      <p:sp>
        <p:nvSpPr>
          <p:cNvPr id="366" name="Google Shape;366;p36"/>
          <p:cNvSpPr txBox="1">
            <a:spLocks noGrp="1"/>
          </p:cNvSpPr>
          <p:nvPr>
            <p:ph type="ctrTitle" idx="4294967295"/>
          </p:nvPr>
        </p:nvSpPr>
        <p:spPr>
          <a:xfrm>
            <a:off x="895900" y="401150"/>
            <a:ext cx="7198800" cy="12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FCC00"/>
                </a:solidFill>
              </a:rPr>
              <a:t>200,046 Loyal Customers</a:t>
            </a:r>
            <a:endParaRPr sz="4800">
              <a:solidFill>
                <a:srgbClr val="FFCC00"/>
              </a:solidFill>
            </a:endParaRPr>
          </a:p>
        </p:txBody>
      </p:sp>
      <p:sp>
        <p:nvSpPr>
          <p:cNvPr id="367" name="Google Shape;367;p36"/>
          <p:cNvSpPr txBox="1">
            <a:spLocks noGrp="1"/>
          </p:cNvSpPr>
          <p:nvPr>
            <p:ph type="ctrTitle" idx="4294967295"/>
          </p:nvPr>
        </p:nvSpPr>
        <p:spPr>
          <a:xfrm>
            <a:off x="895900" y="2140252"/>
            <a:ext cx="7198800" cy="96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F6600"/>
                </a:solidFill>
              </a:rPr>
              <a:t>100,114  Aging Customers</a:t>
            </a:r>
            <a:endParaRPr sz="4800">
              <a:solidFill>
                <a:srgbClr val="FF6600"/>
              </a:solidFill>
            </a:endParaRPr>
          </a:p>
        </p:txBody>
      </p:sp>
      <p:sp>
        <p:nvSpPr>
          <p:cNvPr id="368" name="Google Shape;368;p3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69" name="Google Shape;369;p36"/>
          <p:cNvSpPr txBox="1"/>
          <p:nvPr/>
        </p:nvSpPr>
        <p:spPr>
          <a:xfrm>
            <a:off x="495925" y="240875"/>
            <a:ext cx="73341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Hind"/>
                <a:ea typeface="Hind"/>
                <a:cs typeface="Hind"/>
                <a:sym typeface="Hind"/>
              </a:rPr>
              <a:t>RECOMMENDATIONS</a:t>
            </a:r>
            <a:endParaRPr sz="2400" b="1">
              <a:solidFill>
                <a:srgbClr val="FFFFFF"/>
              </a:solidFill>
              <a:latin typeface="Hind"/>
              <a:ea typeface="Hind"/>
              <a:cs typeface="Hind"/>
              <a:sym typeface="Hi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375" name="Google Shape;375;p37"/>
          <p:cNvPicPr preferRelativeResize="0"/>
          <p:nvPr/>
        </p:nvPicPr>
        <p:blipFill>
          <a:blip r:embed="rId3">
            <a:alphaModFix/>
          </a:blip>
          <a:stretch>
            <a:fillRect/>
          </a:stretch>
        </p:blipFill>
        <p:spPr>
          <a:xfrm>
            <a:off x="1478825" y="755725"/>
            <a:ext cx="6186349" cy="3447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8"/>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Appendix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txBox="1">
            <a:spLocks noGrp="1"/>
          </p:cNvSpPr>
          <p:nvPr>
            <p:ph type="title"/>
          </p:nvPr>
        </p:nvSpPr>
        <p:spPr>
          <a:xfrm>
            <a:off x="764163" y="31822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K-Nearest-Neighbor</a:t>
            </a:r>
            <a:endParaRPr/>
          </a:p>
        </p:txBody>
      </p:sp>
      <p:sp>
        <p:nvSpPr>
          <p:cNvPr id="386" name="Google Shape;386;p39"/>
          <p:cNvSpPr txBox="1">
            <a:spLocks noGrp="1"/>
          </p:cNvSpPr>
          <p:nvPr>
            <p:ph type="body" idx="1"/>
          </p:nvPr>
        </p:nvSpPr>
        <p:spPr>
          <a:xfrm>
            <a:off x="847450" y="892127"/>
            <a:ext cx="5972100" cy="25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Set K is 20</a:t>
            </a:r>
            <a:endParaRPr/>
          </a:p>
        </p:txBody>
      </p:sp>
      <p:sp>
        <p:nvSpPr>
          <p:cNvPr id="387" name="Google Shape;387;p3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388" name="Google Shape;388;p39"/>
          <p:cNvPicPr preferRelativeResize="0"/>
          <p:nvPr/>
        </p:nvPicPr>
        <p:blipFill>
          <a:blip r:embed="rId3">
            <a:alphaModFix/>
          </a:blip>
          <a:stretch>
            <a:fillRect/>
          </a:stretch>
        </p:blipFill>
        <p:spPr>
          <a:xfrm>
            <a:off x="488951" y="1894714"/>
            <a:ext cx="8296425" cy="2020911"/>
          </a:xfrm>
          <a:prstGeom prst="rect">
            <a:avLst/>
          </a:prstGeom>
          <a:noFill/>
          <a:ln>
            <a:noFill/>
          </a:ln>
        </p:spPr>
      </p:pic>
      <p:pic>
        <p:nvPicPr>
          <p:cNvPr id="389" name="Google Shape;389;p39"/>
          <p:cNvPicPr preferRelativeResize="0"/>
          <p:nvPr/>
        </p:nvPicPr>
        <p:blipFill>
          <a:blip r:embed="rId4">
            <a:alphaModFix/>
          </a:blip>
          <a:stretch>
            <a:fillRect/>
          </a:stretch>
        </p:blipFill>
        <p:spPr>
          <a:xfrm>
            <a:off x="2644588" y="1657100"/>
            <a:ext cx="3854825" cy="2496150"/>
          </a:xfrm>
          <a:prstGeom prst="rect">
            <a:avLst/>
          </a:prstGeom>
          <a:noFill/>
          <a:ln>
            <a:noFill/>
          </a:ln>
        </p:spPr>
      </p:pic>
      <p:sp>
        <p:nvSpPr>
          <p:cNvPr id="390" name="Google Shape;390;p39"/>
          <p:cNvSpPr txBox="1">
            <a:spLocks noGrp="1"/>
          </p:cNvSpPr>
          <p:nvPr>
            <p:ph type="body" idx="1"/>
          </p:nvPr>
        </p:nvSpPr>
        <p:spPr>
          <a:xfrm>
            <a:off x="2088475" y="4271848"/>
            <a:ext cx="5972100" cy="69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 square - 62.3%     RMSE - 5.82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10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0"/>
          <p:cNvSpPr txBox="1">
            <a:spLocks noGrp="1"/>
          </p:cNvSpPr>
          <p:nvPr>
            <p:ph type="title"/>
          </p:nvPr>
        </p:nvSpPr>
        <p:spPr>
          <a:xfrm>
            <a:off x="371476" y="479075"/>
            <a:ext cx="66519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Linear Regression with </a:t>
            </a:r>
            <a:endParaRPr/>
          </a:p>
          <a:p>
            <a:pPr marL="0" lvl="0" indent="0" algn="l" rtl="0">
              <a:spcBef>
                <a:spcPts val="0"/>
              </a:spcBef>
              <a:spcAft>
                <a:spcPts val="0"/>
              </a:spcAft>
              <a:buNone/>
            </a:pPr>
            <a:r>
              <a:rPr lang="en"/>
              <a:t>Principal Components Analysis (PCA)</a:t>
            </a:r>
            <a:endParaRPr/>
          </a:p>
        </p:txBody>
      </p:sp>
      <p:sp>
        <p:nvSpPr>
          <p:cNvPr id="396" name="Google Shape;396;p40"/>
          <p:cNvSpPr txBox="1">
            <a:spLocks noGrp="1"/>
          </p:cNvSpPr>
          <p:nvPr>
            <p:ph type="body" idx="1"/>
          </p:nvPr>
        </p:nvSpPr>
        <p:spPr>
          <a:xfrm>
            <a:off x="371475" y="1756075"/>
            <a:ext cx="4983600" cy="2669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600"/>
              </a:spcBef>
              <a:spcAft>
                <a:spcPts val="0"/>
              </a:spcAft>
              <a:buClr>
                <a:srgbClr val="FFFF00"/>
              </a:buClr>
              <a:buSzPts val="1400"/>
              <a:buChar char="›"/>
            </a:pPr>
            <a:r>
              <a:rPr lang="en" sz="1400"/>
              <a:t>Retained 5 Principal Components that account for  93% of the information </a:t>
            </a:r>
            <a:endParaRPr sz="1400"/>
          </a:p>
          <a:p>
            <a:pPr marL="457200" lvl="0" indent="-317500" algn="l" rtl="0">
              <a:lnSpc>
                <a:spcPct val="150000"/>
              </a:lnSpc>
              <a:spcBef>
                <a:spcPts val="0"/>
              </a:spcBef>
              <a:spcAft>
                <a:spcPts val="0"/>
              </a:spcAft>
              <a:buClr>
                <a:srgbClr val="FFFF00"/>
              </a:buClr>
              <a:buSzPts val="1400"/>
              <a:buChar char="›"/>
            </a:pPr>
            <a:r>
              <a:rPr lang="en" sz="1400">
                <a:solidFill>
                  <a:schemeClr val="lt1"/>
                </a:solidFill>
              </a:rPr>
              <a:t>Number of PC &gt;5 resulted in better variance  but increased complexity </a:t>
            </a:r>
            <a:endParaRPr sz="1400">
              <a:solidFill>
                <a:schemeClr val="lt1"/>
              </a:solidFill>
            </a:endParaRPr>
          </a:p>
          <a:p>
            <a:pPr marL="457200" lvl="0" indent="-317500" algn="l" rtl="0">
              <a:lnSpc>
                <a:spcPct val="150000"/>
              </a:lnSpc>
              <a:spcBef>
                <a:spcPts val="0"/>
              </a:spcBef>
              <a:spcAft>
                <a:spcPts val="0"/>
              </a:spcAft>
              <a:buClr>
                <a:srgbClr val="FFFF00"/>
              </a:buClr>
              <a:buSzPts val="1400"/>
              <a:buChar char="›"/>
            </a:pPr>
            <a:r>
              <a:rPr lang="en" sz="1400">
                <a:solidFill>
                  <a:schemeClr val="lt1"/>
                </a:solidFill>
              </a:rPr>
              <a:t>Number of PC &lt; 5  improved dimensionality but decreased the amount of information captured</a:t>
            </a:r>
            <a:endParaRPr sz="1400"/>
          </a:p>
          <a:p>
            <a:pPr marL="457200" marR="0" lvl="0" indent="0" algn="l" rtl="0">
              <a:lnSpc>
                <a:spcPct val="150000"/>
              </a:lnSpc>
              <a:spcBef>
                <a:spcPts val="600"/>
              </a:spcBef>
              <a:spcAft>
                <a:spcPts val="0"/>
              </a:spcAft>
              <a:buNone/>
            </a:pPr>
            <a:endParaRPr sz="1800"/>
          </a:p>
        </p:txBody>
      </p:sp>
      <p:sp>
        <p:nvSpPr>
          <p:cNvPr id="397" name="Google Shape;397;p4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398" name="Google Shape;398;p40"/>
          <p:cNvSpPr txBox="1"/>
          <p:nvPr/>
        </p:nvSpPr>
        <p:spPr>
          <a:xfrm>
            <a:off x="655650" y="1159475"/>
            <a:ext cx="6687600" cy="6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latin typeface="Hind"/>
                <a:ea typeface="Hind"/>
                <a:cs typeface="Hind"/>
                <a:sym typeface="Hind"/>
              </a:rPr>
              <a:t>Creating Principal Components</a:t>
            </a:r>
            <a:endParaRPr sz="2400" i="1">
              <a:solidFill>
                <a:srgbClr val="FFFFFF"/>
              </a:solidFill>
              <a:latin typeface="Hind"/>
              <a:ea typeface="Hind"/>
              <a:cs typeface="Hind"/>
              <a:sym typeface="Hind"/>
            </a:endParaRPr>
          </a:p>
        </p:txBody>
      </p:sp>
      <p:pic>
        <p:nvPicPr>
          <p:cNvPr id="399" name="Google Shape;399;p40"/>
          <p:cNvPicPr preferRelativeResize="0"/>
          <p:nvPr/>
        </p:nvPicPr>
        <p:blipFill rotWithShape="1">
          <a:blip r:embed="rId3">
            <a:alphaModFix/>
          </a:blip>
          <a:srcRect t="4761" r="8617"/>
          <a:stretch/>
        </p:blipFill>
        <p:spPr>
          <a:xfrm>
            <a:off x="4863275" y="2283375"/>
            <a:ext cx="4144650" cy="2238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1"/>
          <p:cNvSpPr txBox="1">
            <a:spLocks noGrp="1"/>
          </p:cNvSpPr>
          <p:nvPr>
            <p:ph type="title"/>
          </p:nvPr>
        </p:nvSpPr>
        <p:spPr>
          <a:xfrm>
            <a:off x="371476" y="479075"/>
            <a:ext cx="66519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Linear Regression with </a:t>
            </a:r>
            <a:endParaRPr/>
          </a:p>
          <a:p>
            <a:pPr marL="0" lvl="0" indent="0" algn="l" rtl="0">
              <a:spcBef>
                <a:spcPts val="0"/>
              </a:spcBef>
              <a:spcAft>
                <a:spcPts val="0"/>
              </a:spcAft>
              <a:buNone/>
            </a:pPr>
            <a:r>
              <a:rPr lang="en"/>
              <a:t>Principal Components Analysis (PCA)</a:t>
            </a:r>
            <a:endParaRPr/>
          </a:p>
        </p:txBody>
      </p:sp>
      <p:sp>
        <p:nvSpPr>
          <p:cNvPr id="405" name="Google Shape;405;p41"/>
          <p:cNvSpPr txBox="1">
            <a:spLocks noGrp="1"/>
          </p:cNvSpPr>
          <p:nvPr>
            <p:ph type="body" idx="1"/>
          </p:nvPr>
        </p:nvSpPr>
        <p:spPr>
          <a:xfrm>
            <a:off x="895525" y="1756075"/>
            <a:ext cx="4416900" cy="2010600"/>
          </a:xfrm>
          <a:prstGeom prst="rect">
            <a:avLst/>
          </a:prstGeom>
        </p:spPr>
        <p:txBody>
          <a:bodyPr spcFirstLastPara="1" wrap="square" lIns="91425" tIns="91425" rIns="91425" bIns="91425" anchor="t" anchorCtr="0">
            <a:noAutofit/>
          </a:bodyPr>
          <a:lstStyle/>
          <a:p>
            <a:pPr marL="457200" marR="0" lvl="0" indent="-317500" algn="l" rtl="0">
              <a:lnSpc>
                <a:spcPct val="150000"/>
              </a:lnSpc>
              <a:spcBef>
                <a:spcPts val="600"/>
              </a:spcBef>
              <a:spcAft>
                <a:spcPts val="0"/>
              </a:spcAft>
              <a:buClr>
                <a:srgbClr val="FFFF00"/>
              </a:buClr>
              <a:buSzPts val="1400"/>
              <a:buChar char="›"/>
            </a:pPr>
            <a:r>
              <a:rPr lang="en" sz="1400">
                <a:solidFill>
                  <a:schemeClr val="lt1"/>
                </a:solidFill>
              </a:rPr>
              <a:t>Ran a Standard Least Squares Regression Model on dataset with 5 PCs and the Target Variable</a:t>
            </a:r>
            <a:endParaRPr sz="1400">
              <a:solidFill>
                <a:schemeClr val="lt1"/>
              </a:solidFill>
            </a:endParaRPr>
          </a:p>
          <a:p>
            <a:pPr marL="457200" lvl="0" indent="-317500" algn="l" rtl="0">
              <a:lnSpc>
                <a:spcPct val="150000"/>
              </a:lnSpc>
              <a:spcBef>
                <a:spcPts val="0"/>
              </a:spcBef>
              <a:spcAft>
                <a:spcPts val="0"/>
              </a:spcAft>
              <a:buClr>
                <a:srgbClr val="FFFF00"/>
              </a:buClr>
              <a:buSzPts val="1400"/>
              <a:buChar char="›"/>
            </a:pPr>
            <a:r>
              <a:rPr lang="en" sz="1400">
                <a:solidFill>
                  <a:schemeClr val="lt1"/>
                </a:solidFill>
              </a:rPr>
              <a:t>R Square value of </a:t>
            </a:r>
            <a:r>
              <a:rPr lang="en" sz="1400">
                <a:solidFill>
                  <a:srgbClr val="FF9900"/>
                </a:solidFill>
              </a:rPr>
              <a:t>0.62 </a:t>
            </a:r>
            <a:r>
              <a:rPr lang="en" sz="1400">
                <a:solidFill>
                  <a:srgbClr val="FFFFFF"/>
                </a:solidFill>
              </a:rPr>
              <a:t>(Validation)</a:t>
            </a:r>
            <a:endParaRPr sz="1400">
              <a:solidFill>
                <a:srgbClr val="FFFFFF"/>
              </a:solidFill>
            </a:endParaRPr>
          </a:p>
          <a:p>
            <a:pPr marL="457200" lvl="0" indent="-317500" algn="l" rtl="0">
              <a:lnSpc>
                <a:spcPct val="150000"/>
              </a:lnSpc>
              <a:spcBef>
                <a:spcPts val="0"/>
              </a:spcBef>
              <a:spcAft>
                <a:spcPts val="0"/>
              </a:spcAft>
              <a:buClr>
                <a:srgbClr val="FFFF00"/>
              </a:buClr>
              <a:buSzPts val="1400"/>
              <a:buChar char="›"/>
            </a:pPr>
            <a:r>
              <a:rPr lang="en" sz="1400">
                <a:solidFill>
                  <a:schemeClr val="lt1"/>
                </a:solidFill>
              </a:rPr>
              <a:t> RASE of</a:t>
            </a:r>
            <a:r>
              <a:rPr lang="en" sz="1400">
                <a:solidFill>
                  <a:srgbClr val="FF9900"/>
                </a:solidFill>
              </a:rPr>
              <a:t> 5.83 </a:t>
            </a:r>
            <a:r>
              <a:rPr lang="en" sz="1400">
                <a:solidFill>
                  <a:srgbClr val="FFFFFF"/>
                </a:solidFill>
              </a:rPr>
              <a:t>(Validation)</a:t>
            </a:r>
            <a:endParaRPr sz="1400">
              <a:solidFill>
                <a:srgbClr val="FF9900"/>
              </a:solidFill>
            </a:endParaRPr>
          </a:p>
          <a:p>
            <a:pPr marL="457200" lvl="0" indent="-317500" algn="l" rtl="0">
              <a:lnSpc>
                <a:spcPct val="150000"/>
              </a:lnSpc>
              <a:spcBef>
                <a:spcPts val="0"/>
              </a:spcBef>
              <a:spcAft>
                <a:spcPts val="0"/>
              </a:spcAft>
              <a:buClr>
                <a:srgbClr val="FF9900"/>
              </a:buClr>
              <a:buSzPts val="1400"/>
              <a:buChar char="›"/>
            </a:pPr>
            <a:r>
              <a:rPr lang="en" sz="1400">
                <a:solidFill>
                  <a:schemeClr val="lt1"/>
                </a:solidFill>
              </a:rPr>
              <a:t>Decision on number of PCAs to include in the Regression Model is based on judgment that balances accuracy and explainability </a:t>
            </a:r>
            <a:endParaRPr sz="1400">
              <a:solidFill>
                <a:srgbClr val="FF9900"/>
              </a:solidFill>
            </a:endParaRPr>
          </a:p>
        </p:txBody>
      </p:sp>
      <p:sp>
        <p:nvSpPr>
          <p:cNvPr id="406" name="Google Shape;406;p4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407" name="Google Shape;407;p41"/>
          <p:cNvSpPr txBox="1"/>
          <p:nvPr/>
        </p:nvSpPr>
        <p:spPr>
          <a:xfrm>
            <a:off x="486900" y="1115075"/>
            <a:ext cx="66876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latin typeface="Hind"/>
                <a:ea typeface="Hind"/>
                <a:cs typeface="Hind"/>
                <a:sym typeface="Hind"/>
              </a:rPr>
              <a:t>Building Linear Regression Models</a:t>
            </a:r>
            <a:endParaRPr sz="2400" i="1">
              <a:solidFill>
                <a:srgbClr val="FFFFFF"/>
              </a:solidFill>
              <a:latin typeface="Hind"/>
              <a:ea typeface="Hind"/>
              <a:cs typeface="Hind"/>
              <a:sym typeface="Hind"/>
            </a:endParaRPr>
          </a:p>
        </p:txBody>
      </p:sp>
      <p:pic>
        <p:nvPicPr>
          <p:cNvPr id="408" name="Google Shape;408;p41"/>
          <p:cNvPicPr preferRelativeResize="0"/>
          <p:nvPr/>
        </p:nvPicPr>
        <p:blipFill>
          <a:blip r:embed="rId3">
            <a:alphaModFix/>
          </a:blip>
          <a:stretch>
            <a:fillRect/>
          </a:stretch>
        </p:blipFill>
        <p:spPr>
          <a:xfrm>
            <a:off x="5105925" y="2867800"/>
            <a:ext cx="3741950" cy="1462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2"/>
          <p:cNvSpPr txBox="1">
            <a:spLocks noGrp="1"/>
          </p:cNvSpPr>
          <p:nvPr>
            <p:ph type="title"/>
          </p:nvPr>
        </p:nvSpPr>
        <p:spPr>
          <a:xfrm>
            <a:off x="649563" y="24252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Decision Trees</a:t>
            </a:r>
            <a:endParaRPr/>
          </a:p>
        </p:txBody>
      </p:sp>
      <p:sp>
        <p:nvSpPr>
          <p:cNvPr id="414" name="Google Shape;414;p42"/>
          <p:cNvSpPr txBox="1">
            <a:spLocks noGrp="1"/>
          </p:cNvSpPr>
          <p:nvPr>
            <p:ph type="body" idx="1"/>
          </p:nvPr>
        </p:nvSpPr>
        <p:spPr>
          <a:xfrm>
            <a:off x="1067100" y="1216850"/>
            <a:ext cx="2977800" cy="3708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Bootstrap Forest-</a:t>
            </a:r>
            <a:endParaRPr/>
          </a:p>
          <a:p>
            <a:pPr marL="457200" lvl="0" indent="-342900" algn="l" rtl="0">
              <a:spcBef>
                <a:spcPts val="600"/>
              </a:spcBef>
              <a:spcAft>
                <a:spcPts val="0"/>
              </a:spcAft>
              <a:buClr>
                <a:srgbClr val="FFCC00"/>
              </a:buClr>
              <a:buSzPts val="1800"/>
              <a:buChar char="›"/>
            </a:pPr>
            <a:r>
              <a:rPr lang="en"/>
              <a:t>R-square - 64.1%</a:t>
            </a:r>
            <a:endParaRPr/>
          </a:p>
          <a:p>
            <a:pPr marL="457200" lvl="0" indent="-342900" algn="l" rtl="0">
              <a:spcBef>
                <a:spcPts val="0"/>
              </a:spcBef>
              <a:spcAft>
                <a:spcPts val="0"/>
              </a:spcAft>
              <a:buClr>
                <a:srgbClr val="FFCC00"/>
              </a:buClr>
              <a:buSzPts val="1800"/>
              <a:buChar char="›"/>
            </a:pPr>
            <a:r>
              <a:rPr lang="en"/>
              <a:t>Trees were too big and incomprehensible</a:t>
            </a:r>
            <a:endParaRPr/>
          </a:p>
        </p:txBody>
      </p:sp>
      <p:sp>
        <p:nvSpPr>
          <p:cNvPr id="415" name="Google Shape;415;p42"/>
          <p:cNvSpPr txBox="1">
            <a:spLocks noGrp="1"/>
          </p:cNvSpPr>
          <p:nvPr>
            <p:ph type="body" idx="2"/>
          </p:nvPr>
        </p:nvSpPr>
        <p:spPr>
          <a:xfrm>
            <a:off x="4224150" y="1155025"/>
            <a:ext cx="2977800" cy="365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Boosted Trees -</a:t>
            </a:r>
            <a:endParaRPr/>
          </a:p>
          <a:p>
            <a:pPr marL="457200" lvl="0" indent="-342900" algn="l" rtl="0">
              <a:spcBef>
                <a:spcPts val="600"/>
              </a:spcBef>
              <a:spcAft>
                <a:spcPts val="0"/>
              </a:spcAft>
              <a:buClr>
                <a:srgbClr val="FFCC00"/>
              </a:buClr>
              <a:buSzPts val="1800"/>
              <a:buChar char="›"/>
            </a:pPr>
            <a:r>
              <a:rPr lang="en"/>
              <a:t>All variables</a:t>
            </a:r>
            <a:endParaRPr/>
          </a:p>
          <a:p>
            <a:pPr marL="457200" lvl="0" indent="-342900" algn="l" rtl="0">
              <a:spcBef>
                <a:spcPts val="0"/>
              </a:spcBef>
              <a:spcAft>
                <a:spcPts val="0"/>
              </a:spcAft>
              <a:buClr>
                <a:srgbClr val="FFCC00"/>
              </a:buClr>
              <a:buSzPts val="1800"/>
              <a:buChar char="›"/>
            </a:pPr>
            <a:r>
              <a:rPr lang="en"/>
              <a:t>R-square - 64.6%</a:t>
            </a:r>
            <a:endParaRPr/>
          </a:p>
          <a:p>
            <a:pPr marL="457200" lvl="0" indent="-342900" algn="l" rtl="0">
              <a:spcBef>
                <a:spcPts val="0"/>
              </a:spcBef>
              <a:spcAft>
                <a:spcPts val="0"/>
              </a:spcAft>
              <a:buClr>
                <a:srgbClr val="FFCC00"/>
              </a:buClr>
              <a:buSzPts val="1800"/>
              <a:buChar char="›"/>
            </a:pPr>
            <a:r>
              <a:rPr lang="en"/>
              <a:t>Top five variables but it did not change the R-square</a:t>
            </a:r>
            <a:endParaRPr/>
          </a:p>
        </p:txBody>
      </p:sp>
      <p:sp>
        <p:nvSpPr>
          <p:cNvPr id="416" name="Google Shape;416;p4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417" name="Google Shape;417;p42"/>
          <p:cNvPicPr preferRelativeResize="0"/>
          <p:nvPr/>
        </p:nvPicPr>
        <p:blipFill>
          <a:blip r:embed="rId3">
            <a:alphaModFix/>
          </a:blip>
          <a:stretch>
            <a:fillRect/>
          </a:stretch>
        </p:blipFill>
        <p:spPr>
          <a:xfrm>
            <a:off x="1200638" y="2975075"/>
            <a:ext cx="2710725" cy="1428800"/>
          </a:xfrm>
          <a:prstGeom prst="rect">
            <a:avLst/>
          </a:prstGeom>
          <a:noFill/>
          <a:ln>
            <a:noFill/>
          </a:ln>
        </p:spPr>
      </p:pic>
      <p:pic>
        <p:nvPicPr>
          <p:cNvPr id="418" name="Google Shape;418;p42"/>
          <p:cNvPicPr preferRelativeResize="0"/>
          <p:nvPr/>
        </p:nvPicPr>
        <p:blipFill>
          <a:blip r:embed="rId4">
            <a:alphaModFix/>
          </a:blip>
          <a:stretch>
            <a:fillRect/>
          </a:stretch>
        </p:blipFill>
        <p:spPr>
          <a:xfrm>
            <a:off x="4360025" y="3273325"/>
            <a:ext cx="3127050" cy="1130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3"/>
          <p:cNvSpPr txBox="1">
            <a:spLocks noGrp="1"/>
          </p:cNvSpPr>
          <p:nvPr>
            <p:ph type="title"/>
          </p:nvPr>
        </p:nvSpPr>
        <p:spPr>
          <a:xfrm>
            <a:off x="292945" y="220800"/>
            <a:ext cx="34320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Ensemble model</a:t>
            </a:r>
            <a:endParaRPr/>
          </a:p>
        </p:txBody>
      </p:sp>
      <p:sp>
        <p:nvSpPr>
          <p:cNvPr id="424" name="Google Shape;424;p43"/>
          <p:cNvSpPr txBox="1">
            <a:spLocks noGrp="1"/>
          </p:cNvSpPr>
          <p:nvPr>
            <p:ph type="body" idx="1"/>
          </p:nvPr>
        </p:nvSpPr>
        <p:spPr>
          <a:xfrm>
            <a:off x="427563" y="1189498"/>
            <a:ext cx="5972100" cy="2764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Average of the top two models</a:t>
            </a:r>
            <a:endParaRPr sz="1800"/>
          </a:p>
          <a:p>
            <a:pPr marL="0" lvl="0" indent="0" algn="l" rtl="0">
              <a:spcBef>
                <a:spcPts val="600"/>
              </a:spcBef>
              <a:spcAft>
                <a:spcPts val="0"/>
              </a:spcAft>
              <a:buNone/>
            </a:pPr>
            <a:r>
              <a:rPr lang="en" sz="1800"/>
              <a:t>Calculated the errors of the two best </a:t>
            </a:r>
            <a:endParaRPr sz="1800"/>
          </a:p>
          <a:p>
            <a:pPr marL="0" lvl="0" indent="0" algn="l" rtl="0">
              <a:spcBef>
                <a:spcPts val="600"/>
              </a:spcBef>
              <a:spcAft>
                <a:spcPts val="0"/>
              </a:spcAft>
              <a:buNone/>
            </a:pPr>
            <a:r>
              <a:rPr lang="en" sz="1800"/>
              <a:t>models and the ensemble model</a:t>
            </a:r>
            <a:endParaRPr sz="1800"/>
          </a:p>
          <a:p>
            <a:pPr marL="0" lvl="0" indent="0" algn="l" rtl="0">
              <a:spcBef>
                <a:spcPts val="600"/>
              </a:spcBef>
              <a:spcAft>
                <a:spcPts val="0"/>
              </a:spcAft>
              <a:buNone/>
            </a:pPr>
            <a:r>
              <a:rPr lang="en" sz="1800"/>
              <a:t>Neural was the best</a:t>
            </a:r>
            <a:endParaRPr sz="1800"/>
          </a:p>
        </p:txBody>
      </p:sp>
      <p:sp>
        <p:nvSpPr>
          <p:cNvPr id="425" name="Google Shape;425;p4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426" name="Google Shape;426;p43"/>
          <p:cNvPicPr preferRelativeResize="0"/>
          <p:nvPr/>
        </p:nvPicPr>
        <p:blipFill>
          <a:blip r:embed="rId3">
            <a:alphaModFix/>
          </a:blip>
          <a:stretch>
            <a:fillRect/>
          </a:stretch>
        </p:blipFill>
        <p:spPr>
          <a:xfrm>
            <a:off x="4456725" y="790525"/>
            <a:ext cx="3814675" cy="356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888325" y="617975"/>
            <a:ext cx="5436900" cy="39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Aggregation of Three Datasets</a:t>
            </a:r>
            <a:endParaRPr/>
          </a:p>
        </p:txBody>
      </p:sp>
      <p:sp>
        <p:nvSpPr>
          <p:cNvPr id="220" name="Google Shape;220;p18"/>
          <p:cNvSpPr txBox="1">
            <a:spLocks noGrp="1"/>
          </p:cNvSpPr>
          <p:nvPr>
            <p:ph type="sldNum" idx="12"/>
          </p:nvPr>
        </p:nvSpPr>
        <p:spPr>
          <a:xfrm>
            <a:off x="8451375" y="4812600"/>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221" name="Google Shape;221;p18"/>
          <p:cNvGraphicFramePr/>
          <p:nvPr/>
        </p:nvGraphicFramePr>
        <p:xfrm>
          <a:off x="952500" y="1388825"/>
          <a:ext cx="7239000" cy="2712540"/>
        </p:xfrm>
        <a:graphic>
          <a:graphicData uri="http://schemas.openxmlformats.org/drawingml/2006/table">
            <a:tbl>
              <a:tblPr>
                <a:noFill/>
                <a:tableStyleId>{E1BF6719-8828-4F41-982D-3B39A7816322}</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291625">
                <a:tc>
                  <a:txBody>
                    <a:bodyPr/>
                    <a:lstStyle/>
                    <a:p>
                      <a:pPr marL="0" lvl="0" indent="0" algn="l" rtl="0">
                        <a:spcBef>
                          <a:spcPts val="0"/>
                        </a:spcBef>
                        <a:spcAft>
                          <a:spcPts val="0"/>
                        </a:spcAft>
                        <a:buNone/>
                      </a:pPr>
                      <a:r>
                        <a:rPr lang="en" sz="1800" b="1">
                          <a:solidFill>
                            <a:schemeClr val="lt1"/>
                          </a:solidFill>
                        </a:rPr>
                        <a:t>Customer Attributes</a:t>
                      </a:r>
                      <a:endParaRPr sz="18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lt1"/>
                          </a:solidFill>
                        </a:rPr>
                        <a:t>Customer Transactions</a:t>
                      </a:r>
                      <a:endParaRPr sz="18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lt1"/>
                          </a:solidFill>
                        </a:rPr>
                        <a:t>Customer Visits</a:t>
                      </a:r>
                      <a:endParaRPr sz="18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291625">
                <a:tc>
                  <a:txBody>
                    <a:bodyPr/>
                    <a:lstStyle/>
                    <a:p>
                      <a:pPr marL="0" lvl="0" indent="0" algn="l" rtl="0">
                        <a:spcBef>
                          <a:spcPts val="0"/>
                        </a:spcBef>
                        <a:spcAft>
                          <a:spcPts val="0"/>
                        </a:spcAft>
                        <a:buNone/>
                      </a:pPr>
                      <a:r>
                        <a:rPr lang="en">
                          <a:solidFill>
                            <a:schemeClr val="lt1"/>
                          </a:solidFill>
                        </a:rPr>
                        <a:t>CustomerID</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TransactionID</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CustomerID</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291625">
                <a:tc>
                  <a:txBody>
                    <a:bodyPr/>
                    <a:lstStyle/>
                    <a:p>
                      <a:pPr marL="0" lvl="0" indent="0" algn="l" rtl="0">
                        <a:spcBef>
                          <a:spcPts val="0"/>
                        </a:spcBef>
                        <a:spcAft>
                          <a:spcPts val="0"/>
                        </a:spcAft>
                        <a:buNone/>
                      </a:pPr>
                      <a:r>
                        <a:rPr lang="en">
                          <a:solidFill>
                            <a:schemeClr val="lt1"/>
                          </a:solidFill>
                        </a:rPr>
                        <a:t>Age</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Spends</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Visits</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294450">
                <a:tc>
                  <a:txBody>
                    <a:bodyPr/>
                    <a:lstStyle/>
                    <a:p>
                      <a:pPr marL="0" lvl="0" indent="0" algn="l" rtl="0">
                        <a:spcBef>
                          <a:spcPts val="0"/>
                        </a:spcBef>
                        <a:spcAft>
                          <a:spcPts val="0"/>
                        </a:spcAft>
                        <a:buNone/>
                      </a:pPr>
                      <a:r>
                        <a:rPr lang="en">
                          <a:solidFill>
                            <a:schemeClr val="lt1"/>
                          </a:solidFill>
                        </a:rPr>
                        <a:t>CustomerSince</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CustomerID</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294450">
                <a:tc>
                  <a:txBody>
                    <a:bodyPr/>
                    <a:lstStyle/>
                    <a:p>
                      <a:pPr marL="0" lvl="0" indent="0" algn="l" rtl="0">
                        <a:spcBef>
                          <a:spcPts val="0"/>
                        </a:spcBef>
                        <a:spcAft>
                          <a:spcPts val="0"/>
                        </a:spcAft>
                        <a:buNone/>
                      </a:pPr>
                      <a:r>
                        <a:rPr lang="en">
                          <a:solidFill>
                            <a:schemeClr val="lt1"/>
                          </a:solidFill>
                        </a:rPr>
                        <a:t>Gender</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TransactionDate</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294450">
                <a:tc>
                  <a:txBody>
                    <a:bodyPr/>
                    <a:lstStyle/>
                    <a:p>
                      <a:pPr marL="0" lvl="0" indent="0" algn="l" rtl="0">
                        <a:spcBef>
                          <a:spcPts val="0"/>
                        </a:spcBef>
                        <a:spcAft>
                          <a:spcPts val="0"/>
                        </a:spcAft>
                        <a:buNone/>
                      </a:pPr>
                      <a:r>
                        <a:rPr lang="en">
                          <a:solidFill>
                            <a:schemeClr val="lt1"/>
                          </a:solidFill>
                        </a:rPr>
                        <a:t>Region</a:t>
                      </a: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227" name="Google Shape;227;p19"/>
          <p:cNvGraphicFramePr/>
          <p:nvPr/>
        </p:nvGraphicFramePr>
        <p:xfrm>
          <a:off x="723900" y="1956450"/>
          <a:ext cx="7261875" cy="1539210"/>
        </p:xfrm>
        <a:graphic>
          <a:graphicData uri="http://schemas.openxmlformats.org/drawingml/2006/table">
            <a:tbl>
              <a:tblPr>
                <a:noFill/>
                <a:tableStyleId>{E1BF6719-8828-4F41-982D-3B39A7816322}</a:tableStyleId>
              </a:tblPr>
              <a:tblGrid>
                <a:gridCol w="1452375">
                  <a:extLst>
                    <a:ext uri="{9D8B030D-6E8A-4147-A177-3AD203B41FA5}">
                      <a16:colId xmlns:a16="http://schemas.microsoft.com/office/drawing/2014/main" val="20000"/>
                    </a:ext>
                  </a:extLst>
                </a:gridCol>
                <a:gridCol w="1460275">
                  <a:extLst>
                    <a:ext uri="{9D8B030D-6E8A-4147-A177-3AD203B41FA5}">
                      <a16:colId xmlns:a16="http://schemas.microsoft.com/office/drawing/2014/main" val="20001"/>
                    </a:ext>
                  </a:extLst>
                </a:gridCol>
                <a:gridCol w="1362100">
                  <a:extLst>
                    <a:ext uri="{9D8B030D-6E8A-4147-A177-3AD203B41FA5}">
                      <a16:colId xmlns:a16="http://schemas.microsoft.com/office/drawing/2014/main" val="20002"/>
                    </a:ext>
                  </a:extLst>
                </a:gridCol>
                <a:gridCol w="1122850">
                  <a:extLst>
                    <a:ext uri="{9D8B030D-6E8A-4147-A177-3AD203B41FA5}">
                      <a16:colId xmlns:a16="http://schemas.microsoft.com/office/drawing/2014/main" val="20003"/>
                    </a:ext>
                  </a:extLst>
                </a:gridCol>
                <a:gridCol w="1864275">
                  <a:extLst>
                    <a:ext uri="{9D8B030D-6E8A-4147-A177-3AD203B41FA5}">
                      <a16:colId xmlns:a16="http://schemas.microsoft.com/office/drawing/2014/main" val="20004"/>
                    </a:ext>
                  </a:extLst>
                </a:gridCol>
              </a:tblGrid>
              <a:tr h="381000">
                <a:tc gridSpan="5">
                  <a:txBody>
                    <a:bodyPr/>
                    <a:lstStyle/>
                    <a:p>
                      <a:pPr marL="0" lvl="0" indent="0" algn="l" rtl="0">
                        <a:spcBef>
                          <a:spcPts val="0"/>
                        </a:spcBef>
                        <a:spcAft>
                          <a:spcPts val="0"/>
                        </a:spcAft>
                        <a:buNone/>
                      </a:pPr>
                      <a:r>
                        <a:rPr lang="en" b="1">
                          <a:solidFill>
                            <a:schemeClr val="lt1"/>
                          </a:solidFill>
                        </a:rPr>
                        <a:t>Customer Data</a:t>
                      </a:r>
                      <a:endParaRPr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b="1">
                          <a:solidFill>
                            <a:schemeClr val="lt1"/>
                          </a:solidFill>
                        </a:rPr>
                        <a:t>CustomerID</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Age</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CustomerSince</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Gender</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Region</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b="1">
                          <a:solidFill>
                            <a:schemeClr val="lt1"/>
                          </a:solidFill>
                        </a:rPr>
                        <a:t>AvgSpent</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TotalSpent</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MaxSpent</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MinSpent</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TotalTransactions</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 sz="1200" b="1">
                          <a:solidFill>
                            <a:schemeClr val="lt1"/>
                          </a:solidFill>
                        </a:rPr>
                        <a:t>FirstTransaction</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100" b="1">
                          <a:solidFill>
                            <a:schemeClr val="lt1"/>
                          </a:solidFill>
                        </a:rPr>
                        <a:t>LatestTransaction</a:t>
                      </a:r>
                      <a:endParaRPr sz="11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b="1">
                          <a:solidFill>
                            <a:schemeClr val="lt1"/>
                          </a:solidFill>
                        </a:rPr>
                        <a:t>Visits</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b="1">
                          <a:solidFill>
                            <a:schemeClr val="lt1"/>
                          </a:solidFill>
                        </a:rPr>
                        <a:t>NextSpends</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b="1">
                          <a:solidFill>
                            <a:schemeClr val="lt1"/>
                          </a:solidFill>
                        </a:rPr>
                        <a:t>RFM Scores</a:t>
                      </a:r>
                      <a:endParaRPr sz="12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28" name="Google Shape;228;p19"/>
          <p:cNvSpPr txBox="1">
            <a:spLocks noGrp="1"/>
          </p:cNvSpPr>
          <p:nvPr>
            <p:ph type="title"/>
          </p:nvPr>
        </p:nvSpPr>
        <p:spPr>
          <a:xfrm>
            <a:off x="952488" y="45320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Aggregation of Three Datasets</a:t>
            </a:r>
            <a:endParaRPr/>
          </a:p>
        </p:txBody>
      </p:sp>
      <p:sp>
        <p:nvSpPr>
          <p:cNvPr id="229" name="Google Shape;229;p19"/>
          <p:cNvSpPr txBox="1"/>
          <p:nvPr/>
        </p:nvSpPr>
        <p:spPr>
          <a:xfrm>
            <a:off x="630750" y="1359450"/>
            <a:ext cx="5116800" cy="40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FFFFFF"/>
                </a:solidFill>
                <a:latin typeface="Hind"/>
                <a:ea typeface="Hind"/>
                <a:cs typeface="Hind"/>
                <a:sym typeface="Hind"/>
              </a:rPr>
              <a:t>FINAL</a:t>
            </a:r>
            <a:r>
              <a:rPr lang="en" b="1">
                <a:latin typeface="Hind"/>
                <a:ea typeface="Hind"/>
                <a:cs typeface="Hind"/>
                <a:sym typeface="Hind"/>
              </a:rPr>
              <a:t> </a:t>
            </a:r>
            <a:r>
              <a:rPr lang="en" b="1">
                <a:solidFill>
                  <a:srgbClr val="FFFFFF"/>
                </a:solidFill>
                <a:latin typeface="Hind"/>
                <a:ea typeface="Hind"/>
                <a:cs typeface="Hind"/>
                <a:sym typeface="Hind"/>
              </a:rPr>
              <a:t>AGGREGATED TABLE</a:t>
            </a:r>
            <a:endParaRPr b="1">
              <a:solidFill>
                <a:srgbClr val="FFFFFF"/>
              </a:solidFill>
              <a:latin typeface="Hind"/>
              <a:ea typeface="Hind"/>
              <a:cs typeface="Hind"/>
              <a:sym typeface="Hi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a:spLocks noGrp="1"/>
          </p:cNvSpPr>
          <p:nvPr>
            <p:ph type="body" idx="4294967295"/>
          </p:nvPr>
        </p:nvSpPr>
        <p:spPr>
          <a:xfrm>
            <a:off x="675900" y="2802725"/>
            <a:ext cx="7881000" cy="196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 Excluded Variables From Modeling</a:t>
            </a:r>
            <a:endParaRPr b="1"/>
          </a:p>
          <a:p>
            <a:pPr marL="457200" lvl="0" indent="-342900" algn="l" rtl="0">
              <a:spcBef>
                <a:spcPts val="600"/>
              </a:spcBef>
              <a:spcAft>
                <a:spcPts val="0"/>
              </a:spcAft>
              <a:buClr>
                <a:srgbClr val="FFCC00"/>
              </a:buClr>
              <a:buSzPts val="1800"/>
              <a:buChar char="›"/>
            </a:pPr>
            <a:r>
              <a:rPr lang="en" sz="1800" b="1"/>
              <a:t>Latest Transaction and Recency Days because of their correlation with </a:t>
            </a:r>
            <a:r>
              <a:rPr lang="en" sz="1800" b="1">
                <a:solidFill>
                  <a:schemeClr val="lt1"/>
                </a:solidFill>
              </a:rPr>
              <a:t>Recency Score (a derived attribute)</a:t>
            </a:r>
            <a:endParaRPr sz="1800" b="1"/>
          </a:p>
          <a:p>
            <a:pPr marL="457200" lvl="0" indent="-342900" algn="l" rtl="0">
              <a:spcBef>
                <a:spcPts val="0"/>
              </a:spcBef>
              <a:spcAft>
                <a:spcPts val="0"/>
              </a:spcAft>
              <a:buClr>
                <a:srgbClr val="FFCC00"/>
              </a:buClr>
              <a:buSzPts val="1800"/>
              <a:buChar char="›"/>
            </a:pPr>
            <a:r>
              <a:rPr lang="en" sz="1800" b="1"/>
              <a:t>Total Spend because of its correlation with AvgSpend</a:t>
            </a:r>
            <a:endParaRPr sz="1800" b="1"/>
          </a:p>
          <a:p>
            <a:pPr marL="457200" lvl="0" indent="-342900" algn="l" rtl="0">
              <a:spcBef>
                <a:spcPts val="0"/>
              </a:spcBef>
              <a:spcAft>
                <a:spcPts val="0"/>
              </a:spcAft>
              <a:buClr>
                <a:srgbClr val="FFCC00"/>
              </a:buClr>
              <a:buSzPts val="1800"/>
              <a:buChar char="›"/>
            </a:pPr>
            <a:r>
              <a:rPr lang="en" sz="1800" b="1"/>
              <a:t>Frequency Score (a derived attribute) because of its correlation with Total Transactions</a:t>
            </a:r>
            <a:endParaRPr sz="1800" b="1"/>
          </a:p>
        </p:txBody>
      </p:sp>
      <p:sp>
        <p:nvSpPr>
          <p:cNvPr id="235" name="Google Shape;235;p20"/>
          <p:cNvSpPr txBox="1">
            <a:spLocks noGrp="1"/>
          </p:cNvSpPr>
          <p:nvPr>
            <p:ph type="title"/>
          </p:nvPr>
        </p:nvSpPr>
        <p:spPr>
          <a:xfrm>
            <a:off x="649788" y="47612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Exploration</a:t>
            </a:r>
            <a:endParaRPr/>
          </a:p>
        </p:txBody>
      </p:sp>
      <p:sp>
        <p:nvSpPr>
          <p:cNvPr id="236" name="Google Shape;236;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37" name="Google Shape;237;p20"/>
          <p:cNvSpPr txBox="1">
            <a:spLocks noGrp="1"/>
          </p:cNvSpPr>
          <p:nvPr>
            <p:ph type="body" idx="4294967295"/>
          </p:nvPr>
        </p:nvSpPr>
        <p:spPr>
          <a:xfrm>
            <a:off x="649800" y="1232225"/>
            <a:ext cx="38961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 No missing values</a:t>
            </a:r>
            <a:endParaRPr b="1"/>
          </a:p>
          <a:p>
            <a:pPr marL="457200" lvl="0" indent="-342900" algn="l" rtl="0">
              <a:spcBef>
                <a:spcPts val="600"/>
              </a:spcBef>
              <a:spcAft>
                <a:spcPts val="0"/>
              </a:spcAft>
              <a:buClr>
                <a:srgbClr val="FFCC00"/>
              </a:buClr>
              <a:buSzPts val="1800"/>
              <a:buChar char="›"/>
            </a:pPr>
            <a:r>
              <a:rPr lang="en" sz="1800" b="1"/>
              <a:t>Before or after aggregation</a:t>
            </a:r>
            <a:endParaRPr sz="1800" b="1"/>
          </a:p>
        </p:txBody>
      </p:sp>
      <p:sp>
        <p:nvSpPr>
          <p:cNvPr id="238" name="Google Shape;238;p20"/>
          <p:cNvSpPr txBox="1">
            <a:spLocks noGrp="1"/>
          </p:cNvSpPr>
          <p:nvPr>
            <p:ph type="body" idx="4294967295"/>
          </p:nvPr>
        </p:nvSpPr>
        <p:spPr>
          <a:xfrm>
            <a:off x="4572000" y="1232225"/>
            <a:ext cx="3896100" cy="157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 Only 1 outlier</a:t>
            </a:r>
            <a:endParaRPr b="1"/>
          </a:p>
          <a:p>
            <a:pPr marL="457200" lvl="0" indent="-342900" algn="l" rtl="0">
              <a:spcBef>
                <a:spcPts val="600"/>
              </a:spcBef>
              <a:spcAft>
                <a:spcPts val="0"/>
              </a:spcAft>
              <a:buClr>
                <a:srgbClr val="FFCC00"/>
              </a:buClr>
              <a:buSzPts val="1800"/>
              <a:buChar char="›"/>
            </a:pPr>
            <a:r>
              <a:rPr lang="en" sz="1800" b="1"/>
              <a:t>Average transaction amount of $94, but only had one transaction</a:t>
            </a:r>
            <a:endParaRPr sz="1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 Regression</a:t>
            </a:r>
            <a:endParaRPr/>
          </a:p>
        </p:txBody>
      </p:sp>
      <p:sp>
        <p:nvSpPr>
          <p:cNvPr id="244" name="Google Shape;244;p21"/>
          <p:cNvSpPr txBox="1">
            <a:spLocks noGrp="1"/>
          </p:cNvSpPr>
          <p:nvPr>
            <p:ph type="body" idx="1"/>
          </p:nvPr>
        </p:nvSpPr>
        <p:spPr>
          <a:xfrm>
            <a:off x="1067100" y="1619250"/>
            <a:ext cx="19593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Model 1</a:t>
            </a:r>
            <a:endParaRPr b="1"/>
          </a:p>
          <a:p>
            <a:pPr marL="0" lvl="0" indent="0" algn="l" rtl="0">
              <a:spcBef>
                <a:spcPts val="600"/>
              </a:spcBef>
              <a:spcAft>
                <a:spcPts val="0"/>
              </a:spcAft>
              <a:buNone/>
            </a:pPr>
            <a:r>
              <a:rPr lang="en" sz="1200"/>
              <a:t>Standard Least Squares </a:t>
            </a:r>
            <a:endParaRPr sz="1200"/>
          </a:p>
        </p:txBody>
      </p:sp>
      <p:sp>
        <p:nvSpPr>
          <p:cNvPr id="245" name="Google Shape;245;p21"/>
          <p:cNvSpPr txBox="1">
            <a:spLocks noGrp="1"/>
          </p:cNvSpPr>
          <p:nvPr>
            <p:ph type="body" idx="2"/>
          </p:nvPr>
        </p:nvSpPr>
        <p:spPr>
          <a:xfrm>
            <a:off x="3126624" y="1619250"/>
            <a:ext cx="19593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Model 2</a:t>
            </a:r>
            <a:endParaRPr b="1"/>
          </a:p>
          <a:p>
            <a:pPr marL="0" lvl="0" indent="0" algn="l" rtl="0">
              <a:spcBef>
                <a:spcPts val="600"/>
              </a:spcBef>
              <a:spcAft>
                <a:spcPts val="0"/>
              </a:spcAft>
              <a:buNone/>
            </a:pPr>
            <a:r>
              <a:rPr lang="en" sz="1200"/>
              <a:t>Standard Least Squares</a:t>
            </a:r>
            <a:endParaRPr sz="1200"/>
          </a:p>
          <a:p>
            <a:pPr marL="0" lvl="0" indent="0" algn="l" rtl="0">
              <a:spcBef>
                <a:spcPts val="600"/>
              </a:spcBef>
              <a:spcAft>
                <a:spcPts val="0"/>
              </a:spcAft>
              <a:buNone/>
            </a:pPr>
            <a:r>
              <a:rPr lang="en" sz="1200"/>
              <a:t>Exclude insignificant predictors</a:t>
            </a:r>
            <a:endParaRPr sz="1200"/>
          </a:p>
        </p:txBody>
      </p:sp>
      <p:sp>
        <p:nvSpPr>
          <p:cNvPr id="246" name="Google Shape;246;p21"/>
          <p:cNvSpPr txBox="1">
            <a:spLocks noGrp="1"/>
          </p:cNvSpPr>
          <p:nvPr>
            <p:ph type="body" idx="3"/>
          </p:nvPr>
        </p:nvSpPr>
        <p:spPr>
          <a:xfrm>
            <a:off x="5186148" y="1619250"/>
            <a:ext cx="19593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Model 3</a:t>
            </a:r>
            <a:endParaRPr b="1"/>
          </a:p>
          <a:p>
            <a:pPr marL="0" lvl="0" indent="0" algn="l" rtl="0">
              <a:spcBef>
                <a:spcPts val="600"/>
              </a:spcBef>
              <a:spcAft>
                <a:spcPts val="0"/>
              </a:spcAft>
              <a:buNone/>
            </a:pPr>
            <a:r>
              <a:rPr lang="en" sz="1200"/>
              <a:t>Exhaustive search</a:t>
            </a:r>
            <a:endParaRPr sz="1200"/>
          </a:p>
          <a:p>
            <a:pPr marL="0" lvl="0" indent="0" algn="l" rtl="0">
              <a:spcBef>
                <a:spcPts val="600"/>
              </a:spcBef>
              <a:spcAft>
                <a:spcPts val="0"/>
              </a:spcAft>
              <a:buNone/>
            </a:pPr>
            <a:r>
              <a:rPr lang="en" sz="1200"/>
              <a:t>--All possible models</a:t>
            </a:r>
            <a:endParaRPr sz="1200"/>
          </a:p>
          <a:p>
            <a:pPr marL="0" lvl="0" indent="0" algn="l" rtl="0">
              <a:spcBef>
                <a:spcPts val="600"/>
              </a:spcBef>
              <a:spcAft>
                <a:spcPts val="0"/>
              </a:spcAft>
              <a:buNone/>
            </a:pPr>
            <a:endParaRPr sz="1200"/>
          </a:p>
        </p:txBody>
      </p:sp>
      <p:sp>
        <p:nvSpPr>
          <p:cNvPr id="247" name="Google Shape;247;p21"/>
          <p:cNvSpPr txBox="1">
            <a:spLocks noGrp="1"/>
          </p:cNvSpPr>
          <p:nvPr>
            <p:ph type="body" idx="1"/>
          </p:nvPr>
        </p:nvSpPr>
        <p:spPr>
          <a:xfrm>
            <a:off x="1067100" y="3200400"/>
            <a:ext cx="19593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Model 4</a:t>
            </a:r>
            <a:endParaRPr b="1"/>
          </a:p>
          <a:p>
            <a:pPr marL="0" lvl="0" indent="0" algn="l" rtl="0">
              <a:spcBef>
                <a:spcPts val="600"/>
              </a:spcBef>
              <a:spcAft>
                <a:spcPts val="0"/>
              </a:spcAft>
              <a:buNone/>
            </a:pPr>
            <a:r>
              <a:rPr lang="en" sz="1200"/>
              <a:t>Stepwise</a:t>
            </a:r>
            <a:endParaRPr sz="1200"/>
          </a:p>
          <a:p>
            <a:pPr marL="0" lvl="0" indent="0" algn="l" rtl="0">
              <a:spcBef>
                <a:spcPts val="600"/>
              </a:spcBef>
              <a:spcAft>
                <a:spcPts val="0"/>
              </a:spcAft>
              <a:buNone/>
            </a:pPr>
            <a:r>
              <a:rPr lang="en" sz="1200"/>
              <a:t>--Forward selection</a:t>
            </a:r>
            <a:endParaRPr sz="1200"/>
          </a:p>
        </p:txBody>
      </p:sp>
      <p:sp>
        <p:nvSpPr>
          <p:cNvPr id="248" name="Google Shape;248;p21"/>
          <p:cNvSpPr txBox="1">
            <a:spLocks noGrp="1"/>
          </p:cNvSpPr>
          <p:nvPr>
            <p:ph type="body" idx="2"/>
          </p:nvPr>
        </p:nvSpPr>
        <p:spPr>
          <a:xfrm>
            <a:off x="3126624" y="3200400"/>
            <a:ext cx="19593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Model 5</a:t>
            </a:r>
            <a:endParaRPr b="1"/>
          </a:p>
          <a:p>
            <a:pPr marL="0" lvl="0" indent="0" algn="l" rtl="0">
              <a:spcBef>
                <a:spcPts val="600"/>
              </a:spcBef>
              <a:spcAft>
                <a:spcPts val="0"/>
              </a:spcAft>
              <a:buNone/>
            </a:pPr>
            <a:r>
              <a:rPr lang="en" sz="1200"/>
              <a:t>Stepwise</a:t>
            </a:r>
            <a:endParaRPr sz="1200"/>
          </a:p>
          <a:p>
            <a:pPr marL="0" lvl="0" indent="0" algn="l" rtl="0">
              <a:spcBef>
                <a:spcPts val="600"/>
              </a:spcBef>
              <a:spcAft>
                <a:spcPts val="0"/>
              </a:spcAft>
              <a:buNone/>
            </a:pPr>
            <a:r>
              <a:rPr lang="en" sz="1200"/>
              <a:t>--Backward elimination</a:t>
            </a:r>
            <a:endParaRPr sz="1200"/>
          </a:p>
        </p:txBody>
      </p:sp>
      <p:sp>
        <p:nvSpPr>
          <p:cNvPr id="249" name="Google Shape;249;p21"/>
          <p:cNvSpPr txBox="1">
            <a:spLocks noGrp="1"/>
          </p:cNvSpPr>
          <p:nvPr>
            <p:ph type="body" idx="3"/>
          </p:nvPr>
        </p:nvSpPr>
        <p:spPr>
          <a:xfrm>
            <a:off x="5186148" y="3200400"/>
            <a:ext cx="19593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Model 6</a:t>
            </a:r>
            <a:endParaRPr b="1"/>
          </a:p>
          <a:p>
            <a:pPr marL="0" lvl="0" indent="0" algn="l" rtl="0">
              <a:spcBef>
                <a:spcPts val="600"/>
              </a:spcBef>
              <a:spcAft>
                <a:spcPts val="0"/>
              </a:spcAft>
              <a:buNone/>
            </a:pPr>
            <a:r>
              <a:rPr lang="en" sz="1200"/>
              <a:t>Mixed stepwise</a:t>
            </a:r>
            <a:endParaRPr sz="1200"/>
          </a:p>
          <a:p>
            <a:pPr marL="0" lvl="0" indent="0" algn="l" rtl="0">
              <a:spcBef>
                <a:spcPts val="600"/>
              </a:spcBef>
              <a:spcAft>
                <a:spcPts val="0"/>
              </a:spcAft>
              <a:buNone/>
            </a:pPr>
            <a:endParaRPr sz="1200"/>
          </a:p>
        </p:txBody>
      </p:sp>
      <p:sp>
        <p:nvSpPr>
          <p:cNvPr id="250" name="Google Shape;250;p2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56" name="Google Shape;256;p22"/>
          <p:cNvSpPr txBox="1">
            <a:spLocks noGrp="1"/>
          </p:cNvSpPr>
          <p:nvPr>
            <p:ph type="title"/>
          </p:nvPr>
        </p:nvSpPr>
        <p:spPr>
          <a:xfrm>
            <a:off x="904113" y="5160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 Regression</a:t>
            </a:r>
            <a:endParaRPr/>
          </a:p>
        </p:txBody>
      </p:sp>
      <p:graphicFrame>
        <p:nvGraphicFramePr>
          <p:cNvPr id="257" name="Google Shape;257;p22"/>
          <p:cNvGraphicFramePr/>
          <p:nvPr/>
        </p:nvGraphicFramePr>
        <p:xfrm>
          <a:off x="875400" y="1550425"/>
          <a:ext cx="3000000" cy="3000000"/>
        </p:xfrm>
        <a:graphic>
          <a:graphicData uri="http://schemas.openxmlformats.org/drawingml/2006/table">
            <a:tbl>
              <a:tblPr>
                <a:noFill/>
                <a:tableStyleId>{E1BF6719-8828-4F41-982D-3B39A7816322}</a:tableStyleId>
              </a:tblPr>
              <a:tblGrid>
                <a:gridCol w="1109700">
                  <a:extLst>
                    <a:ext uri="{9D8B030D-6E8A-4147-A177-3AD203B41FA5}">
                      <a16:colId xmlns:a16="http://schemas.microsoft.com/office/drawing/2014/main" val="20000"/>
                    </a:ext>
                  </a:extLst>
                </a:gridCol>
                <a:gridCol w="1109700">
                  <a:extLst>
                    <a:ext uri="{9D8B030D-6E8A-4147-A177-3AD203B41FA5}">
                      <a16:colId xmlns:a16="http://schemas.microsoft.com/office/drawing/2014/main" val="20001"/>
                    </a:ext>
                  </a:extLst>
                </a:gridCol>
                <a:gridCol w="1109700">
                  <a:extLst>
                    <a:ext uri="{9D8B030D-6E8A-4147-A177-3AD203B41FA5}">
                      <a16:colId xmlns:a16="http://schemas.microsoft.com/office/drawing/2014/main" val="20002"/>
                    </a:ext>
                  </a:extLst>
                </a:gridCol>
                <a:gridCol w="1109700">
                  <a:extLst>
                    <a:ext uri="{9D8B030D-6E8A-4147-A177-3AD203B41FA5}">
                      <a16:colId xmlns:a16="http://schemas.microsoft.com/office/drawing/2014/main" val="20003"/>
                    </a:ext>
                  </a:extLst>
                </a:gridCol>
                <a:gridCol w="1109700">
                  <a:extLst>
                    <a:ext uri="{9D8B030D-6E8A-4147-A177-3AD203B41FA5}">
                      <a16:colId xmlns:a16="http://schemas.microsoft.com/office/drawing/2014/main" val="20004"/>
                    </a:ext>
                  </a:extLst>
                </a:gridCol>
                <a:gridCol w="1109700">
                  <a:extLst>
                    <a:ext uri="{9D8B030D-6E8A-4147-A177-3AD203B41FA5}">
                      <a16:colId xmlns:a16="http://schemas.microsoft.com/office/drawing/2014/main" val="20005"/>
                    </a:ext>
                  </a:extLst>
                </a:gridCol>
              </a:tblGrid>
              <a:tr h="581725">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FFFFFF"/>
                          </a:solidFill>
                        </a:rPr>
                        <a:t>Num of predictors</a:t>
                      </a:r>
                      <a:endParaRPr/>
                    </a:p>
                  </a:txBody>
                  <a:tcPr marL="91425" marR="91425" marT="91425" marB="91425"/>
                </a:tc>
                <a:tc>
                  <a:txBody>
                    <a:bodyPr/>
                    <a:lstStyle/>
                    <a:p>
                      <a:pPr marL="0" lvl="0" indent="0" algn="ctr" rtl="0">
                        <a:spcBef>
                          <a:spcPts val="0"/>
                        </a:spcBef>
                        <a:spcAft>
                          <a:spcPts val="0"/>
                        </a:spcAft>
                        <a:buNone/>
                      </a:pPr>
                      <a:r>
                        <a:rPr lang="en">
                          <a:solidFill>
                            <a:srgbClr val="FFFFFF"/>
                          </a:solidFill>
                        </a:rPr>
                        <a:t>R^2</a:t>
                      </a:r>
                      <a:endParaRPr>
                        <a:solidFill>
                          <a:srgbClr val="FFFFFF"/>
                        </a:solidFill>
                      </a:endParaRPr>
                    </a:p>
                    <a:p>
                      <a:pPr marL="0" lvl="0" indent="0" algn="ctr" rtl="0">
                        <a:spcBef>
                          <a:spcPts val="0"/>
                        </a:spcBef>
                        <a:spcAft>
                          <a:spcPts val="0"/>
                        </a:spcAft>
                        <a:buClr>
                          <a:schemeClr val="dk1"/>
                        </a:buClr>
                        <a:buSzPts val="1100"/>
                        <a:buFont typeface="Arial"/>
                        <a:buNone/>
                      </a:pPr>
                      <a:r>
                        <a:rPr lang="en">
                          <a:solidFill>
                            <a:srgbClr val="FFFFFF"/>
                          </a:solidFill>
                        </a:rPr>
                        <a:t>(Validation)</a:t>
                      </a:r>
                      <a:endParaRPr/>
                    </a:p>
                  </a:txBody>
                  <a:tcPr marL="91425" marR="91425" marT="91425" marB="91425"/>
                </a:tc>
                <a:tc>
                  <a:txBody>
                    <a:bodyPr/>
                    <a:lstStyle/>
                    <a:p>
                      <a:pPr marL="0" lvl="0" indent="0" algn="ctr" rtl="0">
                        <a:spcBef>
                          <a:spcPts val="0"/>
                        </a:spcBef>
                        <a:spcAft>
                          <a:spcPts val="0"/>
                        </a:spcAft>
                        <a:buNone/>
                      </a:pPr>
                      <a:r>
                        <a:rPr lang="en">
                          <a:solidFill>
                            <a:srgbClr val="FFFFFF"/>
                          </a:solidFill>
                        </a:rPr>
                        <a:t>RASE</a:t>
                      </a:r>
                      <a:endParaRPr>
                        <a:solidFill>
                          <a:srgbClr val="FFFFFF"/>
                        </a:solidFill>
                      </a:endParaRPr>
                    </a:p>
                    <a:p>
                      <a:pPr marL="0" lvl="0" indent="0" algn="ctr" rtl="0">
                        <a:spcBef>
                          <a:spcPts val="0"/>
                        </a:spcBef>
                        <a:spcAft>
                          <a:spcPts val="0"/>
                        </a:spcAft>
                        <a:buClr>
                          <a:schemeClr val="dk1"/>
                        </a:buClr>
                        <a:buSzPts val="1100"/>
                        <a:buFont typeface="Arial"/>
                        <a:buNone/>
                      </a:pPr>
                      <a:r>
                        <a:rPr lang="en">
                          <a:solidFill>
                            <a:srgbClr val="FFFFFF"/>
                          </a:solidFill>
                        </a:rPr>
                        <a:t>(Validation)</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R^2</a:t>
                      </a:r>
                      <a:endParaRPr>
                        <a:solidFill>
                          <a:srgbClr val="FFFFFF"/>
                        </a:solidFill>
                      </a:endParaRPr>
                    </a:p>
                    <a:p>
                      <a:pPr marL="0" lvl="0" indent="0" algn="ctr" rtl="0">
                        <a:spcBef>
                          <a:spcPts val="0"/>
                        </a:spcBef>
                        <a:spcAft>
                          <a:spcPts val="0"/>
                        </a:spcAft>
                        <a:buClr>
                          <a:schemeClr val="dk1"/>
                        </a:buClr>
                        <a:buSzPts val="1100"/>
                        <a:buFont typeface="Arial"/>
                        <a:buNone/>
                      </a:pPr>
                      <a:r>
                        <a:rPr lang="en">
                          <a:solidFill>
                            <a:srgbClr val="FFFFFF"/>
                          </a:solidFill>
                        </a:rPr>
                        <a:t>(Test)</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RASE</a:t>
                      </a:r>
                      <a:endParaRPr>
                        <a:solidFill>
                          <a:srgbClr val="FFFFFF"/>
                        </a:solidFill>
                      </a:endParaRPr>
                    </a:p>
                    <a:p>
                      <a:pPr marL="0" lvl="0" indent="0" algn="ctr" rtl="0">
                        <a:spcBef>
                          <a:spcPts val="0"/>
                        </a:spcBef>
                        <a:spcAft>
                          <a:spcPts val="0"/>
                        </a:spcAft>
                        <a:buClr>
                          <a:schemeClr val="dk1"/>
                        </a:buClr>
                        <a:buSzPts val="1100"/>
                        <a:buFont typeface="Arial"/>
                        <a:buNone/>
                      </a:pPr>
                      <a:r>
                        <a:rPr lang="en">
                          <a:solidFill>
                            <a:srgbClr val="FFFFFF"/>
                          </a:solidFill>
                        </a:rPr>
                        <a:t>(Test)</a:t>
                      </a:r>
                      <a:endParaRPr>
                        <a:solidFill>
                          <a:srgbClr val="FFFFFF"/>
                        </a:solidFill>
                      </a:endParaRPr>
                    </a:p>
                  </a:txBody>
                  <a:tcPr marL="91425" marR="91425" marT="91425" marB="91425"/>
                </a:tc>
                <a:extLst>
                  <a:ext uri="{0D108BD9-81ED-4DB2-BD59-A6C34878D82A}">
                    <a16:rowId xmlns:a16="http://schemas.microsoft.com/office/drawing/2014/main" val="10000"/>
                  </a:ext>
                </a:extLst>
              </a:tr>
              <a:tr h="379225">
                <a:tc>
                  <a:txBody>
                    <a:bodyPr/>
                    <a:lstStyle/>
                    <a:p>
                      <a:pPr marL="0" lvl="0" indent="0" algn="ctr" rtl="0">
                        <a:spcBef>
                          <a:spcPts val="0"/>
                        </a:spcBef>
                        <a:spcAft>
                          <a:spcPts val="0"/>
                        </a:spcAft>
                        <a:buNone/>
                      </a:pPr>
                      <a:r>
                        <a:rPr lang="en">
                          <a:solidFill>
                            <a:srgbClr val="FFFFFF"/>
                          </a:solidFill>
                        </a:rPr>
                        <a:t>Model 1</a:t>
                      </a:r>
                      <a:endParaRPr>
                        <a:solidFill>
                          <a:srgbClr val="FFFFFF"/>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FFFFFF"/>
                          </a:solidFill>
                        </a:rPr>
                        <a:t>11</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FFFFFF"/>
                          </a:solidFill>
                        </a:rPr>
                        <a:t>0.6219</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rgbClr val="FFFFFF"/>
                          </a:solidFill>
                        </a:rPr>
                        <a:t>5.8190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rgbClr val="FFFFFF"/>
                          </a:solidFill>
                        </a:rPr>
                        <a:t>0.6262</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rgbClr val="FFFFFF"/>
                          </a:solidFill>
                        </a:rPr>
                        <a:t>5.8083</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79225">
                <a:tc>
                  <a:txBody>
                    <a:bodyPr/>
                    <a:lstStyle/>
                    <a:p>
                      <a:pPr marL="0" lvl="0" indent="0" algn="ctr" rtl="0">
                        <a:spcBef>
                          <a:spcPts val="0"/>
                        </a:spcBef>
                        <a:spcAft>
                          <a:spcPts val="0"/>
                        </a:spcAft>
                        <a:buClr>
                          <a:schemeClr val="dk1"/>
                        </a:buClr>
                        <a:buSzPts val="1100"/>
                        <a:buFont typeface="Arial"/>
                        <a:buNone/>
                      </a:pPr>
                      <a:r>
                        <a:rPr lang="en">
                          <a:solidFill>
                            <a:srgbClr val="FFFFFF"/>
                          </a:solidFill>
                        </a:rPr>
                        <a:t>Model 2</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FFFFFF"/>
                          </a:solidFill>
                        </a:rPr>
                        <a:t>8</a:t>
                      </a:r>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5.8189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0.6263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5.8081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79225">
                <a:tc>
                  <a:txBody>
                    <a:bodyPr/>
                    <a:lstStyle/>
                    <a:p>
                      <a:pPr marL="0" lvl="0" indent="0" algn="ctr" rtl="0">
                        <a:spcBef>
                          <a:spcPts val="0"/>
                        </a:spcBef>
                        <a:spcAft>
                          <a:spcPts val="0"/>
                        </a:spcAft>
                        <a:buClr>
                          <a:schemeClr val="dk1"/>
                        </a:buClr>
                        <a:buSzPts val="1100"/>
                        <a:buFont typeface="Arial"/>
                        <a:buNone/>
                      </a:pPr>
                      <a:r>
                        <a:rPr lang="en">
                          <a:solidFill>
                            <a:srgbClr val="FFFFFF"/>
                          </a:solidFill>
                        </a:rPr>
                        <a:t>Model3</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solidFill>
                            <a:srgbClr val="FFFFFF"/>
                          </a:solidFill>
                        </a:rPr>
                        <a:t>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5.8189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0.6262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5.8084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79225">
                <a:tc>
                  <a:txBody>
                    <a:bodyPr/>
                    <a:lstStyle/>
                    <a:p>
                      <a:pPr marL="0" lvl="0" indent="0" algn="ctr" rtl="0">
                        <a:spcBef>
                          <a:spcPts val="0"/>
                        </a:spcBef>
                        <a:spcAft>
                          <a:spcPts val="0"/>
                        </a:spcAft>
                        <a:buClr>
                          <a:schemeClr val="dk1"/>
                        </a:buClr>
                        <a:buSzPts val="1100"/>
                        <a:buFont typeface="Arial"/>
                        <a:buNone/>
                      </a:pPr>
                      <a:r>
                        <a:rPr lang="en">
                          <a:solidFill>
                            <a:srgbClr val="FFFFFF"/>
                          </a:solidFill>
                        </a:rPr>
                        <a:t>Model 4</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solidFill>
                            <a:srgbClr val="FFFFFF"/>
                          </a:solidFill>
                        </a:rPr>
                        <a:t>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5.8189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0.6263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5.8084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79225">
                <a:tc>
                  <a:txBody>
                    <a:bodyPr/>
                    <a:lstStyle/>
                    <a:p>
                      <a:pPr marL="0" lvl="0" indent="0" algn="ctr" rtl="0">
                        <a:spcBef>
                          <a:spcPts val="0"/>
                        </a:spcBef>
                        <a:spcAft>
                          <a:spcPts val="0"/>
                        </a:spcAft>
                        <a:buClr>
                          <a:schemeClr val="dk1"/>
                        </a:buClr>
                        <a:buSzPts val="1100"/>
                        <a:buFont typeface="Arial"/>
                        <a:buNone/>
                      </a:pPr>
                      <a:r>
                        <a:rPr lang="en">
                          <a:solidFill>
                            <a:srgbClr val="FFFFFF"/>
                          </a:solidFill>
                        </a:rPr>
                        <a:t>Model 5</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solidFill>
                            <a:srgbClr val="FFFFFF"/>
                          </a:solidFill>
                        </a:rPr>
                        <a:t>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5.8191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0.6263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5.8083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76500">
                <a:tc>
                  <a:txBody>
                    <a:bodyPr/>
                    <a:lstStyle/>
                    <a:p>
                      <a:pPr marL="0" lvl="0" indent="0" algn="ctr" rtl="0">
                        <a:spcBef>
                          <a:spcPts val="0"/>
                        </a:spcBef>
                        <a:spcAft>
                          <a:spcPts val="0"/>
                        </a:spcAft>
                        <a:buClr>
                          <a:schemeClr val="dk1"/>
                        </a:buClr>
                        <a:buSzPts val="1100"/>
                        <a:buFont typeface="Arial"/>
                        <a:buNone/>
                      </a:pPr>
                      <a:r>
                        <a:rPr lang="en">
                          <a:solidFill>
                            <a:srgbClr val="FFFFFF"/>
                          </a:solidFill>
                        </a:rPr>
                        <a:t>Model 6</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solidFill>
                            <a:srgbClr val="FFFFFF"/>
                          </a:solidFill>
                        </a:rPr>
                        <a:t>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5.8189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0.6262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5.8084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58" name="Google Shape;258;p22"/>
          <p:cNvSpPr/>
          <p:nvPr/>
        </p:nvSpPr>
        <p:spPr>
          <a:xfrm>
            <a:off x="875400" y="2937175"/>
            <a:ext cx="6658200" cy="392400"/>
          </a:xfrm>
          <a:prstGeom prst="rect">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64" name="Google Shape;264;p23"/>
          <p:cNvSpPr txBox="1">
            <a:spLocks noGrp="1"/>
          </p:cNvSpPr>
          <p:nvPr>
            <p:ph type="title"/>
          </p:nvPr>
        </p:nvSpPr>
        <p:spPr>
          <a:xfrm>
            <a:off x="846688" y="56502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 Regression</a:t>
            </a:r>
            <a:endParaRPr/>
          </a:p>
        </p:txBody>
      </p:sp>
      <p:pic>
        <p:nvPicPr>
          <p:cNvPr id="265" name="Google Shape;265;p23"/>
          <p:cNvPicPr preferRelativeResize="0"/>
          <p:nvPr/>
        </p:nvPicPr>
        <p:blipFill>
          <a:blip r:embed="rId3">
            <a:alphaModFix/>
          </a:blip>
          <a:stretch>
            <a:fillRect/>
          </a:stretch>
        </p:blipFill>
        <p:spPr>
          <a:xfrm>
            <a:off x="999100" y="1981350"/>
            <a:ext cx="2762348" cy="1294450"/>
          </a:xfrm>
          <a:prstGeom prst="rect">
            <a:avLst/>
          </a:prstGeom>
          <a:noFill/>
          <a:ln>
            <a:noFill/>
          </a:ln>
        </p:spPr>
      </p:pic>
      <p:pic>
        <p:nvPicPr>
          <p:cNvPr id="266" name="Google Shape;266;p23"/>
          <p:cNvPicPr preferRelativeResize="0"/>
          <p:nvPr/>
        </p:nvPicPr>
        <p:blipFill>
          <a:blip r:embed="rId4">
            <a:alphaModFix/>
          </a:blip>
          <a:stretch>
            <a:fillRect/>
          </a:stretch>
        </p:blipFill>
        <p:spPr>
          <a:xfrm>
            <a:off x="4476550" y="1943025"/>
            <a:ext cx="3067575" cy="1294450"/>
          </a:xfrm>
          <a:prstGeom prst="rect">
            <a:avLst/>
          </a:prstGeom>
          <a:noFill/>
          <a:ln>
            <a:noFill/>
          </a:ln>
        </p:spPr>
      </p:pic>
      <p:pic>
        <p:nvPicPr>
          <p:cNvPr id="267" name="Google Shape;267;p23"/>
          <p:cNvPicPr preferRelativeResize="0"/>
          <p:nvPr/>
        </p:nvPicPr>
        <p:blipFill>
          <a:blip r:embed="rId5">
            <a:alphaModFix/>
          </a:blip>
          <a:stretch>
            <a:fillRect/>
          </a:stretch>
        </p:blipFill>
        <p:spPr>
          <a:xfrm>
            <a:off x="1054100" y="3445050"/>
            <a:ext cx="2762350" cy="915675"/>
          </a:xfrm>
          <a:prstGeom prst="rect">
            <a:avLst/>
          </a:prstGeom>
          <a:noFill/>
          <a:ln>
            <a:noFill/>
          </a:ln>
        </p:spPr>
      </p:pic>
      <p:pic>
        <p:nvPicPr>
          <p:cNvPr id="268" name="Google Shape;268;p23"/>
          <p:cNvPicPr preferRelativeResize="0"/>
          <p:nvPr/>
        </p:nvPicPr>
        <p:blipFill>
          <a:blip r:embed="rId6">
            <a:alphaModFix/>
          </a:blip>
          <a:stretch>
            <a:fillRect/>
          </a:stretch>
        </p:blipFill>
        <p:spPr>
          <a:xfrm>
            <a:off x="4502250" y="3425525"/>
            <a:ext cx="3067575" cy="935200"/>
          </a:xfrm>
          <a:prstGeom prst="rect">
            <a:avLst/>
          </a:prstGeom>
          <a:noFill/>
          <a:ln>
            <a:noFill/>
          </a:ln>
        </p:spPr>
      </p:pic>
      <p:sp>
        <p:nvSpPr>
          <p:cNvPr id="269" name="Google Shape;269;p23"/>
          <p:cNvSpPr txBox="1">
            <a:spLocks noGrp="1"/>
          </p:cNvSpPr>
          <p:nvPr>
            <p:ph type="body" idx="1"/>
          </p:nvPr>
        </p:nvSpPr>
        <p:spPr>
          <a:xfrm>
            <a:off x="1771175" y="1371600"/>
            <a:ext cx="2017200" cy="55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t>Model 3</a:t>
            </a:r>
            <a:endParaRPr sz="1800"/>
          </a:p>
        </p:txBody>
      </p:sp>
      <p:sp>
        <p:nvSpPr>
          <p:cNvPr id="270" name="Google Shape;270;p23"/>
          <p:cNvSpPr txBox="1">
            <a:spLocks noGrp="1"/>
          </p:cNvSpPr>
          <p:nvPr>
            <p:ph type="body" idx="1"/>
          </p:nvPr>
        </p:nvSpPr>
        <p:spPr>
          <a:xfrm>
            <a:off x="5123975" y="1371600"/>
            <a:ext cx="2017200" cy="55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t>Model 7</a:t>
            </a:r>
            <a:endParaRPr sz="1800"/>
          </a:p>
        </p:txBody>
      </p:sp>
      <p:sp>
        <p:nvSpPr>
          <p:cNvPr id="271" name="Google Shape;271;p23"/>
          <p:cNvSpPr/>
          <p:nvPr/>
        </p:nvSpPr>
        <p:spPr>
          <a:xfrm>
            <a:off x="3919575" y="2961400"/>
            <a:ext cx="480900" cy="330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77" name="Google Shape;277;p24"/>
          <p:cNvSpPr txBox="1">
            <a:spLocks noGrp="1"/>
          </p:cNvSpPr>
          <p:nvPr>
            <p:ph type="title"/>
          </p:nvPr>
        </p:nvSpPr>
        <p:spPr>
          <a:xfrm>
            <a:off x="1056513" y="3636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 Regression</a:t>
            </a:r>
            <a:endParaRPr/>
          </a:p>
        </p:txBody>
      </p:sp>
      <p:graphicFrame>
        <p:nvGraphicFramePr>
          <p:cNvPr id="278" name="Google Shape;278;p24"/>
          <p:cNvGraphicFramePr/>
          <p:nvPr/>
        </p:nvGraphicFramePr>
        <p:xfrm>
          <a:off x="1257300" y="2038350"/>
          <a:ext cx="3000000" cy="3000000"/>
        </p:xfrm>
        <a:graphic>
          <a:graphicData uri="http://schemas.openxmlformats.org/drawingml/2006/table">
            <a:tbl>
              <a:tblPr>
                <a:noFill/>
                <a:tableStyleId>{E1BF6719-8828-4F41-982D-3B39A7816322}</a:tableStyleId>
              </a:tblPr>
              <a:tblGrid>
                <a:gridCol w="2123850">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Clr>
                          <a:schemeClr val="dk1"/>
                        </a:buClr>
                        <a:buSzPts val="1100"/>
                        <a:buFont typeface="Arial"/>
                        <a:buNone/>
                      </a:pPr>
                      <a:r>
                        <a:rPr lang="en">
                          <a:solidFill>
                            <a:schemeClr val="lt1"/>
                          </a:solidFill>
                        </a:rPr>
                        <a:t>TotalTransaction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chemeClr val="dk1"/>
                        </a:buClr>
                        <a:buSzPts val="1100"/>
                        <a:buFont typeface="Arial"/>
                        <a:buNone/>
                      </a:pPr>
                      <a:r>
                        <a:rPr lang="en">
                          <a:solidFill>
                            <a:schemeClr val="lt1"/>
                          </a:solidFill>
                        </a:rPr>
                        <a:t>AvgSpent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chemeClr val="dk1"/>
                        </a:buClr>
                        <a:buSzPts val="1100"/>
                        <a:buFont typeface="Arial"/>
                        <a:buNone/>
                      </a:pPr>
                      <a:r>
                        <a:rPr lang="en">
                          <a:solidFill>
                            <a:schemeClr val="lt1"/>
                          </a:solidFill>
                        </a:rPr>
                        <a:t>Age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chemeClr val="dk1"/>
                        </a:buClr>
                        <a:buSzPts val="1100"/>
                        <a:buFont typeface="Arial"/>
                        <a:buNone/>
                      </a:pPr>
                      <a:r>
                        <a:rPr lang="en">
                          <a:solidFill>
                            <a:schemeClr val="lt1"/>
                          </a:solidFill>
                        </a:rPr>
                        <a:t>MinSpent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Clr>
                          <a:schemeClr val="dk1"/>
                        </a:buClr>
                        <a:buSzPts val="1100"/>
                        <a:buFont typeface="Arial"/>
                        <a:buNone/>
                      </a:pPr>
                      <a:r>
                        <a:rPr lang="en">
                          <a:solidFill>
                            <a:schemeClr val="lt1"/>
                          </a:solidFill>
                        </a:rPr>
                        <a:t>MaxSpent</a:t>
                      </a:r>
                      <a:endParaRPr>
                        <a:solidFill>
                          <a:schemeClr val="lt1"/>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279" name="Google Shape;279;p24"/>
          <p:cNvSpPr txBox="1">
            <a:spLocks noGrp="1"/>
          </p:cNvSpPr>
          <p:nvPr>
            <p:ph type="body" idx="1"/>
          </p:nvPr>
        </p:nvSpPr>
        <p:spPr>
          <a:xfrm>
            <a:off x="1771175" y="1371600"/>
            <a:ext cx="2017200" cy="55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t>Model 7</a:t>
            </a:r>
            <a:endParaRPr sz="1800"/>
          </a:p>
        </p:txBody>
      </p:sp>
      <p:graphicFrame>
        <p:nvGraphicFramePr>
          <p:cNvPr id="280" name="Google Shape;280;p24"/>
          <p:cNvGraphicFramePr/>
          <p:nvPr/>
        </p:nvGraphicFramePr>
        <p:xfrm>
          <a:off x="4686300" y="2038350"/>
          <a:ext cx="3000000" cy="3000000"/>
        </p:xfrm>
        <a:graphic>
          <a:graphicData uri="http://schemas.openxmlformats.org/drawingml/2006/table">
            <a:tbl>
              <a:tblPr>
                <a:noFill/>
                <a:tableStyleId>{E1BF6719-8828-4F41-982D-3B39A7816322}</a:tableStyleId>
              </a:tblPr>
              <a:tblGrid>
                <a:gridCol w="2123850">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None/>
                      </a:pPr>
                      <a:r>
                        <a:rPr lang="en">
                          <a:solidFill>
                            <a:schemeClr val="lt1"/>
                          </a:solidFill>
                        </a:rPr>
                        <a:t>TotalTransaction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chemeClr val="lt1"/>
                          </a:solidFill>
                        </a:rPr>
                        <a:t>AvgSpent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solidFill>
                            <a:schemeClr val="lt1"/>
                          </a:solidFill>
                        </a:rPr>
                        <a:t>Age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solidFill>
                            <a:schemeClr val="lt1"/>
                          </a:solidFill>
                        </a:rPr>
                        <a:t>Recency Score</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solidFill>
                            <a:schemeClr val="lt1"/>
                          </a:solidFill>
                        </a:rPr>
                        <a:t>Visits</a:t>
                      </a:r>
                      <a:endParaRPr>
                        <a:solidFill>
                          <a:schemeClr val="lt1"/>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281" name="Google Shape;281;p24"/>
          <p:cNvSpPr txBox="1">
            <a:spLocks noGrp="1"/>
          </p:cNvSpPr>
          <p:nvPr>
            <p:ph type="body" idx="1"/>
          </p:nvPr>
        </p:nvSpPr>
        <p:spPr>
          <a:xfrm>
            <a:off x="4644100" y="1371600"/>
            <a:ext cx="2624700" cy="55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9900"/>
                </a:solidFill>
              </a:rPr>
              <a:t>Model 8 </a:t>
            </a:r>
            <a:r>
              <a:rPr lang="en" sz="1800" b="1"/>
              <a:t>-- Best Model</a:t>
            </a:r>
            <a:endParaRPr sz="1800"/>
          </a:p>
        </p:txBody>
      </p:sp>
      <p:sp>
        <p:nvSpPr>
          <p:cNvPr id="282" name="Google Shape;282;p24"/>
          <p:cNvSpPr/>
          <p:nvPr/>
        </p:nvSpPr>
        <p:spPr>
          <a:xfrm>
            <a:off x="1312350" y="3241975"/>
            <a:ext cx="2123700" cy="875400"/>
          </a:xfrm>
          <a:prstGeom prst="rect">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4664250" y="3215550"/>
            <a:ext cx="2123700" cy="875400"/>
          </a:xfrm>
          <a:prstGeom prst="rect">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3729150" y="3111300"/>
            <a:ext cx="587100" cy="330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728</Words>
  <Application>Microsoft Office PowerPoint</Application>
  <PresentationFormat>On-screen Show (16:9)</PresentationFormat>
  <Paragraphs>213</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Hind</vt:lpstr>
      <vt:lpstr>Arial</vt:lpstr>
      <vt:lpstr>Calibri</vt:lpstr>
      <vt:lpstr>Dumaine</vt:lpstr>
      <vt:lpstr>CONTENTS</vt:lpstr>
      <vt:lpstr>PowerPoint Presentation</vt:lpstr>
      <vt:lpstr>Aggregation of Three Datasets</vt:lpstr>
      <vt:lpstr>Aggregation of Three Datasets</vt:lpstr>
      <vt:lpstr>Data Exploration</vt:lpstr>
      <vt:lpstr>Linear Regression</vt:lpstr>
      <vt:lpstr>Linear Regression</vt:lpstr>
      <vt:lpstr>Linear Regression</vt:lpstr>
      <vt:lpstr>Linear Regression</vt:lpstr>
      <vt:lpstr>Linear Regression</vt:lpstr>
      <vt:lpstr>Neural Model</vt:lpstr>
      <vt:lpstr>Hierarchical Clustering</vt:lpstr>
      <vt:lpstr>K-Means Clustering</vt:lpstr>
      <vt:lpstr>PowerPoint Presentation</vt:lpstr>
      <vt:lpstr>PowerPoint Presentation</vt:lpstr>
      <vt:lpstr>Cluster Size</vt:lpstr>
      <vt:lpstr>PowerPoint Presentation</vt:lpstr>
      <vt:lpstr>PowerPoint Presentation</vt:lpstr>
      <vt:lpstr>PowerPoint Presentation</vt:lpstr>
      <vt:lpstr>PowerPoint Presentation</vt:lpstr>
      <vt:lpstr>48,744 Young Customers</vt:lpstr>
      <vt:lpstr>PowerPoint Presentation</vt:lpstr>
      <vt:lpstr>Appendix</vt:lpstr>
      <vt:lpstr>K-Nearest-Neighbor</vt:lpstr>
      <vt:lpstr>  Linear Regression with  Principal Components Analysis (PCA)</vt:lpstr>
      <vt:lpstr>  Linear Regression with  Principal Components Analysis (PCA)</vt:lpstr>
      <vt:lpstr>Decision Trees</vt:lpstr>
      <vt:lpstr>Ensemble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Vishnu Sarathi Vanam</dc:creator>
  <cp:lastModifiedBy>Vishnu Sarathi</cp:lastModifiedBy>
  <cp:revision>1</cp:revision>
  <dcterms:modified xsi:type="dcterms:W3CDTF">2020-11-09T23:09:39Z</dcterms:modified>
</cp:coreProperties>
</file>