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
  </p:notesMasterIdLst>
  <p:sldIdLst>
    <p:sldId id="259" r:id="rId2"/>
    <p:sldId id="261" r:id="rId3"/>
    <p:sldId id="262" r:id="rId4"/>
    <p:sldId id="267" r:id="rId5"/>
    <p:sldId id="268" r:id="rId6"/>
    <p:sldId id="272" r:id="rId7"/>
    <p:sldId id="269" r:id="rId8"/>
    <p:sldId id="270" r:id="rId9"/>
    <p:sldId id="273" r:id="rId10"/>
    <p:sldId id="274" r:id="rId11"/>
    <p:sldId id="271"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606E"/>
    <a:srgbClr val="2C567A"/>
    <a:srgbClr val="8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Mohan\Documents\US%20Support\Vishnu%20Project%20-%20Forcasting\outputs\Final%20Results%20Summary%20Report.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Mohan\Documents\US%20Support\Vishnu%20Project%20-%20Forcasting\outputs\Final%20Results%20Summary%20Repo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Mohan\Documents\US%20Support\Vishnu%20Project%20-%20Forcasting\outputs\Final%20Results%20Summary%20Report.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Mohan\Documents\US%20Support\Vishnu%20Project%20-%20Forcasting\outputs\Final%20Results%20Summary%20Report.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Mohan\Documents\US%20Support\Vishnu%20Project%20-%20Forcasting\outputs\Final%20Results%20Summary%20Report.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Mohan\Documents\US%20Support\Vishnu%20Project%20-%20Forcasting\outputs\Final%20Results%20Summary%20Repo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080" b="0" i="0" u="none" strike="noStrike" kern="1200" spc="0" baseline="0">
                <a:solidFill>
                  <a:schemeClr val="tx1">
                    <a:lumMod val="65000"/>
                    <a:lumOff val="35000"/>
                  </a:schemeClr>
                </a:solidFill>
                <a:latin typeface="+mn-lt"/>
                <a:ea typeface="+mn-ea"/>
                <a:cs typeface="+mn-cs"/>
              </a:defRPr>
            </a:pPr>
            <a:r>
              <a:rPr lang="en-US"/>
              <a:t>Abs. Monthly %Error</a:t>
            </a:r>
          </a:p>
        </c:rich>
      </c:tx>
      <c:overlay val="0"/>
      <c:spPr>
        <a:noFill/>
        <a:ln>
          <a:noFill/>
        </a:ln>
        <a:effectLst/>
      </c:spPr>
      <c:txPr>
        <a:bodyPr rot="0" spcFirstLastPara="1" vertOverflow="ellipsis" vert="horz" wrap="square" anchor="ctr" anchorCtr="1"/>
        <a:lstStyle/>
        <a:p>
          <a:pPr>
            <a:defRPr lang="en-US" sz="10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'MLP_over error chart'!$G$27</c:f>
              <c:strCache>
                <c:ptCount val="1"/>
                <c:pt idx="0">
                  <c:v>absPrecError</c:v>
                </c:pt>
              </c:strCache>
            </c:strRef>
          </c:tx>
          <c:spPr>
            <a:solidFill>
              <a:schemeClr val="accent2"/>
            </a:solidFill>
            <a:ln>
              <a:solidFill>
                <a:srgbClr val="2C567A"/>
              </a:solidFill>
            </a:ln>
            <a:effectLst/>
          </c:spPr>
          <c:invertIfNegative val="0"/>
          <c:dPt>
            <c:idx val="29"/>
            <c:invertIfNegative val="0"/>
            <c:bubble3D val="0"/>
            <c:spPr>
              <a:solidFill>
                <a:srgbClr val="B2606E"/>
              </a:solidFill>
              <a:ln>
                <a:solidFill>
                  <a:srgbClr val="B2606E"/>
                </a:solidFill>
              </a:ln>
              <a:effectLst/>
            </c:spPr>
            <c:extLst>
              <c:ext xmlns:c16="http://schemas.microsoft.com/office/drawing/2014/chart" uri="{C3380CC4-5D6E-409C-BE32-E72D297353CC}">
                <c16:uniqueId val="{0000000A-B2B9-40CE-B948-8C1D150983A9}"/>
              </c:ext>
            </c:extLst>
          </c:dPt>
          <c:dPt>
            <c:idx val="30"/>
            <c:invertIfNegative val="0"/>
            <c:bubble3D val="0"/>
            <c:spPr>
              <a:solidFill>
                <a:srgbClr val="B2606E"/>
              </a:solidFill>
              <a:ln>
                <a:solidFill>
                  <a:srgbClr val="B2606E"/>
                </a:solidFill>
              </a:ln>
              <a:effectLst/>
            </c:spPr>
            <c:extLst>
              <c:ext xmlns:c16="http://schemas.microsoft.com/office/drawing/2014/chart" uri="{C3380CC4-5D6E-409C-BE32-E72D297353CC}">
                <c16:uniqueId val="{0000000B-B2B9-40CE-B948-8C1D150983A9}"/>
              </c:ext>
            </c:extLst>
          </c:dPt>
          <c:dPt>
            <c:idx val="31"/>
            <c:invertIfNegative val="0"/>
            <c:bubble3D val="0"/>
            <c:spPr>
              <a:solidFill>
                <a:srgbClr val="B2606E"/>
              </a:solidFill>
              <a:ln>
                <a:solidFill>
                  <a:srgbClr val="B2606E"/>
                </a:solidFill>
              </a:ln>
              <a:effectLst/>
            </c:spPr>
            <c:extLst>
              <c:ext xmlns:c16="http://schemas.microsoft.com/office/drawing/2014/chart" uri="{C3380CC4-5D6E-409C-BE32-E72D297353CC}">
                <c16:uniqueId val="{0000000C-B2B9-40CE-B948-8C1D150983A9}"/>
              </c:ext>
            </c:extLst>
          </c:dPt>
          <c:cat>
            <c:numRef>
              <c:f>'MLP_over error chart'!$F$28:$F$59</c:f>
              <c:numCache>
                <c:formatCode>General</c:formatCode>
                <c:ptCount val="32"/>
                <c:pt idx="0">
                  <c:v>201301</c:v>
                </c:pt>
                <c:pt idx="1">
                  <c:v>201302</c:v>
                </c:pt>
                <c:pt idx="2">
                  <c:v>201303</c:v>
                </c:pt>
                <c:pt idx="3">
                  <c:v>201304</c:v>
                </c:pt>
                <c:pt idx="4">
                  <c:v>201305</c:v>
                </c:pt>
                <c:pt idx="5">
                  <c:v>201306</c:v>
                </c:pt>
                <c:pt idx="6">
                  <c:v>201307</c:v>
                </c:pt>
                <c:pt idx="7">
                  <c:v>201308</c:v>
                </c:pt>
                <c:pt idx="8">
                  <c:v>201309</c:v>
                </c:pt>
                <c:pt idx="9">
                  <c:v>201310</c:v>
                </c:pt>
                <c:pt idx="10">
                  <c:v>201311</c:v>
                </c:pt>
                <c:pt idx="11">
                  <c:v>201312</c:v>
                </c:pt>
                <c:pt idx="12">
                  <c:v>201401</c:v>
                </c:pt>
                <c:pt idx="13">
                  <c:v>201402</c:v>
                </c:pt>
                <c:pt idx="14">
                  <c:v>201403</c:v>
                </c:pt>
                <c:pt idx="15">
                  <c:v>201404</c:v>
                </c:pt>
                <c:pt idx="16">
                  <c:v>201405</c:v>
                </c:pt>
                <c:pt idx="17">
                  <c:v>201406</c:v>
                </c:pt>
                <c:pt idx="18">
                  <c:v>201407</c:v>
                </c:pt>
                <c:pt idx="19">
                  <c:v>201408</c:v>
                </c:pt>
                <c:pt idx="20">
                  <c:v>201409</c:v>
                </c:pt>
                <c:pt idx="21">
                  <c:v>201410</c:v>
                </c:pt>
                <c:pt idx="22">
                  <c:v>201411</c:v>
                </c:pt>
                <c:pt idx="23">
                  <c:v>201412</c:v>
                </c:pt>
                <c:pt idx="24">
                  <c:v>201501</c:v>
                </c:pt>
                <c:pt idx="25">
                  <c:v>201502</c:v>
                </c:pt>
                <c:pt idx="26">
                  <c:v>201503</c:v>
                </c:pt>
                <c:pt idx="27">
                  <c:v>201504</c:v>
                </c:pt>
                <c:pt idx="28">
                  <c:v>201505</c:v>
                </c:pt>
                <c:pt idx="29">
                  <c:v>201506</c:v>
                </c:pt>
                <c:pt idx="30">
                  <c:v>201507</c:v>
                </c:pt>
                <c:pt idx="31">
                  <c:v>201508</c:v>
                </c:pt>
              </c:numCache>
            </c:numRef>
          </c:cat>
          <c:val>
            <c:numRef>
              <c:f>'MLP_over error chart'!$G$28:$G$59</c:f>
              <c:numCache>
                <c:formatCode>0%</c:formatCode>
                <c:ptCount val="32"/>
                <c:pt idx="0">
                  <c:v>0.29497486525682898</c:v>
                </c:pt>
                <c:pt idx="1">
                  <c:v>0.257501145835417</c:v>
                </c:pt>
                <c:pt idx="2">
                  <c:v>0.28334929647742102</c:v>
                </c:pt>
                <c:pt idx="3">
                  <c:v>0.29805967747654699</c:v>
                </c:pt>
                <c:pt idx="4">
                  <c:v>0.27687076765138502</c:v>
                </c:pt>
                <c:pt idx="5">
                  <c:v>0.38193947283269603</c:v>
                </c:pt>
                <c:pt idx="6">
                  <c:v>0.247712731902727</c:v>
                </c:pt>
                <c:pt idx="7">
                  <c:v>0.26625442168012903</c:v>
                </c:pt>
                <c:pt idx="8">
                  <c:v>0.228080607459996</c:v>
                </c:pt>
                <c:pt idx="9">
                  <c:v>0.20963493550376899</c:v>
                </c:pt>
                <c:pt idx="10">
                  <c:v>0.22025135710132299</c:v>
                </c:pt>
                <c:pt idx="11">
                  <c:v>0.238708314978226</c:v>
                </c:pt>
                <c:pt idx="12">
                  <c:v>0.281402417350755</c:v>
                </c:pt>
                <c:pt idx="13">
                  <c:v>0.28653828793842701</c:v>
                </c:pt>
                <c:pt idx="14">
                  <c:v>0.30432280205550899</c:v>
                </c:pt>
                <c:pt idx="15">
                  <c:v>0.40177538276201202</c:v>
                </c:pt>
                <c:pt idx="16">
                  <c:v>0.33128446280880602</c:v>
                </c:pt>
                <c:pt idx="17">
                  <c:v>0.275142036497241</c:v>
                </c:pt>
                <c:pt idx="18">
                  <c:v>0.30028454327330201</c:v>
                </c:pt>
                <c:pt idx="19">
                  <c:v>0.26172834143812301</c:v>
                </c:pt>
                <c:pt idx="20">
                  <c:v>0.228174790081418</c:v>
                </c:pt>
                <c:pt idx="21">
                  <c:v>0.25763977842894198</c:v>
                </c:pt>
                <c:pt idx="22">
                  <c:v>0.223540566982662</c:v>
                </c:pt>
                <c:pt idx="23">
                  <c:v>0.17093054280344799</c:v>
                </c:pt>
                <c:pt idx="24">
                  <c:v>0.45626429803992602</c:v>
                </c:pt>
                <c:pt idx="25">
                  <c:v>0.385010176848672</c:v>
                </c:pt>
                <c:pt idx="26">
                  <c:v>0.30415775228200898</c:v>
                </c:pt>
                <c:pt idx="27">
                  <c:v>0.33781095269094202</c:v>
                </c:pt>
                <c:pt idx="28">
                  <c:v>0.30957189701036802</c:v>
                </c:pt>
                <c:pt idx="29">
                  <c:v>0.56486707967404304</c:v>
                </c:pt>
                <c:pt idx="30">
                  <c:v>0.40748791376329802</c:v>
                </c:pt>
                <c:pt idx="31">
                  <c:v>0.380872759768831</c:v>
                </c:pt>
              </c:numCache>
            </c:numRef>
          </c:val>
          <c:extLst>
            <c:ext xmlns:c16="http://schemas.microsoft.com/office/drawing/2014/chart" uri="{C3380CC4-5D6E-409C-BE32-E72D297353CC}">
              <c16:uniqueId val="{00000000-B2B9-40CE-B948-8C1D150983A9}"/>
            </c:ext>
          </c:extLst>
        </c:ser>
        <c:dLbls>
          <c:showLegendKey val="0"/>
          <c:showVal val="0"/>
          <c:showCatName val="0"/>
          <c:showSerName val="0"/>
          <c:showPercent val="0"/>
          <c:showBubbleSize val="0"/>
        </c:dLbls>
        <c:gapWidth val="219"/>
        <c:overlap val="-27"/>
        <c:axId val="508531792"/>
        <c:axId val="508535632"/>
        <c:extLst>
          <c:ext xmlns:c15="http://schemas.microsoft.com/office/drawing/2012/chart" uri="{02D57815-91ED-43cb-92C2-25804820EDAC}">
            <c15:filteredBarSeries>
              <c15:ser>
                <c:idx val="0"/>
                <c:order val="0"/>
                <c:tx>
                  <c:strRef>
                    <c:extLst>
                      <c:ext uri="{02D57815-91ED-43cb-92C2-25804820EDAC}">
                        <c15:formulaRef>
                          <c15:sqref>'MLP_over error chart'!$F$27</c15:sqref>
                        </c15:formulaRef>
                      </c:ext>
                    </c:extLst>
                    <c:strCache>
                      <c:ptCount val="1"/>
                      <c:pt idx="0">
                        <c:v>yearmo</c:v>
                      </c:pt>
                    </c:strCache>
                  </c:strRef>
                </c:tx>
                <c:spPr>
                  <a:solidFill>
                    <a:srgbClr val="2C567A"/>
                  </a:solidFill>
                  <a:ln>
                    <a:solidFill>
                      <a:srgbClr val="2C567A"/>
                    </a:solidFill>
                  </a:ln>
                  <a:effectLst/>
                </c:spPr>
                <c:invertIfNegative val="0"/>
                <c:cat>
                  <c:numRef>
                    <c:extLst>
                      <c:ext uri="{02D57815-91ED-43cb-92C2-25804820EDAC}">
                        <c15:formulaRef>
                          <c15:sqref>'MLP_over error chart'!$F$28:$F$59</c15:sqref>
                        </c15:formulaRef>
                      </c:ext>
                    </c:extLst>
                    <c:numCache>
                      <c:formatCode>General</c:formatCode>
                      <c:ptCount val="32"/>
                      <c:pt idx="0">
                        <c:v>201301</c:v>
                      </c:pt>
                      <c:pt idx="1">
                        <c:v>201302</c:v>
                      </c:pt>
                      <c:pt idx="2">
                        <c:v>201303</c:v>
                      </c:pt>
                      <c:pt idx="3">
                        <c:v>201304</c:v>
                      </c:pt>
                      <c:pt idx="4">
                        <c:v>201305</c:v>
                      </c:pt>
                      <c:pt idx="5">
                        <c:v>201306</c:v>
                      </c:pt>
                      <c:pt idx="6">
                        <c:v>201307</c:v>
                      </c:pt>
                      <c:pt idx="7">
                        <c:v>201308</c:v>
                      </c:pt>
                      <c:pt idx="8">
                        <c:v>201309</c:v>
                      </c:pt>
                      <c:pt idx="9">
                        <c:v>201310</c:v>
                      </c:pt>
                      <c:pt idx="10">
                        <c:v>201311</c:v>
                      </c:pt>
                      <c:pt idx="11">
                        <c:v>201312</c:v>
                      </c:pt>
                      <c:pt idx="12">
                        <c:v>201401</c:v>
                      </c:pt>
                      <c:pt idx="13">
                        <c:v>201402</c:v>
                      </c:pt>
                      <c:pt idx="14">
                        <c:v>201403</c:v>
                      </c:pt>
                      <c:pt idx="15">
                        <c:v>201404</c:v>
                      </c:pt>
                      <c:pt idx="16">
                        <c:v>201405</c:v>
                      </c:pt>
                      <c:pt idx="17">
                        <c:v>201406</c:v>
                      </c:pt>
                      <c:pt idx="18">
                        <c:v>201407</c:v>
                      </c:pt>
                      <c:pt idx="19">
                        <c:v>201408</c:v>
                      </c:pt>
                      <c:pt idx="20">
                        <c:v>201409</c:v>
                      </c:pt>
                      <c:pt idx="21">
                        <c:v>201410</c:v>
                      </c:pt>
                      <c:pt idx="22">
                        <c:v>201411</c:v>
                      </c:pt>
                      <c:pt idx="23">
                        <c:v>201412</c:v>
                      </c:pt>
                      <c:pt idx="24">
                        <c:v>201501</c:v>
                      </c:pt>
                      <c:pt idx="25">
                        <c:v>201502</c:v>
                      </c:pt>
                      <c:pt idx="26">
                        <c:v>201503</c:v>
                      </c:pt>
                      <c:pt idx="27">
                        <c:v>201504</c:v>
                      </c:pt>
                      <c:pt idx="28">
                        <c:v>201505</c:v>
                      </c:pt>
                      <c:pt idx="29">
                        <c:v>201506</c:v>
                      </c:pt>
                      <c:pt idx="30">
                        <c:v>201507</c:v>
                      </c:pt>
                      <c:pt idx="31">
                        <c:v>201508</c:v>
                      </c:pt>
                    </c:numCache>
                  </c:numRef>
                </c:cat>
                <c:val>
                  <c:numRef>
                    <c:extLst>
                      <c:ext uri="{02D57815-91ED-43cb-92C2-25804820EDAC}">
                        <c15:formulaRef>
                          <c15:sqref>'MLP_over error chart'!$F$28:$F$59</c15:sqref>
                        </c15:formulaRef>
                      </c:ext>
                    </c:extLst>
                    <c:numCache>
                      <c:formatCode>General</c:formatCode>
                      <c:ptCount val="32"/>
                      <c:pt idx="0">
                        <c:v>201301</c:v>
                      </c:pt>
                      <c:pt idx="1">
                        <c:v>201302</c:v>
                      </c:pt>
                      <c:pt idx="2">
                        <c:v>201303</c:v>
                      </c:pt>
                      <c:pt idx="3">
                        <c:v>201304</c:v>
                      </c:pt>
                      <c:pt idx="4">
                        <c:v>201305</c:v>
                      </c:pt>
                      <c:pt idx="5">
                        <c:v>201306</c:v>
                      </c:pt>
                      <c:pt idx="6">
                        <c:v>201307</c:v>
                      </c:pt>
                      <c:pt idx="7">
                        <c:v>201308</c:v>
                      </c:pt>
                      <c:pt idx="8">
                        <c:v>201309</c:v>
                      </c:pt>
                      <c:pt idx="9">
                        <c:v>201310</c:v>
                      </c:pt>
                      <c:pt idx="10">
                        <c:v>201311</c:v>
                      </c:pt>
                      <c:pt idx="11">
                        <c:v>201312</c:v>
                      </c:pt>
                      <c:pt idx="12">
                        <c:v>201401</c:v>
                      </c:pt>
                      <c:pt idx="13">
                        <c:v>201402</c:v>
                      </c:pt>
                      <c:pt idx="14">
                        <c:v>201403</c:v>
                      </c:pt>
                      <c:pt idx="15">
                        <c:v>201404</c:v>
                      </c:pt>
                      <c:pt idx="16">
                        <c:v>201405</c:v>
                      </c:pt>
                      <c:pt idx="17">
                        <c:v>201406</c:v>
                      </c:pt>
                      <c:pt idx="18">
                        <c:v>201407</c:v>
                      </c:pt>
                      <c:pt idx="19">
                        <c:v>201408</c:v>
                      </c:pt>
                      <c:pt idx="20">
                        <c:v>201409</c:v>
                      </c:pt>
                      <c:pt idx="21">
                        <c:v>201410</c:v>
                      </c:pt>
                      <c:pt idx="22">
                        <c:v>201411</c:v>
                      </c:pt>
                      <c:pt idx="23">
                        <c:v>201412</c:v>
                      </c:pt>
                      <c:pt idx="24">
                        <c:v>201501</c:v>
                      </c:pt>
                      <c:pt idx="25">
                        <c:v>201502</c:v>
                      </c:pt>
                      <c:pt idx="26">
                        <c:v>201503</c:v>
                      </c:pt>
                      <c:pt idx="27">
                        <c:v>201504</c:v>
                      </c:pt>
                      <c:pt idx="28">
                        <c:v>201505</c:v>
                      </c:pt>
                      <c:pt idx="29">
                        <c:v>201506</c:v>
                      </c:pt>
                      <c:pt idx="30">
                        <c:v>201507</c:v>
                      </c:pt>
                      <c:pt idx="31">
                        <c:v>201508</c:v>
                      </c:pt>
                    </c:numCache>
                  </c:numRef>
                </c:val>
                <c:extLst>
                  <c:ext xmlns:c16="http://schemas.microsoft.com/office/drawing/2014/chart" uri="{C3380CC4-5D6E-409C-BE32-E72D297353CC}">
                    <c16:uniqueId val="{00000001-B2B9-40CE-B948-8C1D150983A9}"/>
                  </c:ext>
                </c:extLst>
              </c15:ser>
            </c15:filteredBarSeries>
          </c:ext>
        </c:extLst>
      </c:barChart>
      <c:catAx>
        <c:axId val="508531792"/>
        <c:scaling>
          <c:orientation val="minMax"/>
        </c:scaling>
        <c:delete val="0"/>
        <c:axPos val="b"/>
        <c:title>
          <c:tx>
            <c:rich>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r>
                  <a:rPr lang="en-IN"/>
                  <a:t>Month</a:t>
                </a:r>
              </a:p>
            </c:rich>
          </c:tx>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50000"/>
                <a:lumOff val="50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08535632"/>
        <c:crosses val="autoZero"/>
        <c:auto val="1"/>
        <c:lblAlgn val="ctr"/>
        <c:lblOffset val="100"/>
        <c:noMultiLvlLbl val="0"/>
      </c:catAx>
      <c:valAx>
        <c:axId val="508535632"/>
        <c:scaling>
          <c:orientation val="minMax"/>
        </c:scaling>
        <c:delete val="0"/>
        <c:axPos val="l"/>
        <c:title>
          <c:tx>
            <c:rich>
              <a:bodyPr rot="-54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r>
                  <a:rPr lang="en-IN"/>
                  <a:t>Error</a:t>
                </a:r>
              </a:p>
            </c:rich>
          </c:tx>
          <c:overlay val="0"/>
          <c:spPr>
            <a:noFill/>
            <a:ln>
              <a:noFill/>
            </a:ln>
            <a:effectLst/>
          </c:spPr>
          <c:txPr>
            <a:bodyPr rot="-54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solidFill>
              <a:schemeClr val="tx1">
                <a:lumMod val="50000"/>
                <a:lumOff val="50000"/>
              </a:schemeClr>
            </a:solid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08531792"/>
        <c:crosses val="autoZero"/>
        <c:crossBetween val="between"/>
      </c:valAx>
      <c:spPr>
        <a:solidFill>
          <a:sysClr val="window" lastClr="FFFFFF"/>
        </a:solidFill>
        <a:ln>
          <a:solidFill>
            <a:sysClr val="window" lastClr="FFFFFF">
              <a:lumMod val="75000"/>
            </a:sys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lumMod val="95000"/>
      </a:sysClr>
    </a:solidFill>
    <a:ln>
      <a:solidFill>
        <a:sysClr val="windowText" lastClr="000000">
          <a:lumMod val="50000"/>
          <a:lumOff val="50000"/>
        </a:sysClr>
      </a:solidFill>
    </a:ln>
    <a:effectLst/>
  </c:spPr>
  <c:txPr>
    <a:bodyPr/>
    <a:lstStyle/>
    <a:p>
      <a:pPr algn="ctr">
        <a:defRPr lang="en-US" sz="900" b="0" i="0" u="none" strike="noStrike" kern="1200" baseline="0">
          <a:solidFill>
            <a:schemeClr val="tx1">
              <a:lumMod val="65000"/>
              <a:lumOff val="35000"/>
            </a:schemeClr>
          </a:solidFill>
          <a:latin typeface="+mn-lt"/>
          <a:ea typeface="+mn-ea"/>
          <a:cs typeface="+mn-cs"/>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dirty="0"/>
              <a:t>MAPE Comparison</a:t>
            </a:r>
            <a:r>
              <a:rPr lang="en-IN" sz="1200" baseline="0" dirty="0"/>
              <a:t> across multiple tuned models </a:t>
            </a:r>
            <a:endParaRPr lang="en-IN"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MLP!$B$1</c:f>
              <c:strCache>
                <c:ptCount val="1"/>
                <c:pt idx="0">
                  <c:v>trainMAPE</c:v>
                </c:pt>
              </c:strCache>
            </c:strRef>
          </c:tx>
          <c:spPr>
            <a:ln w="28575" cap="rnd">
              <a:solidFill>
                <a:srgbClr val="2C567A"/>
              </a:solidFill>
              <a:round/>
            </a:ln>
            <a:effectLst/>
          </c:spPr>
          <c:marker>
            <c:symbol val="none"/>
          </c:marker>
          <c:cat>
            <c:strLit>
              <c:ptCount val="13"/>
              <c:pt idx="0">
                <c:v>1</c:v>
              </c:pt>
              <c:pt idx="1">
                <c:v>2</c:v>
              </c:pt>
              <c:pt idx="2">
                <c:v>3</c:v>
              </c:pt>
              <c:pt idx="3">
                <c:v>4</c:v>
              </c:pt>
              <c:pt idx="4">
                <c:v>5</c:v>
              </c:pt>
              <c:pt idx="5">
                <c:v>6</c:v>
              </c:pt>
              <c:pt idx="6">
                <c:v>7</c:v>
              </c:pt>
              <c:pt idx="7">
                <c:v>8</c:v>
              </c:pt>
              <c:pt idx="8">
                <c:v>9</c:v>
              </c:pt>
              <c:pt idx="9">
                <c:v>10</c:v>
              </c:pt>
              <c:pt idx="10">
                <c:v>11</c:v>
              </c:pt>
              <c:pt idx="11">
                <c:v>12</c:v>
              </c:pt>
              <c:pt idx="12">
                <c:v>13</c:v>
              </c:pt>
              <c:extLst>
                <c:ext xmlns:c15="http://schemas.microsoft.com/office/drawing/2012/chart" uri="{02D57815-91ED-43cb-92C2-25804820EDAC}">
                  <c15:autoCat val="1"/>
                </c:ext>
              </c:extLst>
            </c:strLit>
          </c:cat>
          <c:val>
            <c:numRef>
              <c:f>MLP!$B$2:$B$14</c:f>
              <c:numCache>
                <c:formatCode>0%</c:formatCode>
                <c:ptCount val="13"/>
                <c:pt idx="0">
                  <c:v>0.25848133824516722</c:v>
                </c:pt>
                <c:pt idx="1">
                  <c:v>0.27520984291521078</c:v>
                </c:pt>
                <c:pt idx="2">
                  <c:v>0.2769184367788165</c:v>
                </c:pt>
                <c:pt idx="3">
                  <c:v>0.28758667551579248</c:v>
                </c:pt>
                <c:pt idx="4">
                  <c:v>0.29884458606692049</c:v>
                </c:pt>
                <c:pt idx="5">
                  <c:v>0.30377131359406029</c:v>
                </c:pt>
                <c:pt idx="6">
                  <c:v>0.30998104217010403</c:v>
                </c:pt>
                <c:pt idx="7">
                  <c:v>0.31198666275165537</c:v>
                </c:pt>
                <c:pt idx="8">
                  <c:v>0.31348107611734122</c:v>
                </c:pt>
                <c:pt idx="9">
                  <c:v>0.44425317563485928</c:v>
                </c:pt>
                <c:pt idx="10">
                  <c:v>0.45739923080280132</c:v>
                </c:pt>
                <c:pt idx="11">
                  <c:v>0.46906740423374338</c:v>
                </c:pt>
                <c:pt idx="12">
                  <c:v>0.63442488198031932</c:v>
                </c:pt>
              </c:numCache>
              <c:extLst/>
            </c:numRef>
          </c:val>
          <c:smooth val="0"/>
          <c:extLst>
            <c:ext xmlns:c16="http://schemas.microsoft.com/office/drawing/2014/chart" uri="{C3380CC4-5D6E-409C-BE32-E72D297353CC}">
              <c16:uniqueId val="{00000000-6AED-4048-822F-2F2C4C641E86}"/>
            </c:ext>
          </c:extLst>
        </c:ser>
        <c:ser>
          <c:idx val="1"/>
          <c:order val="1"/>
          <c:tx>
            <c:strRef>
              <c:f>MLP!$D$1</c:f>
              <c:strCache>
                <c:ptCount val="1"/>
                <c:pt idx="0">
                  <c:v>testMAPE</c:v>
                </c:pt>
              </c:strCache>
            </c:strRef>
          </c:tx>
          <c:spPr>
            <a:ln w="28575" cap="rnd">
              <a:solidFill>
                <a:srgbClr val="B2606E"/>
              </a:solidFill>
              <a:round/>
            </a:ln>
            <a:effectLst/>
          </c:spPr>
          <c:marker>
            <c:symbol val="none"/>
          </c:marker>
          <c:cat>
            <c:strLit>
              <c:ptCount val="13"/>
              <c:pt idx="0">
                <c:v>1</c:v>
              </c:pt>
              <c:pt idx="1">
                <c:v>2</c:v>
              </c:pt>
              <c:pt idx="2">
                <c:v>3</c:v>
              </c:pt>
              <c:pt idx="3">
                <c:v>4</c:v>
              </c:pt>
              <c:pt idx="4">
                <c:v>5</c:v>
              </c:pt>
              <c:pt idx="5">
                <c:v>6</c:v>
              </c:pt>
              <c:pt idx="6">
                <c:v>7</c:v>
              </c:pt>
              <c:pt idx="7">
                <c:v>8</c:v>
              </c:pt>
              <c:pt idx="8">
                <c:v>9</c:v>
              </c:pt>
              <c:pt idx="9">
                <c:v>10</c:v>
              </c:pt>
              <c:pt idx="10">
                <c:v>11</c:v>
              </c:pt>
              <c:pt idx="11">
                <c:v>12</c:v>
              </c:pt>
              <c:pt idx="12">
                <c:v>13</c:v>
              </c:pt>
              <c:extLst>
                <c:ext xmlns:c15="http://schemas.microsoft.com/office/drawing/2012/chart" uri="{02D57815-91ED-43cb-92C2-25804820EDAC}">
                  <c15:autoCat val="1"/>
                </c:ext>
              </c:extLst>
            </c:strLit>
          </c:cat>
          <c:val>
            <c:numRef>
              <c:f>MLP!$D$2:$D$14</c:f>
              <c:numCache>
                <c:formatCode>0%</c:formatCode>
                <c:ptCount val="13"/>
                <c:pt idx="0">
                  <c:v>0.49672236604023601</c:v>
                </c:pt>
                <c:pt idx="1">
                  <c:v>0.479971994805169</c:v>
                </c:pt>
                <c:pt idx="2">
                  <c:v>0.53030372024756001</c:v>
                </c:pt>
                <c:pt idx="3">
                  <c:v>0.45107591773539002</c:v>
                </c:pt>
                <c:pt idx="4">
                  <c:v>0.48675963422858298</c:v>
                </c:pt>
                <c:pt idx="5">
                  <c:v>0.451841476591753</c:v>
                </c:pt>
                <c:pt idx="6">
                  <c:v>0.47773950958453598</c:v>
                </c:pt>
                <c:pt idx="7">
                  <c:v>0.50055304773074905</c:v>
                </c:pt>
                <c:pt idx="8">
                  <c:v>0.49725425278489299</c:v>
                </c:pt>
                <c:pt idx="9">
                  <c:v>0.600328427069032</c:v>
                </c:pt>
                <c:pt idx="10">
                  <c:v>0.63316517549964701</c:v>
                </c:pt>
                <c:pt idx="11">
                  <c:v>0.56377527163789198</c:v>
                </c:pt>
                <c:pt idx="12">
                  <c:v>0.59842789686240505</c:v>
                </c:pt>
              </c:numCache>
              <c:extLst/>
            </c:numRef>
          </c:val>
          <c:smooth val="0"/>
          <c:extLst>
            <c:ext xmlns:c16="http://schemas.microsoft.com/office/drawing/2014/chart" uri="{C3380CC4-5D6E-409C-BE32-E72D297353CC}">
              <c16:uniqueId val="{00000001-6AED-4048-822F-2F2C4C641E86}"/>
            </c:ext>
          </c:extLst>
        </c:ser>
        <c:ser>
          <c:idx val="2"/>
          <c:order val="2"/>
          <c:tx>
            <c:strRef>
              <c:f>MLP!$F$1</c:f>
              <c:strCache>
                <c:ptCount val="1"/>
                <c:pt idx="0">
                  <c:v>validMAPE</c:v>
                </c:pt>
              </c:strCache>
            </c:strRef>
          </c:tx>
          <c:spPr>
            <a:ln w="28575" cap="rnd">
              <a:solidFill>
                <a:schemeClr val="bg1">
                  <a:lumMod val="75000"/>
                </a:schemeClr>
              </a:solidFill>
              <a:round/>
            </a:ln>
            <a:effectLst/>
          </c:spPr>
          <c:marker>
            <c:symbol val="none"/>
          </c:marker>
          <c:cat>
            <c:strLit>
              <c:ptCount val="13"/>
              <c:pt idx="0">
                <c:v>1</c:v>
              </c:pt>
              <c:pt idx="1">
                <c:v>2</c:v>
              </c:pt>
              <c:pt idx="2">
                <c:v>3</c:v>
              </c:pt>
              <c:pt idx="3">
                <c:v>4</c:v>
              </c:pt>
              <c:pt idx="4">
                <c:v>5</c:v>
              </c:pt>
              <c:pt idx="5">
                <c:v>6</c:v>
              </c:pt>
              <c:pt idx="6">
                <c:v>7</c:v>
              </c:pt>
              <c:pt idx="7">
                <c:v>8</c:v>
              </c:pt>
              <c:pt idx="8">
                <c:v>9</c:v>
              </c:pt>
              <c:pt idx="9">
                <c:v>10</c:v>
              </c:pt>
              <c:pt idx="10">
                <c:v>11</c:v>
              </c:pt>
              <c:pt idx="11">
                <c:v>12</c:v>
              </c:pt>
              <c:pt idx="12">
                <c:v>13</c:v>
              </c:pt>
              <c:extLst>
                <c:ext xmlns:c15="http://schemas.microsoft.com/office/drawing/2012/chart" uri="{02D57815-91ED-43cb-92C2-25804820EDAC}">
                  <c15:autoCat val="1"/>
                </c:ext>
              </c:extLst>
            </c:strLit>
          </c:cat>
          <c:val>
            <c:numRef>
              <c:f>MLP!$F$2:$F$14</c:f>
              <c:numCache>
                <c:formatCode>0%</c:formatCode>
                <c:ptCount val="13"/>
                <c:pt idx="0">
                  <c:v>0.51492367698382979</c:v>
                </c:pt>
                <c:pt idx="1">
                  <c:v>0.45948306066141231</c:v>
                </c:pt>
                <c:pt idx="2">
                  <c:v>0.55968370831323533</c:v>
                </c:pt>
                <c:pt idx="3">
                  <c:v>0.46853053662990302</c:v>
                </c:pt>
                <c:pt idx="4">
                  <c:v>0.52705868868741113</c:v>
                </c:pt>
                <c:pt idx="5">
                  <c:v>0.50254695199515775</c:v>
                </c:pt>
                <c:pt idx="6">
                  <c:v>0.48141353777535001</c:v>
                </c:pt>
                <c:pt idx="7">
                  <c:v>0.50265996058908713</c:v>
                </c:pt>
                <c:pt idx="8">
                  <c:v>0.53152100393291568</c:v>
                </c:pt>
                <c:pt idx="9">
                  <c:v>0.67165210857572866</c:v>
                </c:pt>
                <c:pt idx="10">
                  <c:v>0.70956716026752742</c:v>
                </c:pt>
                <c:pt idx="11">
                  <c:v>0.64961948330893038</c:v>
                </c:pt>
                <c:pt idx="12">
                  <c:v>0.61257993614993222</c:v>
                </c:pt>
              </c:numCache>
              <c:extLst/>
            </c:numRef>
          </c:val>
          <c:smooth val="0"/>
          <c:extLst>
            <c:ext xmlns:c16="http://schemas.microsoft.com/office/drawing/2014/chart" uri="{C3380CC4-5D6E-409C-BE32-E72D297353CC}">
              <c16:uniqueId val="{00000002-6AED-4048-822F-2F2C4C641E86}"/>
            </c:ext>
          </c:extLst>
        </c:ser>
        <c:dLbls>
          <c:showLegendKey val="0"/>
          <c:showVal val="0"/>
          <c:showCatName val="0"/>
          <c:showSerName val="0"/>
          <c:showPercent val="0"/>
          <c:showBubbleSize val="0"/>
        </c:dLbls>
        <c:smooth val="0"/>
        <c:axId val="511317304"/>
        <c:axId val="511319864"/>
      </c:lineChart>
      <c:catAx>
        <c:axId val="511317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Model Iteration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319864"/>
        <c:crosses val="autoZero"/>
        <c:auto val="1"/>
        <c:lblAlgn val="ctr"/>
        <c:lblOffset val="100"/>
        <c:noMultiLvlLbl val="0"/>
      </c:catAx>
      <c:valAx>
        <c:axId val="5113198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MAPE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12700">
            <a:solidFill>
              <a:schemeClr val="bg1">
                <a:lumMod val="6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317304"/>
        <c:crosses val="autoZero"/>
        <c:crossBetween val="between"/>
      </c:valAx>
      <c:spPr>
        <a:solidFill>
          <a:schemeClr val="bg1"/>
        </a:solidFill>
        <a:ln>
          <a:solidFill>
            <a:schemeClr val="bg1">
              <a:lumMod val="75000"/>
            </a:schemeClr>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50000"/>
          <a:lumOff val="50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IN" sz="1200"/>
              <a:t>MAPE Comparison across multiple tuned models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CNN!$B$1</c:f>
              <c:strCache>
                <c:ptCount val="1"/>
                <c:pt idx="0">
                  <c:v>trainMAPE</c:v>
                </c:pt>
              </c:strCache>
            </c:strRef>
          </c:tx>
          <c:spPr>
            <a:ln w="28575" cap="rnd">
              <a:solidFill>
                <a:srgbClr val="2C567A"/>
              </a:solidFill>
              <a:round/>
            </a:ln>
            <a:effectLst/>
          </c:spPr>
          <c:marker>
            <c:symbol val="none"/>
          </c:marker>
          <c:cat>
            <c:strLit>
              <c:ptCount val="8"/>
              <c:pt idx="0">
                <c:v>1</c:v>
              </c:pt>
              <c:pt idx="1">
                <c:v>2</c:v>
              </c:pt>
              <c:pt idx="2">
                <c:v>3</c:v>
              </c:pt>
              <c:pt idx="3">
                <c:v>4</c:v>
              </c:pt>
              <c:pt idx="4">
                <c:v>5</c:v>
              </c:pt>
              <c:pt idx="5">
                <c:v>6</c:v>
              </c:pt>
              <c:pt idx="6">
                <c:v>7</c:v>
              </c:pt>
              <c:pt idx="7">
                <c:v>8</c:v>
              </c:pt>
            </c:strLit>
          </c:cat>
          <c:val>
            <c:numRef>
              <c:f>CNN!$B$2:$B$9</c:f>
              <c:numCache>
                <c:formatCode>0%</c:formatCode>
                <c:ptCount val="8"/>
                <c:pt idx="0">
                  <c:v>0.30313532765540507</c:v>
                </c:pt>
                <c:pt idx="1">
                  <c:v>0.35898704819442018</c:v>
                </c:pt>
                <c:pt idx="2">
                  <c:v>0.37000590455104071</c:v>
                </c:pt>
                <c:pt idx="3">
                  <c:v>0.38893474711214532</c:v>
                </c:pt>
                <c:pt idx="4">
                  <c:v>0.42176654673966801</c:v>
                </c:pt>
                <c:pt idx="5">
                  <c:v>0.5878623840356364</c:v>
                </c:pt>
                <c:pt idx="6">
                  <c:v>0.64175591200280324</c:v>
                </c:pt>
                <c:pt idx="7">
                  <c:v>0.65870313153378457</c:v>
                </c:pt>
              </c:numCache>
            </c:numRef>
          </c:val>
          <c:smooth val="0"/>
          <c:extLst>
            <c:ext xmlns:c16="http://schemas.microsoft.com/office/drawing/2014/chart" uri="{C3380CC4-5D6E-409C-BE32-E72D297353CC}">
              <c16:uniqueId val="{00000000-6AED-4048-822F-2F2C4C641E86}"/>
            </c:ext>
          </c:extLst>
        </c:ser>
        <c:ser>
          <c:idx val="1"/>
          <c:order val="1"/>
          <c:tx>
            <c:strRef>
              <c:f>CNN!$D$1</c:f>
              <c:strCache>
                <c:ptCount val="1"/>
                <c:pt idx="0">
                  <c:v>testMAPE</c:v>
                </c:pt>
              </c:strCache>
            </c:strRef>
          </c:tx>
          <c:spPr>
            <a:ln w="28575" cap="rnd">
              <a:solidFill>
                <a:srgbClr val="B2606E"/>
              </a:solidFill>
              <a:round/>
            </a:ln>
            <a:effectLst/>
          </c:spPr>
          <c:marker>
            <c:symbol val="none"/>
          </c:marker>
          <c:cat>
            <c:strLit>
              <c:ptCount val="8"/>
              <c:pt idx="0">
                <c:v>1</c:v>
              </c:pt>
              <c:pt idx="1">
                <c:v>2</c:v>
              </c:pt>
              <c:pt idx="2">
                <c:v>3</c:v>
              </c:pt>
              <c:pt idx="3">
                <c:v>4</c:v>
              </c:pt>
              <c:pt idx="4">
                <c:v>5</c:v>
              </c:pt>
              <c:pt idx="5">
                <c:v>6</c:v>
              </c:pt>
              <c:pt idx="6">
                <c:v>7</c:v>
              </c:pt>
              <c:pt idx="7">
                <c:v>8</c:v>
              </c:pt>
            </c:strLit>
          </c:cat>
          <c:val>
            <c:numRef>
              <c:f>CNN!$D$2:$D$9</c:f>
              <c:numCache>
                <c:formatCode>0%</c:formatCode>
                <c:ptCount val="8"/>
                <c:pt idx="0">
                  <c:v>0.50092324125904497</c:v>
                </c:pt>
                <c:pt idx="1">
                  <c:v>0.520222789402773</c:v>
                </c:pt>
                <c:pt idx="2">
                  <c:v>0.64129537416531102</c:v>
                </c:pt>
                <c:pt idx="3">
                  <c:v>0.53572559749452697</c:v>
                </c:pt>
                <c:pt idx="4">
                  <c:v>0.54273281994369704</c:v>
                </c:pt>
                <c:pt idx="5">
                  <c:v>0.74357638139024795</c:v>
                </c:pt>
                <c:pt idx="6">
                  <c:v>0.61523130710011997</c:v>
                </c:pt>
                <c:pt idx="7">
                  <c:v>0.73341116734463496</c:v>
                </c:pt>
              </c:numCache>
            </c:numRef>
          </c:val>
          <c:smooth val="0"/>
          <c:extLst>
            <c:ext xmlns:c16="http://schemas.microsoft.com/office/drawing/2014/chart" uri="{C3380CC4-5D6E-409C-BE32-E72D297353CC}">
              <c16:uniqueId val="{00000001-6AED-4048-822F-2F2C4C641E86}"/>
            </c:ext>
          </c:extLst>
        </c:ser>
        <c:ser>
          <c:idx val="2"/>
          <c:order val="2"/>
          <c:tx>
            <c:strRef>
              <c:f>CNN!$F$1</c:f>
              <c:strCache>
                <c:ptCount val="1"/>
                <c:pt idx="0">
                  <c:v>validMAPE</c:v>
                </c:pt>
              </c:strCache>
            </c:strRef>
          </c:tx>
          <c:spPr>
            <a:ln w="28575" cap="rnd">
              <a:solidFill>
                <a:schemeClr val="bg1">
                  <a:lumMod val="75000"/>
                </a:schemeClr>
              </a:solidFill>
              <a:round/>
            </a:ln>
            <a:effectLst/>
          </c:spPr>
          <c:marker>
            <c:symbol val="none"/>
          </c:marker>
          <c:cat>
            <c:strLit>
              <c:ptCount val="8"/>
              <c:pt idx="0">
                <c:v>1</c:v>
              </c:pt>
              <c:pt idx="1">
                <c:v>2</c:v>
              </c:pt>
              <c:pt idx="2">
                <c:v>3</c:v>
              </c:pt>
              <c:pt idx="3">
                <c:v>4</c:v>
              </c:pt>
              <c:pt idx="4">
                <c:v>5</c:v>
              </c:pt>
              <c:pt idx="5">
                <c:v>6</c:v>
              </c:pt>
              <c:pt idx="6">
                <c:v>7</c:v>
              </c:pt>
              <c:pt idx="7">
                <c:v>8</c:v>
              </c:pt>
            </c:strLit>
          </c:cat>
          <c:val>
            <c:numRef>
              <c:f>CNN!$F$2:$F$9</c:f>
              <c:numCache>
                <c:formatCode>0%</c:formatCode>
                <c:ptCount val="8"/>
                <c:pt idx="0">
                  <c:v>0.63643939582080622</c:v>
                </c:pt>
                <c:pt idx="1">
                  <c:v>0.66514224128719313</c:v>
                </c:pt>
                <c:pt idx="2">
                  <c:v>0.80977134726349131</c:v>
                </c:pt>
                <c:pt idx="3">
                  <c:v>0.71084618305335601</c:v>
                </c:pt>
                <c:pt idx="4">
                  <c:v>0.67244211574906954</c:v>
                </c:pt>
                <c:pt idx="5">
                  <c:v>0.85115252558883236</c:v>
                </c:pt>
                <c:pt idx="6">
                  <c:v>0.85914723587784458</c:v>
                </c:pt>
                <c:pt idx="7">
                  <c:v>0.89192886664973237</c:v>
                </c:pt>
              </c:numCache>
            </c:numRef>
          </c:val>
          <c:smooth val="0"/>
          <c:extLst>
            <c:ext xmlns:c16="http://schemas.microsoft.com/office/drawing/2014/chart" uri="{C3380CC4-5D6E-409C-BE32-E72D297353CC}">
              <c16:uniqueId val="{00000002-6AED-4048-822F-2F2C4C641E86}"/>
            </c:ext>
          </c:extLst>
        </c:ser>
        <c:dLbls>
          <c:showLegendKey val="0"/>
          <c:showVal val="0"/>
          <c:showCatName val="0"/>
          <c:showSerName val="0"/>
          <c:showPercent val="0"/>
          <c:showBubbleSize val="0"/>
        </c:dLbls>
        <c:smooth val="0"/>
        <c:axId val="511317304"/>
        <c:axId val="511319864"/>
      </c:lineChart>
      <c:catAx>
        <c:axId val="511317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Model</a:t>
                </a:r>
                <a:r>
                  <a:rPr lang="en-IN" baseline="0" dirty="0"/>
                  <a:t> Iteration</a:t>
                </a:r>
                <a:endParaRPr lang="en-IN"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319864"/>
        <c:crosses val="autoZero"/>
        <c:auto val="1"/>
        <c:lblAlgn val="ctr"/>
        <c:lblOffset val="100"/>
        <c:noMultiLvlLbl val="0"/>
      </c:catAx>
      <c:valAx>
        <c:axId val="5113198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Title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12700">
            <a:solidFill>
              <a:schemeClr val="bg1">
                <a:lumMod val="6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317304"/>
        <c:crosses val="autoZero"/>
        <c:crossBetween val="between"/>
      </c:valAx>
      <c:spPr>
        <a:solidFill>
          <a:schemeClr val="bg1"/>
        </a:solidFill>
        <a:ln>
          <a:solidFill>
            <a:schemeClr val="bg1">
              <a:lumMod val="75000"/>
            </a:schemeClr>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solidFill>
      <a:schemeClr val="bg1">
        <a:lumMod val="95000"/>
      </a:schemeClr>
    </a:solidFill>
    <a:ln w="9525" cap="flat" cmpd="sng" algn="ctr">
      <a:solidFill>
        <a:schemeClr val="tx1">
          <a:lumMod val="50000"/>
          <a:lumOff val="50000"/>
        </a:schemeClr>
      </a:solid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IN" sz="1200"/>
              <a:t>Abs. Monthly %Error</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CNN!$G$27</c:f>
              <c:strCache>
                <c:ptCount val="1"/>
                <c:pt idx="0">
                  <c:v>absPrecError</c:v>
                </c:pt>
              </c:strCache>
            </c:strRef>
          </c:tx>
          <c:spPr>
            <a:solidFill>
              <a:srgbClr val="2C567A"/>
            </a:solidFill>
            <a:ln>
              <a:solidFill>
                <a:srgbClr val="2C567A"/>
              </a:solidFill>
            </a:ln>
            <a:effectLst/>
          </c:spPr>
          <c:invertIfNegative val="0"/>
          <c:dPt>
            <c:idx val="29"/>
            <c:invertIfNegative val="0"/>
            <c:bubble3D val="0"/>
            <c:spPr>
              <a:solidFill>
                <a:srgbClr val="B2606E"/>
              </a:solidFill>
              <a:ln>
                <a:solidFill>
                  <a:srgbClr val="B2606E"/>
                </a:solidFill>
              </a:ln>
              <a:effectLst/>
            </c:spPr>
            <c:extLst>
              <c:ext xmlns:c16="http://schemas.microsoft.com/office/drawing/2014/chart" uri="{C3380CC4-5D6E-409C-BE32-E72D297353CC}">
                <c16:uniqueId val="{00000005-B53F-4C38-A8D0-0B1E38A6A6E1}"/>
              </c:ext>
            </c:extLst>
          </c:dPt>
          <c:dPt>
            <c:idx val="30"/>
            <c:invertIfNegative val="0"/>
            <c:bubble3D val="0"/>
            <c:spPr>
              <a:solidFill>
                <a:srgbClr val="B2606E"/>
              </a:solidFill>
              <a:ln>
                <a:solidFill>
                  <a:srgbClr val="B2606E"/>
                </a:solidFill>
              </a:ln>
              <a:effectLst/>
            </c:spPr>
            <c:extLst>
              <c:ext xmlns:c16="http://schemas.microsoft.com/office/drawing/2014/chart" uri="{C3380CC4-5D6E-409C-BE32-E72D297353CC}">
                <c16:uniqueId val="{00000006-B53F-4C38-A8D0-0B1E38A6A6E1}"/>
              </c:ext>
            </c:extLst>
          </c:dPt>
          <c:dPt>
            <c:idx val="31"/>
            <c:invertIfNegative val="0"/>
            <c:bubble3D val="0"/>
            <c:spPr>
              <a:solidFill>
                <a:srgbClr val="B2606E"/>
              </a:solidFill>
              <a:ln>
                <a:solidFill>
                  <a:srgbClr val="B2606E"/>
                </a:solidFill>
              </a:ln>
              <a:effectLst/>
            </c:spPr>
            <c:extLst>
              <c:ext xmlns:c16="http://schemas.microsoft.com/office/drawing/2014/chart" uri="{C3380CC4-5D6E-409C-BE32-E72D297353CC}">
                <c16:uniqueId val="{00000007-B53F-4C38-A8D0-0B1E38A6A6E1}"/>
              </c:ext>
            </c:extLst>
          </c:dPt>
          <c:cat>
            <c:numRef>
              <c:f>CNN!$F$28:$F$59</c:f>
              <c:numCache>
                <c:formatCode>General</c:formatCode>
                <c:ptCount val="32"/>
                <c:pt idx="0">
                  <c:v>201301</c:v>
                </c:pt>
                <c:pt idx="1">
                  <c:v>201302</c:v>
                </c:pt>
                <c:pt idx="2">
                  <c:v>201303</c:v>
                </c:pt>
                <c:pt idx="3">
                  <c:v>201304</c:v>
                </c:pt>
                <c:pt idx="4">
                  <c:v>201305</c:v>
                </c:pt>
                <c:pt idx="5">
                  <c:v>201306</c:v>
                </c:pt>
                <c:pt idx="6">
                  <c:v>201307</c:v>
                </c:pt>
                <c:pt idx="7">
                  <c:v>201308</c:v>
                </c:pt>
                <c:pt idx="8">
                  <c:v>201309</c:v>
                </c:pt>
                <c:pt idx="9">
                  <c:v>201310</c:v>
                </c:pt>
                <c:pt idx="10">
                  <c:v>201311</c:v>
                </c:pt>
                <c:pt idx="11">
                  <c:v>201312</c:v>
                </c:pt>
                <c:pt idx="12">
                  <c:v>201401</c:v>
                </c:pt>
                <c:pt idx="13">
                  <c:v>201402</c:v>
                </c:pt>
                <c:pt idx="14">
                  <c:v>201403</c:v>
                </c:pt>
                <c:pt idx="15">
                  <c:v>201404</c:v>
                </c:pt>
                <c:pt idx="16">
                  <c:v>201405</c:v>
                </c:pt>
                <c:pt idx="17">
                  <c:v>201406</c:v>
                </c:pt>
                <c:pt idx="18">
                  <c:v>201407</c:v>
                </c:pt>
                <c:pt idx="19">
                  <c:v>201408</c:v>
                </c:pt>
                <c:pt idx="20">
                  <c:v>201409</c:v>
                </c:pt>
                <c:pt idx="21">
                  <c:v>201410</c:v>
                </c:pt>
                <c:pt idx="22">
                  <c:v>201411</c:v>
                </c:pt>
                <c:pt idx="23">
                  <c:v>201412</c:v>
                </c:pt>
                <c:pt idx="24">
                  <c:v>201501</c:v>
                </c:pt>
                <c:pt idx="25">
                  <c:v>201502</c:v>
                </c:pt>
                <c:pt idx="26">
                  <c:v>201503</c:v>
                </c:pt>
                <c:pt idx="27">
                  <c:v>201504</c:v>
                </c:pt>
                <c:pt idx="28">
                  <c:v>201505</c:v>
                </c:pt>
                <c:pt idx="29">
                  <c:v>201506</c:v>
                </c:pt>
                <c:pt idx="30">
                  <c:v>201507</c:v>
                </c:pt>
                <c:pt idx="31">
                  <c:v>201508</c:v>
                </c:pt>
              </c:numCache>
            </c:numRef>
          </c:cat>
          <c:val>
            <c:numRef>
              <c:f>CNN!$G$28:$G$59</c:f>
              <c:numCache>
                <c:formatCode>0%</c:formatCode>
                <c:ptCount val="32"/>
                <c:pt idx="0">
                  <c:v>0.36475173158882102</c:v>
                </c:pt>
                <c:pt idx="1">
                  <c:v>0.29785347578726701</c:v>
                </c:pt>
                <c:pt idx="2">
                  <c:v>0.305835697925678</c:v>
                </c:pt>
                <c:pt idx="3">
                  <c:v>0.47282643721347001</c:v>
                </c:pt>
                <c:pt idx="4">
                  <c:v>0.39611064766097898</c:v>
                </c:pt>
                <c:pt idx="5">
                  <c:v>0.46398025208807703</c:v>
                </c:pt>
                <c:pt idx="6">
                  <c:v>0.42251582183826902</c:v>
                </c:pt>
                <c:pt idx="7">
                  <c:v>0.31838815328550601</c:v>
                </c:pt>
                <c:pt idx="8">
                  <c:v>0.268453089120535</c:v>
                </c:pt>
                <c:pt idx="9">
                  <c:v>0.296378110698513</c:v>
                </c:pt>
                <c:pt idx="10">
                  <c:v>0.27022128988300498</c:v>
                </c:pt>
                <c:pt idx="11">
                  <c:v>0.27925345615396002</c:v>
                </c:pt>
                <c:pt idx="12">
                  <c:v>0.33293515112529698</c:v>
                </c:pt>
                <c:pt idx="13">
                  <c:v>0.48444009798909299</c:v>
                </c:pt>
                <c:pt idx="14">
                  <c:v>0.40965677915996102</c:v>
                </c:pt>
                <c:pt idx="15">
                  <c:v>0.56733287263997401</c:v>
                </c:pt>
                <c:pt idx="16">
                  <c:v>0.43974414593316402</c:v>
                </c:pt>
                <c:pt idx="17">
                  <c:v>0.36926661780437697</c:v>
                </c:pt>
                <c:pt idx="18">
                  <c:v>0.42367274011060502</c:v>
                </c:pt>
                <c:pt idx="19">
                  <c:v>0.30837078134058399</c:v>
                </c:pt>
                <c:pt idx="20">
                  <c:v>0.251659894468167</c:v>
                </c:pt>
                <c:pt idx="21">
                  <c:v>0.29346454068817102</c:v>
                </c:pt>
                <c:pt idx="22">
                  <c:v>0.20684135118982999</c:v>
                </c:pt>
                <c:pt idx="23">
                  <c:v>0.16816382042547501</c:v>
                </c:pt>
                <c:pt idx="24">
                  <c:v>0.42192970631635002</c:v>
                </c:pt>
                <c:pt idx="25">
                  <c:v>0.42421600358164102</c:v>
                </c:pt>
                <c:pt idx="26">
                  <c:v>0.36142165888289102</c:v>
                </c:pt>
                <c:pt idx="27">
                  <c:v>0.43947393552348901</c:v>
                </c:pt>
                <c:pt idx="28">
                  <c:v>0.32385891078345302</c:v>
                </c:pt>
                <c:pt idx="29">
                  <c:v>0.61621834241533102</c:v>
                </c:pt>
                <c:pt idx="30">
                  <c:v>0.48666484550681699</c:v>
                </c:pt>
                <c:pt idx="31">
                  <c:v>0.45778518028617199</c:v>
                </c:pt>
              </c:numCache>
            </c:numRef>
          </c:val>
          <c:extLst>
            <c:ext xmlns:c16="http://schemas.microsoft.com/office/drawing/2014/chart" uri="{C3380CC4-5D6E-409C-BE32-E72D297353CC}">
              <c16:uniqueId val="{00000001-6AED-4048-822F-2F2C4C641E86}"/>
            </c:ext>
          </c:extLst>
        </c:ser>
        <c:dLbls>
          <c:showLegendKey val="0"/>
          <c:showVal val="0"/>
          <c:showCatName val="0"/>
          <c:showSerName val="0"/>
          <c:showPercent val="0"/>
          <c:showBubbleSize val="0"/>
        </c:dLbls>
        <c:gapWidth val="150"/>
        <c:axId val="511317304"/>
        <c:axId val="511319864"/>
      </c:barChart>
      <c:catAx>
        <c:axId val="511317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ysClr val="window" lastClr="FFFFFF">
                <a:lumMod val="50000"/>
              </a:sysClr>
            </a:solidFill>
            <a:round/>
          </a:ln>
          <a:effectLst/>
        </c:spPr>
        <c:txPr>
          <a:bodyPr rot="-60000000" spcFirstLastPara="1" vertOverflow="ellipsis" vert="horz" wrap="square" anchor="ctr" anchorCtr="1"/>
          <a:lstStyle/>
          <a:p>
            <a:pPr algn="ctr">
              <a:defRPr lang="en-US" sz="900" b="0" i="0" u="none" strike="noStrike" kern="1200" baseline="0">
                <a:solidFill>
                  <a:schemeClr val="tx1">
                    <a:lumMod val="65000"/>
                    <a:lumOff val="35000"/>
                  </a:schemeClr>
                </a:solidFill>
                <a:latin typeface="+mn-lt"/>
                <a:ea typeface="+mn-ea"/>
                <a:cs typeface="+mn-cs"/>
              </a:defRPr>
            </a:pPr>
            <a:endParaRPr lang="en-US"/>
          </a:p>
        </c:txPr>
        <c:crossAx val="511319864"/>
        <c:crosses val="autoZero"/>
        <c:auto val="1"/>
        <c:lblAlgn val="ctr"/>
        <c:lblOffset val="100"/>
        <c:noMultiLvlLbl val="0"/>
      </c:catAx>
      <c:valAx>
        <c:axId val="5113198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a:solidFill>
              <a:sysClr val="window" lastClr="FFFFFF">
                <a:lumMod val="50000"/>
              </a:sysClr>
            </a:solidFill>
          </a:ln>
          <a:effectLst/>
        </c:spPr>
        <c:txPr>
          <a:bodyPr rot="-60000000" spcFirstLastPara="1" vertOverflow="ellipsis" vert="horz" wrap="square" anchor="ctr" anchorCtr="1"/>
          <a:lstStyle/>
          <a:p>
            <a:pPr algn="ctr">
              <a:defRPr lang="en-US" sz="900" b="0" i="0" u="none" strike="noStrike" kern="1200" baseline="0">
                <a:solidFill>
                  <a:schemeClr val="tx1">
                    <a:lumMod val="65000"/>
                    <a:lumOff val="35000"/>
                  </a:schemeClr>
                </a:solidFill>
                <a:latin typeface="+mn-lt"/>
                <a:ea typeface="+mn-ea"/>
                <a:cs typeface="+mn-cs"/>
              </a:defRPr>
            </a:pPr>
            <a:endParaRPr lang="en-US"/>
          </a:p>
        </c:txPr>
        <c:crossAx val="511317304"/>
        <c:crosses val="autoZero"/>
        <c:crossBetween val="between"/>
      </c:valAx>
      <c:spPr>
        <a:solidFill>
          <a:sysClr val="window" lastClr="FFFFFF"/>
        </a:solidFill>
        <a:ln>
          <a:solidFill>
            <a:sysClr val="window" lastClr="FFFFFF">
              <a:lumMod val="75000"/>
            </a:sysClr>
          </a:solidFill>
        </a:ln>
        <a:effectLst/>
      </c:spPr>
    </c:plotArea>
    <c:plotVisOnly val="1"/>
    <c:dispBlanksAs val="gap"/>
    <c:showDLblsOverMax val="0"/>
    <c:extLst/>
  </c:chart>
  <c:spPr>
    <a:solidFill>
      <a:schemeClr val="bg1">
        <a:lumMod val="95000"/>
      </a:schemeClr>
    </a:solidFill>
    <a:ln w="9525" cap="flat" cmpd="sng" algn="ctr">
      <a:solidFill>
        <a:schemeClr val="tx1">
          <a:lumMod val="50000"/>
          <a:lumOff val="50000"/>
        </a:schemeClr>
      </a:solid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000" b="0" i="0" u="none" strike="noStrike" kern="1200" spc="0" baseline="0">
                <a:solidFill>
                  <a:schemeClr val="tx1"/>
                </a:solidFill>
                <a:latin typeface="+mn-lt"/>
                <a:ea typeface="+mn-ea"/>
                <a:cs typeface="+mn-cs"/>
              </a:defRPr>
            </a:pPr>
            <a:r>
              <a:rPr lang="en-US" sz="1000" b="0" i="0" u="none" strike="noStrike" kern="1200" baseline="0">
                <a:solidFill>
                  <a:schemeClr val="tx1"/>
                </a:solidFill>
                <a:latin typeface="+mn-lt"/>
                <a:ea typeface="+mn-ea"/>
                <a:cs typeface="+mn-cs"/>
              </a:rPr>
              <a:t>Abs. Monthly %Error</a:t>
            </a:r>
          </a:p>
        </c:rich>
      </c:tx>
      <c:overlay val="0"/>
      <c:spPr>
        <a:noFill/>
        <a:ln>
          <a:noFill/>
        </a:ln>
        <a:effectLst/>
      </c:spPr>
      <c:txPr>
        <a:bodyPr rot="0" spcFirstLastPara="1" vertOverflow="ellipsis" vert="horz" wrap="square" anchor="ctr" anchorCtr="1"/>
        <a:lstStyle/>
        <a:p>
          <a:pPr>
            <a:defRPr lang="en-US" sz="10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1"/>
          <c:order val="1"/>
          <c:tx>
            <c:strRef>
              <c:f>LSTM!$G$27</c:f>
              <c:strCache>
                <c:ptCount val="1"/>
                <c:pt idx="0">
                  <c:v>absPrecError</c:v>
                </c:pt>
              </c:strCache>
            </c:strRef>
          </c:tx>
          <c:spPr>
            <a:solidFill>
              <a:srgbClr val="2C567A"/>
            </a:solidFill>
            <a:ln>
              <a:solidFill>
                <a:srgbClr val="155078"/>
              </a:solidFill>
            </a:ln>
            <a:effectLst/>
          </c:spPr>
          <c:invertIfNegative val="0"/>
          <c:dPt>
            <c:idx val="29"/>
            <c:invertIfNegative val="0"/>
            <c:bubble3D val="0"/>
            <c:spPr>
              <a:solidFill>
                <a:srgbClr val="B2606E"/>
              </a:solidFill>
              <a:ln>
                <a:solidFill>
                  <a:srgbClr val="B2606E"/>
                </a:solidFill>
              </a:ln>
              <a:effectLst/>
            </c:spPr>
            <c:extLst>
              <c:ext xmlns:c16="http://schemas.microsoft.com/office/drawing/2014/chart" uri="{C3380CC4-5D6E-409C-BE32-E72D297353CC}">
                <c16:uniqueId val="{0000000A-40A3-4591-8FE9-74DB4DDF773C}"/>
              </c:ext>
            </c:extLst>
          </c:dPt>
          <c:dPt>
            <c:idx val="30"/>
            <c:invertIfNegative val="0"/>
            <c:bubble3D val="0"/>
            <c:spPr>
              <a:solidFill>
                <a:srgbClr val="B2606E"/>
              </a:solidFill>
              <a:ln>
                <a:solidFill>
                  <a:srgbClr val="B2606E"/>
                </a:solidFill>
              </a:ln>
              <a:effectLst/>
            </c:spPr>
            <c:extLst>
              <c:ext xmlns:c16="http://schemas.microsoft.com/office/drawing/2014/chart" uri="{C3380CC4-5D6E-409C-BE32-E72D297353CC}">
                <c16:uniqueId val="{0000000B-40A3-4591-8FE9-74DB4DDF773C}"/>
              </c:ext>
            </c:extLst>
          </c:dPt>
          <c:dPt>
            <c:idx val="31"/>
            <c:invertIfNegative val="0"/>
            <c:bubble3D val="0"/>
            <c:spPr>
              <a:solidFill>
                <a:srgbClr val="B2606E"/>
              </a:solidFill>
              <a:ln>
                <a:solidFill>
                  <a:srgbClr val="B2606E"/>
                </a:solidFill>
              </a:ln>
              <a:effectLst/>
            </c:spPr>
            <c:extLst>
              <c:ext xmlns:c16="http://schemas.microsoft.com/office/drawing/2014/chart" uri="{C3380CC4-5D6E-409C-BE32-E72D297353CC}">
                <c16:uniqueId val="{0000000C-40A3-4591-8FE9-74DB4DDF773C}"/>
              </c:ext>
            </c:extLst>
          </c:dPt>
          <c:cat>
            <c:numRef>
              <c:f>LSTM!$F$28:$F$59</c:f>
              <c:numCache>
                <c:formatCode>General</c:formatCode>
                <c:ptCount val="32"/>
                <c:pt idx="0">
                  <c:v>201301</c:v>
                </c:pt>
                <c:pt idx="1">
                  <c:v>201302</c:v>
                </c:pt>
                <c:pt idx="2">
                  <c:v>201303</c:v>
                </c:pt>
                <c:pt idx="3">
                  <c:v>201304</c:v>
                </c:pt>
                <c:pt idx="4">
                  <c:v>201305</c:v>
                </c:pt>
                <c:pt idx="5">
                  <c:v>201306</c:v>
                </c:pt>
                <c:pt idx="6">
                  <c:v>201307</c:v>
                </c:pt>
                <c:pt idx="7">
                  <c:v>201308</c:v>
                </c:pt>
                <c:pt idx="8">
                  <c:v>201309</c:v>
                </c:pt>
                <c:pt idx="9">
                  <c:v>201310</c:v>
                </c:pt>
                <c:pt idx="10">
                  <c:v>201311</c:v>
                </c:pt>
                <c:pt idx="11">
                  <c:v>201312</c:v>
                </c:pt>
                <c:pt idx="12">
                  <c:v>201401</c:v>
                </c:pt>
                <c:pt idx="13">
                  <c:v>201402</c:v>
                </c:pt>
                <c:pt idx="14">
                  <c:v>201403</c:v>
                </c:pt>
                <c:pt idx="15">
                  <c:v>201404</c:v>
                </c:pt>
                <c:pt idx="16">
                  <c:v>201405</c:v>
                </c:pt>
                <c:pt idx="17">
                  <c:v>201406</c:v>
                </c:pt>
                <c:pt idx="18">
                  <c:v>201407</c:v>
                </c:pt>
                <c:pt idx="19">
                  <c:v>201408</c:v>
                </c:pt>
                <c:pt idx="20">
                  <c:v>201409</c:v>
                </c:pt>
                <c:pt idx="21">
                  <c:v>201410</c:v>
                </c:pt>
                <c:pt idx="22">
                  <c:v>201411</c:v>
                </c:pt>
                <c:pt idx="23">
                  <c:v>201412</c:v>
                </c:pt>
                <c:pt idx="24">
                  <c:v>201501</c:v>
                </c:pt>
                <c:pt idx="25">
                  <c:v>201502</c:v>
                </c:pt>
                <c:pt idx="26">
                  <c:v>201503</c:v>
                </c:pt>
                <c:pt idx="27">
                  <c:v>201504</c:v>
                </c:pt>
                <c:pt idx="28">
                  <c:v>201505</c:v>
                </c:pt>
                <c:pt idx="29">
                  <c:v>201506</c:v>
                </c:pt>
                <c:pt idx="30">
                  <c:v>201507</c:v>
                </c:pt>
                <c:pt idx="31">
                  <c:v>201508</c:v>
                </c:pt>
              </c:numCache>
            </c:numRef>
          </c:cat>
          <c:val>
            <c:numRef>
              <c:f>LSTM!$G$28:$G$59</c:f>
              <c:numCache>
                <c:formatCode>0%</c:formatCode>
                <c:ptCount val="32"/>
                <c:pt idx="0">
                  <c:v>0.36475173158882102</c:v>
                </c:pt>
                <c:pt idx="1">
                  <c:v>0.29785347578726701</c:v>
                </c:pt>
                <c:pt idx="2">
                  <c:v>0.305835697925678</c:v>
                </c:pt>
                <c:pt idx="3">
                  <c:v>0.47282643721347001</c:v>
                </c:pt>
                <c:pt idx="4">
                  <c:v>0.39611064766097898</c:v>
                </c:pt>
                <c:pt idx="5">
                  <c:v>0.46398025208807703</c:v>
                </c:pt>
                <c:pt idx="6">
                  <c:v>0.42251582183826902</c:v>
                </c:pt>
                <c:pt idx="7">
                  <c:v>0.31838815328550601</c:v>
                </c:pt>
                <c:pt idx="8">
                  <c:v>0.268453089120535</c:v>
                </c:pt>
                <c:pt idx="9">
                  <c:v>0.296378110698513</c:v>
                </c:pt>
                <c:pt idx="10">
                  <c:v>0.27022128988300498</c:v>
                </c:pt>
                <c:pt idx="11">
                  <c:v>0.27925345615396002</c:v>
                </c:pt>
                <c:pt idx="12">
                  <c:v>0.33293515112529698</c:v>
                </c:pt>
                <c:pt idx="13">
                  <c:v>0.48444009798909299</c:v>
                </c:pt>
                <c:pt idx="14">
                  <c:v>0.40965677915996102</c:v>
                </c:pt>
                <c:pt idx="15">
                  <c:v>0.56733287263997401</c:v>
                </c:pt>
                <c:pt idx="16">
                  <c:v>0.43974414593316402</c:v>
                </c:pt>
                <c:pt idx="17">
                  <c:v>0.36926661780437697</c:v>
                </c:pt>
                <c:pt idx="18">
                  <c:v>0.42367274011060502</c:v>
                </c:pt>
                <c:pt idx="19">
                  <c:v>0.30837078134058399</c:v>
                </c:pt>
                <c:pt idx="20">
                  <c:v>0.251659894468167</c:v>
                </c:pt>
                <c:pt idx="21">
                  <c:v>0.29346454068817102</c:v>
                </c:pt>
                <c:pt idx="22">
                  <c:v>0.20684135118982999</c:v>
                </c:pt>
                <c:pt idx="23">
                  <c:v>0.16816382042547501</c:v>
                </c:pt>
                <c:pt idx="24">
                  <c:v>0.42192970631635002</c:v>
                </c:pt>
                <c:pt idx="25">
                  <c:v>0.42421600358164102</c:v>
                </c:pt>
                <c:pt idx="26">
                  <c:v>0.36142165888289102</c:v>
                </c:pt>
                <c:pt idx="27">
                  <c:v>0.43947393552348901</c:v>
                </c:pt>
                <c:pt idx="28">
                  <c:v>0.32385891078345302</c:v>
                </c:pt>
                <c:pt idx="29">
                  <c:v>0.61621834241533102</c:v>
                </c:pt>
                <c:pt idx="30">
                  <c:v>0.48666484550681699</c:v>
                </c:pt>
                <c:pt idx="31">
                  <c:v>0.45778518028617199</c:v>
                </c:pt>
              </c:numCache>
            </c:numRef>
          </c:val>
          <c:extLst>
            <c:ext xmlns:c16="http://schemas.microsoft.com/office/drawing/2014/chart" uri="{C3380CC4-5D6E-409C-BE32-E72D297353CC}">
              <c16:uniqueId val="{00000000-40A3-4591-8FE9-74DB4DDF773C}"/>
            </c:ext>
          </c:extLst>
        </c:ser>
        <c:dLbls>
          <c:showLegendKey val="0"/>
          <c:showVal val="0"/>
          <c:showCatName val="0"/>
          <c:showSerName val="0"/>
          <c:showPercent val="0"/>
          <c:showBubbleSize val="0"/>
        </c:dLbls>
        <c:gapWidth val="219"/>
        <c:overlap val="-27"/>
        <c:axId val="508531792"/>
        <c:axId val="508535632"/>
        <c:extLst>
          <c:ext xmlns:c15="http://schemas.microsoft.com/office/drawing/2012/chart" uri="{02D57815-91ED-43cb-92C2-25804820EDAC}">
            <c15:filteredBarSeries>
              <c15:ser>
                <c:idx val="0"/>
                <c:order val="0"/>
                <c:tx>
                  <c:strRef>
                    <c:extLst>
                      <c:ext uri="{02D57815-91ED-43cb-92C2-25804820EDAC}">
                        <c15:formulaRef>
                          <c15:sqref>LSTM!$F$27</c15:sqref>
                        </c15:formulaRef>
                      </c:ext>
                    </c:extLst>
                    <c:strCache>
                      <c:ptCount val="1"/>
                      <c:pt idx="0">
                        <c:v>yearmo</c:v>
                      </c:pt>
                    </c:strCache>
                  </c:strRef>
                </c:tx>
                <c:spPr>
                  <a:solidFill>
                    <a:srgbClr val="2C567A"/>
                  </a:solidFill>
                  <a:ln>
                    <a:solidFill>
                      <a:srgbClr val="2C567A"/>
                    </a:solidFill>
                  </a:ln>
                  <a:effectLst/>
                </c:spPr>
                <c:invertIfNegative val="0"/>
                <c:cat>
                  <c:numRef>
                    <c:extLst>
                      <c:ext uri="{02D57815-91ED-43cb-92C2-25804820EDAC}">
                        <c15:formulaRef>
                          <c15:sqref>LSTM!$F$28:$F$59</c15:sqref>
                        </c15:formulaRef>
                      </c:ext>
                    </c:extLst>
                    <c:numCache>
                      <c:formatCode>General</c:formatCode>
                      <c:ptCount val="32"/>
                      <c:pt idx="0">
                        <c:v>201301</c:v>
                      </c:pt>
                      <c:pt idx="1">
                        <c:v>201302</c:v>
                      </c:pt>
                      <c:pt idx="2">
                        <c:v>201303</c:v>
                      </c:pt>
                      <c:pt idx="3">
                        <c:v>201304</c:v>
                      </c:pt>
                      <c:pt idx="4">
                        <c:v>201305</c:v>
                      </c:pt>
                      <c:pt idx="5">
                        <c:v>201306</c:v>
                      </c:pt>
                      <c:pt idx="6">
                        <c:v>201307</c:v>
                      </c:pt>
                      <c:pt idx="7">
                        <c:v>201308</c:v>
                      </c:pt>
                      <c:pt idx="8">
                        <c:v>201309</c:v>
                      </c:pt>
                      <c:pt idx="9">
                        <c:v>201310</c:v>
                      </c:pt>
                      <c:pt idx="10">
                        <c:v>201311</c:v>
                      </c:pt>
                      <c:pt idx="11">
                        <c:v>201312</c:v>
                      </c:pt>
                      <c:pt idx="12">
                        <c:v>201401</c:v>
                      </c:pt>
                      <c:pt idx="13">
                        <c:v>201402</c:v>
                      </c:pt>
                      <c:pt idx="14">
                        <c:v>201403</c:v>
                      </c:pt>
                      <c:pt idx="15">
                        <c:v>201404</c:v>
                      </c:pt>
                      <c:pt idx="16">
                        <c:v>201405</c:v>
                      </c:pt>
                      <c:pt idx="17">
                        <c:v>201406</c:v>
                      </c:pt>
                      <c:pt idx="18">
                        <c:v>201407</c:v>
                      </c:pt>
                      <c:pt idx="19">
                        <c:v>201408</c:v>
                      </c:pt>
                      <c:pt idx="20">
                        <c:v>201409</c:v>
                      </c:pt>
                      <c:pt idx="21">
                        <c:v>201410</c:v>
                      </c:pt>
                      <c:pt idx="22">
                        <c:v>201411</c:v>
                      </c:pt>
                      <c:pt idx="23">
                        <c:v>201412</c:v>
                      </c:pt>
                      <c:pt idx="24">
                        <c:v>201501</c:v>
                      </c:pt>
                      <c:pt idx="25">
                        <c:v>201502</c:v>
                      </c:pt>
                      <c:pt idx="26">
                        <c:v>201503</c:v>
                      </c:pt>
                      <c:pt idx="27">
                        <c:v>201504</c:v>
                      </c:pt>
                      <c:pt idx="28">
                        <c:v>201505</c:v>
                      </c:pt>
                      <c:pt idx="29">
                        <c:v>201506</c:v>
                      </c:pt>
                      <c:pt idx="30">
                        <c:v>201507</c:v>
                      </c:pt>
                      <c:pt idx="31">
                        <c:v>201508</c:v>
                      </c:pt>
                    </c:numCache>
                  </c:numRef>
                </c:cat>
                <c:val>
                  <c:numRef>
                    <c:extLst>
                      <c:ext uri="{02D57815-91ED-43cb-92C2-25804820EDAC}">
                        <c15:formulaRef>
                          <c15:sqref>LSTM!$F$28:$F$59</c15:sqref>
                        </c15:formulaRef>
                      </c:ext>
                    </c:extLst>
                    <c:numCache>
                      <c:formatCode>General</c:formatCode>
                      <c:ptCount val="32"/>
                      <c:pt idx="0">
                        <c:v>201301</c:v>
                      </c:pt>
                      <c:pt idx="1">
                        <c:v>201302</c:v>
                      </c:pt>
                      <c:pt idx="2">
                        <c:v>201303</c:v>
                      </c:pt>
                      <c:pt idx="3">
                        <c:v>201304</c:v>
                      </c:pt>
                      <c:pt idx="4">
                        <c:v>201305</c:v>
                      </c:pt>
                      <c:pt idx="5">
                        <c:v>201306</c:v>
                      </c:pt>
                      <c:pt idx="6">
                        <c:v>201307</c:v>
                      </c:pt>
                      <c:pt idx="7">
                        <c:v>201308</c:v>
                      </c:pt>
                      <c:pt idx="8">
                        <c:v>201309</c:v>
                      </c:pt>
                      <c:pt idx="9">
                        <c:v>201310</c:v>
                      </c:pt>
                      <c:pt idx="10">
                        <c:v>201311</c:v>
                      </c:pt>
                      <c:pt idx="11">
                        <c:v>201312</c:v>
                      </c:pt>
                      <c:pt idx="12">
                        <c:v>201401</c:v>
                      </c:pt>
                      <c:pt idx="13">
                        <c:v>201402</c:v>
                      </c:pt>
                      <c:pt idx="14">
                        <c:v>201403</c:v>
                      </c:pt>
                      <c:pt idx="15">
                        <c:v>201404</c:v>
                      </c:pt>
                      <c:pt idx="16">
                        <c:v>201405</c:v>
                      </c:pt>
                      <c:pt idx="17">
                        <c:v>201406</c:v>
                      </c:pt>
                      <c:pt idx="18">
                        <c:v>201407</c:v>
                      </c:pt>
                      <c:pt idx="19">
                        <c:v>201408</c:v>
                      </c:pt>
                      <c:pt idx="20">
                        <c:v>201409</c:v>
                      </c:pt>
                      <c:pt idx="21">
                        <c:v>201410</c:v>
                      </c:pt>
                      <c:pt idx="22">
                        <c:v>201411</c:v>
                      </c:pt>
                      <c:pt idx="23">
                        <c:v>201412</c:v>
                      </c:pt>
                      <c:pt idx="24">
                        <c:v>201501</c:v>
                      </c:pt>
                      <c:pt idx="25">
                        <c:v>201502</c:v>
                      </c:pt>
                      <c:pt idx="26">
                        <c:v>201503</c:v>
                      </c:pt>
                      <c:pt idx="27">
                        <c:v>201504</c:v>
                      </c:pt>
                      <c:pt idx="28">
                        <c:v>201505</c:v>
                      </c:pt>
                      <c:pt idx="29">
                        <c:v>201506</c:v>
                      </c:pt>
                      <c:pt idx="30">
                        <c:v>201507</c:v>
                      </c:pt>
                      <c:pt idx="31">
                        <c:v>201508</c:v>
                      </c:pt>
                    </c:numCache>
                  </c:numRef>
                </c:val>
                <c:extLst>
                  <c:ext xmlns:c16="http://schemas.microsoft.com/office/drawing/2014/chart" uri="{C3380CC4-5D6E-409C-BE32-E72D297353CC}">
                    <c16:uniqueId val="{00000001-40A3-4591-8FE9-74DB4DDF773C}"/>
                  </c:ext>
                </c:extLst>
              </c15:ser>
            </c15:filteredBarSeries>
          </c:ext>
        </c:extLst>
      </c:barChart>
      <c:catAx>
        <c:axId val="508531792"/>
        <c:scaling>
          <c:orientation val="minMax"/>
        </c:scaling>
        <c:delete val="0"/>
        <c:axPos val="b"/>
        <c:numFmt formatCode="General" sourceLinked="1"/>
        <c:majorTickMark val="none"/>
        <c:minorTickMark val="none"/>
        <c:tickLblPos val="nextTo"/>
        <c:spPr>
          <a:noFill/>
          <a:ln w="9525" cap="flat" cmpd="sng" algn="ctr">
            <a:solidFill>
              <a:schemeClr val="tx1">
                <a:lumMod val="50000"/>
                <a:lumOff val="50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508535632"/>
        <c:crosses val="autoZero"/>
        <c:auto val="1"/>
        <c:lblAlgn val="ctr"/>
        <c:lblOffset val="100"/>
        <c:noMultiLvlLbl val="0"/>
      </c:catAx>
      <c:valAx>
        <c:axId val="508535632"/>
        <c:scaling>
          <c:orientation val="minMax"/>
        </c:scaling>
        <c:delete val="0"/>
        <c:axPos val="l"/>
        <c:numFmt formatCode="0%" sourceLinked="1"/>
        <c:majorTickMark val="none"/>
        <c:minorTickMark val="none"/>
        <c:tickLblPos val="nextTo"/>
        <c:spPr>
          <a:noFill/>
          <a:ln>
            <a:solidFill>
              <a:schemeClr val="tx1">
                <a:lumMod val="50000"/>
                <a:lumOff val="50000"/>
              </a:schemeClr>
            </a:solid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508531792"/>
        <c:crosses val="autoZero"/>
        <c:crossBetween val="between"/>
      </c:valAx>
      <c:spPr>
        <a:solidFill>
          <a:sysClr val="window" lastClr="FFFFFF"/>
        </a:solidFill>
        <a:ln>
          <a:solidFill>
            <a:sysClr val="window" lastClr="FFFFFF">
              <a:lumMod val="75000"/>
            </a:sys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lumMod val="95000"/>
      </a:sysClr>
    </a:solid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IN" sz="1200"/>
              <a:t>MAPE Comparison across multiple tuned models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LSTM!$B$1</c:f>
              <c:strCache>
                <c:ptCount val="1"/>
                <c:pt idx="0">
                  <c:v>trainMAPE</c:v>
                </c:pt>
              </c:strCache>
            </c:strRef>
          </c:tx>
          <c:spPr>
            <a:ln w="28575" cap="rnd">
              <a:solidFill>
                <a:srgbClr val="2C567A"/>
              </a:solidFill>
              <a:round/>
            </a:ln>
            <a:effectLst/>
          </c:spPr>
          <c:marker>
            <c:symbol val="none"/>
          </c:marker>
          <c:cat>
            <c:strLit>
              <c:ptCount val="11"/>
              <c:pt idx="0">
                <c:v>1</c:v>
              </c:pt>
              <c:pt idx="1">
                <c:v>2</c:v>
              </c:pt>
              <c:pt idx="2">
                <c:v>3</c:v>
              </c:pt>
              <c:pt idx="3">
                <c:v>4</c:v>
              </c:pt>
              <c:pt idx="4">
                <c:v>5</c:v>
              </c:pt>
              <c:pt idx="5">
                <c:v>6</c:v>
              </c:pt>
              <c:pt idx="6">
                <c:v>7</c:v>
              </c:pt>
              <c:pt idx="7">
                <c:v>8</c:v>
              </c:pt>
              <c:pt idx="8">
                <c:v>9</c:v>
              </c:pt>
              <c:pt idx="9">
                <c:v>10</c:v>
              </c:pt>
              <c:pt idx="10">
                <c:v>11</c:v>
              </c:pt>
            </c:strLit>
          </c:cat>
          <c:val>
            <c:numRef>
              <c:f>LSTM!$B$2:$B$12</c:f>
              <c:numCache>
                <c:formatCode>0%</c:formatCode>
                <c:ptCount val="11"/>
                <c:pt idx="0">
                  <c:v>0.66341403670589327</c:v>
                </c:pt>
                <c:pt idx="1">
                  <c:v>0.67616711646137173</c:v>
                </c:pt>
                <c:pt idx="2">
                  <c:v>0.69626807561840964</c:v>
                </c:pt>
                <c:pt idx="3">
                  <c:v>0.6964268416191427</c:v>
                </c:pt>
                <c:pt idx="4">
                  <c:v>0.70911833199149998</c:v>
                </c:pt>
                <c:pt idx="5">
                  <c:v>0.72261364326503719</c:v>
                </c:pt>
                <c:pt idx="6">
                  <c:v>0.7291846392582243</c:v>
                </c:pt>
                <c:pt idx="7">
                  <c:v>0.75503633638541645</c:v>
                </c:pt>
                <c:pt idx="8">
                  <c:v>0.78849110391350019</c:v>
                </c:pt>
                <c:pt idx="9">
                  <c:v>0.80613230946052084</c:v>
                </c:pt>
                <c:pt idx="10">
                  <c:v>0.99173196731439373</c:v>
                </c:pt>
              </c:numCache>
            </c:numRef>
          </c:val>
          <c:smooth val="0"/>
          <c:extLst>
            <c:ext xmlns:c16="http://schemas.microsoft.com/office/drawing/2014/chart" uri="{C3380CC4-5D6E-409C-BE32-E72D297353CC}">
              <c16:uniqueId val="{00000000-6AED-4048-822F-2F2C4C641E86}"/>
            </c:ext>
          </c:extLst>
        </c:ser>
        <c:ser>
          <c:idx val="1"/>
          <c:order val="1"/>
          <c:tx>
            <c:strRef>
              <c:f>LSTM!$D$1</c:f>
              <c:strCache>
                <c:ptCount val="1"/>
                <c:pt idx="0">
                  <c:v>testMAPE</c:v>
                </c:pt>
              </c:strCache>
            </c:strRef>
          </c:tx>
          <c:spPr>
            <a:ln w="28575" cap="rnd">
              <a:solidFill>
                <a:srgbClr val="B2606E"/>
              </a:solidFill>
              <a:round/>
            </a:ln>
            <a:effectLst/>
          </c:spPr>
          <c:marker>
            <c:symbol val="none"/>
          </c:marker>
          <c:cat>
            <c:strLit>
              <c:ptCount val="11"/>
              <c:pt idx="0">
                <c:v>1</c:v>
              </c:pt>
              <c:pt idx="1">
                <c:v>2</c:v>
              </c:pt>
              <c:pt idx="2">
                <c:v>3</c:v>
              </c:pt>
              <c:pt idx="3">
                <c:v>4</c:v>
              </c:pt>
              <c:pt idx="4">
                <c:v>5</c:v>
              </c:pt>
              <c:pt idx="5">
                <c:v>6</c:v>
              </c:pt>
              <c:pt idx="6">
                <c:v>7</c:v>
              </c:pt>
              <c:pt idx="7">
                <c:v>8</c:v>
              </c:pt>
              <c:pt idx="8">
                <c:v>9</c:v>
              </c:pt>
              <c:pt idx="9">
                <c:v>10</c:v>
              </c:pt>
              <c:pt idx="10">
                <c:v>11</c:v>
              </c:pt>
            </c:strLit>
          </c:cat>
          <c:val>
            <c:numRef>
              <c:f>LSTM!$D$2:$D$12</c:f>
              <c:numCache>
                <c:formatCode>0%</c:formatCode>
                <c:ptCount val="11"/>
                <c:pt idx="0">
                  <c:v>0.85795287874930071</c:v>
                </c:pt>
                <c:pt idx="1">
                  <c:v>0.77653111900980454</c:v>
                </c:pt>
                <c:pt idx="2">
                  <c:v>0.73661075386928732</c:v>
                </c:pt>
                <c:pt idx="3">
                  <c:v>0.67791116643720239</c:v>
                </c:pt>
                <c:pt idx="4">
                  <c:v>0.88423747545961207</c:v>
                </c:pt>
                <c:pt idx="5">
                  <c:v>0.71836434314243147</c:v>
                </c:pt>
                <c:pt idx="6">
                  <c:v>0.74746450766104511</c:v>
                </c:pt>
                <c:pt idx="7">
                  <c:v>0.88437140738037945</c:v>
                </c:pt>
                <c:pt idx="8">
                  <c:v>0.81926914023987318</c:v>
                </c:pt>
                <c:pt idx="9">
                  <c:v>0.85271847362462438</c:v>
                </c:pt>
                <c:pt idx="10">
                  <c:v>0.99004280765059927</c:v>
                </c:pt>
              </c:numCache>
            </c:numRef>
          </c:val>
          <c:smooth val="0"/>
          <c:extLst>
            <c:ext xmlns:c16="http://schemas.microsoft.com/office/drawing/2014/chart" uri="{C3380CC4-5D6E-409C-BE32-E72D297353CC}">
              <c16:uniqueId val="{00000001-6AED-4048-822F-2F2C4C641E86}"/>
            </c:ext>
          </c:extLst>
        </c:ser>
        <c:ser>
          <c:idx val="2"/>
          <c:order val="2"/>
          <c:tx>
            <c:strRef>
              <c:f>LSTM!$F$1</c:f>
              <c:strCache>
                <c:ptCount val="1"/>
                <c:pt idx="0">
                  <c:v>validMAPE</c:v>
                </c:pt>
              </c:strCache>
            </c:strRef>
          </c:tx>
          <c:spPr>
            <a:ln w="28575" cap="rnd">
              <a:solidFill>
                <a:schemeClr val="bg1">
                  <a:lumMod val="75000"/>
                </a:schemeClr>
              </a:solidFill>
              <a:round/>
            </a:ln>
            <a:effectLst/>
          </c:spPr>
          <c:marker>
            <c:symbol val="none"/>
          </c:marker>
          <c:cat>
            <c:strLit>
              <c:ptCount val="11"/>
              <c:pt idx="0">
                <c:v>1</c:v>
              </c:pt>
              <c:pt idx="1">
                <c:v>2</c:v>
              </c:pt>
              <c:pt idx="2">
                <c:v>3</c:v>
              </c:pt>
              <c:pt idx="3">
                <c:v>4</c:v>
              </c:pt>
              <c:pt idx="4">
                <c:v>5</c:v>
              </c:pt>
              <c:pt idx="5">
                <c:v>6</c:v>
              </c:pt>
              <c:pt idx="6">
                <c:v>7</c:v>
              </c:pt>
              <c:pt idx="7">
                <c:v>8</c:v>
              </c:pt>
              <c:pt idx="8">
                <c:v>9</c:v>
              </c:pt>
              <c:pt idx="9">
                <c:v>10</c:v>
              </c:pt>
              <c:pt idx="10">
                <c:v>11</c:v>
              </c:pt>
            </c:strLit>
          </c:cat>
          <c:val>
            <c:numRef>
              <c:f>LSTM!$F$2:$F$12</c:f>
              <c:numCache>
                <c:formatCode>0%</c:formatCode>
                <c:ptCount val="11"/>
                <c:pt idx="0">
                  <c:v>0.85283868900961335</c:v>
                </c:pt>
                <c:pt idx="1">
                  <c:v>0.88535163810432638</c:v>
                </c:pt>
                <c:pt idx="2">
                  <c:v>0.89184254212367275</c:v>
                </c:pt>
                <c:pt idx="3">
                  <c:v>0.86434964805717385</c:v>
                </c:pt>
                <c:pt idx="4">
                  <c:v>0.91887923590533693</c:v>
                </c:pt>
                <c:pt idx="5">
                  <c:v>0.89810746940559139</c:v>
                </c:pt>
                <c:pt idx="6">
                  <c:v>0.91537358758296872</c:v>
                </c:pt>
                <c:pt idx="7">
                  <c:v>0.96494697317174294</c:v>
                </c:pt>
                <c:pt idx="8">
                  <c:v>0.98506619177803545</c:v>
                </c:pt>
                <c:pt idx="9">
                  <c:v>1.0119032821051539</c:v>
                </c:pt>
                <c:pt idx="10">
                  <c:v>0.98987527219271543</c:v>
                </c:pt>
              </c:numCache>
            </c:numRef>
          </c:val>
          <c:smooth val="0"/>
          <c:extLst>
            <c:ext xmlns:c16="http://schemas.microsoft.com/office/drawing/2014/chart" uri="{C3380CC4-5D6E-409C-BE32-E72D297353CC}">
              <c16:uniqueId val="{00000002-6AED-4048-822F-2F2C4C641E86}"/>
            </c:ext>
          </c:extLst>
        </c:ser>
        <c:dLbls>
          <c:showLegendKey val="0"/>
          <c:showVal val="0"/>
          <c:showCatName val="0"/>
          <c:showSerName val="0"/>
          <c:showPercent val="0"/>
          <c:showBubbleSize val="0"/>
        </c:dLbls>
        <c:smooth val="0"/>
        <c:axId val="511317304"/>
        <c:axId val="511319864"/>
      </c:lineChart>
      <c:catAx>
        <c:axId val="511317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Model Iteration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319864"/>
        <c:crosses val="autoZero"/>
        <c:auto val="1"/>
        <c:lblAlgn val="ctr"/>
        <c:lblOffset val="100"/>
        <c:noMultiLvlLbl val="0"/>
      </c:catAx>
      <c:valAx>
        <c:axId val="5113198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Title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12700">
            <a:solidFill>
              <a:schemeClr val="bg1">
                <a:lumMod val="6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317304"/>
        <c:crosses val="autoZero"/>
        <c:crossBetween val="between"/>
      </c:valAx>
      <c:spPr>
        <a:solidFill>
          <a:schemeClr val="bg1"/>
        </a:solidFill>
        <a:ln>
          <a:solidFill>
            <a:schemeClr val="bg1">
              <a:lumMod val="75000"/>
            </a:schemeClr>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solidFill>
      <a:schemeClr val="bg1">
        <a:lumMod val="95000"/>
      </a:schemeClr>
    </a:solidFill>
    <a:ln w="9525" cap="flat" cmpd="sng" algn="ctr">
      <a:solidFill>
        <a:schemeClr val="tx1">
          <a:lumMod val="50000"/>
          <a:lumOff val="50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D14607-DE9B-4ED9-8583-C26223CE91E2}" type="doc">
      <dgm:prSet loTypeId="urn:microsoft.com/office/officeart/2005/8/layout/chevron1" loCatId="process" qsTypeId="urn:microsoft.com/office/officeart/2005/8/quickstyle/simple1" qsCatId="simple" csTypeId="urn:microsoft.com/office/officeart/2005/8/colors/accent1_2" csCatId="accent1" phldr="1"/>
      <dgm:spPr/>
    </dgm:pt>
    <dgm:pt modelId="{31505861-3801-4C50-B291-60655F6ECF35}">
      <dgm:prSet phldrT="[Text]" custT="1"/>
      <dgm:spPr>
        <a:solidFill>
          <a:srgbClr val="B2606E"/>
        </a:solidFill>
      </dgm:spPr>
      <dgm:t>
        <a:bodyPr/>
        <a:lstStyle/>
        <a:p>
          <a:r>
            <a:rPr lang="en-IN" sz="1200" dirty="0"/>
            <a:t>Business Understanding</a:t>
          </a:r>
        </a:p>
      </dgm:t>
    </dgm:pt>
    <dgm:pt modelId="{D22FD983-CD36-422B-A3C5-B61C39CB0FEB}" type="parTrans" cxnId="{FF550DF8-9C02-4C10-A736-88BE8E5F70EC}">
      <dgm:prSet/>
      <dgm:spPr/>
      <dgm:t>
        <a:bodyPr/>
        <a:lstStyle/>
        <a:p>
          <a:endParaRPr lang="en-IN" sz="1600"/>
        </a:p>
      </dgm:t>
    </dgm:pt>
    <dgm:pt modelId="{B1E549FA-0340-4D3C-A870-F60662BF3F32}" type="sibTrans" cxnId="{FF550DF8-9C02-4C10-A736-88BE8E5F70EC}">
      <dgm:prSet/>
      <dgm:spPr/>
      <dgm:t>
        <a:bodyPr/>
        <a:lstStyle/>
        <a:p>
          <a:endParaRPr lang="en-IN" sz="1600"/>
        </a:p>
      </dgm:t>
    </dgm:pt>
    <dgm:pt modelId="{73E96853-9612-49CF-8E62-3BEAEA6F25FA}">
      <dgm:prSet phldrT="[Text]" custT="1"/>
      <dgm:spPr>
        <a:solidFill>
          <a:schemeClr val="bg1">
            <a:lumMod val="75000"/>
          </a:schemeClr>
        </a:solidFill>
      </dgm:spPr>
      <dgm:t>
        <a:bodyPr/>
        <a:lstStyle/>
        <a:p>
          <a:r>
            <a:rPr lang="en-IN" sz="1200" dirty="0"/>
            <a:t>Data Gathering</a:t>
          </a:r>
        </a:p>
      </dgm:t>
    </dgm:pt>
    <dgm:pt modelId="{925862E0-F9BC-4297-9451-6750479CCFD2}" type="parTrans" cxnId="{DABAE821-57F1-4F9E-83E8-C85748E12E1E}">
      <dgm:prSet/>
      <dgm:spPr/>
      <dgm:t>
        <a:bodyPr/>
        <a:lstStyle/>
        <a:p>
          <a:endParaRPr lang="en-IN" sz="1600"/>
        </a:p>
      </dgm:t>
    </dgm:pt>
    <dgm:pt modelId="{C710E164-AAB3-4905-B947-7714B20FC903}" type="sibTrans" cxnId="{DABAE821-57F1-4F9E-83E8-C85748E12E1E}">
      <dgm:prSet/>
      <dgm:spPr/>
      <dgm:t>
        <a:bodyPr/>
        <a:lstStyle/>
        <a:p>
          <a:endParaRPr lang="en-IN" sz="1600"/>
        </a:p>
      </dgm:t>
    </dgm:pt>
    <dgm:pt modelId="{66D593F8-24A3-4558-AC6A-AD903F4C4CA2}">
      <dgm:prSet phldrT="[Text]" custT="1"/>
      <dgm:spPr>
        <a:solidFill>
          <a:srgbClr val="B2606E"/>
        </a:solidFill>
      </dgm:spPr>
      <dgm:t>
        <a:bodyPr/>
        <a:lstStyle/>
        <a:p>
          <a:r>
            <a:rPr lang="en-IN" sz="1200" dirty="0"/>
            <a:t>Exploratory Data Analysis</a:t>
          </a:r>
        </a:p>
      </dgm:t>
    </dgm:pt>
    <dgm:pt modelId="{2AA4C8D2-65FD-4044-9031-23E2E69B12C5}" type="parTrans" cxnId="{F3D2B167-8DAE-43D8-BC8F-CBC545F22F04}">
      <dgm:prSet/>
      <dgm:spPr/>
      <dgm:t>
        <a:bodyPr/>
        <a:lstStyle/>
        <a:p>
          <a:endParaRPr lang="en-IN" sz="1600"/>
        </a:p>
      </dgm:t>
    </dgm:pt>
    <dgm:pt modelId="{3B8E6FE9-986A-476F-B4BA-D52C5156C89C}" type="sibTrans" cxnId="{F3D2B167-8DAE-43D8-BC8F-CBC545F22F04}">
      <dgm:prSet/>
      <dgm:spPr/>
      <dgm:t>
        <a:bodyPr/>
        <a:lstStyle/>
        <a:p>
          <a:endParaRPr lang="en-IN" sz="1600"/>
        </a:p>
      </dgm:t>
    </dgm:pt>
    <dgm:pt modelId="{E466F059-8715-4CAC-844E-AD8FBF7F0034}">
      <dgm:prSet custT="1"/>
      <dgm:spPr>
        <a:solidFill>
          <a:schemeClr val="bg1">
            <a:lumMod val="75000"/>
          </a:schemeClr>
        </a:solidFill>
      </dgm:spPr>
      <dgm:t>
        <a:bodyPr/>
        <a:lstStyle/>
        <a:p>
          <a:r>
            <a:rPr lang="en-IN" sz="1200" dirty="0"/>
            <a:t>Data Wrangling</a:t>
          </a:r>
        </a:p>
      </dgm:t>
    </dgm:pt>
    <dgm:pt modelId="{2C8DA30F-700A-4450-9991-73854F8067EE}" type="parTrans" cxnId="{306DA108-8027-46FE-B884-15DE57417C35}">
      <dgm:prSet/>
      <dgm:spPr/>
      <dgm:t>
        <a:bodyPr/>
        <a:lstStyle/>
        <a:p>
          <a:endParaRPr lang="en-IN" sz="1600"/>
        </a:p>
      </dgm:t>
    </dgm:pt>
    <dgm:pt modelId="{19900DAB-8082-47EB-B8D7-5D95A71C9AFC}" type="sibTrans" cxnId="{306DA108-8027-46FE-B884-15DE57417C35}">
      <dgm:prSet/>
      <dgm:spPr/>
      <dgm:t>
        <a:bodyPr/>
        <a:lstStyle/>
        <a:p>
          <a:endParaRPr lang="en-IN" sz="1600"/>
        </a:p>
      </dgm:t>
    </dgm:pt>
    <dgm:pt modelId="{C32B4E27-5AAF-4B84-A704-8F385E11E779}">
      <dgm:prSet custT="1"/>
      <dgm:spPr>
        <a:solidFill>
          <a:srgbClr val="B2606E"/>
        </a:solidFill>
      </dgm:spPr>
      <dgm:t>
        <a:bodyPr/>
        <a:lstStyle/>
        <a:p>
          <a:r>
            <a:rPr lang="en-IN" sz="1200" dirty="0"/>
            <a:t>Model Development</a:t>
          </a:r>
        </a:p>
      </dgm:t>
    </dgm:pt>
    <dgm:pt modelId="{FEF3C8F6-99A5-482C-9C50-70009BE942A5}" type="parTrans" cxnId="{8462059F-A7F3-4FED-8A27-E022856A7013}">
      <dgm:prSet/>
      <dgm:spPr/>
      <dgm:t>
        <a:bodyPr/>
        <a:lstStyle/>
        <a:p>
          <a:endParaRPr lang="en-IN" sz="1600"/>
        </a:p>
      </dgm:t>
    </dgm:pt>
    <dgm:pt modelId="{71383FFF-5D53-4A17-A823-9E5481B700AE}" type="sibTrans" cxnId="{8462059F-A7F3-4FED-8A27-E022856A7013}">
      <dgm:prSet/>
      <dgm:spPr/>
      <dgm:t>
        <a:bodyPr/>
        <a:lstStyle/>
        <a:p>
          <a:endParaRPr lang="en-IN" sz="1600"/>
        </a:p>
      </dgm:t>
    </dgm:pt>
    <dgm:pt modelId="{97D71AF3-83E7-48CC-9CE3-AADEFE1CB497}">
      <dgm:prSet custT="1"/>
      <dgm:spPr>
        <a:solidFill>
          <a:schemeClr val="bg1">
            <a:lumMod val="75000"/>
          </a:schemeClr>
        </a:solidFill>
      </dgm:spPr>
      <dgm:t>
        <a:bodyPr/>
        <a:lstStyle/>
        <a:p>
          <a:r>
            <a:rPr lang="en-IN" sz="1200" dirty="0"/>
            <a:t>Model Validation &amp; Deployment</a:t>
          </a:r>
        </a:p>
      </dgm:t>
    </dgm:pt>
    <dgm:pt modelId="{E6DA05E6-2F06-4DF6-A8F1-20332BC12682}" type="parTrans" cxnId="{EAD391B1-AE29-43DC-B178-9C04C13F88C7}">
      <dgm:prSet/>
      <dgm:spPr/>
      <dgm:t>
        <a:bodyPr/>
        <a:lstStyle/>
        <a:p>
          <a:endParaRPr lang="en-IN" sz="1600"/>
        </a:p>
      </dgm:t>
    </dgm:pt>
    <dgm:pt modelId="{BB408BAF-9AA5-4D8E-8B68-80D45D662265}" type="sibTrans" cxnId="{EAD391B1-AE29-43DC-B178-9C04C13F88C7}">
      <dgm:prSet/>
      <dgm:spPr/>
      <dgm:t>
        <a:bodyPr/>
        <a:lstStyle/>
        <a:p>
          <a:endParaRPr lang="en-IN" sz="1600"/>
        </a:p>
      </dgm:t>
    </dgm:pt>
    <dgm:pt modelId="{26AF83D6-F0CA-4A5F-9460-3711E3D8684A}" type="pres">
      <dgm:prSet presAssocID="{AED14607-DE9B-4ED9-8583-C26223CE91E2}" presName="Name0" presStyleCnt="0">
        <dgm:presLayoutVars>
          <dgm:dir/>
          <dgm:animLvl val="lvl"/>
          <dgm:resizeHandles val="exact"/>
        </dgm:presLayoutVars>
      </dgm:prSet>
      <dgm:spPr/>
    </dgm:pt>
    <dgm:pt modelId="{3D5B0AAB-C4B7-47AF-B05E-249C8694AFC5}" type="pres">
      <dgm:prSet presAssocID="{31505861-3801-4C50-B291-60655F6ECF35}" presName="parTxOnly" presStyleLbl="node1" presStyleIdx="0" presStyleCnt="6">
        <dgm:presLayoutVars>
          <dgm:chMax val="0"/>
          <dgm:chPref val="0"/>
          <dgm:bulletEnabled val="1"/>
        </dgm:presLayoutVars>
      </dgm:prSet>
      <dgm:spPr/>
    </dgm:pt>
    <dgm:pt modelId="{AB4A2167-0310-4B92-907F-0342DCC1E4CF}" type="pres">
      <dgm:prSet presAssocID="{B1E549FA-0340-4D3C-A870-F60662BF3F32}" presName="parTxOnlySpace" presStyleCnt="0"/>
      <dgm:spPr/>
    </dgm:pt>
    <dgm:pt modelId="{FD1293CB-8894-4F46-90B6-AFC6D6FD07CC}" type="pres">
      <dgm:prSet presAssocID="{73E96853-9612-49CF-8E62-3BEAEA6F25FA}" presName="parTxOnly" presStyleLbl="node1" presStyleIdx="1" presStyleCnt="6">
        <dgm:presLayoutVars>
          <dgm:chMax val="0"/>
          <dgm:chPref val="0"/>
          <dgm:bulletEnabled val="1"/>
        </dgm:presLayoutVars>
      </dgm:prSet>
      <dgm:spPr/>
    </dgm:pt>
    <dgm:pt modelId="{099078C2-DE26-4C7B-BA13-3F5EDF694B33}" type="pres">
      <dgm:prSet presAssocID="{C710E164-AAB3-4905-B947-7714B20FC903}" presName="parTxOnlySpace" presStyleCnt="0"/>
      <dgm:spPr/>
    </dgm:pt>
    <dgm:pt modelId="{62B69520-F4B4-4F01-B15F-655D110E2D36}" type="pres">
      <dgm:prSet presAssocID="{66D593F8-24A3-4558-AC6A-AD903F4C4CA2}" presName="parTxOnly" presStyleLbl="node1" presStyleIdx="2" presStyleCnt="6">
        <dgm:presLayoutVars>
          <dgm:chMax val="0"/>
          <dgm:chPref val="0"/>
          <dgm:bulletEnabled val="1"/>
        </dgm:presLayoutVars>
      </dgm:prSet>
      <dgm:spPr/>
    </dgm:pt>
    <dgm:pt modelId="{9F76EEF2-A8F8-4451-9BA3-D1C45C09B9E8}" type="pres">
      <dgm:prSet presAssocID="{3B8E6FE9-986A-476F-B4BA-D52C5156C89C}" presName="parTxOnlySpace" presStyleCnt="0"/>
      <dgm:spPr/>
    </dgm:pt>
    <dgm:pt modelId="{64FA044B-AED3-4972-B790-9DAFDC935BDB}" type="pres">
      <dgm:prSet presAssocID="{E466F059-8715-4CAC-844E-AD8FBF7F0034}" presName="parTxOnly" presStyleLbl="node1" presStyleIdx="3" presStyleCnt="6">
        <dgm:presLayoutVars>
          <dgm:chMax val="0"/>
          <dgm:chPref val="0"/>
          <dgm:bulletEnabled val="1"/>
        </dgm:presLayoutVars>
      </dgm:prSet>
      <dgm:spPr/>
    </dgm:pt>
    <dgm:pt modelId="{EF627277-CFE7-4415-8670-E0BE72CC09CD}" type="pres">
      <dgm:prSet presAssocID="{19900DAB-8082-47EB-B8D7-5D95A71C9AFC}" presName="parTxOnlySpace" presStyleCnt="0"/>
      <dgm:spPr/>
    </dgm:pt>
    <dgm:pt modelId="{F7986CEA-2B1A-405D-ACBB-37FA124D8597}" type="pres">
      <dgm:prSet presAssocID="{C32B4E27-5AAF-4B84-A704-8F385E11E779}" presName="parTxOnly" presStyleLbl="node1" presStyleIdx="4" presStyleCnt="6">
        <dgm:presLayoutVars>
          <dgm:chMax val="0"/>
          <dgm:chPref val="0"/>
          <dgm:bulletEnabled val="1"/>
        </dgm:presLayoutVars>
      </dgm:prSet>
      <dgm:spPr/>
    </dgm:pt>
    <dgm:pt modelId="{E8921851-038B-423D-9109-D9977FB5DAF8}" type="pres">
      <dgm:prSet presAssocID="{71383FFF-5D53-4A17-A823-9E5481B700AE}" presName="parTxOnlySpace" presStyleCnt="0"/>
      <dgm:spPr/>
    </dgm:pt>
    <dgm:pt modelId="{1D3FD364-7ECD-4A88-92B1-7D03B090E7D9}" type="pres">
      <dgm:prSet presAssocID="{97D71AF3-83E7-48CC-9CE3-AADEFE1CB497}" presName="parTxOnly" presStyleLbl="node1" presStyleIdx="5" presStyleCnt="6">
        <dgm:presLayoutVars>
          <dgm:chMax val="0"/>
          <dgm:chPref val="0"/>
          <dgm:bulletEnabled val="1"/>
        </dgm:presLayoutVars>
      </dgm:prSet>
      <dgm:spPr/>
    </dgm:pt>
  </dgm:ptLst>
  <dgm:cxnLst>
    <dgm:cxn modelId="{306DA108-8027-46FE-B884-15DE57417C35}" srcId="{AED14607-DE9B-4ED9-8583-C26223CE91E2}" destId="{E466F059-8715-4CAC-844E-AD8FBF7F0034}" srcOrd="3" destOrd="0" parTransId="{2C8DA30F-700A-4450-9991-73854F8067EE}" sibTransId="{19900DAB-8082-47EB-B8D7-5D95A71C9AFC}"/>
    <dgm:cxn modelId="{DABAE821-57F1-4F9E-83E8-C85748E12E1E}" srcId="{AED14607-DE9B-4ED9-8583-C26223CE91E2}" destId="{73E96853-9612-49CF-8E62-3BEAEA6F25FA}" srcOrd="1" destOrd="0" parTransId="{925862E0-F9BC-4297-9451-6750479CCFD2}" sibTransId="{C710E164-AAB3-4905-B947-7714B20FC903}"/>
    <dgm:cxn modelId="{48F6875C-61AB-4261-A60A-46DF12CB8550}" type="presOf" srcId="{73E96853-9612-49CF-8E62-3BEAEA6F25FA}" destId="{FD1293CB-8894-4F46-90B6-AFC6D6FD07CC}" srcOrd="0" destOrd="0" presId="urn:microsoft.com/office/officeart/2005/8/layout/chevron1"/>
    <dgm:cxn modelId="{F3D2B167-8DAE-43D8-BC8F-CBC545F22F04}" srcId="{AED14607-DE9B-4ED9-8583-C26223CE91E2}" destId="{66D593F8-24A3-4558-AC6A-AD903F4C4CA2}" srcOrd="2" destOrd="0" parTransId="{2AA4C8D2-65FD-4044-9031-23E2E69B12C5}" sibTransId="{3B8E6FE9-986A-476F-B4BA-D52C5156C89C}"/>
    <dgm:cxn modelId="{4DE7336C-4297-4846-992B-C14F39931613}" type="presOf" srcId="{31505861-3801-4C50-B291-60655F6ECF35}" destId="{3D5B0AAB-C4B7-47AF-B05E-249C8694AFC5}" srcOrd="0" destOrd="0" presId="urn:microsoft.com/office/officeart/2005/8/layout/chevron1"/>
    <dgm:cxn modelId="{F2B0328B-BAA6-4064-9523-2D47CEAE0303}" type="presOf" srcId="{E466F059-8715-4CAC-844E-AD8FBF7F0034}" destId="{64FA044B-AED3-4972-B790-9DAFDC935BDB}" srcOrd="0" destOrd="0" presId="urn:microsoft.com/office/officeart/2005/8/layout/chevron1"/>
    <dgm:cxn modelId="{8462059F-A7F3-4FED-8A27-E022856A7013}" srcId="{AED14607-DE9B-4ED9-8583-C26223CE91E2}" destId="{C32B4E27-5AAF-4B84-A704-8F385E11E779}" srcOrd="4" destOrd="0" parTransId="{FEF3C8F6-99A5-482C-9C50-70009BE942A5}" sibTransId="{71383FFF-5D53-4A17-A823-9E5481B700AE}"/>
    <dgm:cxn modelId="{EAD391B1-AE29-43DC-B178-9C04C13F88C7}" srcId="{AED14607-DE9B-4ED9-8583-C26223CE91E2}" destId="{97D71AF3-83E7-48CC-9CE3-AADEFE1CB497}" srcOrd="5" destOrd="0" parTransId="{E6DA05E6-2F06-4DF6-A8F1-20332BC12682}" sibTransId="{BB408BAF-9AA5-4D8E-8B68-80D45D662265}"/>
    <dgm:cxn modelId="{418C3AB4-CB5A-4C00-944B-F45E5EB330C9}" type="presOf" srcId="{66D593F8-24A3-4558-AC6A-AD903F4C4CA2}" destId="{62B69520-F4B4-4F01-B15F-655D110E2D36}" srcOrd="0" destOrd="0" presId="urn:microsoft.com/office/officeart/2005/8/layout/chevron1"/>
    <dgm:cxn modelId="{B402D1B7-0FE6-45BC-8BAE-EF5CB3649305}" type="presOf" srcId="{97D71AF3-83E7-48CC-9CE3-AADEFE1CB497}" destId="{1D3FD364-7ECD-4A88-92B1-7D03B090E7D9}" srcOrd="0" destOrd="0" presId="urn:microsoft.com/office/officeart/2005/8/layout/chevron1"/>
    <dgm:cxn modelId="{EF8F91F3-6412-457A-83A5-91873D300B65}" type="presOf" srcId="{AED14607-DE9B-4ED9-8583-C26223CE91E2}" destId="{26AF83D6-F0CA-4A5F-9460-3711E3D8684A}" srcOrd="0" destOrd="0" presId="urn:microsoft.com/office/officeart/2005/8/layout/chevron1"/>
    <dgm:cxn modelId="{FF550DF8-9C02-4C10-A736-88BE8E5F70EC}" srcId="{AED14607-DE9B-4ED9-8583-C26223CE91E2}" destId="{31505861-3801-4C50-B291-60655F6ECF35}" srcOrd="0" destOrd="0" parTransId="{D22FD983-CD36-422B-A3C5-B61C39CB0FEB}" sibTransId="{B1E549FA-0340-4D3C-A870-F60662BF3F32}"/>
    <dgm:cxn modelId="{CCF9ECFE-D091-481F-ADD8-F8B56ABF43E0}" type="presOf" srcId="{C32B4E27-5AAF-4B84-A704-8F385E11E779}" destId="{F7986CEA-2B1A-405D-ACBB-37FA124D8597}" srcOrd="0" destOrd="0" presId="urn:microsoft.com/office/officeart/2005/8/layout/chevron1"/>
    <dgm:cxn modelId="{51AB0B87-248E-48FD-B90E-07419AF05CF0}" type="presParOf" srcId="{26AF83D6-F0CA-4A5F-9460-3711E3D8684A}" destId="{3D5B0AAB-C4B7-47AF-B05E-249C8694AFC5}" srcOrd="0" destOrd="0" presId="urn:microsoft.com/office/officeart/2005/8/layout/chevron1"/>
    <dgm:cxn modelId="{CDDAFDC5-D23A-4B96-BE5C-4456B0F43C68}" type="presParOf" srcId="{26AF83D6-F0CA-4A5F-9460-3711E3D8684A}" destId="{AB4A2167-0310-4B92-907F-0342DCC1E4CF}" srcOrd="1" destOrd="0" presId="urn:microsoft.com/office/officeart/2005/8/layout/chevron1"/>
    <dgm:cxn modelId="{1A82CF42-FCB7-4160-A2C5-F4FE19DB4F38}" type="presParOf" srcId="{26AF83D6-F0CA-4A5F-9460-3711E3D8684A}" destId="{FD1293CB-8894-4F46-90B6-AFC6D6FD07CC}" srcOrd="2" destOrd="0" presId="urn:microsoft.com/office/officeart/2005/8/layout/chevron1"/>
    <dgm:cxn modelId="{C4871768-88A0-45E3-A0D2-A708892F8DAF}" type="presParOf" srcId="{26AF83D6-F0CA-4A5F-9460-3711E3D8684A}" destId="{099078C2-DE26-4C7B-BA13-3F5EDF694B33}" srcOrd="3" destOrd="0" presId="urn:microsoft.com/office/officeart/2005/8/layout/chevron1"/>
    <dgm:cxn modelId="{9E6A0E3A-C9E2-45BD-AD62-5F1FB49F0512}" type="presParOf" srcId="{26AF83D6-F0CA-4A5F-9460-3711E3D8684A}" destId="{62B69520-F4B4-4F01-B15F-655D110E2D36}" srcOrd="4" destOrd="0" presId="urn:microsoft.com/office/officeart/2005/8/layout/chevron1"/>
    <dgm:cxn modelId="{A5B2ABC9-6237-4E51-BBFA-16C4EA3382F0}" type="presParOf" srcId="{26AF83D6-F0CA-4A5F-9460-3711E3D8684A}" destId="{9F76EEF2-A8F8-4451-9BA3-D1C45C09B9E8}" srcOrd="5" destOrd="0" presId="urn:microsoft.com/office/officeart/2005/8/layout/chevron1"/>
    <dgm:cxn modelId="{7CF0E23F-07E4-4828-A949-0D0342B455F7}" type="presParOf" srcId="{26AF83D6-F0CA-4A5F-9460-3711E3D8684A}" destId="{64FA044B-AED3-4972-B790-9DAFDC935BDB}" srcOrd="6" destOrd="0" presId="urn:microsoft.com/office/officeart/2005/8/layout/chevron1"/>
    <dgm:cxn modelId="{FCDDE30E-E4F9-40D6-A854-1184D6163EAB}" type="presParOf" srcId="{26AF83D6-F0CA-4A5F-9460-3711E3D8684A}" destId="{EF627277-CFE7-4415-8670-E0BE72CC09CD}" srcOrd="7" destOrd="0" presId="urn:microsoft.com/office/officeart/2005/8/layout/chevron1"/>
    <dgm:cxn modelId="{82894F13-F164-4DFF-B654-894F9A60ED34}" type="presParOf" srcId="{26AF83D6-F0CA-4A5F-9460-3711E3D8684A}" destId="{F7986CEA-2B1A-405D-ACBB-37FA124D8597}" srcOrd="8" destOrd="0" presId="urn:microsoft.com/office/officeart/2005/8/layout/chevron1"/>
    <dgm:cxn modelId="{E5363F06-FB23-42C8-BF64-3204FAF78840}" type="presParOf" srcId="{26AF83D6-F0CA-4A5F-9460-3711E3D8684A}" destId="{E8921851-038B-423D-9109-D9977FB5DAF8}" srcOrd="9" destOrd="0" presId="urn:microsoft.com/office/officeart/2005/8/layout/chevron1"/>
    <dgm:cxn modelId="{4F2F9446-40F5-4F54-BBF7-A0D45D3EED84}" type="presParOf" srcId="{26AF83D6-F0CA-4A5F-9460-3711E3D8684A}" destId="{1D3FD364-7ECD-4A88-92B1-7D03B090E7D9}" srcOrd="10"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B0AAB-C4B7-47AF-B05E-249C8694AFC5}">
      <dsp:nvSpPr>
        <dsp:cNvPr id="0" name=""/>
        <dsp:cNvSpPr/>
      </dsp:nvSpPr>
      <dsp:spPr>
        <a:xfrm>
          <a:off x="5529" y="0"/>
          <a:ext cx="2056933" cy="472035"/>
        </a:xfrm>
        <a:prstGeom prst="chevron">
          <a:avLst/>
        </a:prstGeom>
        <a:solidFill>
          <a:srgbClr val="B2606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200" kern="1200" dirty="0"/>
            <a:t>Business Understanding</a:t>
          </a:r>
        </a:p>
      </dsp:txBody>
      <dsp:txXfrm>
        <a:off x="241547" y="0"/>
        <a:ext cx="1584898" cy="472035"/>
      </dsp:txXfrm>
    </dsp:sp>
    <dsp:sp modelId="{FD1293CB-8894-4F46-90B6-AFC6D6FD07CC}">
      <dsp:nvSpPr>
        <dsp:cNvPr id="0" name=""/>
        <dsp:cNvSpPr/>
      </dsp:nvSpPr>
      <dsp:spPr>
        <a:xfrm>
          <a:off x="1856769" y="0"/>
          <a:ext cx="2056933" cy="472035"/>
        </a:xfrm>
        <a:prstGeom prst="chevron">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200" kern="1200" dirty="0"/>
            <a:t>Data Gathering</a:t>
          </a:r>
        </a:p>
      </dsp:txBody>
      <dsp:txXfrm>
        <a:off x="2092787" y="0"/>
        <a:ext cx="1584898" cy="472035"/>
      </dsp:txXfrm>
    </dsp:sp>
    <dsp:sp modelId="{62B69520-F4B4-4F01-B15F-655D110E2D36}">
      <dsp:nvSpPr>
        <dsp:cNvPr id="0" name=""/>
        <dsp:cNvSpPr/>
      </dsp:nvSpPr>
      <dsp:spPr>
        <a:xfrm>
          <a:off x="3708010" y="0"/>
          <a:ext cx="2056933" cy="472035"/>
        </a:xfrm>
        <a:prstGeom prst="chevron">
          <a:avLst/>
        </a:prstGeom>
        <a:solidFill>
          <a:srgbClr val="B2606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200" kern="1200" dirty="0"/>
            <a:t>Exploratory Data Analysis</a:t>
          </a:r>
        </a:p>
      </dsp:txBody>
      <dsp:txXfrm>
        <a:off x="3944028" y="0"/>
        <a:ext cx="1584898" cy="472035"/>
      </dsp:txXfrm>
    </dsp:sp>
    <dsp:sp modelId="{64FA044B-AED3-4972-B790-9DAFDC935BDB}">
      <dsp:nvSpPr>
        <dsp:cNvPr id="0" name=""/>
        <dsp:cNvSpPr/>
      </dsp:nvSpPr>
      <dsp:spPr>
        <a:xfrm>
          <a:off x="5559250" y="0"/>
          <a:ext cx="2056933" cy="472035"/>
        </a:xfrm>
        <a:prstGeom prst="chevron">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200" kern="1200" dirty="0"/>
            <a:t>Data Wrangling</a:t>
          </a:r>
        </a:p>
      </dsp:txBody>
      <dsp:txXfrm>
        <a:off x="5795268" y="0"/>
        <a:ext cx="1584898" cy="472035"/>
      </dsp:txXfrm>
    </dsp:sp>
    <dsp:sp modelId="{F7986CEA-2B1A-405D-ACBB-37FA124D8597}">
      <dsp:nvSpPr>
        <dsp:cNvPr id="0" name=""/>
        <dsp:cNvSpPr/>
      </dsp:nvSpPr>
      <dsp:spPr>
        <a:xfrm>
          <a:off x="7410491" y="0"/>
          <a:ext cx="2056933" cy="472035"/>
        </a:xfrm>
        <a:prstGeom prst="chevron">
          <a:avLst/>
        </a:prstGeom>
        <a:solidFill>
          <a:srgbClr val="B2606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200" kern="1200" dirty="0"/>
            <a:t>Model Development</a:t>
          </a:r>
        </a:p>
      </dsp:txBody>
      <dsp:txXfrm>
        <a:off x="7646509" y="0"/>
        <a:ext cx="1584898" cy="472035"/>
      </dsp:txXfrm>
    </dsp:sp>
    <dsp:sp modelId="{1D3FD364-7ECD-4A88-92B1-7D03B090E7D9}">
      <dsp:nvSpPr>
        <dsp:cNvPr id="0" name=""/>
        <dsp:cNvSpPr/>
      </dsp:nvSpPr>
      <dsp:spPr>
        <a:xfrm>
          <a:off x="9261731" y="0"/>
          <a:ext cx="2056933" cy="472035"/>
        </a:xfrm>
        <a:prstGeom prst="chevron">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200" kern="1200" dirty="0"/>
            <a:t>Model Validation &amp; Deployment</a:t>
          </a:r>
        </a:p>
      </dsp:txBody>
      <dsp:txXfrm>
        <a:off x="9497749" y="0"/>
        <a:ext cx="1584898" cy="4720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8A1B5-2160-4975-97A8-4C03D98FCEEC}" type="datetimeFigureOut">
              <a:rPr lang="en-IN" smtClean="0"/>
              <a:t>24-04-2023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CBF4F-893E-42BF-83EA-D68F2497D028}" type="slidenum">
              <a:rPr lang="en-IN" smtClean="0"/>
              <a:t>‹#›</a:t>
            </a:fld>
            <a:endParaRPr lang="en-IN"/>
          </a:p>
        </p:txBody>
      </p:sp>
    </p:spTree>
    <p:extLst>
      <p:ext uri="{BB962C8B-B14F-4D97-AF65-F5344CB8AC3E}">
        <p14:creationId xmlns:p14="http://schemas.microsoft.com/office/powerpoint/2010/main" val="163632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4"/>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77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951086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554030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4198477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pic>
        <p:nvPicPr>
          <p:cNvPr id="18"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41475" y="4452337"/>
            <a:ext cx="387795" cy="387795"/>
          </a:xfrm>
          <a:prstGeom prst="rect">
            <a:avLst/>
          </a:prstGeom>
        </p:spPr>
      </p:pic>
      <p:pic>
        <p:nvPicPr>
          <p:cNvPr id="23"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17967162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6489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8993370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Title 3">
            <a:extLst>
              <a:ext uri="{FF2B5EF4-FFF2-40B4-BE49-F238E27FC236}">
                <a16:creationId xmlns:a16="http://schemas.microsoft.com/office/drawing/2014/main" id="{48706DBD-D7E1-4734-A193-C7FE296EA001}"/>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528261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84780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872581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62291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3414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17202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6726873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31440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65863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37171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04272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239273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ext Placeholder 2">
            <a:extLst>
              <a:ext uri="{FF2B5EF4-FFF2-40B4-BE49-F238E27FC236}">
                <a16:creationId xmlns:a16="http://schemas.microsoft.com/office/drawing/2014/main" id="{7E3A6D02-D902-4B4A-B727-07D0E5BBC359}"/>
              </a:ext>
            </a:extLst>
          </p:cNvPr>
          <p:cNvSpPr>
            <a:spLocks noGrp="1"/>
          </p:cNvSpPr>
          <p:nvPr>
            <p:ph type="body" sz="quarter" idx="13"/>
          </p:nvPr>
        </p:nvSpPr>
        <p:spPr>
          <a:xfrm>
            <a:off x="1447800" y="1847056"/>
            <a:ext cx="9296400" cy="31638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16770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4/24/2023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33188487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49">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microsoft.com/office/2007/relationships/hdphoto" Target="../media/hdphoto11.wdp"/><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4.emf"/><Relationship Id="rId7" Type="http://schemas.openxmlformats.org/officeDocument/2006/relationships/image" Target="../media/image18.png"/><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1.xml"/><Relationship Id="rId3" Type="http://schemas.microsoft.com/office/2007/relationships/hdphoto" Target="../media/hdphoto5.wdp"/><Relationship Id="rId7" Type="http://schemas.microsoft.com/office/2007/relationships/hdphoto" Target="../media/hdphoto7.wdp"/><Relationship Id="rId12" Type="http://schemas.microsoft.com/office/2007/relationships/diagramDrawing" Target="../diagrams/drawing1.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diagramColors" Target="../diagrams/colors1.xml"/><Relationship Id="rId5" Type="http://schemas.microsoft.com/office/2007/relationships/hdphoto" Target="../media/hdphoto6.wdp"/><Relationship Id="rId10" Type="http://schemas.openxmlformats.org/officeDocument/2006/relationships/diagramQuickStyle" Target="../diagrams/quickStyle1.xml"/><Relationship Id="rId4" Type="http://schemas.openxmlformats.org/officeDocument/2006/relationships/image" Target="../media/image21.png"/><Relationship Id="rId9"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microsoft.com/office/2007/relationships/hdphoto" Target="../media/hdphoto9.wdp"/><Relationship Id="rId7" Type="http://schemas.microsoft.com/office/2007/relationships/hdphoto" Target="../media/hdphoto10.wdp"/><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31.emf"/><Relationship Id="rId5" Type="http://schemas.microsoft.com/office/2007/relationships/hdphoto" Target="../media/hdphoto11.wdp"/><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4.xml"/><Relationship Id="rId4" Type="http://schemas.microsoft.com/office/2007/relationships/hdphoto" Target="../media/hdphoto11.wdp"/></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3" name="Picture Placeholder 7" descr="A picture containing a clothing boutique. There are three women shopping.">
            <a:extLst>
              <a:ext uri="{FF2B5EF4-FFF2-40B4-BE49-F238E27FC236}">
                <a16:creationId xmlns:a16="http://schemas.microsoft.com/office/drawing/2014/main" id="{F7F862C1-FF5D-FEF1-37F6-C816008BA4E8}"/>
              </a:ext>
            </a:extLst>
          </p:cNvPr>
          <p:cNvPicPr>
            <a:picLocks noChangeAspect="1"/>
          </p:cNvPicPr>
          <p:nvPr/>
        </p:nvPicPr>
        <p:blipFill rotWithShape="1">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1" y="-1"/>
            <a:ext cx="8822987" cy="6858001"/>
          </a:xfrm>
          <a:prstGeom prst="rect">
            <a:avLst/>
          </a:prstGeom>
        </p:spPr>
      </p:pic>
      <p:sp>
        <p:nvSpPr>
          <p:cNvPr id="15" name="Rectangle 14">
            <a:extLst>
              <a:ext uri="{FF2B5EF4-FFF2-40B4-BE49-F238E27FC236}">
                <a16:creationId xmlns:a16="http://schemas.microsoft.com/office/drawing/2014/main" id="{D45F13F6-3037-DE83-3C0F-1A6D38C1F9A5}"/>
              </a:ext>
            </a:extLst>
          </p:cNvPr>
          <p:cNvSpPr/>
          <p:nvPr/>
        </p:nvSpPr>
        <p:spPr>
          <a:xfrm>
            <a:off x="4688733" y="4338536"/>
            <a:ext cx="7503268" cy="1867711"/>
          </a:xfrm>
          <a:prstGeom prst="rect">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B4BD7475-58A8-A85F-BF64-D82BBB75DFBF}"/>
              </a:ext>
            </a:extLst>
          </p:cNvPr>
          <p:cNvSpPr txBox="1"/>
          <p:nvPr/>
        </p:nvSpPr>
        <p:spPr>
          <a:xfrm>
            <a:off x="4787055" y="5461373"/>
            <a:ext cx="5593405" cy="646331"/>
          </a:xfrm>
          <a:prstGeom prst="rect">
            <a:avLst/>
          </a:prstGeom>
          <a:noFill/>
        </p:spPr>
        <p:txBody>
          <a:bodyPr wrap="square" rtlCol="0">
            <a:spAutoFit/>
          </a:bodyPr>
          <a:lstStyle/>
          <a:p>
            <a:r>
              <a:rPr lang="en-IN" dirty="0">
                <a:solidFill>
                  <a:schemeClr val="bg1"/>
                </a:solidFill>
              </a:rPr>
              <a:t>By </a:t>
            </a:r>
          </a:p>
          <a:p>
            <a:r>
              <a:rPr lang="en-IN" dirty="0">
                <a:solidFill>
                  <a:schemeClr val="bg1"/>
                </a:solidFill>
              </a:rPr>
              <a:t>Vishnu </a:t>
            </a:r>
            <a:r>
              <a:rPr lang="en-IN" dirty="0" err="1">
                <a:solidFill>
                  <a:schemeClr val="bg1"/>
                </a:solidFill>
              </a:rPr>
              <a:t>varakala</a:t>
            </a:r>
            <a:endParaRPr lang="en-IN" dirty="0">
              <a:solidFill>
                <a:schemeClr val="bg1"/>
              </a:solidFill>
            </a:endParaRPr>
          </a:p>
        </p:txBody>
      </p:sp>
      <p:sp>
        <p:nvSpPr>
          <p:cNvPr id="18" name="Title 1">
            <a:extLst>
              <a:ext uri="{FF2B5EF4-FFF2-40B4-BE49-F238E27FC236}">
                <a16:creationId xmlns:a16="http://schemas.microsoft.com/office/drawing/2014/main" id="{AB326B31-65BE-45CC-FCAE-B0AFB6C53FE0}"/>
              </a:ext>
            </a:extLst>
          </p:cNvPr>
          <p:cNvSpPr txBox="1">
            <a:spLocks/>
          </p:cNvSpPr>
          <p:nvPr/>
        </p:nvSpPr>
        <p:spPr>
          <a:xfrm>
            <a:off x="4787055" y="4199982"/>
            <a:ext cx="7607041" cy="127122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b="1" kern="1200" cap="all" baseline="0">
                <a:solidFill>
                  <a:schemeClr val="bg1"/>
                </a:solidFill>
                <a:latin typeface="+mj-lt"/>
                <a:ea typeface="+mj-ea"/>
                <a:cs typeface="+mj-cs"/>
              </a:defRPr>
            </a:lvl1pPr>
          </a:lstStyle>
          <a:p>
            <a:r>
              <a:rPr lang="en-US" sz="3200" dirty="0"/>
              <a:t>Retail Sales Forecasting using Deep Learning</a:t>
            </a:r>
          </a:p>
        </p:txBody>
      </p:sp>
    </p:spTree>
    <p:extLst>
      <p:ext uri="{BB962C8B-B14F-4D97-AF65-F5344CB8AC3E}">
        <p14:creationId xmlns:p14="http://schemas.microsoft.com/office/powerpoint/2010/main" val="740293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19FAAE7F-1EBA-4257-AAB0-606EEB3404FD}"/>
              </a:ext>
            </a:extLst>
          </p:cNvPr>
          <p:cNvGraphicFramePr>
            <a:graphicFrameLocks/>
          </p:cNvGraphicFramePr>
          <p:nvPr>
            <p:extLst>
              <p:ext uri="{D42A27DB-BD31-4B8C-83A1-F6EECF244321}">
                <p14:modId xmlns:p14="http://schemas.microsoft.com/office/powerpoint/2010/main" val="617735538"/>
              </p:ext>
            </p:extLst>
          </p:nvPr>
        </p:nvGraphicFramePr>
        <p:xfrm>
          <a:off x="7305675" y="3803606"/>
          <a:ext cx="4548662" cy="25072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6BE2EC87-8F44-481B-BCEE-3B95381DAE57}"/>
              </a:ext>
            </a:extLst>
          </p:cNvPr>
          <p:cNvGraphicFramePr>
            <a:graphicFrameLocks/>
          </p:cNvGraphicFramePr>
          <p:nvPr>
            <p:extLst>
              <p:ext uri="{D42A27DB-BD31-4B8C-83A1-F6EECF244321}">
                <p14:modId xmlns:p14="http://schemas.microsoft.com/office/powerpoint/2010/main" val="1943921055"/>
              </p:ext>
            </p:extLst>
          </p:nvPr>
        </p:nvGraphicFramePr>
        <p:xfrm>
          <a:off x="7372350" y="645459"/>
          <a:ext cx="4450080" cy="2879388"/>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1">
            <a:extLst>
              <a:ext uri="{FF2B5EF4-FFF2-40B4-BE49-F238E27FC236}">
                <a16:creationId xmlns:a16="http://schemas.microsoft.com/office/drawing/2014/main" id="{D1141E81-E610-AA2A-FAB0-91E418596373}"/>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0" cap="all" spc="100" normalizeH="0" baseline="0" noProof="0" dirty="0">
                <a:ln>
                  <a:noFill/>
                </a:ln>
                <a:solidFill>
                  <a:srgbClr val="2C567A"/>
                </a:solidFill>
                <a:effectLst/>
                <a:uLnTx/>
                <a:uFillTx/>
                <a:latin typeface="Seaford Bold (Headings)"/>
                <a:ea typeface="+mj-ea"/>
                <a:cs typeface="+mj-cs"/>
              </a:rPr>
              <a:t>Experiment results - LSTM</a:t>
            </a:r>
            <a:endParaRPr kumimoji="0" lang="en-US" sz="2500" b="1" i="0" u="none" strike="noStrike" kern="1200" cap="all" spc="100" normalizeH="0" baseline="0" noProof="0" dirty="0">
              <a:ln>
                <a:noFill/>
              </a:ln>
              <a:solidFill>
                <a:srgbClr val="2C567A"/>
              </a:solidFill>
              <a:effectLst/>
              <a:uLnTx/>
              <a:uFillTx/>
              <a:latin typeface="Seaford Bold (Headings)"/>
              <a:ea typeface="+mj-ea"/>
              <a:cs typeface="+mj-cs"/>
            </a:endParaRPr>
          </a:p>
        </p:txBody>
      </p:sp>
      <p:sp>
        <p:nvSpPr>
          <p:cNvPr id="2" name="Rectangle 1">
            <a:extLst>
              <a:ext uri="{FF2B5EF4-FFF2-40B4-BE49-F238E27FC236}">
                <a16:creationId xmlns:a16="http://schemas.microsoft.com/office/drawing/2014/main" id="{B3F32D87-C044-DBD4-ACDB-A03AD7876696}"/>
              </a:ext>
            </a:extLst>
          </p:cNvPr>
          <p:cNvSpPr/>
          <p:nvPr/>
        </p:nvSpPr>
        <p:spPr>
          <a:xfrm>
            <a:off x="0" y="6341806"/>
            <a:ext cx="12192000" cy="516194"/>
          </a:xfrm>
          <a:prstGeom prst="rect">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Title 1">
            <a:extLst>
              <a:ext uri="{FF2B5EF4-FFF2-40B4-BE49-F238E27FC236}">
                <a16:creationId xmlns:a16="http://schemas.microsoft.com/office/drawing/2014/main" id="{5FC19FB5-B812-4795-3B06-A681C5EEDC6D}"/>
              </a:ext>
            </a:extLst>
          </p:cNvPr>
          <p:cNvSpPr txBox="1">
            <a:spLocks/>
          </p:cNvSpPr>
          <p:nvPr/>
        </p:nvSpPr>
        <p:spPr>
          <a:xfrm>
            <a:off x="10265791" y="1771"/>
            <a:ext cx="1921244" cy="318740"/>
          </a:xfrm>
          <a:prstGeom prst="rect">
            <a:avLst/>
          </a:prstGeom>
          <a:solidFill>
            <a:srgbClr val="2C567A"/>
          </a:solidFill>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50" normalizeH="0" baseline="0" noProof="0" dirty="0">
                <a:ln>
                  <a:noFill/>
                </a:ln>
                <a:solidFill>
                  <a:prstClr val="white"/>
                </a:solidFill>
                <a:effectLst/>
                <a:uLnTx/>
                <a:uFillTx/>
                <a:latin typeface="Bookman Old Style" panose="020F0302020204030204"/>
                <a:ea typeface="+mj-ea"/>
                <a:cs typeface="+mj-cs"/>
              </a:rPr>
              <a:t>5. Results</a:t>
            </a:r>
          </a:p>
        </p:txBody>
      </p:sp>
      <p:sp>
        <p:nvSpPr>
          <p:cNvPr id="8" name="TextBox 7">
            <a:extLst>
              <a:ext uri="{FF2B5EF4-FFF2-40B4-BE49-F238E27FC236}">
                <a16:creationId xmlns:a16="http://schemas.microsoft.com/office/drawing/2014/main" id="{00DA2A0A-0320-CC75-42C2-3BD3BF11BF72}"/>
              </a:ext>
            </a:extLst>
          </p:cNvPr>
          <p:cNvSpPr txBox="1"/>
          <p:nvPr/>
        </p:nvSpPr>
        <p:spPr>
          <a:xfrm>
            <a:off x="248678" y="3524847"/>
            <a:ext cx="6096000"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1" u="none" strike="noStrike" kern="1200" cap="none" spc="0" normalizeH="0" baseline="0" noProof="0" dirty="0">
                <a:ln>
                  <a:noFill/>
                </a:ln>
                <a:solidFill>
                  <a:srgbClr val="2C567A"/>
                </a:solidFill>
                <a:effectLst/>
                <a:uLnTx/>
                <a:uFillTx/>
                <a:latin typeface="Arial" panose="020B0604020202020204" pitchFamily="34" charset="0"/>
                <a:ea typeface="Times New Roman" panose="02020603050405020304" pitchFamily="18" charset="0"/>
                <a:cs typeface="+mn-cs"/>
              </a:rPr>
              <a:t>Model Iteration Results Snapshot</a:t>
            </a:r>
            <a:endParaRPr kumimoji="0" lang="en-IN" sz="2400" b="1" i="0" u="none" strike="noStrike" kern="1200" cap="none" spc="0" normalizeH="0" baseline="0" noProof="0" dirty="0">
              <a:ln>
                <a:noFill/>
              </a:ln>
              <a:solidFill>
                <a:srgbClr val="2C567A"/>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BA30715D-ADCE-4906-5847-023174FF44CD}"/>
              </a:ext>
            </a:extLst>
          </p:cNvPr>
          <p:cNvSpPr/>
          <p:nvPr/>
        </p:nvSpPr>
        <p:spPr>
          <a:xfrm>
            <a:off x="343928" y="652407"/>
            <a:ext cx="6961747" cy="28724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50" name="Picture 2" descr="5 point stars png - star icon flat PNG image with transparent background |  TOPpng">
            <a:extLst>
              <a:ext uri="{FF2B5EF4-FFF2-40B4-BE49-F238E27FC236}">
                <a16:creationId xmlns:a16="http://schemas.microsoft.com/office/drawing/2014/main" id="{391239F7-84CC-3892-D95E-BAC3BFEEED6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99881"/>
                    </a14:imgEffect>
                  </a14:imgLayer>
                </a14:imgProps>
              </a:ext>
              <a:ext uri="{28A0092B-C50C-407E-A947-70E740481C1C}">
                <a14:useLocalDpi xmlns:a14="http://schemas.microsoft.com/office/drawing/2010/main" val="0"/>
              </a:ext>
            </a:extLst>
          </a:blip>
          <a:srcRect/>
          <a:stretch>
            <a:fillRect/>
          </a:stretch>
        </p:blipFill>
        <p:spPr bwMode="auto">
          <a:xfrm>
            <a:off x="9083911" y="1666565"/>
            <a:ext cx="192580" cy="19695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D382923-A814-5A58-5D96-41F8C64F13D5}"/>
              </a:ext>
            </a:extLst>
          </p:cNvPr>
          <p:cNvSpPr txBox="1"/>
          <p:nvPr/>
        </p:nvSpPr>
        <p:spPr>
          <a:xfrm>
            <a:off x="410603" y="672190"/>
            <a:ext cx="6096000"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1" u="none" strike="noStrike" kern="1200" cap="none" spc="0" normalizeH="0" baseline="0" noProof="0" dirty="0">
                <a:ln>
                  <a:noFill/>
                </a:ln>
                <a:solidFill>
                  <a:srgbClr val="2C567A"/>
                </a:solidFill>
                <a:effectLst/>
                <a:uLnTx/>
                <a:uFillTx/>
                <a:latin typeface="Arial" panose="020B0604020202020204" pitchFamily="34" charset="0"/>
                <a:ea typeface="Times New Roman" panose="02020603050405020304" pitchFamily="18" charset="0"/>
                <a:cs typeface="+mn-cs"/>
              </a:rPr>
              <a:t>MLP Model Best Iteration Results (Model stats reported at Store-Month level):</a:t>
            </a:r>
            <a:endParaRPr kumimoji="0" lang="en-IN" sz="2400" b="1" i="0" u="none" strike="noStrike" kern="1200" cap="none" spc="0" normalizeH="0" baseline="0" noProof="0" dirty="0">
              <a:ln>
                <a:noFill/>
              </a:ln>
              <a:solidFill>
                <a:srgbClr val="2C567A"/>
              </a:solidFill>
              <a:effectLst/>
              <a:uLnTx/>
              <a:uFillTx/>
              <a:latin typeface="Calibri"/>
              <a:ea typeface="+mn-ea"/>
              <a:cs typeface="+mn-cs"/>
            </a:endParaRPr>
          </a:p>
        </p:txBody>
      </p:sp>
      <p:grpSp>
        <p:nvGrpSpPr>
          <p:cNvPr id="18" name="Group 17">
            <a:extLst>
              <a:ext uri="{FF2B5EF4-FFF2-40B4-BE49-F238E27FC236}">
                <a16:creationId xmlns:a16="http://schemas.microsoft.com/office/drawing/2014/main" id="{32CCB8FA-6DFF-8017-D12F-6435E847EB8F}"/>
              </a:ext>
            </a:extLst>
          </p:cNvPr>
          <p:cNvGrpSpPr/>
          <p:nvPr/>
        </p:nvGrpSpPr>
        <p:grpSpPr>
          <a:xfrm>
            <a:off x="638020" y="1295025"/>
            <a:ext cx="1999222" cy="535920"/>
            <a:chOff x="343928" y="666750"/>
            <a:chExt cx="1999222" cy="535920"/>
          </a:xfrm>
        </p:grpSpPr>
        <p:sp>
          <p:nvSpPr>
            <p:cNvPr id="19" name="Rectangle 18">
              <a:extLst>
                <a:ext uri="{FF2B5EF4-FFF2-40B4-BE49-F238E27FC236}">
                  <a16:creationId xmlns:a16="http://schemas.microsoft.com/office/drawing/2014/main" id="{E6D687A3-EC6A-FA8B-CAD8-04224BBE3948}"/>
                </a:ext>
              </a:extLst>
            </p:cNvPr>
            <p:cNvSpPr/>
            <p:nvPr/>
          </p:nvSpPr>
          <p:spPr>
            <a:xfrm>
              <a:off x="343928" y="714375"/>
              <a:ext cx="1999222" cy="488295"/>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B14673B4-3CAB-92DC-503F-F78BBA47AEF4}"/>
                </a:ext>
              </a:extLst>
            </p:cNvPr>
            <p:cNvSpPr txBox="1"/>
            <p:nvPr/>
          </p:nvSpPr>
          <p:spPr>
            <a:xfrm>
              <a:off x="343928" y="724727"/>
              <a:ext cx="130492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a:ea typeface="+mn-ea"/>
                  <a:cs typeface="+mn-cs"/>
                </a:rPr>
                <a:t>MAPE:</a:t>
              </a:r>
            </a:p>
          </p:txBody>
        </p:sp>
        <p:sp>
          <p:nvSpPr>
            <p:cNvPr id="21" name="TextBox 20">
              <a:extLst>
                <a:ext uri="{FF2B5EF4-FFF2-40B4-BE49-F238E27FC236}">
                  <a16:creationId xmlns:a16="http://schemas.microsoft.com/office/drawing/2014/main" id="{6BD60A9F-CAE3-F76A-3D1E-430F795C3880}"/>
                </a:ext>
              </a:extLst>
            </p:cNvPr>
            <p:cNvSpPr txBox="1"/>
            <p:nvPr/>
          </p:nvSpPr>
          <p:spPr>
            <a:xfrm>
              <a:off x="1266825" y="666750"/>
              <a:ext cx="10572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prstClr val="white"/>
                  </a:solidFill>
                  <a:effectLst/>
                  <a:uLnTx/>
                  <a:uFillTx/>
                  <a:latin typeface="Calibri"/>
                  <a:ea typeface="+mn-ea"/>
                  <a:cs typeface="+mn-cs"/>
                </a:rPr>
                <a:t>70%</a:t>
              </a:r>
            </a:p>
          </p:txBody>
        </p:sp>
      </p:grpSp>
      <p:grpSp>
        <p:nvGrpSpPr>
          <p:cNvPr id="22" name="Group 21">
            <a:extLst>
              <a:ext uri="{FF2B5EF4-FFF2-40B4-BE49-F238E27FC236}">
                <a16:creationId xmlns:a16="http://schemas.microsoft.com/office/drawing/2014/main" id="{9A663E4C-4E6D-C54D-89CC-2953324896CD}"/>
              </a:ext>
            </a:extLst>
          </p:cNvPr>
          <p:cNvGrpSpPr/>
          <p:nvPr/>
        </p:nvGrpSpPr>
        <p:grpSpPr>
          <a:xfrm>
            <a:off x="2790670" y="1307725"/>
            <a:ext cx="1999222" cy="523220"/>
            <a:chOff x="343928" y="679450"/>
            <a:chExt cx="1999222" cy="523220"/>
          </a:xfrm>
        </p:grpSpPr>
        <p:sp>
          <p:nvSpPr>
            <p:cNvPr id="23" name="Rectangle 22">
              <a:extLst>
                <a:ext uri="{FF2B5EF4-FFF2-40B4-BE49-F238E27FC236}">
                  <a16:creationId xmlns:a16="http://schemas.microsoft.com/office/drawing/2014/main" id="{336EAC9B-3854-7C71-3C70-B291F3501486}"/>
                </a:ext>
              </a:extLst>
            </p:cNvPr>
            <p:cNvSpPr/>
            <p:nvPr/>
          </p:nvSpPr>
          <p:spPr>
            <a:xfrm>
              <a:off x="343928" y="714375"/>
              <a:ext cx="1999222" cy="473247"/>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F420B806-71D6-6C62-CEEA-A2B94E801060}"/>
                </a:ext>
              </a:extLst>
            </p:cNvPr>
            <p:cNvSpPr txBox="1"/>
            <p:nvPr/>
          </p:nvSpPr>
          <p:spPr>
            <a:xfrm>
              <a:off x="343928" y="724727"/>
              <a:ext cx="130492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a:ea typeface="+mn-ea"/>
                  <a:cs typeface="+mn-cs"/>
                </a:rPr>
                <a:t>MAPE:</a:t>
              </a:r>
            </a:p>
          </p:txBody>
        </p:sp>
        <p:sp>
          <p:nvSpPr>
            <p:cNvPr id="25" name="TextBox 24">
              <a:extLst>
                <a:ext uri="{FF2B5EF4-FFF2-40B4-BE49-F238E27FC236}">
                  <a16:creationId xmlns:a16="http://schemas.microsoft.com/office/drawing/2014/main" id="{29A7C7D8-7115-CC88-EF1D-A6AD5CABAFFB}"/>
                </a:ext>
              </a:extLst>
            </p:cNvPr>
            <p:cNvSpPr txBox="1"/>
            <p:nvPr/>
          </p:nvSpPr>
          <p:spPr>
            <a:xfrm>
              <a:off x="1266825" y="679450"/>
              <a:ext cx="10572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prstClr val="white"/>
                  </a:solidFill>
                  <a:effectLst/>
                  <a:uLnTx/>
                  <a:uFillTx/>
                  <a:latin typeface="Calibri"/>
                  <a:ea typeface="+mn-ea"/>
                  <a:cs typeface="+mn-cs"/>
                </a:rPr>
                <a:t>86%</a:t>
              </a:r>
            </a:p>
          </p:txBody>
        </p:sp>
      </p:grpSp>
      <p:grpSp>
        <p:nvGrpSpPr>
          <p:cNvPr id="26" name="Group 25">
            <a:extLst>
              <a:ext uri="{FF2B5EF4-FFF2-40B4-BE49-F238E27FC236}">
                <a16:creationId xmlns:a16="http://schemas.microsoft.com/office/drawing/2014/main" id="{334D1701-DF25-AC63-5472-F8A9EC5A4FD9}"/>
              </a:ext>
            </a:extLst>
          </p:cNvPr>
          <p:cNvGrpSpPr/>
          <p:nvPr/>
        </p:nvGrpSpPr>
        <p:grpSpPr>
          <a:xfrm>
            <a:off x="4931147" y="1307725"/>
            <a:ext cx="1999222" cy="523220"/>
            <a:chOff x="343928" y="679450"/>
            <a:chExt cx="1999222" cy="523220"/>
          </a:xfrm>
        </p:grpSpPr>
        <p:sp>
          <p:nvSpPr>
            <p:cNvPr id="27" name="Rectangle 26">
              <a:extLst>
                <a:ext uri="{FF2B5EF4-FFF2-40B4-BE49-F238E27FC236}">
                  <a16:creationId xmlns:a16="http://schemas.microsoft.com/office/drawing/2014/main" id="{A1510620-C1D1-A5DA-02A8-7BE0E92352E6}"/>
                </a:ext>
              </a:extLst>
            </p:cNvPr>
            <p:cNvSpPr/>
            <p:nvPr/>
          </p:nvSpPr>
          <p:spPr>
            <a:xfrm>
              <a:off x="343928" y="714375"/>
              <a:ext cx="1999222" cy="473247"/>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C1ACF286-38C9-7DB1-6439-58EE57F5CA2F}"/>
                </a:ext>
              </a:extLst>
            </p:cNvPr>
            <p:cNvSpPr txBox="1"/>
            <p:nvPr/>
          </p:nvSpPr>
          <p:spPr>
            <a:xfrm>
              <a:off x="343928" y="724727"/>
              <a:ext cx="130492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a:ea typeface="+mn-ea"/>
                  <a:cs typeface="+mn-cs"/>
                </a:rPr>
                <a:t>MAPE:</a:t>
              </a:r>
            </a:p>
          </p:txBody>
        </p:sp>
        <p:sp>
          <p:nvSpPr>
            <p:cNvPr id="29" name="TextBox 28">
              <a:extLst>
                <a:ext uri="{FF2B5EF4-FFF2-40B4-BE49-F238E27FC236}">
                  <a16:creationId xmlns:a16="http://schemas.microsoft.com/office/drawing/2014/main" id="{082B4981-08E6-986C-6DEE-8F898C5AE642}"/>
                </a:ext>
              </a:extLst>
            </p:cNvPr>
            <p:cNvSpPr txBox="1"/>
            <p:nvPr/>
          </p:nvSpPr>
          <p:spPr>
            <a:xfrm>
              <a:off x="1266825" y="679450"/>
              <a:ext cx="10572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prstClr val="white"/>
                  </a:solidFill>
                  <a:effectLst/>
                  <a:uLnTx/>
                  <a:uFillTx/>
                  <a:latin typeface="Calibri"/>
                  <a:ea typeface="+mn-ea"/>
                  <a:cs typeface="+mn-cs"/>
                </a:rPr>
                <a:t>68%</a:t>
              </a:r>
            </a:p>
          </p:txBody>
        </p:sp>
      </p:grpSp>
      <p:grpSp>
        <p:nvGrpSpPr>
          <p:cNvPr id="2051" name="Group 2050">
            <a:extLst>
              <a:ext uri="{FF2B5EF4-FFF2-40B4-BE49-F238E27FC236}">
                <a16:creationId xmlns:a16="http://schemas.microsoft.com/office/drawing/2014/main" id="{8AB4266B-62B0-9D88-F662-C85B77C1B5FE}"/>
              </a:ext>
            </a:extLst>
          </p:cNvPr>
          <p:cNvGrpSpPr/>
          <p:nvPr/>
        </p:nvGrpSpPr>
        <p:grpSpPr>
          <a:xfrm>
            <a:off x="644370" y="1805545"/>
            <a:ext cx="1999222" cy="535920"/>
            <a:chOff x="343928" y="666750"/>
            <a:chExt cx="1999222" cy="535920"/>
          </a:xfrm>
        </p:grpSpPr>
        <p:sp>
          <p:nvSpPr>
            <p:cNvPr id="2052" name="Rectangle 2051">
              <a:extLst>
                <a:ext uri="{FF2B5EF4-FFF2-40B4-BE49-F238E27FC236}">
                  <a16:creationId xmlns:a16="http://schemas.microsoft.com/office/drawing/2014/main" id="{929A47E8-3F0B-941D-DE53-A2A7F428CF62}"/>
                </a:ext>
              </a:extLst>
            </p:cNvPr>
            <p:cNvSpPr/>
            <p:nvPr/>
          </p:nvSpPr>
          <p:spPr>
            <a:xfrm>
              <a:off x="343928" y="714375"/>
              <a:ext cx="1999222" cy="488295"/>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53" name="TextBox 2052">
              <a:extLst>
                <a:ext uri="{FF2B5EF4-FFF2-40B4-BE49-F238E27FC236}">
                  <a16:creationId xmlns:a16="http://schemas.microsoft.com/office/drawing/2014/main" id="{8B282E9A-AB7C-DA3C-DA06-71D6748BE763}"/>
                </a:ext>
              </a:extLst>
            </p:cNvPr>
            <p:cNvSpPr txBox="1"/>
            <p:nvPr/>
          </p:nvSpPr>
          <p:spPr>
            <a:xfrm>
              <a:off x="343928" y="724727"/>
              <a:ext cx="130492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a:ea typeface="+mn-ea"/>
                  <a:cs typeface="+mn-cs"/>
                </a:rPr>
                <a:t>MSE:</a:t>
              </a:r>
            </a:p>
          </p:txBody>
        </p:sp>
        <p:sp>
          <p:nvSpPr>
            <p:cNvPr id="2054" name="TextBox 2053">
              <a:extLst>
                <a:ext uri="{FF2B5EF4-FFF2-40B4-BE49-F238E27FC236}">
                  <a16:creationId xmlns:a16="http://schemas.microsoft.com/office/drawing/2014/main" id="{D81EF199-80EA-0672-FB1D-870D717D4C41}"/>
                </a:ext>
              </a:extLst>
            </p:cNvPr>
            <p:cNvSpPr txBox="1"/>
            <p:nvPr/>
          </p:nvSpPr>
          <p:spPr>
            <a:xfrm>
              <a:off x="1266825" y="666750"/>
              <a:ext cx="10572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prstClr val="white"/>
                  </a:solidFill>
                  <a:effectLst/>
                  <a:uLnTx/>
                  <a:uFillTx/>
                  <a:latin typeface="Calibri"/>
                  <a:ea typeface="+mn-ea"/>
                  <a:cs typeface="+mn-cs"/>
                </a:rPr>
                <a:t>795K</a:t>
              </a:r>
            </a:p>
          </p:txBody>
        </p:sp>
      </p:grpSp>
      <p:grpSp>
        <p:nvGrpSpPr>
          <p:cNvPr id="2055" name="Group 2054">
            <a:extLst>
              <a:ext uri="{FF2B5EF4-FFF2-40B4-BE49-F238E27FC236}">
                <a16:creationId xmlns:a16="http://schemas.microsoft.com/office/drawing/2014/main" id="{E18E1A16-B544-4E47-84C6-B3808330DD12}"/>
              </a:ext>
            </a:extLst>
          </p:cNvPr>
          <p:cNvGrpSpPr/>
          <p:nvPr/>
        </p:nvGrpSpPr>
        <p:grpSpPr>
          <a:xfrm>
            <a:off x="2797020" y="1818245"/>
            <a:ext cx="1999222" cy="523220"/>
            <a:chOff x="343928" y="679450"/>
            <a:chExt cx="1999222" cy="523220"/>
          </a:xfrm>
        </p:grpSpPr>
        <p:sp>
          <p:nvSpPr>
            <p:cNvPr id="2056" name="Rectangle 2055">
              <a:extLst>
                <a:ext uri="{FF2B5EF4-FFF2-40B4-BE49-F238E27FC236}">
                  <a16:creationId xmlns:a16="http://schemas.microsoft.com/office/drawing/2014/main" id="{DF26FED8-B27C-D46A-65B8-9917EBD59E7A}"/>
                </a:ext>
              </a:extLst>
            </p:cNvPr>
            <p:cNvSpPr/>
            <p:nvPr/>
          </p:nvSpPr>
          <p:spPr>
            <a:xfrm>
              <a:off x="343928" y="714375"/>
              <a:ext cx="1999222" cy="473247"/>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57" name="TextBox 2056">
              <a:extLst>
                <a:ext uri="{FF2B5EF4-FFF2-40B4-BE49-F238E27FC236}">
                  <a16:creationId xmlns:a16="http://schemas.microsoft.com/office/drawing/2014/main" id="{BF9833DE-1091-D0CC-36B8-A0D0D964EE6D}"/>
                </a:ext>
              </a:extLst>
            </p:cNvPr>
            <p:cNvSpPr txBox="1"/>
            <p:nvPr/>
          </p:nvSpPr>
          <p:spPr>
            <a:xfrm>
              <a:off x="343928" y="724727"/>
              <a:ext cx="130492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a:ea typeface="+mn-ea"/>
                  <a:cs typeface="+mn-cs"/>
                </a:rPr>
                <a:t>MSE:</a:t>
              </a:r>
            </a:p>
          </p:txBody>
        </p:sp>
        <p:sp>
          <p:nvSpPr>
            <p:cNvPr id="2058" name="TextBox 2057">
              <a:extLst>
                <a:ext uri="{FF2B5EF4-FFF2-40B4-BE49-F238E27FC236}">
                  <a16:creationId xmlns:a16="http://schemas.microsoft.com/office/drawing/2014/main" id="{BFDF80F4-99A9-A04B-48C4-7F75A6BBCE3F}"/>
                </a:ext>
              </a:extLst>
            </p:cNvPr>
            <p:cNvSpPr txBox="1"/>
            <p:nvPr/>
          </p:nvSpPr>
          <p:spPr>
            <a:xfrm>
              <a:off x="1266825" y="679450"/>
              <a:ext cx="10572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prstClr val="white"/>
                  </a:solidFill>
                  <a:effectLst/>
                  <a:uLnTx/>
                  <a:uFillTx/>
                  <a:latin typeface="Calibri"/>
                  <a:ea typeface="+mn-ea"/>
                  <a:cs typeface="+mn-cs"/>
                </a:rPr>
                <a:t>111K</a:t>
              </a:r>
            </a:p>
          </p:txBody>
        </p:sp>
      </p:grpSp>
      <p:grpSp>
        <p:nvGrpSpPr>
          <p:cNvPr id="2059" name="Group 2058">
            <a:extLst>
              <a:ext uri="{FF2B5EF4-FFF2-40B4-BE49-F238E27FC236}">
                <a16:creationId xmlns:a16="http://schemas.microsoft.com/office/drawing/2014/main" id="{1BF56043-A934-77B6-630B-0F8BA58A0925}"/>
              </a:ext>
            </a:extLst>
          </p:cNvPr>
          <p:cNvGrpSpPr/>
          <p:nvPr/>
        </p:nvGrpSpPr>
        <p:grpSpPr>
          <a:xfrm>
            <a:off x="4937497" y="1818245"/>
            <a:ext cx="1999222" cy="523220"/>
            <a:chOff x="343928" y="679450"/>
            <a:chExt cx="1999222" cy="523220"/>
          </a:xfrm>
        </p:grpSpPr>
        <p:sp>
          <p:nvSpPr>
            <p:cNvPr id="2060" name="Rectangle 2059">
              <a:extLst>
                <a:ext uri="{FF2B5EF4-FFF2-40B4-BE49-F238E27FC236}">
                  <a16:creationId xmlns:a16="http://schemas.microsoft.com/office/drawing/2014/main" id="{3F6CD7B7-0464-7B7B-F3F2-8A1AB812572F}"/>
                </a:ext>
              </a:extLst>
            </p:cNvPr>
            <p:cNvSpPr/>
            <p:nvPr/>
          </p:nvSpPr>
          <p:spPr>
            <a:xfrm>
              <a:off x="343928" y="714375"/>
              <a:ext cx="1999222" cy="473247"/>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61" name="TextBox 2060">
              <a:extLst>
                <a:ext uri="{FF2B5EF4-FFF2-40B4-BE49-F238E27FC236}">
                  <a16:creationId xmlns:a16="http://schemas.microsoft.com/office/drawing/2014/main" id="{6EC2F556-B7B0-8614-7D09-937E697E4517}"/>
                </a:ext>
              </a:extLst>
            </p:cNvPr>
            <p:cNvSpPr txBox="1"/>
            <p:nvPr/>
          </p:nvSpPr>
          <p:spPr>
            <a:xfrm>
              <a:off x="343928" y="724727"/>
              <a:ext cx="130492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a:ea typeface="+mn-ea"/>
                  <a:cs typeface="+mn-cs"/>
                </a:rPr>
                <a:t>MSE:</a:t>
              </a:r>
            </a:p>
          </p:txBody>
        </p:sp>
        <p:sp>
          <p:nvSpPr>
            <p:cNvPr id="2062" name="TextBox 2061">
              <a:extLst>
                <a:ext uri="{FF2B5EF4-FFF2-40B4-BE49-F238E27FC236}">
                  <a16:creationId xmlns:a16="http://schemas.microsoft.com/office/drawing/2014/main" id="{B66AD20C-8E4E-A707-CD1A-1AABCE42ADAD}"/>
                </a:ext>
              </a:extLst>
            </p:cNvPr>
            <p:cNvSpPr txBox="1"/>
            <p:nvPr/>
          </p:nvSpPr>
          <p:spPr>
            <a:xfrm>
              <a:off x="1266825" y="679450"/>
              <a:ext cx="10572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prstClr val="white"/>
                  </a:solidFill>
                  <a:effectLst/>
                  <a:uLnTx/>
                  <a:uFillTx/>
                  <a:latin typeface="Calibri"/>
                  <a:ea typeface="+mn-ea"/>
                  <a:cs typeface="+mn-cs"/>
                </a:rPr>
                <a:t>620K</a:t>
              </a:r>
            </a:p>
          </p:txBody>
        </p:sp>
      </p:grpSp>
      <p:sp>
        <p:nvSpPr>
          <p:cNvPr id="2069" name="Rectangle 2068">
            <a:extLst>
              <a:ext uri="{FF2B5EF4-FFF2-40B4-BE49-F238E27FC236}">
                <a16:creationId xmlns:a16="http://schemas.microsoft.com/office/drawing/2014/main" id="{9090E8A4-B518-C59D-43CA-A947D6C9F32E}"/>
              </a:ext>
            </a:extLst>
          </p:cNvPr>
          <p:cNvSpPr/>
          <p:nvPr/>
        </p:nvSpPr>
        <p:spPr>
          <a:xfrm>
            <a:off x="638020" y="1038804"/>
            <a:ext cx="2005572" cy="243521"/>
          </a:xfrm>
          <a:prstGeom prst="rect">
            <a:avLst/>
          </a:prstGeom>
          <a:solidFill>
            <a:srgbClr val="2C5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a:ea typeface="+mn-ea"/>
                <a:cs typeface="+mn-cs"/>
              </a:rPr>
              <a:t>Train</a:t>
            </a:r>
          </a:p>
        </p:txBody>
      </p:sp>
      <p:sp>
        <p:nvSpPr>
          <p:cNvPr id="2070" name="Rectangle 2069">
            <a:extLst>
              <a:ext uri="{FF2B5EF4-FFF2-40B4-BE49-F238E27FC236}">
                <a16:creationId xmlns:a16="http://schemas.microsoft.com/office/drawing/2014/main" id="{514A02EB-478C-92F2-1CCC-121E0B86A0F0}"/>
              </a:ext>
            </a:extLst>
          </p:cNvPr>
          <p:cNvSpPr/>
          <p:nvPr/>
        </p:nvSpPr>
        <p:spPr>
          <a:xfrm>
            <a:off x="2797020" y="1019701"/>
            <a:ext cx="2005572" cy="243521"/>
          </a:xfrm>
          <a:prstGeom prst="rect">
            <a:avLst/>
          </a:prstGeom>
          <a:solidFill>
            <a:srgbClr val="2C5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a:ea typeface="+mn-ea"/>
                <a:cs typeface="+mn-cs"/>
              </a:rPr>
              <a:t>Validation</a:t>
            </a:r>
          </a:p>
        </p:txBody>
      </p:sp>
      <p:sp>
        <p:nvSpPr>
          <p:cNvPr id="2071" name="Rectangle 2070">
            <a:extLst>
              <a:ext uri="{FF2B5EF4-FFF2-40B4-BE49-F238E27FC236}">
                <a16:creationId xmlns:a16="http://schemas.microsoft.com/office/drawing/2014/main" id="{9D211F56-9B59-8939-E76F-449C253E579D}"/>
              </a:ext>
            </a:extLst>
          </p:cNvPr>
          <p:cNvSpPr/>
          <p:nvPr/>
        </p:nvSpPr>
        <p:spPr>
          <a:xfrm>
            <a:off x="4931147" y="1019700"/>
            <a:ext cx="2005572" cy="243521"/>
          </a:xfrm>
          <a:prstGeom prst="rect">
            <a:avLst/>
          </a:prstGeom>
          <a:solidFill>
            <a:srgbClr val="2C5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a:ea typeface="+mn-ea"/>
                <a:cs typeface="+mn-cs"/>
              </a:rPr>
              <a:t>Test</a:t>
            </a:r>
          </a:p>
        </p:txBody>
      </p:sp>
      <p:sp>
        <p:nvSpPr>
          <p:cNvPr id="2072" name="TextBox 2071">
            <a:extLst>
              <a:ext uri="{FF2B5EF4-FFF2-40B4-BE49-F238E27FC236}">
                <a16:creationId xmlns:a16="http://schemas.microsoft.com/office/drawing/2014/main" id="{954E243E-CFFF-F41B-8431-EDF374A0B2D0}"/>
              </a:ext>
            </a:extLst>
          </p:cNvPr>
          <p:cNvSpPr txBox="1"/>
          <p:nvPr/>
        </p:nvSpPr>
        <p:spPr>
          <a:xfrm>
            <a:off x="485775" y="2466975"/>
            <a:ext cx="6524625"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t>Multiple experimentation/iterations performed on LSTM models; Best model exhibited 68% test MAPE on dataset with 70% train MAPE</a:t>
            </a:r>
          </a:p>
          <a:p>
            <a:pPr marL="171450" indent="-171450">
              <a:buFont typeface="Arial" panose="020B0604020202020204" pitchFamily="34" charset="0"/>
              <a:buChar char="•"/>
            </a:pPr>
            <a:r>
              <a:rPr lang="en-IN" sz="1200" dirty="0"/>
              <a:t>Iterations with high train error exhibited high test error</a:t>
            </a:r>
          </a:p>
          <a:p>
            <a:pPr marL="171450" indent="-171450">
              <a:buFont typeface="Arial" panose="020B0604020202020204" pitchFamily="34" charset="0"/>
              <a:buChar char="•"/>
            </a:pPr>
            <a:r>
              <a:rPr lang="en-IN" sz="1200" dirty="0"/>
              <a:t>CNN model showed high variation on Train vs Validation dataset. This can be a sign of moderate overfitting</a:t>
            </a:r>
          </a:p>
        </p:txBody>
      </p:sp>
      <p:sp>
        <p:nvSpPr>
          <p:cNvPr id="16" name="Speech Bubble: Rectangle with Corners Rounded 15">
            <a:extLst>
              <a:ext uri="{FF2B5EF4-FFF2-40B4-BE49-F238E27FC236}">
                <a16:creationId xmlns:a16="http://schemas.microsoft.com/office/drawing/2014/main" id="{5E646EE0-A319-1C6E-BD35-77492E4D6C15}"/>
              </a:ext>
            </a:extLst>
          </p:cNvPr>
          <p:cNvSpPr/>
          <p:nvPr/>
        </p:nvSpPr>
        <p:spPr>
          <a:xfrm>
            <a:off x="9949861" y="4144799"/>
            <a:ext cx="1300162" cy="326331"/>
          </a:xfrm>
          <a:prstGeom prst="wedgeRoundRectCallout">
            <a:avLst>
              <a:gd name="adj1" fmla="val 57848"/>
              <a:gd name="adj2" fmla="val 10362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srgbClr val="00B050"/>
                </a:solidFill>
                <a:effectLst/>
                <a:uLnTx/>
                <a:uFillTx/>
                <a:latin typeface="Calibri"/>
                <a:ea typeface="+mn-ea"/>
                <a:cs typeface="+mn-cs"/>
              </a:rPr>
              <a:t>Test Period</a:t>
            </a:r>
          </a:p>
        </p:txBody>
      </p:sp>
      <p:sp>
        <p:nvSpPr>
          <p:cNvPr id="2078" name="Speech Bubble: Rectangle with Corners Rounded 2077">
            <a:extLst>
              <a:ext uri="{FF2B5EF4-FFF2-40B4-BE49-F238E27FC236}">
                <a16:creationId xmlns:a16="http://schemas.microsoft.com/office/drawing/2014/main" id="{B0C5042F-8529-4C9B-F981-DF188EF6B8F8}"/>
              </a:ext>
            </a:extLst>
          </p:cNvPr>
          <p:cNvSpPr/>
          <p:nvPr/>
        </p:nvSpPr>
        <p:spPr>
          <a:xfrm>
            <a:off x="9276491" y="952032"/>
            <a:ext cx="1300162" cy="326331"/>
          </a:xfrm>
          <a:prstGeom prst="wedgeRoundRectCallout">
            <a:avLst>
              <a:gd name="adj1" fmla="val -54972"/>
              <a:gd name="adj2" fmla="val 17951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srgbClr val="00B050"/>
                </a:solidFill>
                <a:effectLst/>
                <a:uLnTx/>
                <a:uFillTx/>
                <a:latin typeface="Calibri"/>
                <a:ea typeface="+mn-ea"/>
                <a:cs typeface="+mn-cs"/>
              </a:rPr>
              <a:t>Best Test MAPE: </a:t>
            </a:r>
            <a:r>
              <a:rPr lang="en-IN" sz="900" dirty="0">
                <a:solidFill>
                  <a:srgbClr val="00B050"/>
                </a:solidFill>
                <a:latin typeface="Calibri"/>
              </a:rPr>
              <a:t>68</a:t>
            </a:r>
            <a:r>
              <a:rPr kumimoji="0" lang="en-IN" sz="900" b="0" i="0" u="none" strike="noStrike" kern="1200" cap="none" spc="0" normalizeH="0" baseline="0" noProof="0" dirty="0">
                <a:ln>
                  <a:noFill/>
                </a:ln>
                <a:solidFill>
                  <a:srgbClr val="00B050"/>
                </a:solidFill>
                <a:effectLst/>
                <a:uLnTx/>
                <a:uFillTx/>
                <a:latin typeface="Calibri"/>
                <a:ea typeface="+mn-ea"/>
                <a:cs typeface="+mn-cs"/>
              </a:rPr>
              <a:t>%</a:t>
            </a:r>
          </a:p>
        </p:txBody>
      </p:sp>
      <p:sp>
        <p:nvSpPr>
          <p:cNvPr id="11" name="Rectangle 10">
            <a:extLst>
              <a:ext uri="{FF2B5EF4-FFF2-40B4-BE49-F238E27FC236}">
                <a16:creationId xmlns:a16="http://schemas.microsoft.com/office/drawing/2014/main" id="{BEA021E4-4654-C578-788C-095432553F19}"/>
              </a:ext>
            </a:extLst>
          </p:cNvPr>
          <p:cNvSpPr/>
          <p:nvPr/>
        </p:nvSpPr>
        <p:spPr>
          <a:xfrm>
            <a:off x="11315699" y="4385604"/>
            <a:ext cx="359445" cy="1481796"/>
          </a:xfrm>
          <a:prstGeom prst="rect">
            <a:avLst/>
          </a:prstGeom>
          <a:noFill/>
          <a:ln w="19050">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graphicFrame>
        <p:nvGraphicFramePr>
          <p:cNvPr id="13" name="Table 12">
            <a:extLst>
              <a:ext uri="{FF2B5EF4-FFF2-40B4-BE49-F238E27FC236}">
                <a16:creationId xmlns:a16="http://schemas.microsoft.com/office/drawing/2014/main" id="{685ECC62-BA14-71C6-DB60-6AA266479F29}"/>
              </a:ext>
            </a:extLst>
          </p:cNvPr>
          <p:cNvGraphicFramePr>
            <a:graphicFrameLocks noGrp="1"/>
          </p:cNvGraphicFramePr>
          <p:nvPr>
            <p:extLst>
              <p:ext uri="{D42A27DB-BD31-4B8C-83A1-F6EECF244321}">
                <p14:modId xmlns:p14="http://schemas.microsoft.com/office/powerpoint/2010/main" val="1927828661"/>
              </p:ext>
            </p:extLst>
          </p:nvPr>
        </p:nvGraphicFramePr>
        <p:xfrm>
          <a:off x="320019" y="3803607"/>
          <a:ext cx="6881879" cy="2507220"/>
        </p:xfrm>
        <a:graphic>
          <a:graphicData uri="http://schemas.openxmlformats.org/drawingml/2006/table">
            <a:tbl>
              <a:tblPr/>
              <a:tblGrid>
                <a:gridCol w="2480154">
                  <a:extLst>
                    <a:ext uri="{9D8B030D-6E8A-4147-A177-3AD203B41FA5}">
                      <a16:colId xmlns:a16="http://schemas.microsoft.com/office/drawing/2014/main" val="2919533248"/>
                    </a:ext>
                  </a:extLst>
                </a:gridCol>
                <a:gridCol w="872232">
                  <a:extLst>
                    <a:ext uri="{9D8B030D-6E8A-4147-A177-3AD203B41FA5}">
                      <a16:colId xmlns:a16="http://schemas.microsoft.com/office/drawing/2014/main" val="2205240502"/>
                    </a:ext>
                  </a:extLst>
                </a:gridCol>
                <a:gridCol w="1012041">
                  <a:extLst>
                    <a:ext uri="{9D8B030D-6E8A-4147-A177-3AD203B41FA5}">
                      <a16:colId xmlns:a16="http://schemas.microsoft.com/office/drawing/2014/main" val="370817214"/>
                    </a:ext>
                  </a:extLst>
                </a:gridCol>
                <a:gridCol w="632526">
                  <a:extLst>
                    <a:ext uri="{9D8B030D-6E8A-4147-A177-3AD203B41FA5}">
                      <a16:colId xmlns:a16="http://schemas.microsoft.com/office/drawing/2014/main" val="4193526168"/>
                    </a:ext>
                  </a:extLst>
                </a:gridCol>
                <a:gridCol w="576252">
                  <a:extLst>
                    <a:ext uri="{9D8B030D-6E8A-4147-A177-3AD203B41FA5}">
                      <a16:colId xmlns:a16="http://schemas.microsoft.com/office/drawing/2014/main" val="4240995654"/>
                    </a:ext>
                  </a:extLst>
                </a:gridCol>
                <a:gridCol w="714100">
                  <a:extLst>
                    <a:ext uri="{9D8B030D-6E8A-4147-A177-3AD203B41FA5}">
                      <a16:colId xmlns:a16="http://schemas.microsoft.com/office/drawing/2014/main" val="1079411628"/>
                    </a:ext>
                  </a:extLst>
                </a:gridCol>
                <a:gridCol w="594574">
                  <a:extLst>
                    <a:ext uri="{9D8B030D-6E8A-4147-A177-3AD203B41FA5}">
                      <a16:colId xmlns:a16="http://schemas.microsoft.com/office/drawing/2014/main" val="4025329600"/>
                    </a:ext>
                  </a:extLst>
                </a:gridCol>
              </a:tblGrid>
              <a:tr h="208935">
                <a:tc>
                  <a:txBody>
                    <a:bodyPr/>
                    <a:lstStyle/>
                    <a:p>
                      <a:pPr algn="ctr" fontAlgn="t"/>
                      <a:r>
                        <a:rPr lang="en-IN" sz="1100" b="1" i="0" u="none" strike="noStrike" dirty="0" err="1">
                          <a:solidFill>
                            <a:srgbClr val="FFFFFF"/>
                          </a:solidFill>
                          <a:effectLst/>
                          <a:latin typeface="Calibri" panose="020F0502020204030204" pitchFamily="34" charset="0"/>
                        </a:rPr>
                        <a:t>modelName</a:t>
                      </a:r>
                      <a:endParaRPr lang="en-IN" sz="1100" b="1" i="0" u="none" strike="noStrike" dirty="0">
                        <a:solidFill>
                          <a:srgbClr val="FFFFFF"/>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67A"/>
                    </a:solidFill>
                  </a:tcPr>
                </a:tc>
                <a:tc>
                  <a:txBody>
                    <a:bodyPr/>
                    <a:lstStyle/>
                    <a:p>
                      <a:pPr algn="ctr" fontAlgn="t"/>
                      <a:r>
                        <a:rPr lang="en-IN" sz="1100" b="1" i="0" u="none" strike="noStrike">
                          <a:solidFill>
                            <a:srgbClr val="FFFFFF"/>
                          </a:solidFill>
                          <a:effectLst/>
                          <a:latin typeface="Calibri" panose="020F0502020204030204" pitchFamily="34" charset="0"/>
                        </a:rPr>
                        <a:t>trainMAPE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67A"/>
                    </a:solidFill>
                  </a:tcPr>
                </a:tc>
                <a:tc>
                  <a:txBody>
                    <a:bodyPr/>
                    <a:lstStyle/>
                    <a:p>
                      <a:pPr algn="ctr" fontAlgn="t"/>
                      <a:r>
                        <a:rPr lang="en-IN" sz="1100" b="1" i="0" u="none" strike="noStrike">
                          <a:solidFill>
                            <a:srgbClr val="FFFFFF"/>
                          </a:solidFill>
                          <a:effectLst/>
                          <a:latin typeface="Calibri" panose="020F0502020204030204" pitchFamily="34" charset="0"/>
                        </a:rPr>
                        <a:t>trainMSE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67A"/>
                    </a:solidFill>
                  </a:tcPr>
                </a:tc>
                <a:tc>
                  <a:txBody>
                    <a:bodyPr/>
                    <a:lstStyle/>
                    <a:p>
                      <a:pPr algn="ctr" fontAlgn="t"/>
                      <a:r>
                        <a:rPr lang="en-IN" sz="1100" b="1" i="0" u="none" strike="noStrike">
                          <a:solidFill>
                            <a:srgbClr val="FFFFFF"/>
                          </a:solidFill>
                          <a:effectLst/>
                          <a:latin typeface="Calibri" panose="020F0502020204030204" pitchFamily="34" charset="0"/>
                        </a:rPr>
                        <a:t>testMAPE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67A"/>
                    </a:solidFill>
                  </a:tcPr>
                </a:tc>
                <a:tc>
                  <a:txBody>
                    <a:bodyPr/>
                    <a:lstStyle/>
                    <a:p>
                      <a:pPr algn="ctr" fontAlgn="t"/>
                      <a:r>
                        <a:rPr lang="en-IN" sz="1100" b="1" i="0" u="none" strike="noStrike">
                          <a:solidFill>
                            <a:srgbClr val="FFFFFF"/>
                          </a:solidFill>
                          <a:effectLst/>
                          <a:latin typeface="Calibri" panose="020F0502020204030204" pitchFamily="34" charset="0"/>
                        </a:rPr>
                        <a:t>testMSE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67A"/>
                    </a:solidFill>
                  </a:tcPr>
                </a:tc>
                <a:tc>
                  <a:txBody>
                    <a:bodyPr/>
                    <a:lstStyle/>
                    <a:p>
                      <a:pPr algn="ctr" fontAlgn="t"/>
                      <a:r>
                        <a:rPr lang="en-IN" sz="1100" b="1" i="0" u="none" strike="noStrike">
                          <a:solidFill>
                            <a:srgbClr val="FFFFFF"/>
                          </a:solidFill>
                          <a:effectLst/>
                          <a:latin typeface="Calibri" panose="020F0502020204030204" pitchFamily="34" charset="0"/>
                        </a:rPr>
                        <a:t>validMAPE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67A"/>
                    </a:solidFill>
                  </a:tcPr>
                </a:tc>
                <a:tc>
                  <a:txBody>
                    <a:bodyPr/>
                    <a:lstStyle/>
                    <a:p>
                      <a:pPr algn="ctr" fontAlgn="t"/>
                      <a:r>
                        <a:rPr lang="en-IN" sz="1100" b="1" i="0" u="none" strike="noStrike">
                          <a:solidFill>
                            <a:srgbClr val="FFFFFF"/>
                          </a:solidFill>
                          <a:effectLst/>
                          <a:latin typeface="Calibri" panose="020F0502020204030204" pitchFamily="34" charset="0"/>
                        </a:rPr>
                        <a:t>validMSE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67A"/>
                    </a:solidFill>
                  </a:tcPr>
                </a:tc>
                <a:extLst>
                  <a:ext uri="{0D108BD9-81ED-4DB2-BD59-A6C34878D82A}">
                    <a16:rowId xmlns:a16="http://schemas.microsoft.com/office/drawing/2014/main" val="2835386145"/>
                  </a:ext>
                </a:extLst>
              </a:tr>
              <a:tr h="208935">
                <a:tc>
                  <a:txBody>
                    <a:bodyPr/>
                    <a:lstStyle/>
                    <a:p>
                      <a:pPr algn="l" fontAlgn="b"/>
                      <a:r>
                        <a:rPr lang="en-IN" sz="1100" b="0" i="0" u="none" strike="noStrike">
                          <a:solidFill>
                            <a:srgbClr val="000000"/>
                          </a:solidFill>
                          <a:effectLst/>
                          <a:latin typeface="Calibri" panose="020F0502020204030204" pitchFamily="34" charset="0"/>
                        </a:rPr>
                        <a:t>lstmModel_2022-11-25 16_55_53_324926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8,63,664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4,44,669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1,16,532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648263"/>
                  </a:ext>
                </a:extLst>
              </a:tr>
              <a:tr h="208935">
                <a:tc>
                  <a:txBody>
                    <a:bodyPr/>
                    <a:lstStyle/>
                    <a:p>
                      <a:pPr algn="l" fontAlgn="b"/>
                      <a:r>
                        <a:rPr lang="en-IN" sz="1100" b="0" i="0" u="none" strike="noStrike">
                          <a:solidFill>
                            <a:srgbClr val="000000"/>
                          </a:solidFill>
                          <a:effectLst/>
                          <a:latin typeface="Calibri" panose="020F0502020204030204" pitchFamily="34" charset="0"/>
                        </a:rPr>
                        <a:t>lstmModel_2022-11-25 18_28_29_037051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8,56,714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4,31,523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1,15,730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600654"/>
                  </a:ext>
                </a:extLst>
              </a:tr>
              <a:tr h="208935">
                <a:tc>
                  <a:txBody>
                    <a:bodyPr/>
                    <a:lstStyle/>
                    <a:p>
                      <a:pPr algn="l" fontAlgn="b"/>
                      <a:r>
                        <a:rPr lang="en-IN" sz="1100" b="0" i="0" u="none" strike="noStrike">
                          <a:solidFill>
                            <a:srgbClr val="000000"/>
                          </a:solidFill>
                          <a:effectLst/>
                          <a:latin typeface="Calibri" panose="020F0502020204030204" pitchFamily="34" charset="0"/>
                        </a:rPr>
                        <a:t>lstmModel_2022-11-26 08_04_15_345606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8,68,453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6,15,724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1,16,945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2276571"/>
                  </a:ext>
                </a:extLst>
              </a:tr>
              <a:tr h="208935">
                <a:tc>
                  <a:txBody>
                    <a:bodyPr/>
                    <a:lstStyle/>
                    <a:p>
                      <a:pPr algn="l" fontAlgn="b"/>
                      <a:r>
                        <a:rPr lang="en-IN" sz="1100" b="0" i="0" u="none" strike="noStrike">
                          <a:solidFill>
                            <a:srgbClr val="000000"/>
                          </a:solidFill>
                          <a:effectLst/>
                          <a:latin typeface="Calibri" panose="020F0502020204030204" pitchFamily="34" charset="0"/>
                        </a:rPr>
                        <a:t>lstmModel_2022-11-26 16_00_14_624793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IN" sz="1100" b="0" i="0" u="none" strike="noStrike">
                          <a:solidFill>
                            <a:srgbClr val="000000"/>
                          </a:solidFill>
                          <a:effectLst/>
                          <a:latin typeface="Calibri" panose="020F0502020204030204" pitchFamily="34" charset="0"/>
                        </a:rPr>
                        <a:t>               7,95,221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IN" sz="1100" b="0" i="0" u="none" strike="noStrike" dirty="0">
                          <a:solidFill>
                            <a:srgbClr val="000000"/>
                          </a:solidFill>
                          <a:effectLst/>
                          <a:latin typeface="Calibri" panose="020F0502020204030204" pitchFamily="34" charset="0"/>
                        </a:rPr>
                        <a:t>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IN" sz="1100" b="0" i="0" u="none" strike="noStrike">
                          <a:solidFill>
                            <a:srgbClr val="000000"/>
                          </a:solidFill>
                          <a:effectLst/>
                          <a:latin typeface="Calibri" panose="020F0502020204030204" pitchFamily="34" charset="0"/>
                        </a:rPr>
                        <a:t> 6,20,039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IN" sz="1100" b="0" i="0" u="none" strike="noStrike">
                          <a:solidFill>
                            <a:srgbClr val="000000"/>
                          </a:solidFill>
                          <a:effectLst/>
                          <a:latin typeface="Calibri" panose="020F0502020204030204" pitchFamily="34" charset="0"/>
                        </a:rPr>
                        <a:t>86%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IN" sz="1100" b="0" i="0" u="none" strike="noStrike">
                          <a:solidFill>
                            <a:srgbClr val="000000"/>
                          </a:solidFill>
                          <a:effectLst/>
                          <a:latin typeface="Calibri" panose="020F0502020204030204" pitchFamily="34" charset="0"/>
                        </a:rPr>
                        <a:t> 1,11,336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241770154"/>
                  </a:ext>
                </a:extLst>
              </a:tr>
              <a:tr h="208935">
                <a:tc>
                  <a:txBody>
                    <a:bodyPr/>
                    <a:lstStyle/>
                    <a:p>
                      <a:pPr algn="l" fontAlgn="b"/>
                      <a:r>
                        <a:rPr lang="en-IN" sz="1100" b="0" i="0" u="none" strike="noStrike">
                          <a:solidFill>
                            <a:srgbClr val="000000"/>
                          </a:solidFill>
                          <a:effectLst/>
                          <a:latin typeface="Calibri" panose="020F0502020204030204" pitchFamily="34" charset="0"/>
                        </a:rPr>
                        <a:t>lstmModel_2022-11-25 16_24_15_248476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8,86,312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4,57,277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1,19,576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558971"/>
                  </a:ext>
                </a:extLst>
              </a:tr>
              <a:tr h="208935">
                <a:tc>
                  <a:txBody>
                    <a:bodyPr/>
                    <a:lstStyle/>
                    <a:p>
                      <a:pPr algn="l" fontAlgn="b"/>
                      <a:r>
                        <a:rPr lang="en-IN" sz="1100" b="0" i="0" u="none" strike="noStrike">
                          <a:solidFill>
                            <a:srgbClr val="000000"/>
                          </a:solidFill>
                          <a:effectLst/>
                          <a:latin typeface="Calibri" panose="020F0502020204030204" pitchFamily="34" charset="0"/>
                        </a:rPr>
                        <a:t>lstmModel_2022-11-26 16_46_26_116117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7,92,023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6,36,024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1,10,751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8505561"/>
                  </a:ext>
                </a:extLst>
              </a:tr>
              <a:tr h="208935">
                <a:tc>
                  <a:txBody>
                    <a:bodyPr/>
                    <a:lstStyle/>
                    <a:p>
                      <a:pPr algn="l" fontAlgn="b"/>
                      <a:r>
                        <a:rPr lang="en-IN" sz="1100" b="0" i="0" u="none" strike="noStrike">
                          <a:solidFill>
                            <a:srgbClr val="000000"/>
                          </a:solidFill>
                          <a:effectLst/>
                          <a:latin typeface="Calibri" panose="020F0502020204030204" pitchFamily="34" charset="0"/>
                        </a:rPr>
                        <a:t>lstmModel_2022-11-26 12_28_19_669260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8,02,793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6,36,585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1,13,814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0967832"/>
                  </a:ext>
                </a:extLst>
              </a:tr>
              <a:tr h="208935">
                <a:tc>
                  <a:txBody>
                    <a:bodyPr/>
                    <a:lstStyle/>
                    <a:p>
                      <a:pPr algn="l" fontAlgn="b"/>
                      <a:r>
                        <a:rPr lang="en-IN" sz="1100" b="0" i="0" u="none" strike="noStrike">
                          <a:solidFill>
                            <a:srgbClr val="000000"/>
                          </a:solidFill>
                          <a:effectLst/>
                          <a:latin typeface="Calibri" panose="020F0502020204030204" pitchFamily="34" charset="0"/>
                        </a:rPr>
                        <a:t>lstmModel_2022-11-25 15_24_57_804397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8,84,260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4,52,108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1,20,060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555314"/>
                  </a:ext>
                </a:extLst>
              </a:tr>
              <a:tr h="208935">
                <a:tc>
                  <a:txBody>
                    <a:bodyPr/>
                    <a:lstStyle/>
                    <a:p>
                      <a:pPr algn="l" fontAlgn="b"/>
                      <a:r>
                        <a:rPr lang="en-IN" sz="1100" b="0" i="0" u="none" strike="noStrike">
                          <a:solidFill>
                            <a:srgbClr val="000000"/>
                          </a:solidFill>
                          <a:effectLst/>
                          <a:latin typeface="Calibri" panose="020F0502020204030204" pitchFamily="34" charset="0"/>
                        </a:rPr>
                        <a:t>lstmModel_2022-11-26 09_04_22_186614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9,09,531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6,30,926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1,21,989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5635886"/>
                  </a:ext>
                </a:extLst>
              </a:tr>
              <a:tr h="208935">
                <a:tc>
                  <a:txBody>
                    <a:bodyPr/>
                    <a:lstStyle/>
                    <a:p>
                      <a:pPr algn="l" fontAlgn="b"/>
                      <a:r>
                        <a:rPr lang="en-IN" sz="1100" b="0" i="0" u="none" strike="noStrike">
                          <a:solidFill>
                            <a:srgbClr val="000000"/>
                          </a:solidFill>
                          <a:effectLst/>
                          <a:latin typeface="Calibri" panose="020F0502020204030204" pitchFamily="34" charset="0"/>
                        </a:rPr>
                        <a:t>lstmModel_2022-11-26 08_40_05_279868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9,11,266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6,54,229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1,23,043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3912788"/>
                  </a:ext>
                </a:extLst>
              </a:tr>
              <a:tr h="208935">
                <a:tc>
                  <a:txBody>
                    <a:bodyPr/>
                    <a:lstStyle/>
                    <a:p>
                      <a:pPr algn="l" fontAlgn="b"/>
                      <a:r>
                        <a:rPr lang="en-IN" sz="1100" b="0" i="0" u="none" strike="noStrike">
                          <a:solidFill>
                            <a:srgbClr val="000000"/>
                          </a:solidFill>
                          <a:effectLst/>
                          <a:latin typeface="Calibri" panose="020F0502020204030204" pitchFamily="34" charset="0"/>
                        </a:rPr>
                        <a:t>lstmModel_2022-11-26 09_28_29_108843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18,20,039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2,15,190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8567857"/>
                  </a:ext>
                </a:extLst>
              </a:tr>
            </a:tbl>
          </a:graphicData>
        </a:graphic>
      </p:graphicFrame>
    </p:spTree>
    <p:extLst>
      <p:ext uri="{BB962C8B-B14F-4D97-AF65-F5344CB8AC3E}">
        <p14:creationId xmlns:p14="http://schemas.microsoft.com/office/powerpoint/2010/main" val="1638608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1141E81-E610-AA2A-FAB0-91E418596373}"/>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0" cap="all" spc="100" normalizeH="0" baseline="0" noProof="0" dirty="0">
                <a:ln>
                  <a:noFill/>
                </a:ln>
                <a:solidFill>
                  <a:srgbClr val="2C567A"/>
                </a:solidFill>
                <a:effectLst/>
                <a:uLnTx/>
                <a:uFillTx/>
                <a:latin typeface="Seaford Bold (Headings)"/>
                <a:ea typeface="+mj-ea"/>
                <a:cs typeface="+mj-cs"/>
              </a:rPr>
              <a:t>Conclusion and discussion</a:t>
            </a:r>
            <a:endParaRPr kumimoji="0" lang="en-US" sz="2500" b="1" i="0" u="none" strike="noStrike" kern="1200" cap="all" spc="100" normalizeH="0" baseline="0" noProof="0" dirty="0">
              <a:ln>
                <a:noFill/>
              </a:ln>
              <a:solidFill>
                <a:srgbClr val="2C567A"/>
              </a:solidFill>
              <a:effectLst/>
              <a:uLnTx/>
              <a:uFillTx/>
              <a:latin typeface="Seaford Bold (Headings)"/>
              <a:ea typeface="+mj-ea"/>
              <a:cs typeface="+mj-cs"/>
            </a:endParaRPr>
          </a:p>
        </p:txBody>
      </p:sp>
      <p:sp>
        <p:nvSpPr>
          <p:cNvPr id="2" name="Rectangle 1">
            <a:extLst>
              <a:ext uri="{FF2B5EF4-FFF2-40B4-BE49-F238E27FC236}">
                <a16:creationId xmlns:a16="http://schemas.microsoft.com/office/drawing/2014/main" id="{B3F32D87-C044-DBD4-ACDB-A03AD7876696}"/>
              </a:ext>
            </a:extLst>
          </p:cNvPr>
          <p:cNvSpPr/>
          <p:nvPr/>
        </p:nvSpPr>
        <p:spPr>
          <a:xfrm>
            <a:off x="0" y="6341806"/>
            <a:ext cx="12192000" cy="516194"/>
          </a:xfrm>
          <a:prstGeom prst="rect">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Title 1">
            <a:extLst>
              <a:ext uri="{FF2B5EF4-FFF2-40B4-BE49-F238E27FC236}">
                <a16:creationId xmlns:a16="http://schemas.microsoft.com/office/drawing/2014/main" id="{5FC19FB5-B812-4795-3B06-A681C5EEDC6D}"/>
              </a:ext>
            </a:extLst>
          </p:cNvPr>
          <p:cNvSpPr txBox="1">
            <a:spLocks/>
          </p:cNvSpPr>
          <p:nvPr/>
        </p:nvSpPr>
        <p:spPr>
          <a:xfrm>
            <a:off x="10265791" y="1771"/>
            <a:ext cx="1921244" cy="318740"/>
          </a:xfrm>
          <a:prstGeom prst="rect">
            <a:avLst/>
          </a:prstGeom>
          <a:solidFill>
            <a:srgbClr val="2C567A"/>
          </a:solidFill>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1400" dirty="0">
                <a:solidFill>
                  <a:prstClr val="white"/>
                </a:solidFill>
                <a:latin typeface="Bookman Old Style" panose="020F0302020204030204"/>
              </a:rPr>
              <a:t>6</a:t>
            </a:r>
            <a:r>
              <a:rPr kumimoji="0" lang="en-US" sz="1400" b="0" i="0" u="none" strike="noStrike" kern="1200" cap="none" spc="-50" normalizeH="0" baseline="0" noProof="0" dirty="0">
                <a:ln>
                  <a:noFill/>
                </a:ln>
                <a:solidFill>
                  <a:prstClr val="white"/>
                </a:solidFill>
                <a:effectLst/>
                <a:uLnTx/>
                <a:uFillTx/>
                <a:latin typeface="Bookman Old Style" panose="020F0302020204030204"/>
                <a:ea typeface="+mj-ea"/>
                <a:cs typeface="+mj-cs"/>
              </a:rPr>
              <a:t>. </a:t>
            </a:r>
            <a:r>
              <a:rPr lang="en-US" sz="1400" dirty="0">
                <a:solidFill>
                  <a:prstClr val="white"/>
                </a:solidFill>
                <a:latin typeface="Bookman Old Style" panose="020F0302020204030204"/>
              </a:rPr>
              <a:t>Conclusion</a:t>
            </a:r>
            <a:endParaRPr kumimoji="0" lang="en-US" sz="1400" b="0" i="0" u="none" strike="noStrike" kern="1200" cap="none" spc="-50" normalizeH="0" baseline="0" noProof="0" dirty="0">
              <a:ln>
                <a:noFill/>
              </a:ln>
              <a:solidFill>
                <a:prstClr val="white"/>
              </a:solidFill>
              <a:effectLst/>
              <a:uLnTx/>
              <a:uFillTx/>
              <a:latin typeface="Bookman Old Style" panose="020F0302020204030204"/>
              <a:ea typeface="+mj-ea"/>
              <a:cs typeface="+mj-cs"/>
            </a:endParaRPr>
          </a:p>
        </p:txBody>
      </p:sp>
      <p:sp>
        <p:nvSpPr>
          <p:cNvPr id="4" name="TextBox 3">
            <a:extLst>
              <a:ext uri="{FF2B5EF4-FFF2-40B4-BE49-F238E27FC236}">
                <a16:creationId xmlns:a16="http://schemas.microsoft.com/office/drawing/2014/main" id="{43042964-F1A2-8A5F-1D03-C99B5C8350FD}"/>
              </a:ext>
            </a:extLst>
          </p:cNvPr>
          <p:cNvSpPr txBox="1"/>
          <p:nvPr/>
        </p:nvSpPr>
        <p:spPr>
          <a:xfrm>
            <a:off x="343928" y="543959"/>
            <a:ext cx="11334550" cy="3139321"/>
          </a:xfrm>
          <a:prstGeom prst="rect">
            <a:avLst/>
          </a:prstGeom>
          <a:noFill/>
        </p:spPr>
        <p:txBody>
          <a:bodyPr wrap="square">
            <a:spAutoFit/>
          </a:bodyPr>
          <a:lstStyle/>
          <a:p>
            <a:r>
              <a:rPr lang="en-IN" dirty="0">
                <a:solidFill>
                  <a:schemeClr val="tx1">
                    <a:lumMod val="65000"/>
                    <a:lumOff val="35000"/>
                  </a:schemeClr>
                </a:solidFill>
                <a:latin typeface="Times New Roman" panose="02020603050405020304" pitchFamily="18" charset="0"/>
              </a:rPr>
              <a:t>Of the three model architectures explored in current work Multilayer Perceptron model exhibited best test error (MAPE) in comparison with Convolutional Neural Networks and Long-Short-Term-Memory models. Best experiment/iteration of MLP model produced 45% Test MAPE with is ~7% more than the best experiment of CNN and 23% more than the LSTM’s best experiment.</a:t>
            </a:r>
          </a:p>
          <a:p>
            <a:endParaRPr lang="en-IN" dirty="0">
              <a:solidFill>
                <a:schemeClr val="tx1">
                  <a:lumMod val="65000"/>
                  <a:lumOff val="35000"/>
                </a:schemeClr>
              </a:solidFill>
              <a:latin typeface="Times New Roman" panose="02020603050405020304" pitchFamily="18" charset="0"/>
            </a:endParaRPr>
          </a:p>
          <a:p>
            <a:r>
              <a:rPr lang="en-IN" dirty="0">
                <a:solidFill>
                  <a:schemeClr val="tx1">
                    <a:lumMod val="65000"/>
                    <a:lumOff val="35000"/>
                  </a:schemeClr>
                </a:solidFill>
                <a:latin typeface="Times New Roman" panose="02020603050405020304" pitchFamily="18" charset="0"/>
              </a:rPr>
              <a:t>Model performance on train and validation datasets is relatively very consistent in MLP experiments than that of CNN and LSTM. Though Convolutional showed good train MAPE of 36% but failed to perform on test dataset, while LSTM models failed to perform during both training and testing. One of the major reasons for all model exhibiting high test error is due to abnormal sales dip during the test period which was never observed in the past. Refer to the chart below on the dip observed. Exploring the reason for abnormal dip can help in treating the data for improved model performance and validation.</a:t>
            </a:r>
          </a:p>
        </p:txBody>
      </p:sp>
      <p:grpSp>
        <p:nvGrpSpPr>
          <p:cNvPr id="9" name="Group 8">
            <a:extLst>
              <a:ext uri="{FF2B5EF4-FFF2-40B4-BE49-F238E27FC236}">
                <a16:creationId xmlns:a16="http://schemas.microsoft.com/office/drawing/2014/main" id="{4EBEE01B-85BB-B39A-9BB3-048760648CEF}"/>
              </a:ext>
            </a:extLst>
          </p:cNvPr>
          <p:cNvGrpSpPr/>
          <p:nvPr/>
        </p:nvGrpSpPr>
        <p:grpSpPr>
          <a:xfrm>
            <a:off x="3826845" y="3695700"/>
            <a:ext cx="3621705" cy="2226305"/>
            <a:chOff x="3826845" y="3867150"/>
            <a:chExt cx="3621705" cy="2226305"/>
          </a:xfrm>
          <a:effectLst>
            <a:outerShdw blurRad="50800" dist="38100" dir="2700000" algn="tl" rotWithShape="0">
              <a:prstClr val="black">
                <a:alpha val="40000"/>
              </a:prstClr>
            </a:outerShdw>
          </a:effectLst>
        </p:grpSpPr>
        <p:pic>
          <p:nvPicPr>
            <p:cNvPr id="7" name="Picture 6">
              <a:extLst>
                <a:ext uri="{FF2B5EF4-FFF2-40B4-BE49-F238E27FC236}">
                  <a16:creationId xmlns:a16="http://schemas.microsoft.com/office/drawing/2014/main" id="{036B86D3-AE84-D9CE-1FCE-337BC2C10D42}"/>
                </a:ext>
              </a:extLst>
            </p:cNvPr>
            <p:cNvPicPr>
              <a:picLocks noChangeAspect="1"/>
            </p:cNvPicPr>
            <p:nvPr/>
          </p:nvPicPr>
          <p:blipFill rotWithShape="1">
            <a:blip r:embed="rId2"/>
            <a:srcRect t="17535"/>
            <a:stretch/>
          </p:blipFill>
          <p:spPr>
            <a:xfrm>
              <a:off x="3826845" y="3867150"/>
              <a:ext cx="3621705" cy="2026171"/>
            </a:xfrm>
            <a:prstGeom prst="rect">
              <a:avLst/>
            </a:prstGeom>
          </p:spPr>
        </p:pic>
        <p:sp>
          <p:nvSpPr>
            <p:cNvPr id="8" name="TextBox 7">
              <a:extLst>
                <a:ext uri="{FF2B5EF4-FFF2-40B4-BE49-F238E27FC236}">
                  <a16:creationId xmlns:a16="http://schemas.microsoft.com/office/drawing/2014/main" id="{70110071-1CFD-1701-A3D0-75504CADBDB3}"/>
                </a:ext>
              </a:extLst>
            </p:cNvPr>
            <p:cNvSpPr txBox="1"/>
            <p:nvPr/>
          </p:nvSpPr>
          <p:spPr>
            <a:xfrm>
              <a:off x="5373128" y="5831845"/>
              <a:ext cx="800100" cy="261610"/>
            </a:xfrm>
            <a:prstGeom prst="rect">
              <a:avLst/>
            </a:prstGeom>
            <a:noFill/>
          </p:spPr>
          <p:txBody>
            <a:bodyPr wrap="square" rtlCol="0">
              <a:spAutoFit/>
            </a:bodyPr>
            <a:lstStyle/>
            <a:p>
              <a:pPr algn="ctr"/>
              <a:r>
                <a:rPr lang="en-IN" sz="1100" dirty="0">
                  <a:solidFill>
                    <a:schemeClr val="tx1">
                      <a:lumMod val="50000"/>
                      <a:lumOff val="50000"/>
                    </a:schemeClr>
                  </a:solidFill>
                </a:rPr>
                <a:t>Month</a:t>
              </a:r>
            </a:p>
          </p:txBody>
        </p:sp>
      </p:grpSp>
      <p:sp>
        <p:nvSpPr>
          <p:cNvPr id="10" name="TextBox 9">
            <a:extLst>
              <a:ext uri="{FF2B5EF4-FFF2-40B4-BE49-F238E27FC236}">
                <a16:creationId xmlns:a16="http://schemas.microsoft.com/office/drawing/2014/main" id="{F11423EF-D1BF-4BD2-04EE-0A51656B82EE}"/>
              </a:ext>
            </a:extLst>
          </p:cNvPr>
          <p:cNvSpPr txBox="1"/>
          <p:nvPr/>
        </p:nvSpPr>
        <p:spPr>
          <a:xfrm>
            <a:off x="4199365" y="5886079"/>
            <a:ext cx="3441033" cy="430887"/>
          </a:xfrm>
          <a:prstGeom prst="rect">
            <a:avLst/>
          </a:prstGeom>
          <a:noFill/>
        </p:spPr>
        <p:txBody>
          <a:bodyPr wrap="square">
            <a:spAutoFit/>
          </a:bodyPr>
          <a:lstStyle/>
          <a:p>
            <a:pPr algn="ctr"/>
            <a:r>
              <a:rPr lang="en-IN" sz="1100" b="1" i="1" dirty="0">
                <a:solidFill>
                  <a:srgbClr val="2C567A"/>
                </a:solidFill>
                <a:effectLst/>
                <a:latin typeface="Arial" panose="020B0604020202020204" pitchFamily="34" charset="0"/>
                <a:ea typeface="Times New Roman" panose="02020603050405020304" pitchFamily="18" charset="0"/>
              </a:rPr>
              <a:t>Figure: </a:t>
            </a:r>
            <a:r>
              <a:rPr lang="en-IN" sz="1100" i="1" dirty="0">
                <a:solidFill>
                  <a:srgbClr val="2C567A"/>
                </a:solidFill>
                <a:effectLst/>
                <a:latin typeface="Arial" panose="020B0604020202020204" pitchFamily="34" charset="0"/>
                <a:ea typeface="Times New Roman" panose="02020603050405020304" pitchFamily="18" charset="0"/>
              </a:rPr>
              <a:t>Monthly sales trend with abnormal drop in the during test period</a:t>
            </a:r>
            <a:endParaRPr lang="en-IN" sz="2400" dirty="0">
              <a:solidFill>
                <a:srgbClr val="2C567A"/>
              </a:solidFill>
            </a:endParaRPr>
          </a:p>
        </p:txBody>
      </p:sp>
      <p:sp>
        <p:nvSpPr>
          <p:cNvPr id="11" name="Rectangle 10">
            <a:extLst>
              <a:ext uri="{FF2B5EF4-FFF2-40B4-BE49-F238E27FC236}">
                <a16:creationId xmlns:a16="http://schemas.microsoft.com/office/drawing/2014/main" id="{C5BAF518-EA44-34EF-492C-ED08837FCA81}"/>
              </a:ext>
            </a:extLst>
          </p:cNvPr>
          <p:cNvSpPr/>
          <p:nvPr/>
        </p:nvSpPr>
        <p:spPr>
          <a:xfrm>
            <a:off x="7029449" y="4204251"/>
            <a:ext cx="419101" cy="1226759"/>
          </a:xfrm>
          <a:prstGeom prst="rect">
            <a:avLst/>
          </a:prstGeom>
          <a:noFill/>
          <a:ln w="19050">
            <a:solidFill>
              <a:srgbClr val="B2606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peech Bubble: Rectangle with Corners Rounded 11">
            <a:extLst>
              <a:ext uri="{FF2B5EF4-FFF2-40B4-BE49-F238E27FC236}">
                <a16:creationId xmlns:a16="http://schemas.microsoft.com/office/drawing/2014/main" id="{885585B0-92BC-1370-1507-6D6DE74CFD02}"/>
              </a:ext>
            </a:extLst>
          </p:cNvPr>
          <p:cNvSpPr/>
          <p:nvPr/>
        </p:nvSpPr>
        <p:spPr>
          <a:xfrm>
            <a:off x="7448550" y="3812018"/>
            <a:ext cx="1300162" cy="326331"/>
          </a:xfrm>
          <a:prstGeom prst="wedgeRoundRectCallout">
            <a:avLst>
              <a:gd name="adj1" fmla="val -60834"/>
              <a:gd name="adj2" fmla="val 15908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B2606E"/>
                </a:solidFill>
              </a:rPr>
              <a:t>Drop in Test Period</a:t>
            </a:r>
          </a:p>
        </p:txBody>
      </p:sp>
    </p:spTree>
    <p:extLst>
      <p:ext uri="{BB962C8B-B14F-4D97-AF65-F5344CB8AC3E}">
        <p14:creationId xmlns:p14="http://schemas.microsoft.com/office/powerpoint/2010/main" val="3029290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45F13F6-3037-DE83-3C0F-1A6D38C1F9A5}"/>
              </a:ext>
            </a:extLst>
          </p:cNvPr>
          <p:cNvSpPr/>
          <p:nvPr/>
        </p:nvSpPr>
        <p:spPr>
          <a:xfrm>
            <a:off x="4688733" y="4338536"/>
            <a:ext cx="7503268" cy="1867711"/>
          </a:xfrm>
          <a:prstGeom prst="rect">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Title 1">
            <a:extLst>
              <a:ext uri="{FF2B5EF4-FFF2-40B4-BE49-F238E27FC236}">
                <a16:creationId xmlns:a16="http://schemas.microsoft.com/office/drawing/2014/main" id="{AB326B31-65BE-45CC-FCAE-B0AFB6C53FE0}"/>
              </a:ext>
            </a:extLst>
          </p:cNvPr>
          <p:cNvSpPr txBox="1">
            <a:spLocks/>
          </p:cNvSpPr>
          <p:nvPr/>
        </p:nvSpPr>
        <p:spPr>
          <a:xfrm>
            <a:off x="4889866" y="4823593"/>
            <a:ext cx="6503963" cy="127122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b="1" kern="1200" cap="all" baseline="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all" spc="0" normalizeH="0" baseline="0" noProof="0" dirty="0">
                <a:ln>
                  <a:noFill/>
                </a:ln>
                <a:solidFill>
                  <a:prstClr val="white"/>
                </a:solidFill>
                <a:effectLst/>
                <a:uLnTx/>
                <a:uFillTx/>
                <a:latin typeface="Corbel"/>
                <a:ea typeface="+mj-ea"/>
                <a:cs typeface="+mj-cs"/>
              </a:rPr>
              <a:t>Thank You</a:t>
            </a:r>
          </a:p>
        </p:txBody>
      </p:sp>
    </p:spTree>
    <p:extLst>
      <p:ext uri="{BB962C8B-B14F-4D97-AF65-F5344CB8AC3E}">
        <p14:creationId xmlns:p14="http://schemas.microsoft.com/office/powerpoint/2010/main" val="73022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1141E81-E610-AA2A-FAB0-91E418596373}"/>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2500" b="1" cap="all" spc="100" dirty="0">
                <a:solidFill>
                  <a:srgbClr val="2C567A"/>
                </a:solidFill>
                <a:latin typeface="Seaford Bold (Headings)"/>
              </a:rPr>
              <a:t>Agenda</a:t>
            </a:r>
          </a:p>
        </p:txBody>
      </p:sp>
      <p:pic>
        <p:nvPicPr>
          <p:cNvPr id="4" name="Picture Placeholder 16" descr="A woman standing in front of a display of clothes&#10;&#10;">
            <a:extLst>
              <a:ext uri="{FF2B5EF4-FFF2-40B4-BE49-F238E27FC236}">
                <a16:creationId xmlns:a16="http://schemas.microsoft.com/office/drawing/2014/main" id="{E562C152-1D44-2FF8-6E7D-02FA9A65BA15}"/>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a:ext>
            </a:extLst>
          </a:blip>
          <a:srcRect r="56034"/>
          <a:stretch/>
        </p:blipFill>
        <p:spPr>
          <a:xfrm>
            <a:off x="0" y="645459"/>
            <a:ext cx="2487561" cy="5753299"/>
          </a:xfrm>
          <a:prstGeom prst="rect">
            <a:avLst/>
          </a:prstGeom>
        </p:spPr>
      </p:pic>
      <p:sp>
        <p:nvSpPr>
          <p:cNvPr id="2" name="Rectangle 1">
            <a:extLst>
              <a:ext uri="{FF2B5EF4-FFF2-40B4-BE49-F238E27FC236}">
                <a16:creationId xmlns:a16="http://schemas.microsoft.com/office/drawing/2014/main" id="{B3F32D87-C044-DBD4-ACDB-A03AD7876696}"/>
              </a:ext>
            </a:extLst>
          </p:cNvPr>
          <p:cNvSpPr/>
          <p:nvPr/>
        </p:nvSpPr>
        <p:spPr>
          <a:xfrm>
            <a:off x="0" y="6341806"/>
            <a:ext cx="12192000" cy="516194"/>
          </a:xfrm>
          <a:prstGeom prst="rect">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6333B9ED-1FDB-13B3-C395-62EC850C6856}"/>
              </a:ext>
            </a:extLst>
          </p:cNvPr>
          <p:cNvSpPr/>
          <p:nvPr/>
        </p:nvSpPr>
        <p:spPr>
          <a:xfrm>
            <a:off x="2189776" y="836505"/>
            <a:ext cx="1583703" cy="530399"/>
          </a:xfrm>
          <a:prstGeom prst="roundRect">
            <a:avLst/>
          </a:prstGeom>
          <a:solidFill>
            <a:srgbClr val="2C567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rPr>
              <a:t>1.</a:t>
            </a:r>
          </a:p>
        </p:txBody>
      </p:sp>
      <p:sp>
        <p:nvSpPr>
          <p:cNvPr id="19" name="Rectangle: Rounded Corners 18">
            <a:extLst>
              <a:ext uri="{FF2B5EF4-FFF2-40B4-BE49-F238E27FC236}">
                <a16:creationId xmlns:a16="http://schemas.microsoft.com/office/drawing/2014/main" id="{23169E05-28C5-169D-D50F-B78AB3851D55}"/>
              </a:ext>
            </a:extLst>
          </p:cNvPr>
          <p:cNvSpPr/>
          <p:nvPr/>
        </p:nvSpPr>
        <p:spPr>
          <a:xfrm>
            <a:off x="2189776" y="2707933"/>
            <a:ext cx="1583703" cy="530399"/>
          </a:xfrm>
          <a:prstGeom prst="roundRect">
            <a:avLst/>
          </a:prstGeom>
          <a:solidFill>
            <a:srgbClr val="2C567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a:r>
              <a:rPr lang="en-IN" kern="0" dirty="0">
                <a:solidFill>
                  <a:prstClr val="white"/>
                </a:solidFill>
                <a:latin typeface="Calibri" panose="020F0502020204030204"/>
              </a:rPr>
              <a:t>3.</a:t>
            </a:r>
          </a:p>
        </p:txBody>
      </p:sp>
      <p:sp>
        <p:nvSpPr>
          <p:cNvPr id="20" name="TextBox 19">
            <a:extLst>
              <a:ext uri="{FF2B5EF4-FFF2-40B4-BE49-F238E27FC236}">
                <a16:creationId xmlns:a16="http://schemas.microsoft.com/office/drawing/2014/main" id="{D8E9A6F6-1296-5623-C06F-34B457D0AE0F}"/>
              </a:ext>
            </a:extLst>
          </p:cNvPr>
          <p:cNvSpPr txBox="1"/>
          <p:nvPr/>
        </p:nvSpPr>
        <p:spPr>
          <a:xfrm>
            <a:off x="3999573" y="823177"/>
            <a:ext cx="525088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all" spc="100" normalizeH="0" baseline="0" noProof="0" dirty="0">
                <a:ln>
                  <a:noFill/>
                </a:ln>
                <a:solidFill>
                  <a:srgbClr val="2C567A"/>
                </a:solidFill>
                <a:effectLst/>
                <a:uLnTx/>
                <a:uFillTx/>
                <a:latin typeface="Seaford Bold (Headings)"/>
              </a:rPr>
              <a:t>overview</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prstClr val="black">
                    <a:lumMod val="75000"/>
                    <a:lumOff val="25000"/>
                  </a:prstClr>
                </a:solidFill>
                <a:effectLst/>
                <a:uLnTx/>
                <a:uFillTx/>
              </a:rPr>
              <a:t>Problem Statement and Project Scope</a:t>
            </a:r>
          </a:p>
        </p:txBody>
      </p:sp>
      <p:sp>
        <p:nvSpPr>
          <p:cNvPr id="21" name="TextBox 20">
            <a:extLst>
              <a:ext uri="{FF2B5EF4-FFF2-40B4-BE49-F238E27FC236}">
                <a16:creationId xmlns:a16="http://schemas.microsoft.com/office/drawing/2014/main" id="{2D1DD208-A4EE-1AF1-34AF-792646BF26B1}"/>
              </a:ext>
            </a:extLst>
          </p:cNvPr>
          <p:cNvSpPr txBox="1"/>
          <p:nvPr/>
        </p:nvSpPr>
        <p:spPr>
          <a:xfrm>
            <a:off x="3999573" y="2684026"/>
            <a:ext cx="7298004"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all" spc="100" normalizeH="0" baseline="0" noProof="0" dirty="0">
                <a:ln>
                  <a:noFill/>
                </a:ln>
                <a:solidFill>
                  <a:srgbClr val="2C567A"/>
                </a:solidFill>
                <a:effectLst/>
                <a:uLnTx/>
                <a:uFillTx/>
                <a:latin typeface="Seaford Bold (Headings)"/>
              </a:rPr>
              <a:t>Solution Approach</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prstClr val="black">
                    <a:lumMod val="75000"/>
                    <a:lumOff val="25000"/>
                  </a:prstClr>
                </a:solidFill>
                <a:effectLst/>
                <a:uLnTx/>
                <a:uFillTx/>
              </a:rPr>
              <a:t>Development Approach, Model Selection and Evaluation Plan</a:t>
            </a:r>
          </a:p>
        </p:txBody>
      </p:sp>
      <p:sp>
        <p:nvSpPr>
          <p:cNvPr id="22" name="Rectangle: Rounded Corners 21">
            <a:extLst>
              <a:ext uri="{FF2B5EF4-FFF2-40B4-BE49-F238E27FC236}">
                <a16:creationId xmlns:a16="http://schemas.microsoft.com/office/drawing/2014/main" id="{05D4E840-D2C5-0394-662E-2330D4EF84DB}"/>
              </a:ext>
            </a:extLst>
          </p:cNvPr>
          <p:cNvSpPr/>
          <p:nvPr/>
        </p:nvSpPr>
        <p:spPr>
          <a:xfrm>
            <a:off x="2180348" y="1711576"/>
            <a:ext cx="1583703" cy="530399"/>
          </a:xfrm>
          <a:prstGeom prst="roundRect">
            <a:avLst/>
          </a:prstGeom>
          <a:solidFill>
            <a:srgbClr val="2C567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a:r>
              <a:rPr lang="en-IN" kern="0" dirty="0">
                <a:solidFill>
                  <a:prstClr val="white"/>
                </a:solidFill>
                <a:latin typeface="Calibri" panose="020F0502020204030204"/>
              </a:rPr>
              <a:t>2.</a:t>
            </a:r>
          </a:p>
        </p:txBody>
      </p:sp>
      <p:sp>
        <p:nvSpPr>
          <p:cNvPr id="23" name="TextBox 22">
            <a:extLst>
              <a:ext uri="{FF2B5EF4-FFF2-40B4-BE49-F238E27FC236}">
                <a16:creationId xmlns:a16="http://schemas.microsoft.com/office/drawing/2014/main" id="{8639B86B-2D61-2875-DE56-BF121D578857}"/>
              </a:ext>
            </a:extLst>
          </p:cNvPr>
          <p:cNvSpPr txBox="1"/>
          <p:nvPr/>
        </p:nvSpPr>
        <p:spPr>
          <a:xfrm>
            <a:off x="3990146" y="1705752"/>
            <a:ext cx="6201604"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all" spc="100" normalizeH="0" baseline="0" noProof="0" dirty="0">
                <a:ln>
                  <a:noFill/>
                </a:ln>
                <a:solidFill>
                  <a:srgbClr val="2C567A"/>
                </a:solidFill>
                <a:effectLst/>
                <a:uLnTx/>
                <a:uFillTx/>
                <a:latin typeface="Seaford Bold (Headings)"/>
              </a:rPr>
              <a:t>Data, Tools and technologies</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prstClr val="black">
                    <a:lumMod val="75000"/>
                    <a:lumOff val="25000"/>
                  </a:prstClr>
                </a:solidFill>
                <a:effectLst/>
                <a:uLnTx/>
                <a:uFillTx/>
              </a:rPr>
              <a:t>Data Description, Data Profile Summary and Development Tool &amp; Tech.</a:t>
            </a:r>
          </a:p>
        </p:txBody>
      </p:sp>
      <p:sp>
        <p:nvSpPr>
          <p:cNvPr id="24" name="Rectangle: Rounded Corners 23">
            <a:extLst>
              <a:ext uri="{FF2B5EF4-FFF2-40B4-BE49-F238E27FC236}">
                <a16:creationId xmlns:a16="http://schemas.microsoft.com/office/drawing/2014/main" id="{BD27A600-DECA-A7E8-4111-7E0BF11E940F}"/>
              </a:ext>
            </a:extLst>
          </p:cNvPr>
          <p:cNvSpPr/>
          <p:nvPr/>
        </p:nvSpPr>
        <p:spPr>
          <a:xfrm>
            <a:off x="2189775" y="3742329"/>
            <a:ext cx="1583703" cy="530399"/>
          </a:xfrm>
          <a:prstGeom prst="roundRect">
            <a:avLst/>
          </a:prstGeom>
          <a:solidFill>
            <a:srgbClr val="2C567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a:r>
              <a:rPr lang="en-IN" kern="0" dirty="0">
                <a:solidFill>
                  <a:prstClr val="white"/>
                </a:solidFill>
                <a:latin typeface="Calibri" panose="020F0502020204030204"/>
              </a:rPr>
              <a:t>4.</a:t>
            </a:r>
          </a:p>
        </p:txBody>
      </p:sp>
      <p:sp>
        <p:nvSpPr>
          <p:cNvPr id="25" name="TextBox 24">
            <a:extLst>
              <a:ext uri="{FF2B5EF4-FFF2-40B4-BE49-F238E27FC236}">
                <a16:creationId xmlns:a16="http://schemas.microsoft.com/office/drawing/2014/main" id="{7BF6D390-3C01-8D16-ADFD-CF2AAE0D3EB4}"/>
              </a:ext>
            </a:extLst>
          </p:cNvPr>
          <p:cNvSpPr txBox="1"/>
          <p:nvPr/>
        </p:nvSpPr>
        <p:spPr>
          <a:xfrm>
            <a:off x="3999573" y="3736505"/>
            <a:ext cx="5746062"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all" spc="100" normalizeH="0" baseline="0" noProof="0" dirty="0">
                <a:ln>
                  <a:noFill/>
                </a:ln>
                <a:solidFill>
                  <a:srgbClr val="2C567A"/>
                </a:solidFill>
                <a:effectLst/>
                <a:uLnTx/>
                <a:uFillTx/>
                <a:latin typeface="Seaford Bold (Headings)"/>
              </a:rPr>
              <a:t>Exploratory Data Analysis</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prstClr val="black">
                    <a:lumMod val="75000"/>
                    <a:lumOff val="25000"/>
                  </a:prstClr>
                </a:solidFill>
                <a:effectLst/>
                <a:uLnTx/>
                <a:uFillTx/>
              </a:rPr>
              <a:t>Key Insights Driving Model </a:t>
            </a:r>
            <a:r>
              <a:rPr lang="en-IN" sz="1600" kern="0" dirty="0">
                <a:solidFill>
                  <a:prstClr val="black">
                    <a:lumMod val="75000"/>
                    <a:lumOff val="25000"/>
                  </a:prstClr>
                </a:solidFill>
              </a:rPr>
              <a:t>and Business Outcomes</a:t>
            </a:r>
            <a:endParaRPr kumimoji="0" lang="en-IN" sz="1600" b="0" i="0" u="none" strike="noStrike" kern="0" cap="none" spc="0" normalizeH="0" baseline="0" noProof="0" dirty="0">
              <a:ln>
                <a:noFill/>
              </a:ln>
              <a:solidFill>
                <a:prstClr val="black">
                  <a:lumMod val="75000"/>
                  <a:lumOff val="25000"/>
                </a:prstClr>
              </a:solidFill>
              <a:effectLst/>
              <a:uLnTx/>
              <a:uFillTx/>
            </a:endParaRPr>
          </a:p>
        </p:txBody>
      </p:sp>
      <p:sp>
        <p:nvSpPr>
          <p:cNvPr id="26" name="Rectangle: Rounded Corners 25">
            <a:extLst>
              <a:ext uri="{FF2B5EF4-FFF2-40B4-BE49-F238E27FC236}">
                <a16:creationId xmlns:a16="http://schemas.microsoft.com/office/drawing/2014/main" id="{04E058B4-8E56-9CE1-23A5-D33133071984}"/>
              </a:ext>
            </a:extLst>
          </p:cNvPr>
          <p:cNvSpPr/>
          <p:nvPr/>
        </p:nvSpPr>
        <p:spPr>
          <a:xfrm>
            <a:off x="2180348" y="4738205"/>
            <a:ext cx="1583703" cy="530399"/>
          </a:xfrm>
          <a:prstGeom prst="roundRect">
            <a:avLst/>
          </a:prstGeom>
          <a:solidFill>
            <a:srgbClr val="2C567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a:r>
              <a:rPr lang="en-IN" kern="0" dirty="0">
                <a:solidFill>
                  <a:prstClr val="white"/>
                </a:solidFill>
                <a:latin typeface="Calibri" panose="020F0502020204030204"/>
              </a:rPr>
              <a:t>5.</a:t>
            </a:r>
          </a:p>
        </p:txBody>
      </p:sp>
      <p:sp>
        <p:nvSpPr>
          <p:cNvPr id="27" name="TextBox 26">
            <a:extLst>
              <a:ext uri="{FF2B5EF4-FFF2-40B4-BE49-F238E27FC236}">
                <a16:creationId xmlns:a16="http://schemas.microsoft.com/office/drawing/2014/main" id="{41085F0B-E211-B6D8-6263-948D29430228}"/>
              </a:ext>
            </a:extLst>
          </p:cNvPr>
          <p:cNvSpPr txBox="1"/>
          <p:nvPr/>
        </p:nvSpPr>
        <p:spPr>
          <a:xfrm>
            <a:off x="3999573" y="4732381"/>
            <a:ext cx="5746062"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all" spc="100" normalizeH="0" baseline="0" noProof="0" dirty="0">
                <a:ln>
                  <a:noFill/>
                </a:ln>
                <a:solidFill>
                  <a:srgbClr val="2C567A"/>
                </a:solidFill>
                <a:effectLst/>
                <a:uLnTx/>
                <a:uFillTx/>
                <a:latin typeface="Seaford Bold (Headings)"/>
              </a:rPr>
              <a:t>Results</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prstClr val="black">
                    <a:lumMod val="75000"/>
                    <a:lumOff val="25000"/>
                  </a:prstClr>
                </a:solidFill>
                <a:effectLst/>
                <a:uLnTx/>
                <a:uFillTx/>
              </a:rPr>
              <a:t>Final Results – Summary &amp; Comparison</a:t>
            </a:r>
          </a:p>
        </p:txBody>
      </p:sp>
      <p:sp>
        <p:nvSpPr>
          <p:cNvPr id="30" name="Rectangle: Rounded Corners 29">
            <a:extLst>
              <a:ext uri="{FF2B5EF4-FFF2-40B4-BE49-F238E27FC236}">
                <a16:creationId xmlns:a16="http://schemas.microsoft.com/office/drawing/2014/main" id="{BAF05F4E-3D2E-F52A-AA6C-1BBE0B4849CF}"/>
              </a:ext>
            </a:extLst>
          </p:cNvPr>
          <p:cNvSpPr/>
          <p:nvPr/>
        </p:nvSpPr>
        <p:spPr>
          <a:xfrm>
            <a:off x="2189775" y="5640223"/>
            <a:ext cx="1583703" cy="530399"/>
          </a:xfrm>
          <a:prstGeom prst="roundRect">
            <a:avLst/>
          </a:prstGeom>
          <a:solidFill>
            <a:srgbClr val="2C567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a:r>
              <a:rPr lang="en-IN" kern="0" dirty="0">
                <a:solidFill>
                  <a:prstClr val="white"/>
                </a:solidFill>
                <a:latin typeface="Calibri" panose="020F0502020204030204"/>
              </a:rPr>
              <a:t>6.</a:t>
            </a:r>
          </a:p>
        </p:txBody>
      </p:sp>
      <p:sp>
        <p:nvSpPr>
          <p:cNvPr id="31" name="TextBox 30">
            <a:extLst>
              <a:ext uri="{FF2B5EF4-FFF2-40B4-BE49-F238E27FC236}">
                <a16:creationId xmlns:a16="http://schemas.microsoft.com/office/drawing/2014/main" id="{FAC8479E-B70C-3395-409A-A7EAD9463A33}"/>
              </a:ext>
            </a:extLst>
          </p:cNvPr>
          <p:cNvSpPr txBox="1"/>
          <p:nvPr/>
        </p:nvSpPr>
        <p:spPr>
          <a:xfrm>
            <a:off x="4038183" y="5634399"/>
            <a:ext cx="5746062"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all" spc="100" normalizeH="0" baseline="0" noProof="0" dirty="0">
                <a:ln>
                  <a:noFill/>
                </a:ln>
                <a:solidFill>
                  <a:srgbClr val="2C567A"/>
                </a:solidFill>
                <a:effectLst/>
                <a:uLnTx/>
                <a:uFillTx/>
                <a:latin typeface="Seaford Bold (Headings)"/>
              </a:rPr>
              <a:t>Conclusion</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prstClr val="black">
                    <a:lumMod val="75000"/>
                    <a:lumOff val="25000"/>
                  </a:prstClr>
                </a:solidFill>
                <a:effectLst/>
                <a:uLnTx/>
                <a:uFillTx/>
              </a:rPr>
              <a:t>Model Discussion, Conclusion and Next Steps</a:t>
            </a:r>
          </a:p>
        </p:txBody>
      </p:sp>
    </p:spTree>
    <p:extLst>
      <p:ext uri="{BB962C8B-B14F-4D97-AF65-F5344CB8AC3E}">
        <p14:creationId xmlns:p14="http://schemas.microsoft.com/office/powerpoint/2010/main" val="286021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1141E81-E610-AA2A-FAB0-91E418596373}"/>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500" b="1" i="0" u="none" strike="noStrike" kern="1200" cap="all" spc="100" normalizeH="0" baseline="0" noProof="0" dirty="0">
                <a:ln>
                  <a:noFill/>
                </a:ln>
                <a:solidFill>
                  <a:srgbClr val="2C567A"/>
                </a:solidFill>
                <a:effectLst/>
                <a:uLnTx/>
                <a:uFillTx/>
                <a:latin typeface="Seaford Bold (Headings)"/>
                <a:ea typeface="+mj-ea"/>
                <a:cs typeface="+mj-cs"/>
              </a:rPr>
              <a:t>overview</a:t>
            </a:r>
          </a:p>
        </p:txBody>
      </p:sp>
      <p:sp>
        <p:nvSpPr>
          <p:cNvPr id="2" name="Rectangle 1">
            <a:extLst>
              <a:ext uri="{FF2B5EF4-FFF2-40B4-BE49-F238E27FC236}">
                <a16:creationId xmlns:a16="http://schemas.microsoft.com/office/drawing/2014/main" id="{B3F32D87-C044-DBD4-ACDB-A03AD7876696}"/>
              </a:ext>
            </a:extLst>
          </p:cNvPr>
          <p:cNvSpPr/>
          <p:nvPr/>
        </p:nvSpPr>
        <p:spPr>
          <a:xfrm>
            <a:off x="0" y="6341806"/>
            <a:ext cx="12192000" cy="516194"/>
          </a:xfrm>
          <a:prstGeom prst="rect">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Title 1">
            <a:extLst>
              <a:ext uri="{FF2B5EF4-FFF2-40B4-BE49-F238E27FC236}">
                <a16:creationId xmlns:a16="http://schemas.microsoft.com/office/drawing/2014/main" id="{5FC19FB5-B812-4795-3B06-A681C5EEDC6D}"/>
              </a:ext>
            </a:extLst>
          </p:cNvPr>
          <p:cNvSpPr txBox="1">
            <a:spLocks/>
          </p:cNvSpPr>
          <p:nvPr/>
        </p:nvSpPr>
        <p:spPr>
          <a:xfrm>
            <a:off x="10265791" y="1771"/>
            <a:ext cx="1921244" cy="318740"/>
          </a:xfrm>
          <a:prstGeom prst="rect">
            <a:avLst/>
          </a:prstGeom>
          <a:solidFill>
            <a:srgbClr val="2C567A"/>
          </a:solidFill>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50" normalizeH="0" baseline="0" noProof="0" dirty="0">
                <a:ln>
                  <a:noFill/>
                </a:ln>
                <a:solidFill>
                  <a:schemeClr val="bg1"/>
                </a:solidFill>
                <a:effectLst/>
                <a:uLnTx/>
                <a:uFillTx/>
                <a:latin typeface="Bookman Old Style" panose="020F0302020204030204"/>
                <a:ea typeface="+mj-ea"/>
                <a:cs typeface="+mj-cs"/>
              </a:rPr>
              <a:t>1. Overview</a:t>
            </a:r>
          </a:p>
        </p:txBody>
      </p:sp>
      <p:sp>
        <p:nvSpPr>
          <p:cNvPr id="6" name="TextBox 5">
            <a:extLst>
              <a:ext uri="{FF2B5EF4-FFF2-40B4-BE49-F238E27FC236}">
                <a16:creationId xmlns:a16="http://schemas.microsoft.com/office/drawing/2014/main" id="{43127630-B8CA-1CC4-AA24-17AEE0EBBD99}"/>
              </a:ext>
            </a:extLst>
          </p:cNvPr>
          <p:cNvSpPr txBox="1"/>
          <p:nvPr/>
        </p:nvSpPr>
        <p:spPr>
          <a:xfrm>
            <a:off x="343928" y="4242073"/>
            <a:ext cx="11104658" cy="1569660"/>
          </a:xfrm>
          <a:prstGeom prst="rect">
            <a:avLst/>
          </a:prstGeom>
          <a:noFill/>
        </p:spPr>
        <p:txBody>
          <a:bodyPr wrap="square">
            <a:spAutoFit/>
          </a:bodyPr>
          <a:lstStyle/>
          <a:p>
            <a:r>
              <a:rPr lang="en-US" sz="1600" i="1" dirty="0">
                <a:solidFill>
                  <a:schemeClr val="tx1">
                    <a:lumMod val="75000"/>
                    <a:lumOff val="25000"/>
                  </a:schemeClr>
                </a:solidFill>
              </a:rPr>
              <a:t>“Complex problems needs innovative solutions”. </a:t>
            </a:r>
            <a:r>
              <a:rPr lang="en-US" sz="1600" dirty="0">
                <a:solidFill>
                  <a:schemeClr val="tx1">
                    <a:lumMod val="75000"/>
                    <a:lumOff val="25000"/>
                  </a:schemeClr>
                </a:solidFill>
              </a:rPr>
              <a:t>Due to frequent changing &amp; complex consumer purchase patterns traditional approaches like Moving Average, ARIMA and ARIMAX etc., might not provide expected demand forecast accuracy levels. With appropriate data treatment advanced Deep Learning techniques like MLP, LSTMs etc., can provided satisfactory results. The current project scope is to predict future retail store sales using MLP, CNN and LSTM deep learning techniques. </a:t>
            </a:r>
          </a:p>
          <a:p>
            <a:endParaRPr lang="en-US" sz="1600" dirty="0">
              <a:solidFill>
                <a:schemeClr val="tx1">
                  <a:lumMod val="75000"/>
                  <a:lumOff val="25000"/>
                </a:schemeClr>
              </a:solidFill>
            </a:endParaRPr>
          </a:p>
          <a:p>
            <a:r>
              <a:rPr lang="en-US" sz="1600" dirty="0">
                <a:solidFill>
                  <a:schemeClr val="tx1">
                    <a:lumMod val="75000"/>
                    <a:lumOff val="25000"/>
                  </a:schemeClr>
                </a:solidFill>
              </a:rPr>
              <a:t>Each technique is evaluated on test and train datasets and final model is selected post comparative study.</a:t>
            </a:r>
          </a:p>
        </p:txBody>
      </p:sp>
      <p:pic>
        <p:nvPicPr>
          <p:cNvPr id="63" name="Picture 62">
            <a:extLst>
              <a:ext uri="{FF2B5EF4-FFF2-40B4-BE49-F238E27FC236}">
                <a16:creationId xmlns:a16="http://schemas.microsoft.com/office/drawing/2014/main" id="{255255F6-4A8F-75B8-5AF0-AB53C3EAF0A8}"/>
              </a:ext>
            </a:extLst>
          </p:cNvPr>
          <p:cNvPicPr>
            <a:picLocks noChangeAspect="1"/>
          </p:cNvPicPr>
          <p:nvPr/>
        </p:nvPicPr>
        <p:blipFill>
          <a:blip r:embed="rId2"/>
          <a:stretch>
            <a:fillRect/>
          </a:stretch>
        </p:blipFill>
        <p:spPr>
          <a:xfrm>
            <a:off x="6678883" y="1207644"/>
            <a:ext cx="5514815" cy="2253563"/>
          </a:xfrm>
          <a:prstGeom prst="rect">
            <a:avLst/>
          </a:prstGeom>
        </p:spPr>
      </p:pic>
      <p:sp>
        <p:nvSpPr>
          <p:cNvPr id="64" name="TextBox 63">
            <a:extLst>
              <a:ext uri="{FF2B5EF4-FFF2-40B4-BE49-F238E27FC236}">
                <a16:creationId xmlns:a16="http://schemas.microsoft.com/office/drawing/2014/main" id="{BE1A52B2-E8C4-4735-3294-C08EFE7354D5}"/>
              </a:ext>
            </a:extLst>
          </p:cNvPr>
          <p:cNvSpPr txBox="1"/>
          <p:nvPr/>
        </p:nvSpPr>
        <p:spPr>
          <a:xfrm>
            <a:off x="410066" y="1145397"/>
            <a:ext cx="6304445" cy="2554545"/>
          </a:xfrm>
          <a:prstGeom prst="rect">
            <a:avLst/>
          </a:prstGeom>
          <a:noFill/>
        </p:spPr>
        <p:txBody>
          <a:bodyPr wrap="square">
            <a:spAutoFit/>
          </a:bodyPr>
          <a:lstStyle/>
          <a:p>
            <a:r>
              <a:rPr lang="en-US" sz="1600" b="1" dirty="0">
                <a:solidFill>
                  <a:schemeClr val="tx1">
                    <a:lumMod val="75000"/>
                    <a:lumOff val="25000"/>
                  </a:schemeClr>
                </a:solidFill>
              </a:rPr>
              <a:t>S</a:t>
            </a:r>
            <a:r>
              <a:rPr lang="en-US" sz="1600" dirty="0">
                <a:solidFill>
                  <a:schemeClr val="tx1">
                    <a:lumMod val="75000"/>
                    <a:lumOff val="25000"/>
                  </a:schemeClr>
                </a:solidFill>
              </a:rPr>
              <a:t>upply chain and Inventory management is very vital any large or small scale business. For any business to grow and sustain long run in a market maintaining balanced flow is not an option but a must.  Having an intuition on upcoming increase or decrease in demand helps businesses in making better strategic decisions related to inventory, which in turn not only improves cashflow and customer experiences (product availability) but also reduces retail shrinkage (due to wastage).</a:t>
            </a:r>
          </a:p>
          <a:p>
            <a:endParaRPr lang="en-US" sz="1600" dirty="0">
              <a:solidFill>
                <a:schemeClr val="tx1">
                  <a:lumMod val="75000"/>
                  <a:lumOff val="25000"/>
                </a:schemeClr>
              </a:solidFill>
            </a:endParaRPr>
          </a:p>
          <a:p>
            <a:r>
              <a:rPr lang="en-US" sz="1600" i="1" dirty="0">
                <a:solidFill>
                  <a:schemeClr val="tx1">
                    <a:lumMod val="75000"/>
                    <a:lumOff val="25000"/>
                  </a:schemeClr>
                </a:solidFill>
              </a:rPr>
              <a:t>Be it 2001, Nike’s supply chain failure or 2011, BestBuy.com holiday period out of stock issue the importance of Demanding forecasting is time tested</a:t>
            </a:r>
          </a:p>
        </p:txBody>
      </p:sp>
      <p:sp>
        <p:nvSpPr>
          <p:cNvPr id="65" name="Title 1">
            <a:extLst>
              <a:ext uri="{FF2B5EF4-FFF2-40B4-BE49-F238E27FC236}">
                <a16:creationId xmlns:a16="http://schemas.microsoft.com/office/drawing/2014/main" id="{E203B707-C80D-B82C-E00D-8EA637299A9D}"/>
              </a:ext>
            </a:extLst>
          </p:cNvPr>
          <p:cNvSpPr txBox="1">
            <a:spLocks/>
          </p:cNvSpPr>
          <p:nvPr/>
        </p:nvSpPr>
        <p:spPr>
          <a:xfrm>
            <a:off x="410066" y="766550"/>
            <a:ext cx="10058400" cy="44850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800" b="1" dirty="0">
                <a:latin typeface="+mn-lt"/>
                <a:ea typeface="+mn-ea"/>
                <a:cs typeface="+mn-cs"/>
              </a:rPr>
              <a:t>Motivation</a:t>
            </a:r>
          </a:p>
        </p:txBody>
      </p:sp>
      <p:sp>
        <p:nvSpPr>
          <p:cNvPr id="66" name="Title 1">
            <a:extLst>
              <a:ext uri="{FF2B5EF4-FFF2-40B4-BE49-F238E27FC236}">
                <a16:creationId xmlns:a16="http://schemas.microsoft.com/office/drawing/2014/main" id="{A55F0D5F-D806-45A4-E02B-62AD9ADF9BF2}"/>
              </a:ext>
            </a:extLst>
          </p:cNvPr>
          <p:cNvSpPr txBox="1">
            <a:spLocks/>
          </p:cNvSpPr>
          <p:nvPr/>
        </p:nvSpPr>
        <p:spPr>
          <a:xfrm>
            <a:off x="410066" y="3899838"/>
            <a:ext cx="10058400" cy="44850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800" b="1" dirty="0">
                <a:latin typeface="+mn-lt"/>
                <a:ea typeface="+mn-ea"/>
                <a:cs typeface="+mn-cs"/>
              </a:rPr>
              <a:t>Project Scope</a:t>
            </a:r>
          </a:p>
        </p:txBody>
      </p:sp>
    </p:spTree>
    <p:extLst>
      <p:ext uri="{BB962C8B-B14F-4D97-AF65-F5344CB8AC3E}">
        <p14:creationId xmlns:p14="http://schemas.microsoft.com/office/powerpoint/2010/main" val="226489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1141E81-E610-AA2A-FAB0-91E418596373}"/>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0" cap="all" spc="100" normalizeH="0" baseline="0" noProof="0" dirty="0">
                <a:ln>
                  <a:noFill/>
                </a:ln>
                <a:solidFill>
                  <a:srgbClr val="2C567A"/>
                </a:solidFill>
                <a:effectLst/>
                <a:uLnTx/>
                <a:uFillTx/>
                <a:latin typeface="Seaford Bold (Headings)"/>
              </a:rPr>
              <a:t>Data, Tools and technologies</a:t>
            </a:r>
            <a:endParaRPr kumimoji="0" lang="en-US" sz="2500" b="1" i="0" u="none" strike="noStrike" kern="1200" cap="all" spc="100" normalizeH="0" baseline="0" noProof="0" dirty="0">
              <a:ln>
                <a:noFill/>
              </a:ln>
              <a:solidFill>
                <a:srgbClr val="2C567A"/>
              </a:solidFill>
              <a:effectLst/>
              <a:uLnTx/>
              <a:uFillTx/>
              <a:latin typeface="Seaford Bold (Headings)"/>
              <a:ea typeface="+mj-ea"/>
              <a:cs typeface="+mj-cs"/>
            </a:endParaRPr>
          </a:p>
        </p:txBody>
      </p:sp>
      <p:sp>
        <p:nvSpPr>
          <p:cNvPr id="2" name="Rectangle 1">
            <a:extLst>
              <a:ext uri="{FF2B5EF4-FFF2-40B4-BE49-F238E27FC236}">
                <a16:creationId xmlns:a16="http://schemas.microsoft.com/office/drawing/2014/main" id="{B3F32D87-C044-DBD4-ACDB-A03AD7876696}"/>
              </a:ext>
            </a:extLst>
          </p:cNvPr>
          <p:cNvSpPr/>
          <p:nvPr/>
        </p:nvSpPr>
        <p:spPr>
          <a:xfrm>
            <a:off x="0" y="6341806"/>
            <a:ext cx="12192000" cy="516194"/>
          </a:xfrm>
          <a:prstGeom prst="rect">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Title 1">
            <a:extLst>
              <a:ext uri="{FF2B5EF4-FFF2-40B4-BE49-F238E27FC236}">
                <a16:creationId xmlns:a16="http://schemas.microsoft.com/office/drawing/2014/main" id="{5FC19FB5-B812-4795-3B06-A681C5EEDC6D}"/>
              </a:ext>
            </a:extLst>
          </p:cNvPr>
          <p:cNvSpPr txBox="1">
            <a:spLocks/>
          </p:cNvSpPr>
          <p:nvPr/>
        </p:nvSpPr>
        <p:spPr>
          <a:xfrm>
            <a:off x="10265791" y="1771"/>
            <a:ext cx="1921244" cy="318740"/>
          </a:xfrm>
          <a:prstGeom prst="rect">
            <a:avLst/>
          </a:prstGeom>
          <a:solidFill>
            <a:srgbClr val="2C567A"/>
          </a:solidFill>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1400" dirty="0">
                <a:solidFill>
                  <a:prstClr val="white"/>
                </a:solidFill>
                <a:latin typeface="Bookman Old Style" panose="020F0302020204030204"/>
              </a:rPr>
              <a:t>2</a:t>
            </a:r>
            <a:r>
              <a:rPr kumimoji="0" lang="en-US" sz="1400" b="0" i="0" u="none" strike="noStrike" kern="1200" cap="none" spc="-50" normalizeH="0" baseline="0" noProof="0" dirty="0">
                <a:ln>
                  <a:noFill/>
                </a:ln>
                <a:solidFill>
                  <a:prstClr val="white"/>
                </a:solidFill>
                <a:effectLst/>
                <a:uLnTx/>
                <a:uFillTx/>
                <a:latin typeface="Bookman Old Style" panose="020F0302020204030204"/>
                <a:ea typeface="+mj-ea"/>
                <a:cs typeface="+mj-cs"/>
              </a:rPr>
              <a:t>. Data &amp; Tools</a:t>
            </a:r>
          </a:p>
        </p:txBody>
      </p:sp>
      <p:sp>
        <p:nvSpPr>
          <p:cNvPr id="4" name="Rectangle 3">
            <a:extLst>
              <a:ext uri="{FF2B5EF4-FFF2-40B4-BE49-F238E27FC236}">
                <a16:creationId xmlns:a16="http://schemas.microsoft.com/office/drawing/2014/main" id="{E97C1154-B8CA-05C8-FA2A-21D0D23012F8}"/>
              </a:ext>
            </a:extLst>
          </p:cNvPr>
          <p:cNvSpPr/>
          <p:nvPr/>
        </p:nvSpPr>
        <p:spPr>
          <a:xfrm>
            <a:off x="438150" y="762000"/>
            <a:ext cx="11534775" cy="1314450"/>
          </a:xfrm>
          <a:prstGeom prst="rect">
            <a:avLst/>
          </a:prstGeom>
          <a:solidFill>
            <a:schemeClr val="bg1">
              <a:lumMod val="9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4ED70EE-367A-1B19-2BC0-E889B4D5C990}"/>
              </a:ext>
            </a:extLst>
          </p:cNvPr>
          <p:cNvSpPr/>
          <p:nvPr/>
        </p:nvSpPr>
        <p:spPr>
          <a:xfrm>
            <a:off x="438150" y="2137440"/>
            <a:ext cx="7772400" cy="388236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76BBFAE-C91B-EA5B-BAB0-3CA1A0F1CDD3}"/>
              </a:ext>
            </a:extLst>
          </p:cNvPr>
          <p:cNvSpPr/>
          <p:nvPr/>
        </p:nvSpPr>
        <p:spPr>
          <a:xfrm>
            <a:off x="8286749" y="2137441"/>
            <a:ext cx="3686175" cy="189832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6DA64C5-9875-AA73-51C2-2FDC9B61A90D}"/>
              </a:ext>
            </a:extLst>
          </p:cNvPr>
          <p:cNvSpPr/>
          <p:nvPr/>
        </p:nvSpPr>
        <p:spPr>
          <a:xfrm>
            <a:off x="8286748" y="4093405"/>
            <a:ext cx="3686175" cy="189832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0EE2D11-F3FE-39C9-118F-6041CD0AD70B}"/>
              </a:ext>
            </a:extLst>
          </p:cNvPr>
          <p:cNvSpPr/>
          <p:nvPr/>
        </p:nvSpPr>
        <p:spPr>
          <a:xfrm>
            <a:off x="438150" y="2137440"/>
            <a:ext cx="523875" cy="3882360"/>
          </a:xfrm>
          <a:prstGeom prst="rect">
            <a:avLst/>
          </a:prstGeom>
          <a:solidFill>
            <a:srgbClr val="B2606E">
              <a:alpha val="69804"/>
            </a:srgbClr>
          </a:solidFill>
          <a:ln w="19050"/>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1400" b="1" i="1" dirty="0">
                <a:solidFill>
                  <a:schemeClr val="bg1"/>
                </a:solidFill>
              </a:rPr>
              <a:t>Data Highlights</a:t>
            </a:r>
          </a:p>
        </p:txBody>
      </p:sp>
      <p:sp>
        <p:nvSpPr>
          <p:cNvPr id="11" name="Rectangle 10">
            <a:extLst>
              <a:ext uri="{FF2B5EF4-FFF2-40B4-BE49-F238E27FC236}">
                <a16:creationId xmlns:a16="http://schemas.microsoft.com/office/drawing/2014/main" id="{1A3EECAC-7227-09C0-DAC2-319F388DBD01}"/>
              </a:ext>
            </a:extLst>
          </p:cNvPr>
          <p:cNvSpPr/>
          <p:nvPr/>
        </p:nvSpPr>
        <p:spPr>
          <a:xfrm>
            <a:off x="8294114" y="2137441"/>
            <a:ext cx="3686175" cy="318740"/>
          </a:xfrm>
          <a:prstGeom prst="rect">
            <a:avLst/>
          </a:prstGeom>
          <a:solidFill>
            <a:srgbClr val="B2606E">
              <a:alpha val="69804"/>
            </a:srgbClr>
          </a:solidFill>
          <a:ln w="19050"/>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IN" sz="1400" b="1" i="1" dirty="0">
                <a:solidFill>
                  <a:schemeClr val="bg1"/>
                </a:solidFill>
              </a:rPr>
              <a:t>High level Data Summary</a:t>
            </a:r>
          </a:p>
        </p:txBody>
      </p:sp>
      <p:sp>
        <p:nvSpPr>
          <p:cNvPr id="12" name="Rectangle 11">
            <a:extLst>
              <a:ext uri="{FF2B5EF4-FFF2-40B4-BE49-F238E27FC236}">
                <a16:creationId xmlns:a16="http://schemas.microsoft.com/office/drawing/2014/main" id="{D9440678-F2A3-3B6C-7313-8E69E42ECFAA}"/>
              </a:ext>
            </a:extLst>
          </p:cNvPr>
          <p:cNvSpPr/>
          <p:nvPr/>
        </p:nvSpPr>
        <p:spPr>
          <a:xfrm>
            <a:off x="8286747" y="4088145"/>
            <a:ext cx="3686175" cy="318740"/>
          </a:xfrm>
          <a:prstGeom prst="rect">
            <a:avLst/>
          </a:prstGeom>
          <a:solidFill>
            <a:srgbClr val="B2606E">
              <a:alpha val="69804"/>
            </a:srgbClr>
          </a:solidFill>
          <a:ln w="19050"/>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IN" sz="1400" b="1" i="1" dirty="0">
                <a:solidFill>
                  <a:schemeClr val="bg1"/>
                </a:solidFill>
              </a:rPr>
              <a:t>Tools and Technology</a:t>
            </a:r>
          </a:p>
        </p:txBody>
      </p:sp>
      <p:sp>
        <p:nvSpPr>
          <p:cNvPr id="17" name="TextBox 16">
            <a:extLst>
              <a:ext uri="{FF2B5EF4-FFF2-40B4-BE49-F238E27FC236}">
                <a16:creationId xmlns:a16="http://schemas.microsoft.com/office/drawing/2014/main" id="{C6C10C65-E520-0F90-B478-2101745F949B}"/>
              </a:ext>
            </a:extLst>
          </p:cNvPr>
          <p:cNvSpPr txBox="1"/>
          <p:nvPr/>
        </p:nvSpPr>
        <p:spPr>
          <a:xfrm>
            <a:off x="428723" y="837416"/>
            <a:ext cx="11534772" cy="1100301"/>
          </a:xfrm>
          <a:prstGeom prst="rect">
            <a:avLst/>
          </a:prstGeom>
          <a:noFill/>
        </p:spPr>
        <p:txBody>
          <a:bodyPr wrap="square">
            <a:spAutoFit/>
          </a:bodyPr>
          <a:lstStyle/>
          <a:p>
            <a:r>
              <a:rPr lang="en-IN" sz="1050" b="1" u="sng" dirty="0">
                <a:effectLst/>
                <a:ea typeface="Times New Roman" panose="02020603050405020304" pitchFamily="18" charset="0"/>
              </a:rPr>
              <a:t>Description:</a:t>
            </a:r>
            <a:r>
              <a:rPr lang="en-IN" sz="1050" b="1" dirty="0">
                <a:effectLst/>
                <a:ea typeface="Times New Roman" panose="02020603050405020304" pitchFamily="18" charset="0"/>
              </a:rPr>
              <a:t> </a:t>
            </a:r>
            <a:r>
              <a:rPr lang="en-IN" sz="1050" dirty="0">
                <a:effectLst/>
                <a:ea typeface="Times New Roman" panose="02020603050405020304" pitchFamily="18" charset="0"/>
              </a:rPr>
              <a:t>Data used for the project consists of daily sales data at transaction level (Store – Item). Originally data belongs to on the Russia’s largest software firm – 1C Company. Which then was made available in Kaggle. Overall, 4 different tables pertaining to </a:t>
            </a:r>
            <a:r>
              <a:rPr lang="en-IN" sz="1050" b="1" dirty="0">
                <a:effectLst/>
                <a:ea typeface="Times New Roman" panose="02020603050405020304" pitchFamily="18" charset="0"/>
              </a:rPr>
              <a:t>daily sales, product info, product category info </a:t>
            </a:r>
            <a:r>
              <a:rPr lang="en-IN" sz="1050" dirty="0">
                <a:effectLst/>
                <a:ea typeface="Times New Roman" panose="02020603050405020304" pitchFamily="18" charset="0"/>
              </a:rPr>
              <a:t>and</a:t>
            </a:r>
            <a:r>
              <a:rPr lang="en-IN" sz="1050" b="1" dirty="0">
                <a:effectLst/>
                <a:ea typeface="Times New Roman" panose="02020603050405020304" pitchFamily="18" charset="0"/>
              </a:rPr>
              <a:t> store info</a:t>
            </a:r>
            <a:r>
              <a:rPr lang="en-IN" sz="1050" dirty="0">
                <a:effectLst/>
                <a:ea typeface="Times New Roman" panose="02020603050405020304" pitchFamily="18" charset="0"/>
              </a:rPr>
              <a:t> are available as part of data procured. </a:t>
            </a:r>
            <a:r>
              <a:rPr lang="en-IN" sz="1050" b="1" dirty="0">
                <a:effectLst/>
                <a:ea typeface="Times New Roman" panose="02020603050405020304" pitchFamily="18" charset="0"/>
              </a:rPr>
              <a:t>Final master dataset</a:t>
            </a:r>
            <a:r>
              <a:rPr lang="en-IN" sz="1050" dirty="0">
                <a:effectLst/>
                <a:ea typeface="Times New Roman" panose="02020603050405020304" pitchFamily="18" charset="0"/>
              </a:rPr>
              <a:t> (flat table format) is created by appropriately joining individual data sources.</a:t>
            </a:r>
          </a:p>
          <a:p>
            <a:endParaRPr lang="en-IN" sz="1000" dirty="0">
              <a:effectLst/>
              <a:ea typeface="Times New Roman" panose="02020603050405020304" pitchFamily="18" charset="0"/>
            </a:endParaRPr>
          </a:p>
          <a:p>
            <a:r>
              <a:rPr lang="en-IN" sz="1050" b="1" u="sng" dirty="0">
                <a:effectLst/>
                <a:ea typeface="Times New Roman" panose="02020603050405020304" pitchFamily="18" charset="0"/>
              </a:rPr>
              <a:t>Source:</a:t>
            </a:r>
            <a:r>
              <a:rPr lang="en-IN" sz="1050" b="1" dirty="0">
                <a:effectLst/>
                <a:ea typeface="Times New Roman" panose="02020603050405020304" pitchFamily="18" charset="0"/>
              </a:rPr>
              <a:t> </a:t>
            </a:r>
            <a:r>
              <a:rPr lang="en-IN" sz="1050" u="sng" dirty="0">
                <a:solidFill>
                  <a:srgbClr val="0563C1"/>
                </a:solidFill>
                <a:effectLst/>
                <a:ea typeface="Times New Roman" panose="02020603050405020304" pitchFamily="18" charset="0"/>
                <a:hlinkClick r:id="rId2"/>
              </a:rPr>
              <a:t>https://www.kaggle.com/</a:t>
            </a:r>
            <a:endParaRPr lang="en-IN" sz="1050" u="sng" dirty="0">
              <a:solidFill>
                <a:srgbClr val="0563C1"/>
              </a:solidFill>
              <a:effectLst/>
              <a:ea typeface="Times New Roman" panose="02020603050405020304" pitchFamily="18" charset="0"/>
            </a:endParaRPr>
          </a:p>
          <a:p>
            <a:endParaRPr lang="en-IN" sz="300" dirty="0">
              <a:effectLst/>
              <a:ea typeface="Times New Roman" panose="02020603050405020304" pitchFamily="18" charset="0"/>
            </a:endParaRPr>
          </a:p>
          <a:p>
            <a:r>
              <a:rPr lang="en-IN" sz="1050" b="1" u="sng" dirty="0">
                <a:solidFill>
                  <a:schemeClr val="tx1">
                    <a:lumMod val="65000"/>
                    <a:lumOff val="35000"/>
                  </a:schemeClr>
                </a:solidFill>
                <a:effectLst/>
                <a:ea typeface="Times New Roman" panose="02020603050405020304" pitchFamily="18" charset="0"/>
              </a:rPr>
              <a:t>Summary:</a:t>
            </a:r>
            <a:r>
              <a:rPr lang="en-IN" sz="1000" b="1" u="sng" dirty="0">
                <a:effectLst/>
                <a:ea typeface="Times New Roman" panose="02020603050405020304" pitchFamily="18" charset="0"/>
              </a:rPr>
              <a:t> </a:t>
            </a:r>
            <a:r>
              <a:rPr lang="en-IN" sz="1000" dirty="0">
                <a:effectLst/>
                <a:ea typeface="Times New Roman" panose="02020603050405020304" pitchFamily="18" charset="0"/>
              </a:rPr>
              <a:t>(Final master data create post joining individual sources)</a:t>
            </a:r>
            <a:r>
              <a:rPr lang="en-IN" sz="1050" dirty="0">
                <a:effectLst/>
                <a:ea typeface="Times New Roman" panose="02020603050405020304" pitchFamily="18" charset="0"/>
              </a:rPr>
              <a:t>: Data sourced has a good mix of categorical and continuous</a:t>
            </a:r>
            <a:endParaRPr lang="en-IN" sz="2000" dirty="0"/>
          </a:p>
        </p:txBody>
      </p:sp>
      <p:pic>
        <p:nvPicPr>
          <p:cNvPr id="18" name="Picture 17">
            <a:extLst>
              <a:ext uri="{FF2B5EF4-FFF2-40B4-BE49-F238E27FC236}">
                <a16:creationId xmlns:a16="http://schemas.microsoft.com/office/drawing/2014/main" id="{96A0CFC3-C31F-90BB-4707-72A88516F215}"/>
              </a:ext>
            </a:extLst>
          </p:cNvPr>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7394" y="2614961"/>
            <a:ext cx="3605528" cy="1278419"/>
          </a:xfrm>
          <a:prstGeom prst="rect">
            <a:avLst/>
          </a:prstGeom>
          <a:noFill/>
          <a:ln>
            <a:noFill/>
          </a:ln>
        </p:spPr>
      </p:pic>
      <p:pic>
        <p:nvPicPr>
          <p:cNvPr id="20" name="Picture 19" descr="Graphical user interface, application, table&#10;&#10;Description automatically generated">
            <a:extLst>
              <a:ext uri="{FF2B5EF4-FFF2-40B4-BE49-F238E27FC236}">
                <a16:creationId xmlns:a16="http://schemas.microsoft.com/office/drawing/2014/main" id="{43621373-F0A7-F806-2D0C-51C11F061582}"/>
              </a:ext>
            </a:extLst>
          </p:cNvPr>
          <p:cNvPicPr>
            <a:picLocks noChangeAspect="1"/>
          </p:cNvPicPr>
          <p:nvPr/>
        </p:nvPicPr>
        <p:blipFill>
          <a:blip r:embed="rId4"/>
          <a:stretch>
            <a:fillRect/>
          </a:stretch>
        </p:blipFill>
        <p:spPr>
          <a:xfrm>
            <a:off x="1284226" y="4267309"/>
            <a:ext cx="5122798" cy="16014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1" name="Picture 20">
            <a:extLst>
              <a:ext uri="{FF2B5EF4-FFF2-40B4-BE49-F238E27FC236}">
                <a16:creationId xmlns:a16="http://schemas.microsoft.com/office/drawing/2014/main" id="{EFF6DB69-8C33-1901-DF62-A86C521CFBDA}"/>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81099" y="2344031"/>
            <a:ext cx="5305426" cy="1608953"/>
          </a:xfrm>
          <a:prstGeom prst="rect">
            <a:avLst/>
          </a:prstGeom>
          <a:noFill/>
          <a:ln>
            <a:noFill/>
          </a:ln>
        </p:spPr>
      </p:pic>
      <p:sp>
        <p:nvSpPr>
          <p:cNvPr id="25" name="TextBox 24">
            <a:extLst>
              <a:ext uri="{FF2B5EF4-FFF2-40B4-BE49-F238E27FC236}">
                <a16:creationId xmlns:a16="http://schemas.microsoft.com/office/drawing/2014/main" id="{B9122F37-0A67-5648-0927-83796F5B8F35}"/>
              </a:ext>
            </a:extLst>
          </p:cNvPr>
          <p:cNvSpPr txBox="1"/>
          <p:nvPr/>
        </p:nvSpPr>
        <p:spPr>
          <a:xfrm>
            <a:off x="1112265" y="2128205"/>
            <a:ext cx="6096000" cy="246221"/>
          </a:xfrm>
          <a:prstGeom prst="rect">
            <a:avLst/>
          </a:prstGeom>
          <a:noFill/>
        </p:spPr>
        <p:txBody>
          <a:bodyPr wrap="square">
            <a:spAutoFit/>
          </a:bodyPr>
          <a:lstStyle/>
          <a:p>
            <a:r>
              <a:rPr lang="en-IN" sz="1000" b="1" i="1" dirty="0">
                <a:effectLst/>
                <a:latin typeface="Arial" panose="020B0604020202020204" pitchFamily="34" charset="0"/>
                <a:ea typeface="Times New Roman" panose="02020603050405020304" pitchFamily="18" charset="0"/>
              </a:rPr>
              <a:t>Data dictionary with quick analysis comments:</a:t>
            </a:r>
            <a:endParaRPr lang="en-IN" b="1" dirty="0"/>
          </a:p>
        </p:txBody>
      </p:sp>
      <p:sp>
        <p:nvSpPr>
          <p:cNvPr id="26" name="TextBox 25">
            <a:extLst>
              <a:ext uri="{FF2B5EF4-FFF2-40B4-BE49-F238E27FC236}">
                <a16:creationId xmlns:a16="http://schemas.microsoft.com/office/drawing/2014/main" id="{53EA21C2-1938-899E-80F6-535A75829750}"/>
              </a:ext>
            </a:extLst>
          </p:cNvPr>
          <p:cNvSpPr txBox="1"/>
          <p:nvPr/>
        </p:nvSpPr>
        <p:spPr>
          <a:xfrm>
            <a:off x="1104900" y="3935328"/>
            <a:ext cx="6096000" cy="246221"/>
          </a:xfrm>
          <a:prstGeom prst="rect">
            <a:avLst/>
          </a:prstGeom>
          <a:noFill/>
        </p:spPr>
        <p:txBody>
          <a:bodyPr wrap="square">
            <a:spAutoFit/>
          </a:bodyPr>
          <a:lstStyle/>
          <a:p>
            <a:r>
              <a:rPr lang="en-IN" sz="1000" b="1" i="1" dirty="0">
                <a:effectLst/>
                <a:latin typeface="Arial" panose="020B0604020202020204" pitchFamily="34" charset="0"/>
                <a:ea typeface="Times New Roman" panose="02020603050405020304" pitchFamily="18" charset="0"/>
              </a:rPr>
              <a:t>Key Data summary stats:</a:t>
            </a:r>
            <a:endParaRPr lang="en-IN" b="1" dirty="0"/>
          </a:p>
        </p:txBody>
      </p:sp>
      <p:sp>
        <p:nvSpPr>
          <p:cNvPr id="29" name="TextBox 28">
            <a:extLst>
              <a:ext uri="{FF2B5EF4-FFF2-40B4-BE49-F238E27FC236}">
                <a16:creationId xmlns:a16="http://schemas.microsoft.com/office/drawing/2014/main" id="{8FE87ACD-C194-2F09-0A07-25743609CA04}"/>
              </a:ext>
            </a:extLst>
          </p:cNvPr>
          <p:cNvSpPr txBox="1"/>
          <p:nvPr/>
        </p:nvSpPr>
        <p:spPr>
          <a:xfrm>
            <a:off x="8322689" y="4459267"/>
            <a:ext cx="3163648" cy="1074205"/>
          </a:xfrm>
          <a:prstGeom prst="rect">
            <a:avLst/>
          </a:prstGeom>
          <a:noFill/>
        </p:spPr>
        <p:txBody>
          <a:bodyPr wrap="square">
            <a:spAutoFit/>
          </a:bodyPr>
          <a:lstStyle/>
          <a:p>
            <a:pPr marL="171450" lvl="0" indent="-171450">
              <a:lnSpc>
                <a:spcPct val="120000"/>
              </a:lnSpc>
              <a:buFont typeface="Arial" panose="020B0604020202020204" pitchFamily="34" charset="0"/>
              <a:buChar char="•"/>
            </a:pPr>
            <a:r>
              <a:rPr lang="en-US" sz="900" b="1" dirty="0">
                <a:solidFill>
                  <a:srgbClr val="404040"/>
                </a:solidFill>
                <a:effectLst/>
                <a:latin typeface="Arial" panose="020B0604020202020204" pitchFamily="34" charset="0"/>
                <a:ea typeface="Arial" panose="020B0604020202020204" pitchFamily="34" charset="0"/>
                <a:cs typeface="Times New Roman" panose="02020603050405020304" pitchFamily="18" charset="0"/>
              </a:rPr>
              <a:t>Programming Languages:</a:t>
            </a:r>
            <a:endParaRPr lang="en-IN" sz="900" b="1" dirty="0">
              <a:solidFill>
                <a:srgbClr val="404040"/>
              </a:solidFill>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20000"/>
              </a:lnSpc>
              <a:buFont typeface="+mj-lt"/>
              <a:buAutoNum type="alphaLcPeriod"/>
            </a:pPr>
            <a:r>
              <a:rPr lang="en-US" sz="900" i="1" dirty="0">
                <a:solidFill>
                  <a:srgbClr val="404040"/>
                </a:solidFill>
                <a:effectLst/>
                <a:latin typeface="Arial" panose="020B0604020202020204" pitchFamily="34" charset="0"/>
                <a:ea typeface="Arial" panose="020B0604020202020204" pitchFamily="34" charset="0"/>
                <a:cs typeface="Times New Roman" panose="02020603050405020304" pitchFamily="18" charset="0"/>
              </a:rPr>
              <a:t>Python: </a:t>
            </a:r>
            <a:r>
              <a:rPr lang="en-US" sz="900" dirty="0">
                <a:solidFill>
                  <a:srgbClr val="404040"/>
                </a:solidFill>
                <a:effectLst/>
                <a:latin typeface="Arial" panose="020B0604020202020204" pitchFamily="34" charset="0"/>
                <a:ea typeface="Arial" panose="020B0604020202020204" pitchFamily="34" charset="0"/>
                <a:cs typeface="Times New Roman" panose="02020603050405020304" pitchFamily="18" charset="0"/>
              </a:rPr>
              <a:t>For programming entire modeling pipeline</a:t>
            </a:r>
            <a:endParaRPr lang="en-IN" sz="900" dirty="0">
              <a:solidFill>
                <a:srgbClr val="404040"/>
              </a:solidFill>
              <a:effectLst/>
              <a:latin typeface="Arial" panose="020B0604020202020204" pitchFamily="34" charset="0"/>
              <a:ea typeface="Arial" panose="020B0604020202020204" pitchFamily="34" charset="0"/>
              <a:cs typeface="Times New Roman" panose="02020603050405020304" pitchFamily="18" charset="0"/>
            </a:endParaRPr>
          </a:p>
          <a:p>
            <a:pPr marL="171450" lvl="0" indent="-171450">
              <a:lnSpc>
                <a:spcPct val="120000"/>
              </a:lnSpc>
              <a:buFont typeface="Arial" panose="020B0604020202020204" pitchFamily="34" charset="0"/>
              <a:buChar char="•"/>
            </a:pPr>
            <a:r>
              <a:rPr lang="en-US" sz="900" b="1" dirty="0">
                <a:solidFill>
                  <a:srgbClr val="404040"/>
                </a:solidFill>
                <a:effectLst/>
                <a:latin typeface="Arial" panose="020B0604020202020204" pitchFamily="34" charset="0"/>
                <a:ea typeface="Arial" panose="020B0604020202020204" pitchFamily="34" charset="0"/>
                <a:cs typeface="Times New Roman" panose="02020603050405020304" pitchFamily="18" charset="0"/>
              </a:rPr>
              <a:t>Key Libraries/Frameworks:</a:t>
            </a:r>
            <a:endParaRPr lang="en-IN" sz="900" b="1" dirty="0">
              <a:solidFill>
                <a:srgbClr val="404040"/>
              </a:solidFill>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20000"/>
              </a:lnSpc>
              <a:buFont typeface="+mj-lt"/>
              <a:buAutoNum type="alphaLcPeriod"/>
            </a:pPr>
            <a:r>
              <a:rPr lang="en-US" sz="900" i="1" dirty="0" err="1">
                <a:solidFill>
                  <a:srgbClr val="404040"/>
                </a:solidFill>
                <a:latin typeface="Arial" panose="020B0604020202020204" pitchFamily="34" charset="0"/>
                <a:cs typeface="Times New Roman" panose="02020603050405020304" pitchFamily="18" charset="0"/>
              </a:rPr>
              <a:t>Tensorflow</a:t>
            </a:r>
            <a:r>
              <a:rPr lang="en-US" sz="900" dirty="0">
                <a:solidFill>
                  <a:srgbClr val="404040"/>
                </a:solidFill>
                <a:effectLst/>
                <a:latin typeface="Arial" panose="020B0604020202020204" pitchFamily="34" charset="0"/>
                <a:ea typeface="Arial" panose="020B0604020202020204" pitchFamily="34" charset="0"/>
                <a:cs typeface="Times New Roman" panose="02020603050405020304" pitchFamily="18" charset="0"/>
              </a:rPr>
              <a:t>/</a:t>
            </a:r>
            <a:r>
              <a:rPr lang="en-US" sz="900" dirty="0" err="1">
                <a:solidFill>
                  <a:srgbClr val="404040"/>
                </a:solidFill>
                <a:effectLst/>
                <a:latin typeface="Arial" panose="020B0604020202020204" pitchFamily="34" charset="0"/>
                <a:ea typeface="Arial" panose="020B0604020202020204" pitchFamily="34" charset="0"/>
                <a:cs typeface="Times New Roman" panose="02020603050405020304" pitchFamily="18" charset="0"/>
              </a:rPr>
              <a:t>Keras</a:t>
            </a:r>
            <a:r>
              <a:rPr lang="en-US" sz="900" dirty="0">
                <a:solidFill>
                  <a:srgbClr val="404040"/>
                </a:solidFill>
                <a:effectLst/>
                <a:latin typeface="Arial" panose="020B0604020202020204" pitchFamily="34" charset="0"/>
                <a:ea typeface="Arial" panose="020B0604020202020204" pitchFamily="34" charset="0"/>
                <a:cs typeface="Times New Roman" panose="02020603050405020304" pitchFamily="18" charset="0"/>
              </a:rPr>
              <a:t> Frameworks: For utilizing DL Libraries </a:t>
            </a:r>
            <a:endParaRPr lang="en-IN" sz="900" dirty="0">
              <a:solidFill>
                <a:srgbClr val="404040"/>
              </a:solidFill>
              <a:effectLst/>
              <a:latin typeface="Arial" panose="020B0604020202020204" pitchFamily="34" charset="0"/>
              <a:ea typeface="Arial" panose="020B0604020202020204" pitchFamily="34" charset="0"/>
              <a:cs typeface="Times New Roman" panose="02020603050405020304" pitchFamily="18" charset="0"/>
            </a:endParaRPr>
          </a:p>
        </p:txBody>
      </p:sp>
      <p:grpSp>
        <p:nvGrpSpPr>
          <p:cNvPr id="30" name="Group 29">
            <a:extLst>
              <a:ext uri="{FF2B5EF4-FFF2-40B4-BE49-F238E27FC236}">
                <a16:creationId xmlns:a16="http://schemas.microsoft.com/office/drawing/2014/main" id="{012A29E5-525F-5657-E2B7-8F38C0D888A1}"/>
              </a:ext>
            </a:extLst>
          </p:cNvPr>
          <p:cNvGrpSpPr/>
          <p:nvPr/>
        </p:nvGrpSpPr>
        <p:grpSpPr>
          <a:xfrm>
            <a:off x="9824348" y="5686516"/>
            <a:ext cx="858898" cy="219164"/>
            <a:chOff x="9917951" y="2609958"/>
            <a:chExt cx="858898" cy="219164"/>
          </a:xfrm>
        </p:grpSpPr>
        <p:pic>
          <p:nvPicPr>
            <p:cNvPr id="31" name="Picture 22" descr="File, type, vscode Icon in vscode">
              <a:extLst>
                <a:ext uri="{FF2B5EF4-FFF2-40B4-BE49-F238E27FC236}">
                  <a16:creationId xmlns:a16="http://schemas.microsoft.com/office/drawing/2014/main" id="{3E804681-F4BA-1FAA-301F-991373066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1951" y="2633298"/>
              <a:ext cx="190890" cy="19089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8" descr="Super tinys python icon - Super Tiny Icons">
              <a:extLst>
                <a:ext uri="{FF2B5EF4-FFF2-40B4-BE49-F238E27FC236}">
                  <a16:creationId xmlns:a16="http://schemas.microsoft.com/office/drawing/2014/main" id="{135A5DA5-14F4-041D-9342-6467B0C6D758}"/>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4889" b="89778" l="9778" r="89778">
                          <a14:foregroundMark x1="60444" y1="23111" x2="60444" y2="23111"/>
                          <a14:foregroundMark x1="53333" y1="40000" x2="53333" y2="40000"/>
                          <a14:foregroundMark x1="35111" y1="41778" x2="35111" y2="41778"/>
                          <a14:foregroundMark x1="25333" y1="42222" x2="25333" y2="42222"/>
                        </a14:backgroundRemoval>
                      </a14:imgEffect>
                    </a14:imgLayer>
                  </a14:imgProps>
                </a:ext>
                <a:ext uri="{28A0092B-C50C-407E-A947-70E740481C1C}">
                  <a14:useLocalDpi xmlns:a14="http://schemas.microsoft.com/office/drawing/2010/main" val="0"/>
                </a:ext>
              </a:extLst>
            </a:blip>
            <a:srcRect/>
            <a:stretch>
              <a:fillRect/>
            </a:stretch>
          </p:blipFill>
          <p:spPr bwMode="auto">
            <a:xfrm>
              <a:off x="9917951" y="2618164"/>
              <a:ext cx="197802" cy="19780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Project Jupyter | Home">
              <a:extLst>
                <a:ext uri="{FF2B5EF4-FFF2-40B4-BE49-F238E27FC236}">
                  <a16:creationId xmlns:a16="http://schemas.microsoft.com/office/drawing/2014/main" id="{28D81D5E-2358-7862-E591-17D6F525AB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59394" y="2609958"/>
              <a:ext cx="417455" cy="2191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4738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1141E81-E610-AA2A-FAB0-91E418596373}"/>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0" cap="all" spc="100" normalizeH="0" baseline="0" noProof="0" dirty="0">
                <a:ln>
                  <a:noFill/>
                </a:ln>
                <a:solidFill>
                  <a:srgbClr val="2C567A"/>
                </a:solidFill>
                <a:effectLst/>
                <a:uLnTx/>
                <a:uFillTx/>
                <a:latin typeface="Seaford Bold (Headings)"/>
                <a:ea typeface="+mj-ea"/>
                <a:cs typeface="+mj-cs"/>
              </a:rPr>
              <a:t>Solution approach</a:t>
            </a:r>
            <a:endParaRPr kumimoji="0" lang="en-US" sz="2500" b="1" i="0" u="none" strike="noStrike" kern="1200" cap="all" spc="100" normalizeH="0" baseline="0" noProof="0" dirty="0">
              <a:ln>
                <a:noFill/>
              </a:ln>
              <a:solidFill>
                <a:srgbClr val="2C567A"/>
              </a:solidFill>
              <a:effectLst/>
              <a:uLnTx/>
              <a:uFillTx/>
              <a:latin typeface="Seaford Bold (Headings)"/>
              <a:ea typeface="+mj-ea"/>
              <a:cs typeface="+mj-cs"/>
            </a:endParaRPr>
          </a:p>
        </p:txBody>
      </p:sp>
      <p:sp>
        <p:nvSpPr>
          <p:cNvPr id="2" name="Rectangle 1">
            <a:extLst>
              <a:ext uri="{FF2B5EF4-FFF2-40B4-BE49-F238E27FC236}">
                <a16:creationId xmlns:a16="http://schemas.microsoft.com/office/drawing/2014/main" id="{B3F32D87-C044-DBD4-ACDB-A03AD7876696}"/>
              </a:ext>
            </a:extLst>
          </p:cNvPr>
          <p:cNvSpPr/>
          <p:nvPr/>
        </p:nvSpPr>
        <p:spPr>
          <a:xfrm>
            <a:off x="0" y="6341806"/>
            <a:ext cx="12192000" cy="516194"/>
          </a:xfrm>
          <a:prstGeom prst="rect">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Title 1">
            <a:extLst>
              <a:ext uri="{FF2B5EF4-FFF2-40B4-BE49-F238E27FC236}">
                <a16:creationId xmlns:a16="http://schemas.microsoft.com/office/drawing/2014/main" id="{5FC19FB5-B812-4795-3B06-A681C5EEDC6D}"/>
              </a:ext>
            </a:extLst>
          </p:cNvPr>
          <p:cNvSpPr txBox="1">
            <a:spLocks/>
          </p:cNvSpPr>
          <p:nvPr/>
        </p:nvSpPr>
        <p:spPr>
          <a:xfrm>
            <a:off x="10265791" y="1771"/>
            <a:ext cx="1921244" cy="318740"/>
          </a:xfrm>
          <a:prstGeom prst="rect">
            <a:avLst/>
          </a:prstGeom>
          <a:solidFill>
            <a:srgbClr val="2C567A"/>
          </a:solidFill>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1400" dirty="0">
                <a:solidFill>
                  <a:prstClr val="white"/>
                </a:solidFill>
                <a:latin typeface="Bookman Old Style" panose="020F0302020204030204"/>
              </a:rPr>
              <a:t>3</a:t>
            </a:r>
            <a:r>
              <a:rPr kumimoji="0" lang="en-US" sz="1400" b="0" i="0" u="none" strike="noStrike" kern="1200" cap="none" spc="-50" normalizeH="0" baseline="0" noProof="0" dirty="0">
                <a:ln>
                  <a:noFill/>
                </a:ln>
                <a:solidFill>
                  <a:prstClr val="white"/>
                </a:solidFill>
                <a:effectLst/>
                <a:uLnTx/>
                <a:uFillTx/>
                <a:latin typeface="Bookman Old Style" panose="020F0302020204030204"/>
                <a:ea typeface="+mj-ea"/>
                <a:cs typeface="+mj-cs"/>
              </a:rPr>
              <a:t>. </a:t>
            </a:r>
            <a:r>
              <a:rPr lang="en-US" sz="1400" dirty="0">
                <a:solidFill>
                  <a:prstClr val="white"/>
                </a:solidFill>
                <a:latin typeface="Bookman Old Style" panose="020F0302020204030204"/>
              </a:rPr>
              <a:t>Solution</a:t>
            </a:r>
            <a:endParaRPr kumimoji="0" lang="en-US" sz="1400" b="0" i="0" u="none" strike="noStrike" kern="1200" cap="none" spc="-50" normalizeH="0" baseline="0" noProof="0" dirty="0">
              <a:ln>
                <a:noFill/>
              </a:ln>
              <a:solidFill>
                <a:prstClr val="white"/>
              </a:solidFill>
              <a:effectLst/>
              <a:uLnTx/>
              <a:uFillTx/>
              <a:latin typeface="Bookman Old Style" panose="020F0302020204030204"/>
              <a:ea typeface="+mj-ea"/>
              <a:cs typeface="+mj-cs"/>
            </a:endParaRPr>
          </a:p>
        </p:txBody>
      </p:sp>
      <p:sp>
        <p:nvSpPr>
          <p:cNvPr id="27" name="Rectangle: Rounded Corners 26">
            <a:extLst>
              <a:ext uri="{FF2B5EF4-FFF2-40B4-BE49-F238E27FC236}">
                <a16:creationId xmlns:a16="http://schemas.microsoft.com/office/drawing/2014/main" id="{443AFE91-D564-E43D-0CAA-4B0529980738}"/>
              </a:ext>
            </a:extLst>
          </p:cNvPr>
          <p:cNvSpPr/>
          <p:nvPr/>
        </p:nvSpPr>
        <p:spPr>
          <a:xfrm>
            <a:off x="249659" y="914401"/>
            <a:ext cx="11543272" cy="2702347"/>
          </a:xfrm>
          <a:prstGeom prst="roundRect">
            <a:avLst>
              <a:gd name="adj" fmla="val 4046"/>
            </a:avLst>
          </a:prstGeom>
          <a:solidFill>
            <a:srgbClr val="2C567A"/>
          </a:solidFill>
          <a:ln>
            <a:solidFill>
              <a:srgbClr val="04B3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 descr="Icon For Data #307725 - Free Icons Library">
            <a:extLst>
              <a:ext uri="{FF2B5EF4-FFF2-40B4-BE49-F238E27FC236}">
                <a16:creationId xmlns:a16="http://schemas.microsoft.com/office/drawing/2014/main" id="{D1DB6202-C093-836E-8F14-AB21A107E28A}"/>
              </a:ext>
            </a:extLst>
          </p:cNvPr>
          <p:cNvPicPr>
            <a:picLocks noChangeAspect="1" noChangeArrowheads="1"/>
          </p:cNvPicPr>
          <p:nvPr/>
        </p:nvPicPr>
        <p:blipFill>
          <a:blip r:embed="rId2">
            <a:biLevel thresh="25000"/>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959405" y="1884057"/>
            <a:ext cx="625643" cy="52788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82EAA6D9-96F3-6D3F-F92E-8CE139778E2C}"/>
              </a:ext>
            </a:extLst>
          </p:cNvPr>
          <p:cNvSpPr txBox="1"/>
          <p:nvPr/>
        </p:nvSpPr>
        <p:spPr>
          <a:xfrm>
            <a:off x="2886473" y="2395984"/>
            <a:ext cx="2046919" cy="461665"/>
          </a:xfrm>
          <a:prstGeom prst="rect">
            <a:avLst/>
          </a:prstGeom>
          <a:noFill/>
        </p:spPr>
        <p:txBody>
          <a:bodyPr wrap="square" rtlCol="0">
            <a:spAutoFit/>
          </a:bodyPr>
          <a:lstStyle/>
          <a:p>
            <a:pPr algn="ctr"/>
            <a:r>
              <a:rPr lang="en-IN" sz="1200" dirty="0">
                <a:solidFill>
                  <a:schemeClr val="bg1"/>
                </a:solidFill>
              </a:rPr>
              <a:t>Outlier Treatment</a:t>
            </a:r>
          </a:p>
          <a:p>
            <a:pPr algn="ctr"/>
            <a:r>
              <a:rPr lang="en-IN" sz="1200" dirty="0">
                <a:solidFill>
                  <a:schemeClr val="bg1"/>
                </a:solidFill>
              </a:rPr>
              <a:t>(Excluding data post Sep’15)</a:t>
            </a:r>
          </a:p>
        </p:txBody>
      </p:sp>
      <p:cxnSp>
        <p:nvCxnSpPr>
          <p:cNvPr id="34" name="Connector: Elbow 33">
            <a:extLst>
              <a:ext uri="{FF2B5EF4-FFF2-40B4-BE49-F238E27FC236}">
                <a16:creationId xmlns:a16="http://schemas.microsoft.com/office/drawing/2014/main" id="{4AA67F39-3261-36A5-D429-61DFDD00999B}"/>
              </a:ext>
            </a:extLst>
          </p:cNvPr>
          <p:cNvCxnSpPr>
            <a:cxnSpLocks/>
          </p:cNvCxnSpPr>
          <p:nvPr/>
        </p:nvCxnSpPr>
        <p:spPr>
          <a:xfrm flipV="1">
            <a:off x="4225768" y="1684627"/>
            <a:ext cx="799541" cy="482535"/>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C16261F6-3F9B-F96D-CA73-27B9C4F607C9}"/>
              </a:ext>
            </a:extLst>
          </p:cNvPr>
          <p:cNvCxnSpPr>
            <a:cxnSpLocks/>
          </p:cNvCxnSpPr>
          <p:nvPr/>
        </p:nvCxnSpPr>
        <p:spPr>
          <a:xfrm>
            <a:off x="4225768" y="2167162"/>
            <a:ext cx="799541" cy="38358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2" descr="Icon For Data #307725 - Free Icons Library">
            <a:extLst>
              <a:ext uri="{FF2B5EF4-FFF2-40B4-BE49-F238E27FC236}">
                <a16:creationId xmlns:a16="http://schemas.microsoft.com/office/drawing/2014/main" id="{8481BEA3-4045-7AAA-E58B-E05EE149F977}"/>
              </a:ext>
            </a:extLst>
          </p:cNvPr>
          <p:cNvPicPr>
            <a:picLocks noChangeAspect="1" noChangeArrowheads="1"/>
          </p:cNvPicPr>
          <p:nvPr/>
        </p:nvPicPr>
        <p:blipFill>
          <a:blip r:embed="rId2">
            <a:biLevel thresh="25000"/>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4992520" y="1519517"/>
            <a:ext cx="517061" cy="43626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con For Data #307725 - Free Icons Library">
            <a:extLst>
              <a:ext uri="{FF2B5EF4-FFF2-40B4-BE49-F238E27FC236}">
                <a16:creationId xmlns:a16="http://schemas.microsoft.com/office/drawing/2014/main" id="{EFA69B27-A3C3-660C-2846-4715C34A8825}"/>
              </a:ext>
            </a:extLst>
          </p:cNvPr>
          <p:cNvPicPr>
            <a:picLocks noChangeAspect="1" noChangeArrowheads="1"/>
          </p:cNvPicPr>
          <p:nvPr/>
        </p:nvPicPr>
        <p:blipFill>
          <a:blip r:embed="rId2">
            <a:biLevel thresh="25000"/>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5030337" y="2365353"/>
            <a:ext cx="517061" cy="436268"/>
          </a:xfrm>
          <a:prstGeom prst="rect">
            <a:avLst/>
          </a:prstGeom>
          <a:noFill/>
          <a:extLst>
            <a:ext uri="{909E8E84-426E-40DD-AFC4-6F175D3DCCD1}">
              <a14:hiddenFill xmlns:a14="http://schemas.microsoft.com/office/drawing/2010/main">
                <a:solidFill>
                  <a:srgbClr val="FFFFFF"/>
                </a:solidFill>
              </a14:hiddenFill>
            </a:ext>
          </a:extLst>
        </p:spPr>
      </p:pic>
      <p:cxnSp>
        <p:nvCxnSpPr>
          <p:cNvPr id="90" name="Straight Arrow Connector 89">
            <a:extLst>
              <a:ext uri="{FF2B5EF4-FFF2-40B4-BE49-F238E27FC236}">
                <a16:creationId xmlns:a16="http://schemas.microsoft.com/office/drawing/2014/main" id="{625029B0-51CF-4EF5-0EC3-2FC0738A7413}"/>
              </a:ext>
            </a:extLst>
          </p:cNvPr>
          <p:cNvCxnSpPr>
            <a:cxnSpLocks/>
          </p:cNvCxnSpPr>
          <p:nvPr/>
        </p:nvCxnSpPr>
        <p:spPr>
          <a:xfrm>
            <a:off x="2966173" y="2148000"/>
            <a:ext cx="65609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7A31DE5-2B10-9847-D5D5-C93D0C6A4393}"/>
              </a:ext>
            </a:extLst>
          </p:cNvPr>
          <p:cNvSpPr txBox="1"/>
          <p:nvPr/>
        </p:nvSpPr>
        <p:spPr>
          <a:xfrm>
            <a:off x="606768" y="2456815"/>
            <a:ext cx="1330916" cy="461665"/>
          </a:xfrm>
          <a:prstGeom prst="rect">
            <a:avLst/>
          </a:prstGeom>
          <a:noFill/>
        </p:spPr>
        <p:txBody>
          <a:bodyPr wrap="square" rtlCol="0">
            <a:spAutoFit/>
          </a:bodyPr>
          <a:lstStyle/>
          <a:p>
            <a:pPr algn="ctr"/>
            <a:r>
              <a:rPr lang="en-IN" sz="1200" dirty="0">
                <a:solidFill>
                  <a:schemeClr val="bg1"/>
                </a:solidFill>
              </a:rPr>
              <a:t>Store Sales Data</a:t>
            </a:r>
          </a:p>
          <a:p>
            <a:pPr algn="ctr"/>
            <a:r>
              <a:rPr lang="en-IN" sz="1200" dirty="0">
                <a:solidFill>
                  <a:schemeClr val="bg1"/>
                </a:solidFill>
              </a:rPr>
              <a:t>(Jan’13-Dec’15)</a:t>
            </a:r>
          </a:p>
        </p:txBody>
      </p:sp>
      <p:pic>
        <p:nvPicPr>
          <p:cNvPr id="93" name="Picture 4" descr="Settings Icon, Gear Icon Vector, Gear Symbol Illustration. for Web Sites  Our Mobile. Stock Vector - Illustration of vector, icon: 151065050">
            <a:extLst>
              <a:ext uri="{FF2B5EF4-FFF2-40B4-BE49-F238E27FC236}">
                <a16:creationId xmlns:a16="http://schemas.microsoft.com/office/drawing/2014/main" id="{F082128E-B356-85F6-177D-37F8A855776B}"/>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4125" b="93625" l="9125" r="93375">
                        <a14:foregroundMark x1="44500" y1="71375" x2="45125" y2="71375"/>
                        <a14:foregroundMark x1="59250" y1="63125" x2="59250" y2="63125"/>
                      </a14:backgroundRemoval>
                    </a14:imgEffect>
                  </a14:imgLayer>
                </a14:imgProps>
              </a:ext>
              <a:ext uri="{28A0092B-C50C-407E-A947-70E740481C1C}">
                <a14:useLocalDpi xmlns:a14="http://schemas.microsoft.com/office/drawing/2010/main" val="0"/>
              </a:ext>
            </a:extLst>
          </a:blip>
          <a:srcRect/>
          <a:stretch>
            <a:fillRect/>
          </a:stretch>
        </p:blipFill>
        <p:spPr bwMode="auto">
          <a:xfrm>
            <a:off x="3687976" y="1875466"/>
            <a:ext cx="472084" cy="472084"/>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a:extLst>
              <a:ext uri="{FF2B5EF4-FFF2-40B4-BE49-F238E27FC236}">
                <a16:creationId xmlns:a16="http://schemas.microsoft.com/office/drawing/2014/main" id="{8A018CD5-7D71-2C0C-7B41-58E2A488BE7E}"/>
              </a:ext>
            </a:extLst>
          </p:cNvPr>
          <p:cNvSpPr txBox="1"/>
          <p:nvPr/>
        </p:nvSpPr>
        <p:spPr>
          <a:xfrm rot="16200000">
            <a:off x="3862063" y="2053591"/>
            <a:ext cx="1330916" cy="276999"/>
          </a:xfrm>
          <a:prstGeom prst="rect">
            <a:avLst/>
          </a:prstGeom>
          <a:noFill/>
        </p:spPr>
        <p:txBody>
          <a:bodyPr wrap="square" rtlCol="0">
            <a:spAutoFit/>
          </a:bodyPr>
          <a:lstStyle/>
          <a:p>
            <a:pPr algn="ctr"/>
            <a:r>
              <a:rPr lang="en-IN" sz="1200" b="1" dirty="0">
                <a:solidFill>
                  <a:schemeClr val="bg1"/>
                </a:solidFill>
              </a:rPr>
              <a:t>Test-Train Split</a:t>
            </a:r>
          </a:p>
        </p:txBody>
      </p:sp>
      <p:sp>
        <p:nvSpPr>
          <p:cNvPr id="95" name="TextBox 94">
            <a:extLst>
              <a:ext uri="{FF2B5EF4-FFF2-40B4-BE49-F238E27FC236}">
                <a16:creationId xmlns:a16="http://schemas.microsoft.com/office/drawing/2014/main" id="{043F6996-2E63-6774-8615-FF974BA0F7CA}"/>
              </a:ext>
            </a:extLst>
          </p:cNvPr>
          <p:cNvSpPr txBox="1"/>
          <p:nvPr/>
        </p:nvSpPr>
        <p:spPr>
          <a:xfrm>
            <a:off x="4324786" y="1046444"/>
            <a:ext cx="2046919" cy="461665"/>
          </a:xfrm>
          <a:prstGeom prst="rect">
            <a:avLst/>
          </a:prstGeom>
          <a:noFill/>
        </p:spPr>
        <p:txBody>
          <a:bodyPr wrap="square" rtlCol="0">
            <a:spAutoFit/>
          </a:bodyPr>
          <a:lstStyle/>
          <a:p>
            <a:pPr algn="ctr"/>
            <a:r>
              <a:rPr lang="en-IN" sz="1200" dirty="0">
                <a:solidFill>
                  <a:schemeClr val="bg1"/>
                </a:solidFill>
              </a:rPr>
              <a:t>Train Dataset</a:t>
            </a:r>
          </a:p>
          <a:p>
            <a:pPr algn="ctr"/>
            <a:r>
              <a:rPr lang="en-IN" sz="1200" dirty="0">
                <a:solidFill>
                  <a:schemeClr val="bg1"/>
                </a:solidFill>
              </a:rPr>
              <a:t>(Jan’13 to May’15)</a:t>
            </a:r>
          </a:p>
        </p:txBody>
      </p:sp>
      <p:sp>
        <p:nvSpPr>
          <p:cNvPr id="96" name="TextBox 95">
            <a:extLst>
              <a:ext uri="{FF2B5EF4-FFF2-40B4-BE49-F238E27FC236}">
                <a16:creationId xmlns:a16="http://schemas.microsoft.com/office/drawing/2014/main" id="{01A00BFF-B2C0-CDF0-F962-99A2018EB8AE}"/>
              </a:ext>
            </a:extLst>
          </p:cNvPr>
          <p:cNvSpPr txBox="1"/>
          <p:nvPr/>
        </p:nvSpPr>
        <p:spPr>
          <a:xfrm>
            <a:off x="4307740" y="2798656"/>
            <a:ext cx="2046919" cy="461665"/>
          </a:xfrm>
          <a:prstGeom prst="rect">
            <a:avLst/>
          </a:prstGeom>
          <a:noFill/>
        </p:spPr>
        <p:txBody>
          <a:bodyPr wrap="square" rtlCol="0">
            <a:spAutoFit/>
          </a:bodyPr>
          <a:lstStyle/>
          <a:p>
            <a:pPr algn="ctr"/>
            <a:r>
              <a:rPr lang="en-IN" sz="1200" dirty="0">
                <a:solidFill>
                  <a:schemeClr val="bg1"/>
                </a:solidFill>
              </a:rPr>
              <a:t>Test Dataset</a:t>
            </a:r>
          </a:p>
          <a:p>
            <a:pPr algn="ctr"/>
            <a:r>
              <a:rPr lang="en-IN" sz="1200" dirty="0">
                <a:solidFill>
                  <a:schemeClr val="bg1"/>
                </a:solidFill>
              </a:rPr>
              <a:t>(Jun’15 to Aug’15)</a:t>
            </a:r>
          </a:p>
        </p:txBody>
      </p:sp>
      <p:cxnSp>
        <p:nvCxnSpPr>
          <p:cNvPr id="97" name="Connector: Elbow 96">
            <a:extLst>
              <a:ext uri="{FF2B5EF4-FFF2-40B4-BE49-F238E27FC236}">
                <a16:creationId xmlns:a16="http://schemas.microsoft.com/office/drawing/2014/main" id="{97D996DF-CC19-1604-CE56-6C49A008BCF8}"/>
              </a:ext>
            </a:extLst>
          </p:cNvPr>
          <p:cNvCxnSpPr>
            <a:cxnSpLocks/>
            <a:stCxn id="37" idx="3"/>
          </p:cNvCxnSpPr>
          <p:nvPr/>
        </p:nvCxnSpPr>
        <p:spPr>
          <a:xfrm flipV="1">
            <a:off x="5509581" y="1286974"/>
            <a:ext cx="1536117" cy="450677"/>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000E6960-6262-BEFA-127D-B5E29BFB2BE0}"/>
              </a:ext>
            </a:extLst>
          </p:cNvPr>
          <p:cNvCxnSpPr>
            <a:cxnSpLocks/>
            <a:stCxn id="37" idx="3"/>
          </p:cNvCxnSpPr>
          <p:nvPr/>
        </p:nvCxnSpPr>
        <p:spPr>
          <a:xfrm>
            <a:off x="5509581" y="1737651"/>
            <a:ext cx="1558997" cy="192948"/>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563F5DD0-E1E9-9255-5B79-40891AD5F34F}"/>
              </a:ext>
            </a:extLst>
          </p:cNvPr>
          <p:cNvCxnSpPr>
            <a:cxnSpLocks/>
            <a:stCxn id="37" idx="3"/>
          </p:cNvCxnSpPr>
          <p:nvPr/>
        </p:nvCxnSpPr>
        <p:spPr>
          <a:xfrm>
            <a:off x="5509581" y="1737651"/>
            <a:ext cx="1558997" cy="871588"/>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8" name="Picture 8" descr="Brain Icon Vector Art, Icons, and Graphics for Free Download">
            <a:extLst>
              <a:ext uri="{FF2B5EF4-FFF2-40B4-BE49-F238E27FC236}">
                <a16:creationId xmlns:a16="http://schemas.microsoft.com/office/drawing/2014/main" id="{BAE309BE-CDFA-5E71-D957-97B75E2B2FB0}"/>
              </a:ext>
            </a:extLst>
          </p:cNvPr>
          <p:cNvPicPr>
            <a:picLocks noChangeAspect="1" noChangeArrowheads="1"/>
          </p:cNvPicPr>
          <p:nvPr/>
        </p:nvPicPr>
        <p:blipFill>
          <a:blip r:embed="rId6">
            <a:lum bright="70000" contrast="-70000"/>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057464" y="1098518"/>
            <a:ext cx="424005" cy="424005"/>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4" descr="Settings Icon, Gear Icon Vector, Gear Symbol Illustration. for Web Sites  Our Mobile. Stock Vector - Illustration of vector, icon: 151065050">
            <a:extLst>
              <a:ext uri="{FF2B5EF4-FFF2-40B4-BE49-F238E27FC236}">
                <a16:creationId xmlns:a16="http://schemas.microsoft.com/office/drawing/2014/main" id="{6C114C9B-227E-BA53-2322-C683EB8AB169}"/>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4125" b="93625" l="9125" r="93375">
                        <a14:foregroundMark x1="44500" y1="71375" x2="45125" y2="71375"/>
                        <a14:foregroundMark x1="59250" y1="63125" x2="59250" y2="63125"/>
                      </a14:backgroundRemoval>
                    </a14:imgEffect>
                  </a14:imgLayer>
                </a14:imgProps>
              </a:ext>
              <a:ext uri="{28A0092B-C50C-407E-A947-70E740481C1C}">
                <a14:useLocalDpi xmlns:a14="http://schemas.microsoft.com/office/drawing/2010/main" val="0"/>
              </a:ext>
            </a:extLst>
          </a:blip>
          <a:srcRect/>
          <a:stretch>
            <a:fillRect/>
          </a:stretch>
        </p:blipFill>
        <p:spPr bwMode="auto">
          <a:xfrm>
            <a:off x="7173551" y="1207708"/>
            <a:ext cx="319684" cy="31968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8" descr="Brain Icon Vector Art, Icons, and Graphics for Free Download">
            <a:extLst>
              <a:ext uri="{FF2B5EF4-FFF2-40B4-BE49-F238E27FC236}">
                <a16:creationId xmlns:a16="http://schemas.microsoft.com/office/drawing/2014/main" id="{9DFFF98D-93F3-6C5C-1324-8DDC1E415CFE}"/>
              </a:ext>
            </a:extLst>
          </p:cNvPr>
          <p:cNvPicPr>
            <a:picLocks noChangeAspect="1" noChangeArrowheads="1"/>
          </p:cNvPicPr>
          <p:nvPr/>
        </p:nvPicPr>
        <p:blipFill>
          <a:blip r:embed="rId6">
            <a:lum bright="70000" contrast="-70000"/>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093515" y="1746952"/>
            <a:ext cx="424005" cy="424005"/>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4" descr="Settings Icon, Gear Icon Vector, Gear Symbol Illustration. for Web Sites  Our Mobile. Stock Vector - Illustration of vector, icon: 151065050">
            <a:extLst>
              <a:ext uri="{FF2B5EF4-FFF2-40B4-BE49-F238E27FC236}">
                <a16:creationId xmlns:a16="http://schemas.microsoft.com/office/drawing/2014/main" id="{D6594526-5C4E-9B2D-CA09-63629B815EC0}"/>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4125" b="93625" l="9125" r="93375">
                        <a14:foregroundMark x1="44500" y1="71375" x2="45125" y2="71375"/>
                        <a14:foregroundMark x1="59250" y1="63125" x2="59250" y2="63125"/>
                      </a14:backgroundRemoval>
                    </a14:imgEffect>
                  </a14:imgLayer>
                </a14:imgProps>
              </a:ext>
              <a:ext uri="{28A0092B-C50C-407E-A947-70E740481C1C}">
                <a14:useLocalDpi xmlns:a14="http://schemas.microsoft.com/office/drawing/2010/main" val="0"/>
              </a:ext>
            </a:extLst>
          </a:blip>
          <a:srcRect/>
          <a:stretch>
            <a:fillRect/>
          </a:stretch>
        </p:blipFill>
        <p:spPr bwMode="auto">
          <a:xfrm>
            <a:off x="7209602" y="1856142"/>
            <a:ext cx="319684" cy="319684"/>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8" descr="Brain Icon Vector Art, Icons, and Graphics for Free Download">
            <a:extLst>
              <a:ext uri="{FF2B5EF4-FFF2-40B4-BE49-F238E27FC236}">
                <a16:creationId xmlns:a16="http://schemas.microsoft.com/office/drawing/2014/main" id="{7B138431-3E1A-89C8-FAF8-ED216C38C39B}"/>
              </a:ext>
            </a:extLst>
          </p:cNvPr>
          <p:cNvPicPr>
            <a:picLocks noChangeAspect="1" noChangeArrowheads="1"/>
          </p:cNvPicPr>
          <p:nvPr/>
        </p:nvPicPr>
        <p:blipFill>
          <a:blip r:embed="rId6">
            <a:lum bright="70000" contrast="-70000"/>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081749" y="2413282"/>
            <a:ext cx="424005" cy="424005"/>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Settings Icon, Gear Icon Vector, Gear Symbol Illustration. for Web Sites  Our Mobile. Stock Vector - Illustration of vector, icon: 151065050">
            <a:extLst>
              <a:ext uri="{FF2B5EF4-FFF2-40B4-BE49-F238E27FC236}">
                <a16:creationId xmlns:a16="http://schemas.microsoft.com/office/drawing/2014/main" id="{639D567E-F564-F26D-40FB-9D929B54342B}"/>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4125" b="93625" l="9125" r="93375">
                        <a14:foregroundMark x1="44500" y1="71375" x2="45125" y2="71375"/>
                        <a14:foregroundMark x1="59250" y1="63125" x2="59250" y2="63125"/>
                      </a14:backgroundRemoval>
                    </a14:imgEffect>
                  </a14:imgLayer>
                </a14:imgProps>
              </a:ext>
              <a:ext uri="{28A0092B-C50C-407E-A947-70E740481C1C}">
                <a14:useLocalDpi xmlns:a14="http://schemas.microsoft.com/office/drawing/2010/main" val="0"/>
              </a:ext>
            </a:extLst>
          </a:blip>
          <a:srcRect/>
          <a:stretch>
            <a:fillRect/>
          </a:stretch>
        </p:blipFill>
        <p:spPr bwMode="auto">
          <a:xfrm>
            <a:off x="7197836" y="2522472"/>
            <a:ext cx="319684" cy="319684"/>
          </a:xfrm>
          <a:prstGeom prst="rect">
            <a:avLst/>
          </a:prstGeom>
          <a:noFill/>
          <a:extLst>
            <a:ext uri="{909E8E84-426E-40DD-AFC4-6F175D3DCCD1}">
              <a14:hiddenFill xmlns:a14="http://schemas.microsoft.com/office/drawing/2010/main">
                <a:solidFill>
                  <a:srgbClr val="FFFFFF"/>
                </a:solidFill>
              </a14:hiddenFill>
            </a:ext>
          </a:extLst>
        </p:spPr>
      </p:pic>
      <p:sp>
        <p:nvSpPr>
          <p:cNvPr id="116" name="TextBox 115">
            <a:extLst>
              <a:ext uri="{FF2B5EF4-FFF2-40B4-BE49-F238E27FC236}">
                <a16:creationId xmlns:a16="http://schemas.microsoft.com/office/drawing/2014/main" id="{C52DE314-D20D-A1E9-25BA-7C3ACB295052}"/>
              </a:ext>
            </a:extLst>
          </p:cNvPr>
          <p:cNvSpPr txBox="1"/>
          <p:nvPr/>
        </p:nvSpPr>
        <p:spPr>
          <a:xfrm>
            <a:off x="6381526" y="1484852"/>
            <a:ext cx="2046919" cy="276999"/>
          </a:xfrm>
          <a:prstGeom prst="rect">
            <a:avLst/>
          </a:prstGeom>
          <a:noFill/>
        </p:spPr>
        <p:txBody>
          <a:bodyPr wrap="square" rtlCol="0">
            <a:spAutoFit/>
          </a:bodyPr>
          <a:lstStyle/>
          <a:p>
            <a:pPr algn="ctr"/>
            <a:r>
              <a:rPr lang="en-IN" sz="1200" dirty="0">
                <a:solidFill>
                  <a:schemeClr val="bg1"/>
                </a:solidFill>
              </a:rPr>
              <a:t>MLP Model (</a:t>
            </a:r>
            <a:r>
              <a:rPr lang="en-IN" sz="1200" dirty="0" err="1">
                <a:solidFill>
                  <a:schemeClr val="bg1"/>
                </a:solidFill>
              </a:rPr>
              <a:t>Keras</a:t>
            </a:r>
            <a:r>
              <a:rPr lang="en-IN" sz="1200" dirty="0">
                <a:solidFill>
                  <a:schemeClr val="bg1"/>
                </a:solidFill>
              </a:rPr>
              <a:t>)</a:t>
            </a:r>
          </a:p>
        </p:txBody>
      </p:sp>
      <p:sp>
        <p:nvSpPr>
          <p:cNvPr id="117" name="TextBox 116">
            <a:extLst>
              <a:ext uri="{FF2B5EF4-FFF2-40B4-BE49-F238E27FC236}">
                <a16:creationId xmlns:a16="http://schemas.microsoft.com/office/drawing/2014/main" id="{1E017A6B-8AE1-ABF8-1405-426E010D3D82}"/>
              </a:ext>
            </a:extLst>
          </p:cNvPr>
          <p:cNvSpPr txBox="1"/>
          <p:nvPr/>
        </p:nvSpPr>
        <p:spPr>
          <a:xfrm>
            <a:off x="6401791" y="2131200"/>
            <a:ext cx="2046919" cy="276999"/>
          </a:xfrm>
          <a:prstGeom prst="rect">
            <a:avLst/>
          </a:prstGeom>
          <a:noFill/>
        </p:spPr>
        <p:txBody>
          <a:bodyPr wrap="square" rtlCol="0">
            <a:spAutoFit/>
          </a:bodyPr>
          <a:lstStyle/>
          <a:p>
            <a:pPr algn="ctr"/>
            <a:r>
              <a:rPr lang="en-IN" sz="1200" dirty="0">
                <a:solidFill>
                  <a:schemeClr val="bg1"/>
                </a:solidFill>
              </a:rPr>
              <a:t>CNN Model (</a:t>
            </a:r>
            <a:r>
              <a:rPr lang="en-IN" sz="1200" dirty="0" err="1">
                <a:solidFill>
                  <a:schemeClr val="bg1"/>
                </a:solidFill>
              </a:rPr>
              <a:t>Keras</a:t>
            </a:r>
            <a:r>
              <a:rPr lang="en-IN" sz="1200" dirty="0">
                <a:solidFill>
                  <a:schemeClr val="bg1"/>
                </a:solidFill>
              </a:rPr>
              <a:t>)</a:t>
            </a:r>
          </a:p>
        </p:txBody>
      </p:sp>
      <p:sp>
        <p:nvSpPr>
          <p:cNvPr id="118" name="TextBox 117">
            <a:extLst>
              <a:ext uri="{FF2B5EF4-FFF2-40B4-BE49-F238E27FC236}">
                <a16:creationId xmlns:a16="http://schemas.microsoft.com/office/drawing/2014/main" id="{A5E79BE0-AEA8-B4C2-78E6-EE61DD89BDC4}"/>
              </a:ext>
            </a:extLst>
          </p:cNvPr>
          <p:cNvSpPr txBox="1"/>
          <p:nvPr/>
        </p:nvSpPr>
        <p:spPr>
          <a:xfrm>
            <a:off x="6419741" y="2843479"/>
            <a:ext cx="2046919" cy="276999"/>
          </a:xfrm>
          <a:prstGeom prst="rect">
            <a:avLst/>
          </a:prstGeom>
          <a:noFill/>
        </p:spPr>
        <p:txBody>
          <a:bodyPr wrap="square" rtlCol="0">
            <a:spAutoFit/>
          </a:bodyPr>
          <a:lstStyle/>
          <a:p>
            <a:pPr algn="ctr"/>
            <a:r>
              <a:rPr lang="en-IN" sz="1200" dirty="0">
                <a:solidFill>
                  <a:schemeClr val="bg1"/>
                </a:solidFill>
              </a:rPr>
              <a:t>LSTM Model (</a:t>
            </a:r>
            <a:r>
              <a:rPr lang="en-IN" sz="1200" dirty="0" err="1">
                <a:solidFill>
                  <a:schemeClr val="bg1"/>
                </a:solidFill>
              </a:rPr>
              <a:t>Keras</a:t>
            </a:r>
            <a:r>
              <a:rPr lang="en-IN" sz="1200" dirty="0">
                <a:solidFill>
                  <a:schemeClr val="bg1"/>
                </a:solidFill>
              </a:rPr>
              <a:t>)</a:t>
            </a:r>
          </a:p>
        </p:txBody>
      </p:sp>
      <p:cxnSp>
        <p:nvCxnSpPr>
          <p:cNvPr id="119" name="Straight Arrow Connector 118">
            <a:extLst>
              <a:ext uri="{FF2B5EF4-FFF2-40B4-BE49-F238E27FC236}">
                <a16:creationId xmlns:a16="http://schemas.microsoft.com/office/drawing/2014/main" id="{D66383A8-1489-FBF3-4812-082DDFDCD26A}"/>
              </a:ext>
            </a:extLst>
          </p:cNvPr>
          <p:cNvCxnSpPr>
            <a:cxnSpLocks/>
          </p:cNvCxnSpPr>
          <p:nvPr/>
        </p:nvCxnSpPr>
        <p:spPr>
          <a:xfrm>
            <a:off x="1510476" y="2149608"/>
            <a:ext cx="65609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1" name="Picture 2" descr="Icon For Data #307725 - Free Icons Library">
            <a:extLst>
              <a:ext uri="{FF2B5EF4-FFF2-40B4-BE49-F238E27FC236}">
                <a16:creationId xmlns:a16="http://schemas.microsoft.com/office/drawing/2014/main" id="{2776974C-E322-C312-8D5D-A52DC8B8DF90}"/>
              </a:ext>
            </a:extLst>
          </p:cNvPr>
          <p:cNvPicPr>
            <a:picLocks noChangeAspect="1" noChangeArrowheads="1"/>
          </p:cNvPicPr>
          <p:nvPr/>
        </p:nvPicPr>
        <p:blipFill>
          <a:blip r:embed="rId2">
            <a:biLevel thresh="25000"/>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2232133" y="1937807"/>
            <a:ext cx="517060" cy="436268"/>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4" descr="Settings Icon, Gear Icon Vector, Gear Symbol Illustration. for Web Sites  Our Mobile. Stock Vector - Illustration of vector, icon: 151065050">
            <a:extLst>
              <a:ext uri="{FF2B5EF4-FFF2-40B4-BE49-F238E27FC236}">
                <a16:creationId xmlns:a16="http://schemas.microsoft.com/office/drawing/2014/main" id="{C40FFA57-3097-3159-54A7-B8E29A5AD465}"/>
              </a:ext>
            </a:extLst>
          </p:cNvPr>
          <p:cNvPicPr>
            <a:picLocks noChangeAspect="1" noChangeArrowheads="1"/>
          </p:cNvPicPr>
          <p:nvPr/>
        </p:nvPicPr>
        <p:blipFill>
          <a:blip r:embed="rId4">
            <a:grayscl/>
            <a:extLst>
              <a:ext uri="{BEBA8EAE-BF5A-486C-A8C5-ECC9F3942E4B}">
                <a14:imgProps xmlns:a14="http://schemas.microsoft.com/office/drawing/2010/main">
                  <a14:imgLayer r:embed="rId5">
                    <a14:imgEffect>
                      <a14:backgroundRemoval t="4125" b="93625" l="9125" r="93375">
                        <a14:foregroundMark x1="44500" y1="71375" x2="45125" y2="71375"/>
                        <a14:foregroundMark x1="59250" y1="63125" x2="59250" y2="63125"/>
                      </a14:backgroundRemoval>
                    </a14:imgEffect>
                  </a14:imgLayer>
                </a14:imgProps>
              </a:ext>
              <a:ext uri="{28A0092B-C50C-407E-A947-70E740481C1C}">
                <a14:useLocalDpi xmlns:a14="http://schemas.microsoft.com/office/drawing/2010/main" val="0"/>
              </a:ext>
            </a:extLst>
          </a:blip>
          <a:srcRect/>
          <a:stretch>
            <a:fillRect/>
          </a:stretch>
        </p:blipFill>
        <p:spPr bwMode="auto">
          <a:xfrm>
            <a:off x="2452333" y="1931939"/>
            <a:ext cx="472084" cy="472084"/>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121">
            <a:extLst>
              <a:ext uri="{FF2B5EF4-FFF2-40B4-BE49-F238E27FC236}">
                <a16:creationId xmlns:a16="http://schemas.microsoft.com/office/drawing/2014/main" id="{4029275E-132B-1708-1845-62E266579A9E}"/>
              </a:ext>
            </a:extLst>
          </p:cNvPr>
          <p:cNvSpPr txBox="1"/>
          <p:nvPr/>
        </p:nvSpPr>
        <p:spPr>
          <a:xfrm>
            <a:off x="1562854" y="1379129"/>
            <a:ext cx="2046919" cy="461665"/>
          </a:xfrm>
          <a:prstGeom prst="rect">
            <a:avLst/>
          </a:prstGeom>
          <a:noFill/>
        </p:spPr>
        <p:txBody>
          <a:bodyPr wrap="square" rtlCol="0">
            <a:spAutoFit/>
          </a:bodyPr>
          <a:lstStyle/>
          <a:p>
            <a:pPr algn="ctr"/>
            <a:r>
              <a:rPr lang="en-IN" sz="1200" dirty="0">
                <a:solidFill>
                  <a:schemeClr val="bg1"/>
                </a:solidFill>
              </a:rPr>
              <a:t>Data Rollup</a:t>
            </a:r>
          </a:p>
          <a:p>
            <a:pPr algn="ctr"/>
            <a:r>
              <a:rPr lang="en-IN" sz="1200" dirty="0">
                <a:solidFill>
                  <a:schemeClr val="bg1"/>
                </a:solidFill>
              </a:rPr>
              <a:t>(To Store-Month Granularity)</a:t>
            </a:r>
          </a:p>
        </p:txBody>
      </p:sp>
      <p:sp>
        <p:nvSpPr>
          <p:cNvPr id="123" name="Rectangle 122">
            <a:extLst>
              <a:ext uri="{FF2B5EF4-FFF2-40B4-BE49-F238E27FC236}">
                <a16:creationId xmlns:a16="http://schemas.microsoft.com/office/drawing/2014/main" id="{E00F4AD1-559A-739B-57E7-25E640BDED52}"/>
              </a:ext>
            </a:extLst>
          </p:cNvPr>
          <p:cNvSpPr/>
          <p:nvPr/>
        </p:nvSpPr>
        <p:spPr>
          <a:xfrm rot="3010910">
            <a:off x="8664307" y="1793621"/>
            <a:ext cx="353266" cy="359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5" name="Connector: Elbow 124">
            <a:extLst>
              <a:ext uri="{FF2B5EF4-FFF2-40B4-BE49-F238E27FC236}">
                <a16:creationId xmlns:a16="http://schemas.microsoft.com/office/drawing/2014/main" id="{16082061-4810-1A6D-B6A7-8F62B6C06C5A}"/>
              </a:ext>
            </a:extLst>
          </p:cNvPr>
          <p:cNvCxnSpPr>
            <a:cxnSpLocks/>
          </p:cNvCxnSpPr>
          <p:nvPr/>
        </p:nvCxnSpPr>
        <p:spPr>
          <a:xfrm flipV="1">
            <a:off x="5331199" y="2220502"/>
            <a:ext cx="3509741" cy="1039819"/>
          </a:xfrm>
          <a:prstGeom prst="bentConnector3">
            <a:avLst>
              <a:gd name="adj1" fmla="val 100207"/>
            </a:avLst>
          </a:prstGeom>
          <a:ln>
            <a:solidFill>
              <a:schemeClr val="bg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F870014E-A4C5-E272-A3E3-5DEA4B0F3AC1}"/>
              </a:ext>
            </a:extLst>
          </p:cNvPr>
          <p:cNvCxnSpPr>
            <a:cxnSpLocks/>
            <a:stCxn id="123" idx="1"/>
            <a:endCxn id="111" idx="3"/>
          </p:cNvCxnSpPr>
          <p:nvPr/>
        </p:nvCxnSpPr>
        <p:spPr>
          <a:xfrm rot="16200000" flipV="1">
            <a:off x="7875435" y="985351"/>
            <a:ext cx="470199" cy="1234597"/>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F9C7A5A9-110C-FFC5-F4F4-82F572B05448}"/>
              </a:ext>
            </a:extLst>
          </p:cNvPr>
          <p:cNvCxnSpPr>
            <a:cxnSpLocks/>
            <a:stCxn id="113" idx="3"/>
            <a:endCxn id="123" idx="1"/>
          </p:cNvCxnSpPr>
          <p:nvPr/>
        </p:nvCxnSpPr>
        <p:spPr>
          <a:xfrm flipV="1">
            <a:off x="7529286" y="1837749"/>
            <a:ext cx="1198546" cy="178235"/>
          </a:xfrm>
          <a:prstGeom prst="bentConnector4">
            <a:avLst>
              <a:gd name="adj1" fmla="val 47350"/>
              <a:gd name="adj2" fmla="val 253016"/>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084BC488-3A26-2A26-2E97-F0FA463565DE}"/>
              </a:ext>
            </a:extLst>
          </p:cNvPr>
          <p:cNvCxnSpPr>
            <a:cxnSpLocks/>
            <a:stCxn id="115" idx="3"/>
            <a:endCxn id="123" idx="1"/>
          </p:cNvCxnSpPr>
          <p:nvPr/>
        </p:nvCxnSpPr>
        <p:spPr>
          <a:xfrm flipV="1">
            <a:off x="7517520" y="1837749"/>
            <a:ext cx="1210312" cy="844565"/>
          </a:xfrm>
          <a:prstGeom prst="bentConnector4">
            <a:avLst>
              <a:gd name="adj1" fmla="val 47376"/>
              <a:gd name="adj2" fmla="val 13229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20037E25-D8EE-00BD-8201-FB38122191C5}"/>
              </a:ext>
            </a:extLst>
          </p:cNvPr>
          <p:cNvSpPr txBox="1"/>
          <p:nvPr/>
        </p:nvSpPr>
        <p:spPr>
          <a:xfrm>
            <a:off x="8207257" y="2244303"/>
            <a:ext cx="1330916" cy="461665"/>
          </a:xfrm>
          <a:prstGeom prst="rect">
            <a:avLst/>
          </a:prstGeom>
          <a:noFill/>
        </p:spPr>
        <p:txBody>
          <a:bodyPr wrap="square" rtlCol="0">
            <a:spAutoFit/>
          </a:bodyPr>
          <a:lstStyle/>
          <a:p>
            <a:pPr algn="ctr"/>
            <a:r>
              <a:rPr lang="en-IN" sz="1200" dirty="0">
                <a:solidFill>
                  <a:schemeClr val="bg1"/>
                </a:solidFill>
              </a:rPr>
              <a:t>Model Validation on Test Dataset</a:t>
            </a:r>
          </a:p>
        </p:txBody>
      </p:sp>
      <p:cxnSp>
        <p:nvCxnSpPr>
          <p:cNvPr id="143" name="Straight Arrow Connector 142">
            <a:extLst>
              <a:ext uri="{FF2B5EF4-FFF2-40B4-BE49-F238E27FC236}">
                <a16:creationId xmlns:a16="http://schemas.microsoft.com/office/drawing/2014/main" id="{BA564E45-D493-61EB-AA9C-D6085C4269DC}"/>
              </a:ext>
            </a:extLst>
          </p:cNvPr>
          <p:cNvCxnSpPr>
            <a:cxnSpLocks/>
          </p:cNvCxnSpPr>
          <p:nvPr/>
        </p:nvCxnSpPr>
        <p:spPr>
          <a:xfrm>
            <a:off x="9092146" y="1973417"/>
            <a:ext cx="107221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A6682EC3-6FF7-904F-CBCC-519F1CE867A6}"/>
              </a:ext>
            </a:extLst>
          </p:cNvPr>
          <p:cNvSpPr/>
          <p:nvPr/>
        </p:nvSpPr>
        <p:spPr>
          <a:xfrm>
            <a:off x="10300692" y="1787999"/>
            <a:ext cx="360000" cy="360000"/>
          </a:xfrm>
          <a:prstGeom prst="ellipse">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5" name="TextBox 144">
            <a:extLst>
              <a:ext uri="{FF2B5EF4-FFF2-40B4-BE49-F238E27FC236}">
                <a16:creationId xmlns:a16="http://schemas.microsoft.com/office/drawing/2014/main" id="{B24C6F6B-DD54-2953-3867-CBB3A105EBD6}"/>
              </a:ext>
            </a:extLst>
          </p:cNvPr>
          <p:cNvSpPr txBox="1"/>
          <p:nvPr/>
        </p:nvSpPr>
        <p:spPr>
          <a:xfrm>
            <a:off x="9622389" y="2191405"/>
            <a:ext cx="1925086" cy="461665"/>
          </a:xfrm>
          <a:prstGeom prst="rect">
            <a:avLst/>
          </a:prstGeom>
          <a:noFill/>
        </p:spPr>
        <p:txBody>
          <a:bodyPr wrap="square" rtlCol="0">
            <a:spAutoFit/>
          </a:bodyPr>
          <a:lstStyle/>
          <a:p>
            <a:pPr algn="ctr"/>
            <a:r>
              <a:rPr lang="en-IN" sz="1200" dirty="0">
                <a:solidFill>
                  <a:schemeClr val="bg1"/>
                </a:solidFill>
              </a:rPr>
              <a:t>Final model selection and comparative analysis</a:t>
            </a:r>
          </a:p>
        </p:txBody>
      </p:sp>
      <p:sp>
        <p:nvSpPr>
          <p:cNvPr id="148" name="TextBox 147">
            <a:extLst>
              <a:ext uri="{FF2B5EF4-FFF2-40B4-BE49-F238E27FC236}">
                <a16:creationId xmlns:a16="http://schemas.microsoft.com/office/drawing/2014/main" id="{2A3C6EAD-774D-A44F-8528-6C523DBA44C6}"/>
              </a:ext>
            </a:extLst>
          </p:cNvPr>
          <p:cNvSpPr txBox="1"/>
          <p:nvPr/>
        </p:nvSpPr>
        <p:spPr>
          <a:xfrm>
            <a:off x="271768" y="924989"/>
            <a:ext cx="1459335" cy="369332"/>
          </a:xfrm>
          <a:prstGeom prst="rect">
            <a:avLst/>
          </a:prstGeom>
          <a:noFill/>
        </p:spPr>
        <p:txBody>
          <a:bodyPr wrap="square">
            <a:spAutoFit/>
          </a:bodyPr>
          <a:lstStyle/>
          <a:p>
            <a:pPr algn="ctr"/>
            <a:r>
              <a:rPr lang="en-IN" sz="1800" b="1" i="1" dirty="0">
                <a:solidFill>
                  <a:schemeClr val="bg1"/>
                </a:solidFill>
              </a:rPr>
              <a:t>Architecture:</a:t>
            </a:r>
          </a:p>
        </p:txBody>
      </p:sp>
      <p:sp>
        <p:nvSpPr>
          <p:cNvPr id="149" name="Rectangle: Rounded Corners 148">
            <a:extLst>
              <a:ext uri="{FF2B5EF4-FFF2-40B4-BE49-F238E27FC236}">
                <a16:creationId xmlns:a16="http://schemas.microsoft.com/office/drawing/2014/main" id="{E69905F8-3E7A-DD6A-388A-F4E52421513D}"/>
              </a:ext>
            </a:extLst>
          </p:cNvPr>
          <p:cNvSpPr/>
          <p:nvPr/>
        </p:nvSpPr>
        <p:spPr>
          <a:xfrm>
            <a:off x="238537" y="3788879"/>
            <a:ext cx="11543272" cy="2238721"/>
          </a:xfrm>
          <a:prstGeom prst="roundRect">
            <a:avLst>
              <a:gd name="adj" fmla="val 4046"/>
            </a:avLst>
          </a:prstGeom>
          <a:noFill/>
          <a:ln w="28575">
            <a:solidFill>
              <a:srgbClr val="2C56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1" name="Straight Connector 150">
            <a:extLst>
              <a:ext uri="{FF2B5EF4-FFF2-40B4-BE49-F238E27FC236}">
                <a16:creationId xmlns:a16="http://schemas.microsoft.com/office/drawing/2014/main" id="{A8885AB3-03DF-0543-EE4D-F4D7CC4B147C}"/>
              </a:ext>
            </a:extLst>
          </p:cNvPr>
          <p:cNvCxnSpPr>
            <a:stCxn id="149" idx="0"/>
            <a:endCxn id="149" idx="2"/>
          </p:cNvCxnSpPr>
          <p:nvPr/>
        </p:nvCxnSpPr>
        <p:spPr>
          <a:xfrm>
            <a:off x="6010173" y="4213204"/>
            <a:ext cx="0" cy="1390070"/>
          </a:xfrm>
          <a:prstGeom prst="line">
            <a:avLst/>
          </a:prstGeom>
          <a:noFill/>
          <a:ln w="12700">
            <a:solidFill>
              <a:srgbClr val="2C567A"/>
            </a:solidFill>
            <a:prstDash val="dash"/>
          </a:ln>
        </p:spPr>
        <p:style>
          <a:lnRef idx="2">
            <a:schemeClr val="accent1">
              <a:shade val="50000"/>
            </a:schemeClr>
          </a:lnRef>
          <a:fillRef idx="1">
            <a:schemeClr val="accent1"/>
          </a:fillRef>
          <a:effectRef idx="0">
            <a:schemeClr val="accent1"/>
          </a:effectRef>
          <a:fontRef idx="minor">
            <a:schemeClr val="lt1"/>
          </a:fontRef>
        </p:style>
      </p:cxnSp>
      <p:graphicFrame>
        <p:nvGraphicFramePr>
          <p:cNvPr id="152" name="Diagram 151">
            <a:extLst>
              <a:ext uri="{FF2B5EF4-FFF2-40B4-BE49-F238E27FC236}">
                <a16:creationId xmlns:a16="http://schemas.microsoft.com/office/drawing/2014/main" id="{93F35553-C933-C1AA-20AC-29D3BBAF1444}"/>
              </a:ext>
            </a:extLst>
          </p:cNvPr>
          <p:cNvGraphicFramePr/>
          <p:nvPr>
            <p:extLst>
              <p:ext uri="{D42A27DB-BD31-4B8C-83A1-F6EECF244321}">
                <p14:modId xmlns:p14="http://schemas.microsoft.com/office/powerpoint/2010/main" val="4244106541"/>
              </p:ext>
            </p:extLst>
          </p:nvPr>
        </p:nvGraphicFramePr>
        <p:xfrm>
          <a:off x="343929" y="3487277"/>
          <a:ext cx="11324195" cy="47203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3" name="TextBox 152">
            <a:extLst>
              <a:ext uri="{FF2B5EF4-FFF2-40B4-BE49-F238E27FC236}">
                <a16:creationId xmlns:a16="http://schemas.microsoft.com/office/drawing/2014/main" id="{64213A5A-249C-197A-5E29-6F5B30AF6324}"/>
              </a:ext>
            </a:extLst>
          </p:cNvPr>
          <p:cNvSpPr txBox="1"/>
          <p:nvPr/>
        </p:nvSpPr>
        <p:spPr>
          <a:xfrm>
            <a:off x="436307" y="4447008"/>
            <a:ext cx="5458794"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Model performance on hold out data (test data) will be used for final model selection</a:t>
            </a:r>
          </a:p>
        </p:txBody>
      </p:sp>
      <p:sp>
        <p:nvSpPr>
          <p:cNvPr id="154" name="TextBox 153">
            <a:extLst>
              <a:ext uri="{FF2B5EF4-FFF2-40B4-BE49-F238E27FC236}">
                <a16:creationId xmlns:a16="http://schemas.microsoft.com/office/drawing/2014/main" id="{E571202B-C27D-9BAE-7989-DF36B70CC599}"/>
              </a:ext>
            </a:extLst>
          </p:cNvPr>
          <p:cNvSpPr txBox="1"/>
          <p:nvPr/>
        </p:nvSpPr>
        <p:spPr>
          <a:xfrm>
            <a:off x="6209330" y="5035769"/>
            <a:ext cx="5458794"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MAPE and MAE are used as the primary metric for model validation and selection</a:t>
            </a:r>
          </a:p>
        </p:txBody>
      </p:sp>
      <p:sp>
        <p:nvSpPr>
          <p:cNvPr id="156" name="TextBox 155">
            <a:extLst>
              <a:ext uri="{FF2B5EF4-FFF2-40B4-BE49-F238E27FC236}">
                <a16:creationId xmlns:a16="http://schemas.microsoft.com/office/drawing/2014/main" id="{B578FB56-E1E1-7490-B18B-69242E223C5C}"/>
              </a:ext>
            </a:extLst>
          </p:cNvPr>
          <p:cNvSpPr txBox="1"/>
          <p:nvPr/>
        </p:nvSpPr>
        <p:spPr>
          <a:xfrm>
            <a:off x="6209330" y="4487242"/>
            <a:ext cx="5458794" cy="307777"/>
          </a:xfrm>
          <a:prstGeom prst="rect">
            <a:avLst/>
          </a:prstGeom>
          <a:noFill/>
        </p:spPr>
        <p:txBody>
          <a:bodyPr wrap="square" rtlCol="0">
            <a:spAutoFit/>
          </a:bodyPr>
          <a:lstStyle/>
          <a:p>
            <a:pPr marL="285750" indent="-285750">
              <a:buFont typeface="Arial" panose="020B0604020202020204" pitchFamily="34" charset="0"/>
              <a:buChar char="•"/>
            </a:pPr>
            <a:r>
              <a:rPr lang="en-IN" sz="1400" dirty="0"/>
              <a:t>Each model will be saved as pickle file for future referral</a:t>
            </a:r>
          </a:p>
        </p:txBody>
      </p:sp>
      <p:sp>
        <p:nvSpPr>
          <p:cNvPr id="157" name="TextBox 156">
            <a:extLst>
              <a:ext uri="{FF2B5EF4-FFF2-40B4-BE49-F238E27FC236}">
                <a16:creationId xmlns:a16="http://schemas.microsoft.com/office/drawing/2014/main" id="{658251D0-543C-2D57-34AE-9F51EDC1928D}"/>
              </a:ext>
            </a:extLst>
          </p:cNvPr>
          <p:cNvSpPr txBox="1"/>
          <p:nvPr/>
        </p:nvSpPr>
        <p:spPr>
          <a:xfrm>
            <a:off x="451801" y="5061484"/>
            <a:ext cx="5458794" cy="307777"/>
          </a:xfrm>
          <a:prstGeom prst="rect">
            <a:avLst/>
          </a:prstGeom>
          <a:noFill/>
        </p:spPr>
        <p:txBody>
          <a:bodyPr wrap="square" rtlCol="0">
            <a:spAutoFit/>
          </a:bodyPr>
          <a:lstStyle/>
          <a:p>
            <a:pPr marL="285750" indent="-285750">
              <a:buFont typeface="Arial" panose="020B0604020202020204" pitchFamily="34" charset="0"/>
              <a:buChar char="•"/>
            </a:pPr>
            <a:r>
              <a:rPr lang="en-IN" sz="1400" dirty="0"/>
              <a:t>Model development and evaluation at store-month level data</a:t>
            </a:r>
          </a:p>
        </p:txBody>
      </p:sp>
    </p:spTree>
    <p:extLst>
      <p:ext uri="{BB962C8B-B14F-4D97-AF65-F5344CB8AC3E}">
        <p14:creationId xmlns:p14="http://schemas.microsoft.com/office/powerpoint/2010/main" val="160545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1141E81-E610-AA2A-FAB0-91E418596373}"/>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0" cap="all" spc="100" normalizeH="0" baseline="0" noProof="0" dirty="0">
                <a:ln>
                  <a:noFill/>
                </a:ln>
                <a:solidFill>
                  <a:srgbClr val="2C567A"/>
                </a:solidFill>
                <a:effectLst/>
                <a:uLnTx/>
                <a:uFillTx/>
                <a:latin typeface="Seaford Bold (Headings)"/>
                <a:ea typeface="+mj-ea"/>
                <a:cs typeface="+mj-cs"/>
              </a:rPr>
              <a:t>Solution approach. Continued…..</a:t>
            </a:r>
            <a:endParaRPr kumimoji="0" lang="en-US" sz="2500" b="1" i="0" u="none" strike="noStrike" kern="1200" cap="all" spc="100" normalizeH="0" baseline="0" noProof="0" dirty="0">
              <a:ln>
                <a:noFill/>
              </a:ln>
              <a:solidFill>
                <a:srgbClr val="2C567A"/>
              </a:solidFill>
              <a:effectLst/>
              <a:uLnTx/>
              <a:uFillTx/>
              <a:latin typeface="Seaford Bold (Headings)"/>
              <a:ea typeface="+mj-ea"/>
              <a:cs typeface="+mj-cs"/>
            </a:endParaRPr>
          </a:p>
        </p:txBody>
      </p:sp>
      <p:sp>
        <p:nvSpPr>
          <p:cNvPr id="2" name="Rectangle 1">
            <a:extLst>
              <a:ext uri="{FF2B5EF4-FFF2-40B4-BE49-F238E27FC236}">
                <a16:creationId xmlns:a16="http://schemas.microsoft.com/office/drawing/2014/main" id="{B3F32D87-C044-DBD4-ACDB-A03AD7876696}"/>
              </a:ext>
            </a:extLst>
          </p:cNvPr>
          <p:cNvSpPr/>
          <p:nvPr/>
        </p:nvSpPr>
        <p:spPr>
          <a:xfrm>
            <a:off x="0" y="6341806"/>
            <a:ext cx="12192000" cy="516194"/>
          </a:xfrm>
          <a:prstGeom prst="rect">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Title 1">
            <a:extLst>
              <a:ext uri="{FF2B5EF4-FFF2-40B4-BE49-F238E27FC236}">
                <a16:creationId xmlns:a16="http://schemas.microsoft.com/office/drawing/2014/main" id="{5FC19FB5-B812-4795-3B06-A681C5EEDC6D}"/>
              </a:ext>
            </a:extLst>
          </p:cNvPr>
          <p:cNvSpPr txBox="1">
            <a:spLocks/>
          </p:cNvSpPr>
          <p:nvPr/>
        </p:nvSpPr>
        <p:spPr>
          <a:xfrm>
            <a:off x="10265791" y="1771"/>
            <a:ext cx="1921244" cy="318740"/>
          </a:xfrm>
          <a:prstGeom prst="rect">
            <a:avLst/>
          </a:prstGeom>
          <a:solidFill>
            <a:srgbClr val="2C567A"/>
          </a:solidFill>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50" normalizeH="0" baseline="0" noProof="0" dirty="0">
                <a:ln>
                  <a:noFill/>
                </a:ln>
                <a:solidFill>
                  <a:prstClr val="white"/>
                </a:solidFill>
                <a:effectLst/>
                <a:uLnTx/>
                <a:uFillTx/>
                <a:latin typeface="Bookman Old Style" panose="020F0302020204030204"/>
                <a:ea typeface="+mj-ea"/>
                <a:cs typeface="+mj-cs"/>
              </a:rPr>
              <a:t>3. Solution</a:t>
            </a:r>
          </a:p>
        </p:txBody>
      </p:sp>
      <p:sp>
        <p:nvSpPr>
          <p:cNvPr id="43" name="TextBox 42">
            <a:extLst>
              <a:ext uri="{FF2B5EF4-FFF2-40B4-BE49-F238E27FC236}">
                <a16:creationId xmlns:a16="http://schemas.microsoft.com/office/drawing/2014/main" id="{37B54F01-AB8E-ECF2-AD09-AC5B62E4E12A}"/>
              </a:ext>
            </a:extLst>
          </p:cNvPr>
          <p:cNvSpPr txBox="1"/>
          <p:nvPr/>
        </p:nvSpPr>
        <p:spPr>
          <a:xfrm>
            <a:off x="343928" y="729107"/>
            <a:ext cx="6096000" cy="338554"/>
          </a:xfrm>
          <a:prstGeom prst="rect">
            <a:avLst/>
          </a:prstGeom>
          <a:noFill/>
        </p:spPr>
        <p:txBody>
          <a:bodyPr wrap="square">
            <a:spAutoFit/>
          </a:bodyPr>
          <a:lstStyle/>
          <a:p>
            <a:r>
              <a:rPr lang="en-IN" sz="1600" b="1" i="1" dirty="0">
                <a:solidFill>
                  <a:srgbClr val="2C567A"/>
                </a:solidFill>
                <a:effectLst/>
                <a:latin typeface="Arial" panose="020B0604020202020204" pitchFamily="34" charset="0"/>
                <a:ea typeface="Times New Roman" panose="02020603050405020304" pitchFamily="18" charset="0"/>
              </a:rPr>
              <a:t>Model Selection Intuition:</a:t>
            </a:r>
            <a:endParaRPr lang="en-IN" sz="3600" b="1" dirty="0">
              <a:solidFill>
                <a:srgbClr val="2C567A"/>
              </a:solidFill>
            </a:endParaRPr>
          </a:p>
        </p:txBody>
      </p:sp>
      <p:grpSp>
        <p:nvGrpSpPr>
          <p:cNvPr id="54" name="Group 53">
            <a:extLst>
              <a:ext uri="{FF2B5EF4-FFF2-40B4-BE49-F238E27FC236}">
                <a16:creationId xmlns:a16="http://schemas.microsoft.com/office/drawing/2014/main" id="{84BEA14A-A86C-FB8D-1F4C-36A72A067F50}"/>
              </a:ext>
            </a:extLst>
          </p:cNvPr>
          <p:cNvGrpSpPr/>
          <p:nvPr/>
        </p:nvGrpSpPr>
        <p:grpSpPr>
          <a:xfrm>
            <a:off x="584462" y="1168921"/>
            <a:ext cx="3478490" cy="4826523"/>
            <a:chOff x="584462" y="1338607"/>
            <a:chExt cx="3478490" cy="4826523"/>
          </a:xfrm>
        </p:grpSpPr>
        <p:sp>
          <p:nvSpPr>
            <p:cNvPr id="40" name="Rectangle: Rounded Corners 39">
              <a:extLst>
                <a:ext uri="{FF2B5EF4-FFF2-40B4-BE49-F238E27FC236}">
                  <a16:creationId xmlns:a16="http://schemas.microsoft.com/office/drawing/2014/main" id="{3B4644BE-68AD-A995-6472-87D0AAC38239}"/>
                </a:ext>
              </a:extLst>
            </p:cNvPr>
            <p:cNvSpPr/>
            <p:nvPr/>
          </p:nvSpPr>
          <p:spPr>
            <a:xfrm>
              <a:off x="584462" y="1338607"/>
              <a:ext cx="3478490" cy="4826523"/>
            </a:xfrm>
            <a:prstGeom prst="roundRect">
              <a:avLst>
                <a:gd name="adj" fmla="val 2064"/>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3">
                    <a:lumMod val="60000"/>
                    <a:lumOff val="40000"/>
                  </a:schemeClr>
                </a:solidFill>
              </a:endParaRPr>
            </a:p>
          </p:txBody>
        </p:sp>
        <p:sp>
          <p:nvSpPr>
            <p:cNvPr id="44" name="Rectangle 43">
              <a:extLst>
                <a:ext uri="{FF2B5EF4-FFF2-40B4-BE49-F238E27FC236}">
                  <a16:creationId xmlns:a16="http://schemas.microsoft.com/office/drawing/2014/main" id="{34774979-02AB-CDF0-EDF7-C152C8A881A5}"/>
                </a:ext>
              </a:extLst>
            </p:cNvPr>
            <p:cNvSpPr/>
            <p:nvPr/>
          </p:nvSpPr>
          <p:spPr>
            <a:xfrm>
              <a:off x="584462" y="2026761"/>
              <a:ext cx="3478490" cy="4147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lumMod val="65000"/>
                      <a:lumOff val="35000"/>
                    </a:schemeClr>
                  </a:solidFill>
                </a:rPr>
                <a:t>Multilayer Perceptron</a:t>
              </a:r>
            </a:p>
          </p:txBody>
        </p:sp>
        <p:pic>
          <p:nvPicPr>
            <p:cNvPr id="1026" name="Picture 2" descr="Machine Learning Model Icon, HD Png Download , Transparent Png Image -  PNGitem">
              <a:extLst>
                <a:ext uri="{FF2B5EF4-FFF2-40B4-BE49-F238E27FC236}">
                  <a16:creationId xmlns:a16="http://schemas.microsoft.com/office/drawing/2014/main" id="{1DE1C6E1-4273-78AB-BA18-71F1321C4DF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468" b="97318" l="1628" r="97558">
                          <a14:foregroundMark x1="64302" y1="10730" x2="64302" y2="10730"/>
                          <a14:foregroundMark x1="74767" y1="25107" x2="74767" y2="25107"/>
                          <a14:foregroundMark x1="69535" y1="26931" x2="69535" y2="26931"/>
                          <a14:foregroundMark x1="70814" y1="22961" x2="71628" y2="21888"/>
                          <a14:foregroundMark x1="73023" y1="19421" x2="73023" y2="19421"/>
                          <a14:foregroundMark x1="59767" y1="15665" x2="59767" y2="15665"/>
                          <a14:foregroundMark x1="57093" y1="15236" x2="57093" y2="15236"/>
                          <a14:foregroundMark x1="55581" y1="15987" x2="55581" y2="15987"/>
                          <a14:foregroundMark x1="78605" y1="48391" x2="78605" y2="48391"/>
                          <a14:foregroundMark x1="70116" y1="47961" x2="70116" y2="47961"/>
                          <a14:foregroundMark x1="69070" y1="47318" x2="69070" y2="47318"/>
                          <a14:foregroundMark x1="80581" y1="46781" x2="94186" y2="47747"/>
                          <a14:foregroundMark x1="84419" y1="43670" x2="84419" y2="43670"/>
                          <a14:foregroundMark x1="84419" y1="43670" x2="84419" y2="43670"/>
                          <a14:foregroundMark x1="80698" y1="27361" x2="82674" y2="62446"/>
                          <a14:foregroundMark x1="81047" y1="66845" x2="59767" y2="84549"/>
                          <a14:foregroundMark x1="54186" y1="32618" x2="67791" y2="31760"/>
                          <a14:foregroundMark x1="72093" y1="29506" x2="67674" y2="15987"/>
                          <a14:foregroundMark x1="53140" y1="10408" x2="72674" y2="14807"/>
                          <a14:foregroundMark x1="55581" y1="40665" x2="65814" y2="41524"/>
                          <a14:foregroundMark x1="53372" y1="57296" x2="66395" y2="56545"/>
                          <a14:foregroundMark x1="55000" y1="65343" x2="66628" y2="65021"/>
                          <a14:foregroundMark x1="57093" y1="85086" x2="54535" y2="77790"/>
                          <a14:foregroundMark x1="52326" y1="68455" x2="53372" y2="63412"/>
                          <a14:foregroundMark x1="53488" y1="44099" x2="53488" y2="40451"/>
                          <a14:foregroundMark x1="53140" y1="33798" x2="53488" y2="28755"/>
                          <a14:foregroundMark x1="53023" y1="19957" x2="53023" y2="12768"/>
                          <a14:foregroundMark x1="43140" y1="6974" x2="43140" y2="6974"/>
                          <a14:backgroundMark x1="51047" y1="54292" x2="51047" y2="54292"/>
                          <a14:backgroundMark x1="50814" y1="30258" x2="50814" y2="30258"/>
                        </a14:backgroundRemoval>
                      </a14:imgEffect>
                    </a14:imgLayer>
                  </a14:imgProps>
                </a:ext>
                <a:ext uri="{28A0092B-C50C-407E-A947-70E740481C1C}">
                  <a14:useLocalDpi xmlns:a14="http://schemas.microsoft.com/office/drawing/2010/main" val="0"/>
                </a:ext>
              </a:extLst>
            </a:blip>
            <a:srcRect/>
            <a:stretch>
              <a:fillRect/>
            </a:stretch>
          </p:blipFill>
          <p:spPr bwMode="auto">
            <a:xfrm>
              <a:off x="691191" y="2080197"/>
              <a:ext cx="315755" cy="342213"/>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CD831E21-84D0-C527-3E34-10944638546E}"/>
                </a:ext>
              </a:extLst>
            </p:cNvPr>
            <p:cNvSpPr txBox="1"/>
            <p:nvPr/>
          </p:nvSpPr>
          <p:spPr>
            <a:xfrm>
              <a:off x="1220770" y="1480133"/>
              <a:ext cx="2205873" cy="461665"/>
            </a:xfrm>
            <a:prstGeom prst="rect">
              <a:avLst/>
            </a:prstGeom>
            <a:noFill/>
          </p:spPr>
          <p:txBody>
            <a:bodyPr wrap="square" rtlCol="0">
              <a:spAutoFit/>
            </a:bodyPr>
            <a:lstStyle/>
            <a:p>
              <a:pPr algn="ctr"/>
              <a:r>
                <a:rPr lang="en-IN" sz="2400" b="1" dirty="0">
                  <a:solidFill>
                    <a:schemeClr val="bg1"/>
                  </a:solidFill>
                </a:rPr>
                <a:t>MLP</a:t>
              </a:r>
            </a:p>
          </p:txBody>
        </p:sp>
      </p:grpSp>
      <p:grpSp>
        <p:nvGrpSpPr>
          <p:cNvPr id="55" name="Group 54">
            <a:extLst>
              <a:ext uri="{FF2B5EF4-FFF2-40B4-BE49-F238E27FC236}">
                <a16:creationId xmlns:a16="http://schemas.microsoft.com/office/drawing/2014/main" id="{47FCA4AD-5017-3676-5B37-F8B68D98912C}"/>
              </a:ext>
            </a:extLst>
          </p:cNvPr>
          <p:cNvGrpSpPr/>
          <p:nvPr/>
        </p:nvGrpSpPr>
        <p:grpSpPr>
          <a:xfrm>
            <a:off x="4229494" y="1168920"/>
            <a:ext cx="3478490" cy="4826523"/>
            <a:chOff x="584462" y="1338607"/>
            <a:chExt cx="3478490" cy="4826523"/>
          </a:xfrm>
        </p:grpSpPr>
        <p:sp>
          <p:nvSpPr>
            <p:cNvPr id="56" name="Rectangle: Rounded Corners 55">
              <a:extLst>
                <a:ext uri="{FF2B5EF4-FFF2-40B4-BE49-F238E27FC236}">
                  <a16:creationId xmlns:a16="http://schemas.microsoft.com/office/drawing/2014/main" id="{4FF24004-8AF0-830F-454A-E1EF3E4C99A7}"/>
                </a:ext>
              </a:extLst>
            </p:cNvPr>
            <p:cNvSpPr/>
            <p:nvPr/>
          </p:nvSpPr>
          <p:spPr>
            <a:xfrm>
              <a:off x="584462" y="1338607"/>
              <a:ext cx="3478490" cy="4826523"/>
            </a:xfrm>
            <a:prstGeom prst="roundRect">
              <a:avLst>
                <a:gd name="adj" fmla="val 2064"/>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a:extLst>
                <a:ext uri="{FF2B5EF4-FFF2-40B4-BE49-F238E27FC236}">
                  <a16:creationId xmlns:a16="http://schemas.microsoft.com/office/drawing/2014/main" id="{130747B9-B3A6-D155-DEB9-12AFA01B2053}"/>
                </a:ext>
              </a:extLst>
            </p:cNvPr>
            <p:cNvSpPr/>
            <p:nvPr/>
          </p:nvSpPr>
          <p:spPr>
            <a:xfrm>
              <a:off x="584462" y="2026761"/>
              <a:ext cx="3478490" cy="4147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lumMod val="65000"/>
                      <a:lumOff val="35000"/>
                    </a:schemeClr>
                  </a:solidFill>
                </a:rPr>
                <a:t>Convolutional Neural Networks</a:t>
              </a:r>
            </a:p>
          </p:txBody>
        </p:sp>
        <p:pic>
          <p:nvPicPr>
            <p:cNvPr id="58" name="Picture 2" descr="Machine Learning Model Icon, HD Png Download , Transparent Png Image -  PNGitem">
              <a:extLst>
                <a:ext uri="{FF2B5EF4-FFF2-40B4-BE49-F238E27FC236}">
                  <a16:creationId xmlns:a16="http://schemas.microsoft.com/office/drawing/2014/main" id="{7E5C5AF5-53BA-DE12-0DA7-E0BFE8892CF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468" b="97318" l="1628" r="97558">
                          <a14:foregroundMark x1="64302" y1="10730" x2="64302" y2="10730"/>
                          <a14:foregroundMark x1="74767" y1="25107" x2="74767" y2="25107"/>
                          <a14:foregroundMark x1="69535" y1="26931" x2="69535" y2="26931"/>
                          <a14:foregroundMark x1="70814" y1="22961" x2="71628" y2="21888"/>
                          <a14:foregroundMark x1="73023" y1="19421" x2="73023" y2="19421"/>
                          <a14:foregroundMark x1="59767" y1="15665" x2="59767" y2="15665"/>
                          <a14:foregroundMark x1="57093" y1="15236" x2="57093" y2="15236"/>
                          <a14:foregroundMark x1="55581" y1="15987" x2="55581" y2="15987"/>
                          <a14:foregroundMark x1="78605" y1="48391" x2="78605" y2="48391"/>
                          <a14:foregroundMark x1="70116" y1="47961" x2="70116" y2="47961"/>
                          <a14:foregroundMark x1="69070" y1="47318" x2="69070" y2="47318"/>
                          <a14:foregroundMark x1="80581" y1="46781" x2="94186" y2="47747"/>
                          <a14:foregroundMark x1="84419" y1="43670" x2="84419" y2="43670"/>
                          <a14:foregroundMark x1="84419" y1="43670" x2="84419" y2="43670"/>
                          <a14:foregroundMark x1="80698" y1="27361" x2="82674" y2="62446"/>
                          <a14:foregroundMark x1="81047" y1="66845" x2="59767" y2="84549"/>
                          <a14:foregroundMark x1="54186" y1="32618" x2="67791" y2="31760"/>
                          <a14:foregroundMark x1="72093" y1="29506" x2="67674" y2="15987"/>
                          <a14:foregroundMark x1="53140" y1="10408" x2="72674" y2="14807"/>
                          <a14:foregroundMark x1="55581" y1="40665" x2="65814" y2="41524"/>
                          <a14:foregroundMark x1="53372" y1="57296" x2="66395" y2="56545"/>
                          <a14:foregroundMark x1="55000" y1="65343" x2="66628" y2="65021"/>
                          <a14:foregroundMark x1="57093" y1="85086" x2="54535" y2="77790"/>
                          <a14:foregroundMark x1="52326" y1="68455" x2="53372" y2="63412"/>
                          <a14:foregroundMark x1="53488" y1="44099" x2="53488" y2="40451"/>
                          <a14:foregroundMark x1="53140" y1="33798" x2="53488" y2="28755"/>
                          <a14:foregroundMark x1="53023" y1="19957" x2="53023" y2="12768"/>
                          <a14:foregroundMark x1="43140" y1="6974" x2="43140" y2="6974"/>
                          <a14:backgroundMark x1="51047" y1="54292" x2="51047" y2="54292"/>
                          <a14:backgroundMark x1="50814" y1="30258" x2="50814" y2="30258"/>
                        </a14:backgroundRemoval>
                      </a14:imgEffect>
                    </a14:imgLayer>
                  </a14:imgProps>
                </a:ext>
                <a:ext uri="{28A0092B-C50C-407E-A947-70E740481C1C}">
                  <a14:useLocalDpi xmlns:a14="http://schemas.microsoft.com/office/drawing/2010/main" val="0"/>
                </a:ext>
              </a:extLst>
            </a:blip>
            <a:srcRect/>
            <a:stretch>
              <a:fillRect/>
            </a:stretch>
          </p:blipFill>
          <p:spPr bwMode="auto">
            <a:xfrm>
              <a:off x="691191" y="2080197"/>
              <a:ext cx="315755" cy="342213"/>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06A465CE-D424-5E14-2E39-9F4B541F39D1}"/>
                </a:ext>
              </a:extLst>
            </p:cNvPr>
            <p:cNvSpPr txBox="1"/>
            <p:nvPr/>
          </p:nvSpPr>
          <p:spPr>
            <a:xfrm>
              <a:off x="1220770" y="1480133"/>
              <a:ext cx="2205873" cy="461665"/>
            </a:xfrm>
            <a:prstGeom prst="rect">
              <a:avLst/>
            </a:prstGeom>
            <a:noFill/>
          </p:spPr>
          <p:txBody>
            <a:bodyPr wrap="square" rtlCol="0">
              <a:spAutoFit/>
            </a:bodyPr>
            <a:lstStyle/>
            <a:p>
              <a:pPr algn="ctr"/>
              <a:r>
                <a:rPr lang="en-IN" sz="2400" b="1" dirty="0">
                  <a:solidFill>
                    <a:schemeClr val="bg1"/>
                  </a:solidFill>
                </a:rPr>
                <a:t>CNN</a:t>
              </a:r>
            </a:p>
          </p:txBody>
        </p:sp>
      </p:grpSp>
      <p:grpSp>
        <p:nvGrpSpPr>
          <p:cNvPr id="60" name="Group 59">
            <a:extLst>
              <a:ext uri="{FF2B5EF4-FFF2-40B4-BE49-F238E27FC236}">
                <a16:creationId xmlns:a16="http://schemas.microsoft.com/office/drawing/2014/main" id="{91B58740-C6DE-96C7-ED4D-31594B68109E}"/>
              </a:ext>
            </a:extLst>
          </p:cNvPr>
          <p:cNvGrpSpPr/>
          <p:nvPr/>
        </p:nvGrpSpPr>
        <p:grpSpPr>
          <a:xfrm>
            <a:off x="7874526" y="1197733"/>
            <a:ext cx="3478490" cy="4826523"/>
            <a:chOff x="584462" y="1338607"/>
            <a:chExt cx="3478490" cy="4826523"/>
          </a:xfrm>
        </p:grpSpPr>
        <p:sp>
          <p:nvSpPr>
            <p:cNvPr id="61" name="Rectangle: Rounded Corners 60">
              <a:extLst>
                <a:ext uri="{FF2B5EF4-FFF2-40B4-BE49-F238E27FC236}">
                  <a16:creationId xmlns:a16="http://schemas.microsoft.com/office/drawing/2014/main" id="{E2945877-FE65-269A-45CE-4324804B1758}"/>
                </a:ext>
              </a:extLst>
            </p:cNvPr>
            <p:cNvSpPr/>
            <p:nvPr/>
          </p:nvSpPr>
          <p:spPr>
            <a:xfrm>
              <a:off x="584462" y="1338607"/>
              <a:ext cx="3478490" cy="4826523"/>
            </a:xfrm>
            <a:prstGeom prst="roundRect">
              <a:avLst>
                <a:gd name="adj" fmla="val 1790"/>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2" name="Rectangle 61">
              <a:extLst>
                <a:ext uri="{FF2B5EF4-FFF2-40B4-BE49-F238E27FC236}">
                  <a16:creationId xmlns:a16="http://schemas.microsoft.com/office/drawing/2014/main" id="{DF03D029-7F7A-915F-02C1-883BD592829E}"/>
                </a:ext>
              </a:extLst>
            </p:cNvPr>
            <p:cNvSpPr/>
            <p:nvPr/>
          </p:nvSpPr>
          <p:spPr>
            <a:xfrm>
              <a:off x="584462" y="2026761"/>
              <a:ext cx="3478490" cy="4147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lumMod val="65000"/>
                      <a:lumOff val="35000"/>
                    </a:schemeClr>
                  </a:solidFill>
                </a:rPr>
                <a:t>Long Short-Term Memory</a:t>
              </a:r>
            </a:p>
          </p:txBody>
        </p:sp>
        <p:pic>
          <p:nvPicPr>
            <p:cNvPr id="63" name="Picture 2" descr="Machine Learning Model Icon, HD Png Download , Transparent Png Image -  PNGitem">
              <a:extLst>
                <a:ext uri="{FF2B5EF4-FFF2-40B4-BE49-F238E27FC236}">
                  <a16:creationId xmlns:a16="http://schemas.microsoft.com/office/drawing/2014/main" id="{F979FE2E-606E-DA9B-59BC-3E4236935E5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468" b="97318" l="1628" r="97558">
                          <a14:foregroundMark x1="64302" y1="10730" x2="64302" y2="10730"/>
                          <a14:foregroundMark x1="74767" y1="25107" x2="74767" y2="25107"/>
                          <a14:foregroundMark x1="69535" y1="26931" x2="69535" y2="26931"/>
                          <a14:foregroundMark x1="70814" y1="22961" x2="71628" y2="21888"/>
                          <a14:foregroundMark x1="73023" y1="19421" x2="73023" y2="19421"/>
                          <a14:foregroundMark x1="59767" y1="15665" x2="59767" y2="15665"/>
                          <a14:foregroundMark x1="57093" y1="15236" x2="57093" y2="15236"/>
                          <a14:foregroundMark x1="55581" y1="15987" x2="55581" y2="15987"/>
                          <a14:foregroundMark x1="78605" y1="48391" x2="78605" y2="48391"/>
                          <a14:foregroundMark x1="70116" y1="47961" x2="70116" y2="47961"/>
                          <a14:foregroundMark x1="69070" y1="47318" x2="69070" y2="47318"/>
                          <a14:foregroundMark x1="80581" y1="46781" x2="94186" y2="47747"/>
                          <a14:foregroundMark x1="84419" y1="43670" x2="84419" y2="43670"/>
                          <a14:foregroundMark x1="84419" y1="43670" x2="84419" y2="43670"/>
                          <a14:foregroundMark x1="80698" y1="27361" x2="82674" y2="62446"/>
                          <a14:foregroundMark x1="81047" y1="66845" x2="59767" y2="84549"/>
                          <a14:foregroundMark x1="54186" y1="32618" x2="67791" y2="31760"/>
                          <a14:foregroundMark x1="72093" y1="29506" x2="67674" y2="15987"/>
                          <a14:foregroundMark x1="53140" y1="10408" x2="72674" y2="14807"/>
                          <a14:foregroundMark x1="55581" y1="40665" x2="65814" y2="41524"/>
                          <a14:foregroundMark x1="53372" y1="57296" x2="66395" y2="56545"/>
                          <a14:foregroundMark x1="55000" y1="65343" x2="66628" y2="65021"/>
                          <a14:foregroundMark x1="57093" y1="85086" x2="54535" y2="77790"/>
                          <a14:foregroundMark x1="52326" y1="68455" x2="53372" y2="63412"/>
                          <a14:foregroundMark x1="53488" y1="44099" x2="53488" y2="40451"/>
                          <a14:foregroundMark x1="53140" y1="33798" x2="53488" y2="28755"/>
                          <a14:foregroundMark x1="53023" y1="19957" x2="53023" y2="12768"/>
                          <a14:foregroundMark x1="43140" y1="6974" x2="43140" y2="6974"/>
                          <a14:backgroundMark x1="51047" y1="54292" x2="51047" y2="54292"/>
                          <a14:backgroundMark x1="50814" y1="30258" x2="50814" y2="30258"/>
                        </a14:backgroundRemoval>
                      </a14:imgEffect>
                    </a14:imgLayer>
                  </a14:imgProps>
                </a:ext>
                <a:ext uri="{28A0092B-C50C-407E-A947-70E740481C1C}">
                  <a14:useLocalDpi xmlns:a14="http://schemas.microsoft.com/office/drawing/2010/main" val="0"/>
                </a:ext>
              </a:extLst>
            </a:blip>
            <a:srcRect/>
            <a:stretch>
              <a:fillRect/>
            </a:stretch>
          </p:blipFill>
          <p:spPr bwMode="auto">
            <a:xfrm>
              <a:off x="691191" y="2080197"/>
              <a:ext cx="315755" cy="342213"/>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DD686F1F-22E6-FC52-1FAD-E3FD59DC4C4F}"/>
                </a:ext>
              </a:extLst>
            </p:cNvPr>
            <p:cNvSpPr txBox="1"/>
            <p:nvPr/>
          </p:nvSpPr>
          <p:spPr>
            <a:xfrm>
              <a:off x="1220770" y="1480133"/>
              <a:ext cx="2205873" cy="461665"/>
            </a:xfrm>
            <a:prstGeom prst="rect">
              <a:avLst/>
            </a:prstGeom>
            <a:noFill/>
          </p:spPr>
          <p:txBody>
            <a:bodyPr wrap="square" rtlCol="0">
              <a:spAutoFit/>
            </a:bodyPr>
            <a:lstStyle/>
            <a:p>
              <a:pPr algn="ctr"/>
              <a:r>
                <a:rPr lang="en-IN" sz="2400" b="1" dirty="0">
                  <a:solidFill>
                    <a:schemeClr val="bg1"/>
                  </a:solidFill>
                </a:rPr>
                <a:t>LSTM</a:t>
              </a:r>
            </a:p>
          </p:txBody>
        </p:sp>
      </p:grpSp>
      <p:sp>
        <p:nvSpPr>
          <p:cNvPr id="65" name="TextBox 64">
            <a:extLst>
              <a:ext uri="{FF2B5EF4-FFF2-40B4-BE49-F238E27FC236}">
                <a16:creationId xmlns:a16="http://schemas.microsoft.com/office/drawing/2014/main" id="{9EFE9BF0-208B-771A-DF20-2B9E7F5D36B9}"/>
              </a:ext>
            </a:extLst>
          </p:cNvPr>
          <p:cNvSpPr txBox="1"/>
          <p:nvPr/>
        </p:nvSpPr>
        <p:spPr>
          <a:xfrm>
            <a:off x="584462" y="2309964"/>
            <a:ext cx="3478490" cy="3477875"/>
          </a:xfrm>
          <a:prstGeom prst="rect">
            <a:avLst/>
          </a:prstGeom>
          <a:noFill/>
        </p:spPr>
        <p:txBody>
          <a:bodyPr wrap="square" rtlCol="0">
            <a:spAutoFit/>
          </a:bodyPr>
          <a:lstStyle/>
          <a:p>
            <a:r>
              <a:rPr lang="en-IN" sz="1400" b="1" dirty="0">
                <a:solidFill>
                  <a:schemeClr val="bg1"/>
                </a:solidFill>
              </a:rPr>
              <a:t>Model Description (What?):</a:t>
            </a:r>
          </a:p>
          <a:p>
            <a:r>
              <a:rPr lang="en-IN" sz="1200" dirty="0">
                <a:solidFill>
                  <a:schemeClr val="bg1"/>
                </a:solidFill>
              </a:rPr>
              <a:t>Multilayer perceptron models are one of the </a:t>
            </a:r>
            <a:r>
              <a:rPr lang="en-IN" sz="1200" b="1" dirty="0">
                <a:solidFill>
                  <a:schemeClr val="bg1"/>
                </a:solidFill>
              </a:rPr>
              <a:t>simplest</a:t>
            </a:r>
            <a:r>
              <a:rPr lang="en-IN" sz="1200" dirty="0">
                <a:solidFill>
                  <a:schemeClr val="bg1"/>
                </a:solidFill>
              </a:rPr>
              <a:t> form of </a:t>
            </a:r>
            <a:r>
              <a:rPr lang="en-IN" sz="1200" b="1" dirty="0">
                <a:solidFill>
                  <a:schemeClr val="bg1"/>
                </a:solidFill>
              </a:rPr>
              <a:t>neural networks</a:t>
            </a:r>
            <a:r>
              <a:rPr lang="en-IN" sz="1200" dirty="0">
                <a:solidFill>
                  <a:schemeClr val="bg1"/>
                </a:solidFill>
              </a:rPr>
              <a:t>. As the name suggests MLP model consists of multiple layers of stacked perceptions units (simple neural network units).</a:t>
            </a:r>
          </a:p>
          <a:p>
            <a:r>
              <a:rPr lang="en-IN" sz="1200" dirty="0">
                <a:solidFill>
                  <a:schemeClr val="bg1"/>
                </a:solidFill>
              </a:rPr>
              <a:t>Due to the basic nature of MLP, they </a:t>
            </a:r>
            <a:r>
              <a:rPr lang="en-IN" sz="1200" b="1" dirty="0">
                <a:solidFill>
                  <a:schemeClr val="bg1"/>
                </a:solidFill>
              </a:rPr>
              <a:t>don’t have </a:t>
            </a:r>
            <a:r>
              <a:rPr lang="en-IN" sz="1200" dirty="0">
                <a:solidFill>
                  <a:schemeClr val="bg1"/>
                </a:solidFill>
              </a:rPr>
              <a:t>any concept of </a:t>
            </a:r>
            <a:r>
              <a:rPr lang="en-IN" sz="1200" b="1" dirty="0">
                <a:solidFill>
                  <a:schemeClr val="bg1"/>
                </a:solidFill>
              </a:rPr>
              <a:t>attention/memory</a:t>
            </a:r>
            <a:r>
              <a:rPr lang="en-IN" sz="1200" dirty="0">
                <a:solidFill>
                  <a:schemeClr val="bg1"/>
                </a:solidFill>
              </a:rPr>
              <a:t> which is essential for prediction tasks like forecasting were outcome from previous period plays a key role for predicting future.</a:t>
            </a:r>
          </a:p>
          <a:p>
            <a:endParaRPr lang="en-IN" sz="1200" dirty="0">
              <a:solidFill>
                <a:schemeClr val="bg1"/>
              </a:solidFill>
            </a:endParaRPr>
          </a:p>
          <a:p>
            <a:r>
              <a:rPr lang="en-IN" sz="1400" b="1" dirty="0">
                <a:solidFill>
                  <a:schemeClr val="bg1"/>
                </a:solidFill>
              </a:rPr>
              <a:t>Selection Intuition (Why?):</a:t>
            </a:r>
          </a:p>
          <a:p>
            <a:r>
              <a:rPr lang="en-IN" sz="1200" dirty="0">
                <a:solidFill>
                  <a:schemeClr val="bg1"/>
                </a:solidFill>
              </a:rPr>
              <a:t>MLP approach has been selected as </a:t>
            </a:r>
            <a:r>
              <a:rPr lang="en-IN" sz="1200" b="1" dirty="0">
                <a:solidFill>
                  <a:schemeClr val="bg1"/>
                </a:solidFill>
              </a:rPr>
              <a:t>baseline model</a:t>
            </a:r>
            <a:r>
              <a:rPr lang="en-IN" sz="1200" dirty="0">
                <a:solidFill>
                  <a:schemeClr val="bg1"/>
                </a:solidFill>
              </a:rPr>
              <a:t> for current prediction task. Though MLP models doesn’t have the concept of looking back in time from algorithmic perspective, it can perform well if we induce it manually by creating </a:t>
            </a:r>
            <a:r>
              <a:rPr lang="en-IN" sz="1200" b="1" dirty="0">
                <a:solidFill>
                  <a:schemeClr val="bg1"/>
                </a:solidFill>
              </a:rPr>
              <a:t>engineering features based on time lag.</a:t>
            </a:r>
          </a:p>
        </p:txBody>
      </p:sp>
      <p:sp>
        <p:nvSpPr>
          <p:cNvPr id="66" name="TextBox 65">
            <a:extLst>
              <a:ext uri="{FF2B5EF4-FFF2-40B4-BE49-F238E27FC236}">
                <a16:creationId xmlns:a16="http://schemas.microsoft.com/office/drawing/2014/main" id="{881CE4F6-5195-3ED3-376D-D568FE5F6152}"/>
              </a:ext>
            </a:extLst>
          </p:cNvPr>
          <p:cNvSpPr txBox="1"/>
          <p:nvPr/>
        </p:nvSpPr>
        <p:spPr>
          <a:xfrm>
            <a:off x="4229494" y="2295370"/>
            <a:ext cx="3478490" cy="3477875"/>
          </a:xfrm>
          <a:prstGeom prst="rect">
            <a:avLst/>
          </a:prstGeom>
          <a:noFill/>
        </p:spPr>
        <p:txBody>
          <a:bodyPr wrap="square" rtlCol="0">
            <a:spAutoFit/>
          </a:bodyPr>
          <a:lstStyle/>
          <a:p>
            <a:r>
              <a:rPr lang="en-IN" sz="1400" b="1" dirty="0">
                <a:solidFill>
                  <a:schemeClr val="bg1"/>
                </a:solidFill>
              </a:rPr>
              <a:t>Model Description (What?):</a:t>
            </a:r>
          </a:p>
          <a:p>
            <a:r>
              <a:rPr lang="en-IN" sz="1200" dirty="0">
                <a:solidFill>
                  <a:schemeClr val="bg1"/>
                </a:solidFill>
              </a:rPr>
              <a:t>Convolutional Neural Networks or CNN are special form of neural network originally developed for computer vision related task. CNNs are designed to extract useful patterns/features from a given dataset using key concepts of convolutions &amp; filters.</a:t>
            </a:r>
          </a:p>
          <a:p>
            <a:endParaRPr lang="en-IN" sz="1200" dirty="0">
              <a:solidFill>
                <a:schemeClr val="bg1"/>
              </a:solidFill>
            </a:endParaRPr>
          </a:p>
          <a:p>
            <a:r>
              <a:rPr lang="en-IN" sz="1200" dirty="0">
                <a:solidFill>
                  <a:schemeClr val="bg1"/>
                </a:solidFill>
              </a:rPr>
              <a:t>Though CNNs are majorly used for computer vision related tasks, recently there has been increase in application of CNNs to time series data.</a:t>
            </a:r>
          </a:p>
          <a:p>
            <a:endParaRPr lang="en-IN" sz="1200" dirty="0">
              <a:solidFill>
                <a:schemeClr val="bg1"/>
              </a:solidFill>
            </a:endParaRPr>
          </a:p>
          <a:p>
            <a:r>
              <a:rPr lang="en-IN" sz="1400" b="1" dirty="0">
                <a:solidFill>
                  <a:schemeClr val="bg1"/>
                </a:solidFill>
              </a:rPr>
              <a:t>Selection Intuition (Why?):</a:t>
            </a:r>
          </a:p>
          <a:p>
            <a:r>
              <a:rPr lang="en-IN" sz="1200" dirty="0">
                <a:solidFill>
                  <a:schemeClr val="bg1"/>
                </a:solidFill>
              </a:rPr>
              <a:t>CNNs in computer vision achieves prediction tasks through key feature/pattern extraction by individual filters. Time series forecasting can be viewed similar to that of computer vision where key patterns in peaks/valleys can be identified by filters. Due this reason CNN is selected experimentation. </a:t>
            </a:r>
            <a:endParaRPr lang="en-IN" sz="1200" b="1" dirty="0">
              <a:solidFill>
                <a:schemeClr val="bg1"/>
              </a:solidFill>
            </a:endParaRPr>
          </a:p>
        </p:txBody>
      </p:sp>
      <p:sp>
        <p:nvSpPr>
          <p:cNvPr id="67" name="TextBox 66">
            <a:extLst>
              <a:ext uri="{FF2B5EF4-FFF2-40B4-BE49-F238E27FC236}">
                <a16:creationId xmlns:a16="http://schemas.microsoft.com/office/drawing/2014/main" id="{FF6B2301-6498-2F3B-97A8-332BF6919731}"/>
              </a:ext>
            </a:extLst>
          </p:cNvPr>
          <p:cNvSpPr txBox="1"/>
          <p:nvPr/>
        </p:nvSpPr>
        <p:spPr>
          <a:xfrm>
            <a:off x="7874526" y="2332902"/>
            <a:ext cx="3478490" cy="3662541"/>
          </a:xfrm>
          <a:prstGeom prst="rect">
            <a:avLst/>
          </a:prstGeom>
          <a:noFill/>
        </p:spPr>
        <p:txBody>
          <a:bodyPr wrap="square" rtlCol="0">
            <a:spAutoFit/>
          </a:bodyPr>
          <a:lstStyle/>
          <a:p>
            <a:r>
              <a:rPr lang="en-IN" sz="1400" b="1" dirty="0">
                <a:solidFill>
                  <a:schemeClr val="bg1"/>
                </a:solidFill>
              </a:rPr>
              <a:t>Model Description (What?):</a:t>
            </a:r>
          </a:p>
          <a:p>
            <a:r>
              <a:rPr lang="en-IN" sz="1200" dirty="0">
                <a:solidFill>
                  <a:schemeClr val="bg1"/>
                </a:solidFill>
              </a:rPr>
              <a:t>Long Short-Term Memory or LSTM models are advanced form of neural networks (especially RNN) designed to over come the problem of vanishing gradient and achieving long term memory dependencies. LSTM are majorly applied in NLP field as they are capable of generating predictions using data sequencies.</a:t>
            </a:r>
          </a:p>
          <a:p>
            <a:endParaRPr lang="en-IN" sz="1200" dirty="0">
              <a:solidFill>
                <a:schemeClr val="bg1"/>
              </a:solidFill>
            </a:endParaRPr>
          </a:p>
          <a:p>
            <a:endParaRPr lang="en-IN" sz="1200" dirty="0">
              <a:solidFill>
                <a:schemeClr val="bg1"/>
              </a:solidFill>
            </a:endParaRPr>
          </a:p>
          <a:p>
            <a:endParaRPr lang="en-IN" sz="1200" b="1" dirty="0">
              <a:solidFill>
                <a:schemeClr val="bg1"/>
              </a:solidFill>
            </a:endParaRPr>
          </a:p>
          <a:p>
            <a:r>
              <a:rPr lang="en-IN" sz="1400" b="1" dirty="0">
                <a:solidFill>
                  <a:schemeClr val="bg1"/>
                </a:solidFill>
              </a:rPr>
              <a:t>Selection Intuition (Why?):</a:t>
            </a:r>
          </a:p>
          <a:p>
            <a:r>
              <a:rPr lang="en-IN" sz="1200" dirty="0">
                <a:solidFill>
                  <a:schemeClr val="bg1"/>
                </a:solidFill>
              </a:rPr>
              <a:t>Like the problem of predicting next word based on previous words in context, in NLP area, forecasting involves predicting future values based on past trends. Due to the capability of LSTMs to model the trend behaviour using memory, they can be applied to current forecasting problem with minimum data preparation. </a:t>
            </a:r>
            <a:endParaRPr lang="en-IN" sz="1200" b="1" dirty="0">
              <a:solidFill>
                <a:schemeClr val="bg1"/>
              </a:solidFill>
            </a:endParaRPr>
          </a:p>
        </p:txBody>
      </p:sp>
    </p:spTree>
    <p:extLst>
      <p:ext uri="{BB962C8B-B14F-4D97-AF65-F5344CB8AC3E}">
        <p14:creationId xmlns:p14="http://schemas.microsoft.com/office/powerpoint/2010/main" val="303817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1141E81-E610-AA2A-FAB0-91E418596373}"/>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0" cap="all" spc="100" normalizeH="0" baseline="0" noProof="0" dirty="0">
                <a:ln>
                  <a:noFill/>
                </a:ln>
                <a:solidFill>
                  <a:srgbClr val="2C567A"/>
                </a:solidFill>
                <a:effectLst/>
                <a:uLnTx/>
                <a:uFillTx/>
                <a:latin typeface="Seaford Bold (Headings)"/>
                <a:ea typeface="+mj-ea"/>
                <a:cs typeface="+mj-cs"/>
              </a:rPr>
              <a:t>Exploratory data analysis</a:t>
            </a:r>
            <a:endParaRPr kumimoji="0" lang="en-US" sz="2500" b="1" i="0" u="none" strike="noStrike" kern="1200" cap="all" spc="100" normalizeH="0" baseline="0" noProof="0" dirty="0">
              <a:ln>
                <a:noFill/>
              </a:ln>
              <a:solidFill>
                <a:srgbClr val="2C567A"/>
              </a:solidFill>
              <a:effectLst/>
              <a:uLnTx/>
              <a:uFillTx/>
              <a:latin typeface="Seaford Bold (Headings)"/>
              <a:ea typeface="+mj-ea"/>
              <a:cs typeface="+mj-cs"/>
            </a:endParaRPr>
          </a:p>
        </p:txBody>
      </p:sp>
      <p:sp>
        <p:nvSpPr>
          <p:cNvPr id="2" name="Rectangle 1">
            <a:extLst>
              <a:ext uri="{FF2B5EF4-FFF2-40B4-BE49-F238E27FC236}">
                <a16:creationId xmlns:a16="http://schemas.microsoft.com/office/drawing/2014/main" id="{B3F32D87-C044-DBD4-ACDB-A03AD7876696}"/>
              </a:ext>
            </a:extLst>
          </p:cNvPr>
          <p:cNvSpPr/>
          <p:nvPr/>
        </p:nvSpPr>
        <p:spPr>
          <a:xfrm>
            <a:off x="0" y="6341806"/>
            <a:ext cx="12192000" cy="516194"/>
          </a:xfrm>
          <a:prstGeom prst="rect">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Title 1">
            <a:extLst>
              <a:ext uri="{FF2B5EF4-FFF2-40B4-BE49-F238E27FC236}">
                <a16:creationId xmlns:a16="http://schemas.microsoft.com/office/drawing/2014/main" id="{5FC19FB5-B812-4795-3B06-A681C5EEDC6D}"/>
              </a:ext>
            </a:extLst>
          </p:cNvPr>
          <p:cNvSpPr txBox="1">
            <a:spLocks/>
          </p:cNvSpPr>
          <p:nvPr/>
        </p:nvSpPr>
        <p:spPr>
          <a:xfrm>
            <a:off x="10265791" y="1771"/>
            <a:ext cx="1921244" cy="318740"/>
          </a:xfrm>
          <a:prstGeom prst="rect">
            <a:avLst/>
          </a:prstGeom>
          <a:solidFill>
            <a:srgbClr val="2C567A"/>
          </a:solidFill>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1400" dirty="0">
                <a:solidFill>
                  <a:prstClr val="white"/>
                </a:solidFill>
                <a:latin typeface="Bookman Old Style" panose="020F0302020204030204"/>
              </a:rPr>
              <a:t>4</a:t>
            </a:r>
            <a:r>
              <a:rPr kumimoji="0" lang="en-US" sz="1400" b="0" i="0" u="none" strike="noStrike" kern="1200" cap="none" spc="-50" normalizeH="0" baseline="0" noProof="0" dirty="0">
                <a:ln>
                  <a:noFill/>
                </a:ln>
                <a:solidFill>
                  <a:prstClr val="white"/>
                </a:solidFill>
                <a:effectLst/>
                <a:uLnTx/>
                <a:uFillTx/>
                <a:latin typeface="Bookman Old Style" panose="020F0302020204030204"/>
                <a:ea typeface="+mj-ea"/>
                <a:cs typeface="+mj-cs"/>
              </a:rPr>
              <a:t>. EDA</a:t>
            </a:r>
          </a:p>
        </p:txBody>
      </p:sp>
      <p:sp>
        <p:nvSpPr>
          <p:cNvPr id="4" name="Rectangle 3">
            <a:extLst>
              <a:ext uri="{FF2B5EF4-FFF2-40B4-BE49-F238E27FC236}">
                <a16:creationId xmlns:a16="http://schemas.microsoft.com/office/drawing/2014/main" id="{78043ECE-DC7A-3646-88F6-1287C1589273}"/>
              </a:ext>
            </a:extLst>
          </p:cNvPr>
          <p:cNvSpPr/>
          <p:nvPr/>
        </p:nvSpPr>
        <p:spPr>
          <a:xfrm>
            <a:off x="7610475" y="645460"/>
            <a:ext cx="4400550" cy="549816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4916DB13-473A-F590-6A81-D26A571441A7}"/>
              </a:ext>
            </a:extLst>
          </p:cNvPr>
          <p:cNvSpPr txBox="1"/>
          <p:nvPr/>
        </p:nvSpPr>
        <p:spPr>
          <a:xfrm>
            <a:off x="7458075" y="2198431"/>
            <a:ext cx="4552950" cy="3539430"/>
          </a:xfrm>
          <a:prstGeom prst="rect">
            <a:avLst/>
          </a:prstGeom>
          <a:noFill/>
        </p:spPr>
        <p:txBody>
          <a:bodyPr wrap="square">
            <a:spAutoFit/>
          </a:bodyPr>
          <a:lstStyle/>
          <a:p>
            <a:pPr marL="285750" indent="-285750">
              <a:buFont typeface="Wingdings" panose="05000000000000000000" pitchFamily="2" charset="2"/>
              <a:buChar char="Ø"/>
            </a:pPr>
            <a:r>
              <a:rPr lang="en-US" sz="1400" dirty="0"/>
              <a:t>30/64 (~50%) of the store are contributing to 80% of the sales. Nailing forecast for these 50% of the stores will generate quantifiable impact</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From the Items which are sold during model period, only 8% of items contributed 80% sales </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We have noticed a spike every December this might be due to festive period. But 2015 observed a decline which is counter intuitive, showing a possibility of data capture issue</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Low sales at the beginning of every month and spike in the mid of month</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Low sales captured in weekends</a:t>
            </a:r>
          </a:p>
        </p:txBody>
      </p:sp>
      <p:pic>
        <p:nvPicPr>
          <p:cNvPr id="13" name="Picture 2" descr="Insight icon in transparent style bulb Royalty Free Vector">
            <a:extLst>
              <a:ext uri="{FF2B5EF4-FFF2-40B4-BE49-F238E27FC236}">
                <a16:creationId xmlns:a16="http://schemas.microsoft.com/office/drawing/2014/main" id="{E75F9879-0192-EDEC-9596-D0BB1675E304}"/>
              </a:ext>
            </a:extLst>
          </p:cNvPr>
          <p:cNvPicPr>
            <a:picLocks noChangeAspect="1" noChangeArrowheads="1"/>
          </p:cNvPicPr>
          <p:nvPr/>
        </p:nvPicPr>
        <p:blipFill rotWithShape="1">
          <a:blip r:embed="rId2">
            <a:lum bright="70000" contrast="-70000"/>
            <a:extLst>
              <a:ext uri="{BEBA8EAE-BF5A-486C-A8C5-ECC9F3942E4B}">
                <a14:imgProps xmlns:a14="http://schemas.microsoft.com/office/drawing/2010/main">
                  <a14:imgLayer r:embed="rId3">
                    <a14:imgEffect>
                      <a14:backgroundRemoval t="12130" b="78426" l="16000" r="88400">
                        <a14:foregroundMark x1="40700" y1="19815" x2="40700" y2="19815"/>
                        <a14:foregroundMark x1="31600" y1="19722" x2="31600" y2="19722"/>
                        <a14:foregroundMark x1="29800" y1="29259" x2="29800" y2="29259"/>
                        <a14:foregroundMark x1="32800" y1="38056" x2="32800" y2="38056"/>
                        <a14:foregroundMark x1="48500" y1="50000" x2="48500" y2="50000"/>
                        <a14:foregroundMark x1="48800" y1="54259" x2="48800" y2="54259"/>
                        <a14:foregroundMark x1="51700" y1="56944" x2="51700" y2="56944"/>
                        <a14:foregroundMark x1="35800" y1="55093" x2="35800" y2="55093"/>
                        <a14:foregroundMark x1="73400" y1="28333" x2="73400" y2="28333"/>
                        <a14:foregroundMark x1="67900" y1="18056" x2="67900" y2="18056"/>
                        <a14:foregroundMark x1="68200" y1="38981" x2="68200" y2="38981"/>
                        <a14:foregroundMark x1="25100" y1="66389" x2="26100" y2="66389"/>
                        <a14:foregroundMark x1="31000" y1="66481" x2="31000" y2="66481"/>
                        <a14:foregroundMark x1="41000" y1="66944" x2="41000" y2="66944"/>
                        <a14:foregroundMark x1="46700" y1="66481" x2="46700" y2="66481"/>
                        <a14:foregroundMark x1="50900" y1="66204" x2="50900" y2="66204"/>
                        <a14:foregroundMark x1="61100" y1="66111" x2="61100" y2="66111"/>
                        <a14:foregroundMark x1="72400" y1="64537" x2="72400" y2="64537"/>
                      </a14:backgroundRemoval>
                    </a14:imgEffect>
                  </a14:imgLayer>
                </a14:imgProps>
              </a:ext>
              <a:ext uri="{28A0092B-C50C-407E-A947-70E740481C1C}">
                <a14:useLocalDpi xmlns:a14="http://schemas.microsoft.com/office/drawing/2010/main" val="0"/>
              </a:ext>
            </a:extLst>
          </a:blip>
          <a:srcRect l="6950" t="9542" r="2550" b="20596"/>
          <a:stretch/>
        </p:blipFill>
        <p:spPr bwMode="auto">
          <a:xfrm>
            <a:off x="8967787" y="709012"/>
            <a:ext cx="1533525" cy="1278502"/>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61BCA6AE-2FBB-9B78-9A49-24FE76856C5E}"/>
              </a:ext>
            </a:extLst>
          </p:cNvPr>
          <p:cNvSpPr/>
          <p:nvPr/>
        </p:nvSpPr>
        <p:spPr>
          <a:xfrm>
            <a:off x="7391400" y="2195653"/>
            <a:ext cx="360000" cy="360000"/>
          </a:xfrm>
          <a:prstGeom prst="ellipse">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5" name="Oval 14">
            <a:extLst>
              <a:ext uri="{FF2B5EF4-FFF2-40B4-BE49-F238E27FC236}">
                <a16:creationId xmlns:a16="http://schemas.microsoft.com/office/drawing/2014/main" id="{E8070DA1-1AAE-3DB2-B7E7-D7D6B02CC73F}"/>
              </a:ext>
            </a:extLst>
          </p:cNvPr>
          <p:cNvSpPr/>
          <p:nvPr/>
        </p:nvSpPr>
        <p:spPr>
          <a:xfrm>
            <a:off x="7391400" y="2995468"/>
            <a:ext cx="360000" cy="360000"/>
          </a:xfrm>
          <a:prstGeom prst="ellipse">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6" name="Oval 15">
            <a:extLst>
              <a:ext uri="{FF2B5EF4-FFF2-40B4-BE49-F238E27FC236}">
                <a16:creationId xmlns:a16="http://schemas.microsoft.com/office/drawing/2014/main" id="{0B2B79D1-1C3D-7D9A-83C4-A4508279D78E}"/>
              </a:ext>
            </a:extLst>
          </p:cNvPr>
          <p:cNvSpPr/>
          <p:nvPr/>
        </p:nvSpPr>
        <p:spPr>
          <a:xfrm>
            <a:off x="7389450" y="3657743"/>
            <a:ext cx="360000" cy="360000"/>
          </a:xfrm>
          <a:prstGeom prst="ellipse">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7" name="Oval 16">
            <a:extLst>
              <a:ext uri="{FF2B5EF4-FFF2-40B4-BE49-F238E27FC236}">
                <a16:creationId xmlns:a16="http://schemas.microsoft.com/office/drawing/2014/main" id="{2EC2D2E5-D4BE-5116-729F-93C730EA2281}"/>
              </a:ext>
            </a:extLst>
          </p:cNvPr>
          <p:cNvSpPr/>
          <p:nvPr/>
        </p:nvSpPr>
        <p:spPr>
          <a:xfrm>
            <a:off x="7389450" y="4728439"/>
            <a:ext cx="360000" cy="360000"/>
          </a:xfrm>
          <a:prstGeom prst="ellipse">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18" name="Oval 17">
            <a:extLst>
              <a:ext uri="{FF2B5EF4-FFF2-40B4-BE49-F238E27FC236}">
                <a16:creationId xmlns:a16="http://schemas.microsoft.com/office/drawing/2014/main" id="{82B7E8BB-AD20-EFA3-643F-C14B7611B81C}"/>
              </a:ext>
            </a:extLst>
          </p:cNvPr>
          <p:cNvSpPr/>
          <p:nvPr/>
        </p:nvSpPr>
        <p:spPr>
          <a:xfrm>
            <a:off x="7389450" y="5369430"/>
            <a:ext cx="360000" cy="360000"/>
          </a:xfrm>
          <a:prstGeom prst="ellipse">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pic>
        <p:nvPicPr>
          <p:cNvPr id="20" name="Picture 19">
            <a:extLst>
              <a:ext uri="{FF2B5EF4-FFF2-40B4-BE49-F238E27FC236}">
                <a16:creationId xmlns:a16="http://schemas.microsoft.com/office/drawing/2014/main" id="{A13590F5-791B-D35D-C9A1-F5CD2B29DE39}"/>
              </a:ext>
            </a:extLst>
          </p:cNvPr>
          <p:cNvPicPr>
            <a:picLocks noChangeAspect="1"/>
          </p:cNvPicPr>
          <p:nvPr/>
        </p:nvPicPr>
        <p:blipFill>
          <a:blip r:embed="rId4">
            <a:duotone>
              <a:schemeClr val="accent3">
                <a:shade val="45000"/>
                <a:satMod val="135000"/>
              </a:schemeClr>
              <a:prstClr val="white"/>
            </a:duotone>
          </a:blip>
          <a:stretch>
            <a:fillRect/>
          </a:stretch>
        </p:blipFill>
        <p:spPr>
          <a:xfrm>
            <a:off x="406575" y="1161365"/>
            <a:ext cx="3590984" cy="2271278"/>
          </a:xfrm>
          <a:prstGeom prst="rect">
            <a:avLst/>
          </a:prstGeom>
        </p:spPr>
      </p:pic>
      <p:sp>
        <p:nvSpPr>
          <p:cNvPr id="21" name="Oval 20">
            <a:extLst>
              <a:ext uri="{FF2B5EF4-FFF2-40B4-BE49-F238E27FC236}">
                <a16:creationId xmlns:a16="http://schemas.microsoft.com/office/drawing/2014/main" id="{2B642C82-D870-29F1-B708-7D6806D389FE}"/>
              </a:ext>
            </a:extLst>
          </p:cNvPr>
          <p:cNvSpPr/>
          <p:nvPr/>
        </p:nvSpPr>
        <p:spPr>
          <a:xfrm>
            <a:off x="285750" y="1096716"/>
            <a:ext cx="360000" cy="360000"/>
          </a:xfrm>
          <a:prstGeom prst="ellipse">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pic>
        <p:nvPicPr>
          <p:cNvPr id="23" name="Picture 22">
            <a:extLst>
              <a:ext uri="{FF2B5EF4-FFF2-40B4-BE49-F238E27FC236}">
                <a16:creationId xmlns:a16="http://schemas.microsoft.com/office/drawing/2014/main" id="{053E7A85-219E-267E-A27E-040F9859C993}"/>
              </a:ext>
            </a:extLst>
          </p:cNvPr>
          <p:cNvPicPr>
            <a:picLocks noChangeAspect="1"/>
          </p:cNvPicPr>
          <p:nvPr/>
        </p:nvPicPr>
        <p:blipFill>
          <a:blip r:embed="rId5">
            <a:duotone>
              <a:schemeClr val="accent3">
                <a:shade val="45000"/>
                <a:satMod val="135000"/>
              </a:schemeClr>
              <a:prstClr val="white"/>
            </a:duotone>
          </a:blip>
          <a:stretch>
            <a:fillRect/>
          </a:stretch>
        </p:blipFill>
        <p:spPr>
          <a:xfrm>
            <a:off x="413027" y="3583171"/>
            <a:ext cx="3584532" cy="2245468"/>
          </a:xfrm>
          <a:prstGeom prst="rect">
            <a:avLst/>
          </a:prstGeom>
        </p:spPr>
      </p:pic>
      <p:sp>
        <p:nvSpPr>
          <p:cNvPr id="24" name="Oval 23">
            <a:extLst>
              <a:ext uri="{FF2B5EF4-FFF2-40B4-BE49-F238E27FC236}">
                <a16:creationId xmlns:a16="http://schemas.microsoft.com/office/drawing/2014/main" id="{BDB7C6BE-AB14-EC4E-9238-BADD7B1B54F9}"/>
              </a:ext>
            </a:extLst>
          </p:cNvPr>
          <p:cNvSpPr/>
          <p:nvPr/>
        </p:nvSpPr>
        <p:spPr>
          <a:xfrm>
            <a:off x="258150" y="3436339"/>
            <a:ext cx="360000" cy="360000"/>
          </a:xfrm>
          <a:prstGeom prst="ellipse">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pic>
        <p:nvPicPr>
          <p:cNvPr id="26" name="Picture 25">
            <a:extLst>
              <a:ext uri="{FF2B5EF4-FFF2-40B4-BE49-F238E27FC236}">
                <a16:creationId xmlns:a16="http://schemas.microsoft.com/office/drawing/2014/main" id="{7DDDA7FD-8FAD-B961-0EF8-43DEA829979E}"/>
              </a:ext>
            </a:extLst>
          </p:cNvPr>
          <p:cNvPicPr>
            <a:picLocks noChangeAspect="1"/>
          </p:cNvPicPr>
          <p:nvPr/>
        </p:nvPicPr>
        <p:blipFill>
          <a:blip r:embed="rId6">
            <a:extLst>
              <a:ext uri="{BEBA8EAE-BF5A-486C-A8C5-ECC9F3942E4B}">
                <a14:imgProps xmlns:a14="http://schemas.microsoft.com/office/drawing/2010/main">
                  <a14:imgLayer r:embed="rId7">
                    <a14:imgEffect>
                      <a14:saturation sat="300000"/>
                    </a14:imgEffect>
                  </a14:imgLayer>
                </a14:imgProps>
              </a:ext>
            </a:extLst>
          </a:blip>
          <a:stretch>
            <a:fillRect/>
          </a:stretch>
        </p:blipFill>
        <p:spPr>
          <a:xfrm>
            <a:off x="4215085" y="737142"/>
            <a:ext cx="3100115" cy="1752689"/>
          </a:xfrm>
          <a:prstGeom prst="rect">
            <a:avLst/>
          </a:prstGeom>
          <a:ln w="12700">
            <a:solidFill>
              <a:srgbClr val="2C567A"/>
            </a:solidFill>
          </a:ln>
        </p:spPr>
      </p:pic>
      <p:sp>
        <p:nvSpPr>
          <p:cNvPr id="27" name="Oval 26">
            <a:extLst>
              <a:ext uri="{FF2B5EF4-FFF2-40B4-BE49-F238E27FC236}">
                <a16:creationId xmlns:a16="http://schemas.microsoft.com/office/drawing/2014/main" id="{7C9BD63F-8709-48B7-DF71-CD6651B2E116}"/>
              </a:ext>
            </a:extLst>
          </p:cNvPr>
          <p:cNvSpPr/>
          <p:nvPr/>
        </p:nvSpPr>
        <p:spPr>
          <a:xfrm>
            <a:off x="3997559" y="553446"/>
            <a:ext cx="360000" cy="360000"/>
          </a:xfrm>
          <a:prstGeom prst="ellipse">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pic>
        <p:nvPicPr>
          <p:cNvPr id="29" name="Picture 28">
            <a:extLst>
              <a:ext uri="{FF2B5EF4-FFF2-40B4-BE49-F238E27FC236}">
                <a16:creationId xmlns:a16="http://schemas.microsoft.com/office/drawing/2014/main" id="{A1E9B9F3-BA16-0263-4A64-864B88DBE936}"/>
              </a:ext>
            </a:extLst>
          </p:cNvPr>
          <p:cNvPicPr>
            <a:picLocks noChangeAspect="1"/>
          </p:cNvPicPr>
          <p:nvPr/>
        </p:nvPicPr>
        <p:blipFill>
          <a:blip r:embed="rId8"/>
          <a:stretch>
            <a:fillRect/>
          </a:stretch>
        </p:blipFill>
        <p:spPr>
          <a:xfrm>
            <a:off x="4174835" y="4533610"/>
            <a:ext cx="3100115" cy="1773564"/>
          </a:xfrm>
          <a:prstGeom prst="rect">
            <a:avLst/>
          </a:prstGeom>
          <a:ln w="12700">
            <a:solidFill>
              <a:srgbClr val="2C567A"/>
            </a:solidFill>
          </a:ln>
        </p:spPr>
      </p:pic>
      <p:pic>
        <p:nvPicPr>
          <p:cNvPr id="3072" name="Picture 3071">
            <a:extLst>
              <a:ext uri="{FF2B5EF4-FFF2-40B4-BE49-F238E27FC236}">
                <a16:creationId xmlns:a16="http://schemas.microsoft.com/office/drawing/2014/main" id="{1AC3D769-9FB5-DD2D-B859-AE3307F2A91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10322" y="2607519"/>
            <a:ext cx="3100115" cy="1752689"/>
          </a:xfrm>
          <a:prstGeom prst="rect">
            <a:avLst/>
          </a:prstGeom>
          <a:ln w="12700">
            <a:solidFill>
              <a:srgbClr val="2C567A"/>
            </a:solidFill>
          </a:ln>
        </p:spPr>
      </p:pic>
      <p:sp>
        <p:nvSpPr>
          <p:cNvPr id="30" name="Oval 29">
            <a:extLst>
              <a:ext uri="{FF2B5EF4-FFF2-40B4-BE49-F238E27FC236}">
                <a16:creationId xmlns:a16="http://schemas.microsoft.com/office/drawing/2014/main" id="{D2319A17-0447-6103-F99E-7EEC605A5900}"/>
              </a:ext>
            </a:extLst>
          </p:cNvPr>
          <p:cNvSpPr/>
          <p:nvPr/>
        </p:nvSpPr>
        <p:spPr>
          <a:xfrm>
            <a:off x="4030322" y="2479433"/>
            <a:ext cx="360000" cy="360000"/>
          </a:xfrm>
          <a:prstGeom prst="ellipse">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3073" name="Oval 3072">
            <a:extLst>
              <a:ext uri="{FF2B5EF4-FFF2-40B4-BE49-F238E27FC236}">
                <a16:creationId xmlns:a16="http://schemas.microsoft.com/office/drawing/2014/main" id="{DD67D181-A478-CD19-791F-55FC3EFB03F3}"/>
              </a:ext>
            </a:extLst>
          </p:cNvPr>
          <p:cNvSpPr/>
          <p:nvPr/>
        </p:nvSpPr>
        <p:spPr>
          <a:xfrm>
            <a:off x="3949359" y="4298451"/>
            <a:ext cx="360000" cy="360000"/>
          </a:xfrm>
          <a:prstGeom prst="ellipse">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3075" name="Oval 3074">
            <a:extLst>
              <a:ext uri="{FF2B5EF4-FFF2-40B4-BE49-F238E27FC236}">
                <a16:creationId xmlns:a16="http://schemas.microsoft.com/office/drawing/2014/main" id="{1ED6F099-2F7F-AEA5-DD16-F7097A3332E6}"/>
              </a:ext>
            </a:extLst>
          </p:cNvPr>
          <p:cNvSpPr/>
          <p:nvPr/>
        </p:nvSpPr>
        <p:spPr>
          <a:xfrm>
            <a:off x="6514025" y="1755838"/>
            <a:ext cx="928687" cy="45342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76" name="Oval 3075">
            <a:extLst>
              <a:ext uri="{FF2B5EF4-FFF2-40B4-BE49-F238E27FC236}">
                <a16:creationId xmlns:a16="http://schemas.microsoft.com/office/drawing/2014/main" id="{7A0FA538-D730-92E2-04A6-7F6D19638624}"/>
              </a:ext>
            </a:extLst>
          </p:cNvPr>
          <p:cNvSpPr/>
          <p:nvPr/>
        </p:nvSpPr>
        <p:spPr>
          <a:xfrm>
            <a:off x="4292834" y="3595395"/>
            <a:ext cx="1060216" cy="460423"/>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77" name="Oval 3076">
            <a:extLst>
              <a:ext uri="{FF2B5EF4-FFF2-40B4-BE49-F238E27FC236}">
                <a16:creationId xmlns:a16="http://schemas.microsoft.com/office/drawing/2014/main" id="{F6C8B3DC-4B81-CA47-E05F-F82F2A747402}"/>
              </a:ext>
            </a:extLst>
          </p:cNvPr>
          <p:cNvSpPr/>
          <p:nvPr/>
        </p:nvSpPr>
        <p:spPr>
          <a:xfrm>
            <a:off x="6346893" y="5711576"/>
            <a:ext cx="1060216" cy="460423"/>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78" name="Speech Bubble: Rectangle with Corners Rounded 3077">
            <a:extLst>
              <a:ext uri="{FF2B5EF4-FFF2-40B4-BE49-F238E27FC236}">
                <a16:creationId xmlns:a16="http://schemas.microsoft.com/office/drawing/2014/main" id="{CC40F46F-C619-D2DF-CF70-3851D7A70F5A}"/>
              </a:ext>
            </a:extLst>
          </p:cNvPr>
          <p:cNvSpPr/>
          <p:nvPr/>
        </p:nvSpPr>
        <p:spPr>
          <a:xfrm>
            <a:off x="6429376" y="1158626"/>
            <a:ext cx="1300162" cy="326331"/>
          </a:xfrm>
          <a:prstGeom prst="wedgeRoundRectCallout">
            <a:avLst>
              <a:gd name="adj1" fmla="val -5156"/>
              <a:gd name="adj2" fmla="val 1765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lumMod val="75000"/>
                    <a:lumOff val="25000"/>
                  </a:schemeClr>
                </a:solidFill>
              </a:rPr>
              <a:t>Dip in December month sales</a:t>
            </a:r>
          </a:p>
        </p:txBody>
      </p:sp>
      <p:sp>
        <p:nvSpPr>
          <p:cNvPr id="3079" name="Speech Bubble: Rectangle with Corners Rounded 3078">
            <a:extLst>
              <a:ext uri="{FF2B5EF4-FFF2-40B4-BE49-F238E27FC236}">
                <a16:creationId xmlns:a16="http://schemas.microsoft.com/office/drawing/2014/main" id="{7B7AD2BA-85DC-E466-2FD4-50F2959A5C04}"/>
              </a:ext>
            </a:extLst>
          </p:cNvPr>
          <p:cNvSpPr/>
          <p:nvPr/>
        </p:nvSpPr>
        <p:spPr>
          <a:xfrm>
            <a:off x="3872424" y="3006809"/>
            <a:ext cx="1300162" cy="326331"/>
          </a:xfrm>
          <a:prstGeom prst="wedgeRoundRectCallout">
            <a:avLst>
              <a:gd name="adj1" fmla="val -5156"/>
              <a:gd name="adj2" fmla="val 1765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dirty="0">
                <a:solidFill>
                  <a:prstClr val="black">
                    <a:lumMod val="75000"/>
                    <a:lumOff val="25000"/>
                  </a:prstClr>
                </a:solidFill>
                <a:latin typeface="Calibri"/>
              </a:rPr>
              <a:t>Low sales in month beginning</a:t>
            </a:r>
            <a:endParaRPr kumimoji="0" lang="en-IN" sz="9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3080" name="Speech Bubble: Rectangle with Corners Rounded 3079">
            <a:extLst>
              <a:ext uri="{FF2B5EF4-FFF2-40B4-BE49-F238E27FC236}">
                <a16:creationId xmlns:a16="http://schemas.microsoft.com/office/drawing/2014/main" id="{0BEED811-EE6D-212C-42D3-0AC423C25E4A}"/>
              </a:ext>
            </a:extLst>
          </p:cNvPr>
          <p:cNvSpPr/>
          <p:nvPr/>
        </p:nvSpPr>
        <p:spPr>
          <a:xfrm>
            <a:off x="6496194" y="5120646"/>
            <a:ext cx="1300162" cy="326331"/>
          </a:xfrm>
          <a:prstGeom prst="wedgeRoundRectCallout">
            <a:avLst>
              <a:gd name="adj1" fmla="val -37390"/>
              <a:gd name="adj2" fmla="val 18827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Low sales in month end</a:t>
            </a:r>
          </a:p>
        </p:txBody>
      </p:sp>
    </p:spTree>
    <p:extLst>
      <p:ext uri="{BB962C8B-B14F-4D97-AF65-F5344CB8AC3E}">
        <p14:creationId xmlns:p14="http://schemas.microsoft.com/office/powerpoint/2010/main" val="3900351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79" name="Chart 2078">
            <a:extLst>
              <a:ext uri="{FF2B5EF4-FFF2-40B4-BE49-F238E27FC236}">
                <a16:creationId xmlns:a16="http://schemas.microsoft.com/office/drawing/2014/main" id="{246D8D20-0F01-4C83-AFE8-A66CE411B2C3}"/>
              </a:ext>
            </a:extLst>
          </p:cNvPr>
          <p:cNvGraphicFramePr>
            <a:graphicFrameLocks/>
          </p:cNvGraphicFramePr>
          <p:nvPr>
            <p:extLst>
              <p:ext uri="{D42A27DB-BD31-4B8C-83A1-F6EECF244321}">
                <p14:modId xmlns:p14="http://schemas.microsoft.com/office/powerpoint/2010/main" val="4017141386"/>
              </p:ext>
            </p:extLst>
          </p:nvPr>
        </p:nvGraphicFramePr>
        <p:xfrm>
          <a:off x="7331318" y="3750759"/>
          <a:ext cx="4450080" cy="25910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73" name="Chart 2072">
            <a:extLst>
              <a:ext uri="{FF2B5EF4-FFF2-40B4-BE49-F238E27FC236}">
                <a16:creationId xmlns:a16="http://schemas.microsoft.com/office/drawing/2014/main" id="{40ABCB11-0C55-6823-7AD9-0759C35586C1}"/>
              </a:ext>
            </a:extLst>
          </p:cNvPr>
          <p:cNvGraphicFramePr>
            <a:graphicFrameLocks/>
          </p:cNvGraphicFramePr>
          <p:nvPr>
            <p:extLst>
              <p:ext uri="{D42A27DB-BD31-4B8C-83A1-F6EECF244321}">
                <p14:modId xmlns:p14="http://schemas.microsoft.com/office/powerpoint/2010/main" val="4203174058"/>
              </p:ext>
            </p:extLst>
          </p:nvPr>
        </p:nvGraphicFramePr>
        <p:xfrm>
          <a:off x="7331317" y="645459"/>
          <a:ext cx="4450080" cy="2879388"/>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1">
            <a:extLst>
              <a:ext uri="{FF2B5EF4-FFF2-40B4-BE49-F238E27FC236}">
                <a16:creationId xmlns:a16="http://schemas.microsoft.com/office/drawing/2014/main" id="{D1141E81-E610-AA2A-FAB0-91E418596373}"/>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0" cap="all" spc="100" normalizeH="0" baseline="0" noProof="0" dirty="0">
                <a:ln>
                  <a:noFill/>
                </a:ln>
                <a:solidFill>
                  <a:srgbClr val="2C567A"/>
                </a:solidFill>
                <a:effectLst/>
                <a:uLnTx/>
                <a:uFillTx/>
                <a:latin typeface="Seaford Bold (Headings)"/>
                <a:ea typeface="+mj-ea"/>
                <a:cs typeface="+mj-cs"/>
              </a:rPr>
              <a:t>Experiment results - MLP</a:t>
            </a:r>
            <a:endParaRPr kumimoji="0" lang="en-US" sz="2500" b="1" i="0" u="none" strike="noStrike" kern="1200" cap="all" spc="100" normalizeH="0" baseline="0" noProof="0" dirty="0">
              <a:ln>
                <a:noFill/>
              </a:ln>
              <a:solidFill>
                <a:srgbClr val="2C567A"/>
              </a:solidFill>
              <a:effectLst/>
              <a:uLnTx/>
              <a:uFillTx/>
              <a:latin typeface="Seaford Bold (Headings)"/>
              <a:ea typeface="+mj-ea"/>
              <a:cs typeface="+mj-cs"/>
            </a:endParaRPr>
          </a:p>
        </p:txBody>
      </p:sp>
      <p:sp>
        <p:nvSpPr>
          <p:cNvPr id="2" name="Rectangle 1">
            <a:extLst>
              <a:ext uri="{FF2B5EF4-FFF2-40B4-BE49-F238E27FC236}">
                <a16:creationId xmlns:a16="http://schemas.microsoft.com/office/drawing/2014/main" id="{B3F32D87-C044-DBD4-ACDB-A03AD7876696}"/>
              </a:ext>
            </a:extLst>
          </p:cNvPr>
          <p:cNvSpPr/>
          <p:nvPr/>
        </p:nvSpPr>
        <p:spPr>
          <a:xfrm>
            <a:off x="0" y="6341806"/>
            <a:ext cx="12192000" cy="516194"/>
          </a:xfrm>
          <a:prstGeom prst="rect">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Title 1">
            <a:extLst>
              <a:ext uri="{FF2B5EF4-FFF2-40B4-BE49-F238E27FC236}">
                <a16:creationId xmlns:a16="http://schemas.microsoft.com/office/drawing/2014/main" id="{5FC19FB5-B812-4795-3B06-A681C5EEDC6D}"/>
              </a:ext>
            </a:extLst>
          </p:cNvPr>
          <p:cNvSpPr txBox="1">
            <a:spLocks/>
          </p:cNvSpPr>
          <p:nvPr/>
        </p:nvSpPr>
        <p:spPr>
          <a:xfrm>
            <a:off x="10265791" y="1771"/>
            <a:ext cx="1921244" cy="318740"/>
          </a:xfrm>
          <a:prstGeom prst="rect">
            <a:avLst/>
          </a:prstGeom>
          <a:solidFill>
            <a:srgbClr val="2C567A"/>
          </a:solidFill>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1400" dirty="0">
                <a:solidFill>
                  <a:prstClr val="white"/>
                </a:solidFill>
                <a:latin typeface="Bookman Old Style" panose="020F0302020204030204"/>
              </a:rPr>
              <a:t>5</a:t>
            </a:r>
            <a:r>
              <a:rPr kumimoji="0" lang="en-US" sz="1400" b="0" i="0" u="none" strike="noStrike" kern="1200" cap="none" spc="-50" normalizeH="0" baseline="0" noProof="0" dirty="0">
                <a:ln>
                  <a:noFill/>
                </a:ln>
                <a:solidFill>
                  <a:prstClr val="white"/>
                </a:solidFill>
                <a:effectLst/>
                <a:uLnTx/>
                <a:uFillTx/>
                <a:latin typeface="Bookman Old Style" panose="020F0302020204030204"/>
                <a:ea typeface="+mj-ea"/>
                <a:cs typeface="+mj-cs"/>
              </a:rPr>
              <a:t>. </a:t>
            </a:r>
            <a:r>
              <a:rPr lang="en-US" sz="1400" dirty="0">
                <a:solidFill>
                  <a:prstClr val="white"/>
                </a:solidFill>
                <a:latin typeface="Bookman Old Style" panose="020F0302020204030204"/>
              </a:rPr>
              <a:t>Results</a:t>
            </a:r>
            <a:endParaRPr kumimoji="0" lang="en-US" sz="1400" b="0" i="0" u="none" strike="noStrike" kern="1200" cap="none" spc="-50" normalizeH="0" baseline="0" noProof="0" dirty="0">
              <a:ln>
                <a:noFill/>
              </a:ln>
              <a:solidFill>
                <a:prstClr val="white"/>
              </a:solidFill>
              <a:effectLst/>
              <a:uLnTx/>
              <a:uFillTx/>
              <a:latin typeface="Bookman Old Style" panose="020F0302020204030204"/>
              <a:ea typeface="+mj-ea"/>
              <a:cs typeface="+mj-cs"/>
            </a:endParaRPr>
          </a:p>
        </p:txBody>
      </p:sp>
      <p:sp>
        <p:nvSpPr>
          <p:cNvPr id="8" name="TextBox 7">
            <a:extLst>
              <a:ext uri="{FF2B5EF4-FFF2-40B4-BE49-F238E27FC236}">
                <a16:creationId xmlns:a16="http://schemas.microsoft.com/office/drawing/2014/main" id="{00DA2A0A-0320-CC75-42C2-3BD3BF11BF72}"/>
              </a:ext>
            </a:extLst>
          </p:cNvPr>
          <p:cNvSpPr txBox="1"/>
          <p:nvPr/>
        </p:nvSpPr>
        <p:spPr>
          <a:xfrm>
            <a:off x="248678" y="3524847"/>
            <a:ext cx="6096000" cy="261610"/>
          </a:xfrm>
          <a:prstGeom prst="rect">
            <a:avLst/>
          </a:prstGeom>
          <a:noFill/>
        </p:spPr>
        <p:txBody>
          <a:bodyPr wrap="square">
            <a:spAutoFit/>
          </a:bodyPr>
          <a:lstStyle/>
          <a:p>
            <a:r>
              <a:rPr lang="en-IN" sz="1100" b="1" i="1" dirty="0">
                <a:solidFill>
                  <a:srgbClr val="2C567A"/>
                </a:solidFill>
                <a:effectLst/>
                <a:latin typeface="Arial" panose="020B0604020202020204" pitchFamily="34" charset="0"/>
                <a:ea typeface="Times New Roman" panose="02020603050405020304" pitchFamily="18" charset="0"/>
              </a:rPr>
              <a:t>Model Iteration Results Snapshot</a:t>
            </a:r>
            <a:endParaRPr lang="en-IN" sz="2400" b="1" dirty="0">
              <a:solidFill>
                <a:srgbClr val="2C567A"/>
              </a:solidFill>
            </a:endParaRPr>
          </a:p>
        </p:txBody>
      </p:sp>
      <p:sp>
        <p:nvSpPr>
          <p:cNvPr id="14" name="Rectangle 13">
            <a:extLst>
              <a:ext uri="{FF2B5EF4-FFF2-40B4-BE49-F238E27FC236}">
                <a16:creationId xmlns:a16="http://schemas.microsoft.com/office/drawing/2014/main" id="{BA30715D-ADCE-4906-5847-023174FF44CD}"/>
              </a:ext>
            </a:extLst>
          </p:cNvPr>
          <p:cNvSpPr/>
          <p:nvPr/>
        </p:nvSpPr>
        <p:spPr>
          <a:xfrm>
            <a:off x="343928" y="652407"/>
            <a:ext cx="6961747" cy="28724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5 point stars png - star icon flat PNG image with transparent background |  TOPpng">
            <a:extLst>
              <a:ext uri="{FF2B5EF4-FFF2-40B4-BE49-F238E27FC236}">
                <a16:creationId xmlns:a16="http://schemas.microsoft.com/office/drawing/2014/main" id="{391239F7-84CC-3892-D95E-BAC3BFEEED6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99881"/>
                    </a14:imgEffect>
                  </a14:imgLayer>
                </a14:imgProps>
              </a:ext>
              <a:ext uri="{28A0092B-C50C-407E-A947-70E740481C1C}">
                <a14:useLocalDpi xmlns:a14="http://schemas.microsoft.com/office/drawing/2010/main" val="0"/>
              </a:ext>
            </a:extLst>
          </a:blip>
          <a:srcRect/>
          <a:stretch>
            <a:fillRect/>
          </a:stretch>
        </p:blipFill>
        <p:spPr bwMode="auto">
          <a:xfrm>
            <a:off x="8912324" y="1493126"/>
            <a:ext cx="192580" cy="19695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D382923-A814-5A58-5D96-41F8C64F13D5}"/>
              </a:ext>
            </a:extLst>
          </p:cNvPr>
          <p:cNvSpPr txBox="1"/>
          <p:nvPr/>
        </p:nvSpPr>
        <p:spPr>
          <a:xfrm>
            <a:off x="410603" y="672190"/>
            <a:ext cx="6096000" cy="261610"/>
          </a:xfrm>
          <a:prstGeom prst="rect">
            <a:avLst/>
          </a:prstGeom>
          <a:noFill/>
        </p:spPr>
        <p:txBody>
          <a:bodyPr wrap="square">
            <a:spAutoFit/>
          </a:bodyPr>
          <a:lstStyle/>
          <a:p>
            <a:r>
              <a:rPr lang="en-IN" sz="1100" b="1" i="1" dirty="0">
                <a:solidFill>
                  <a:srgbClr val="2C567A"/>
                </a:solidFill>
                <a:effectLst/>
                <a:latin typeface="Arial" panose="020B0604020202020204" pitchFamily="34" charset="0"/>
                <a:ea typeface="Times New Roman" panose="02020603050405020304" pitchFamily="18" charset="0"/>
              </a:rPr>
              <a:t>MLP Model Best Iteration Results (Model stats reported at Store-Month level):</a:t>
            </a:r>
            <a:endParaRPr lang="en-IN" sz="2400" b="1" dirty="0">
              <a:solidFill>
                <a:srgbClr val="2C567A"/>
              </a:solidFill>
            </a:endParaRPr>
          </a:p>
        </p:txBody>
      </p:sp>
      <p:grpSp>
        <p:nvGrpSpPr>
          <p:cNvPr id="18" name="Group 17">
            <a:extLst>
              <a:ext uri="{FF2B5EF4-FFF2-40B4-BE49-F238E27FC236}">
                <a16:creationId xmlns:a16="http://schemas.microsoft.com/office/drawing/2014/main" id="{32CCB8FA-6DFF-8017-D12F-6435E847EB8F}"/>
              </a:ext>
            </a:extLst>
          </p:cNvPr>
          <p:cNvGrpSpPr/>
          <p:nvPr/>
        </p:nvGrpSpPr>
        <p:grpSpPr>
          <a:xfrm>
            <a:off x="638020" y="1295025"/>
            <a:ext cx="1999222" cy="535920"/>
            <a:chOff x="343928" y="666750"/>
            <a:chExt cx="1999222" cy="535920"/>
          </a:xfrm>
        </p:grpSpPr>
        <p:sp>
          <p:nvSpPr>
            <p:cNvPr id="19" name="Rectangle 18">
              <a:extLst>
                <a:ext uri="{FF2B5EF4-FFF2-40B4-BE49-F238E27FC236}">
                  <a16:creationId xmlns:a16="http://schemas.microsoft.com/office/drawing/2014/main" id="{E6D687A3-EC6A-FA8B-CAD8-04224BBE3948}"/>
                </a:ext>
              </a:extLst>
            </p:cNvPr>
            <p:cNvSpPr/>
            <p:nvPr/>
          </p:nvSpPr>
          <p:spPr>
            <a:xfrm>
              <a:off x="343928" y="714375"/>
              <a:ext cx="1999222" cy="488295"/>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B14673B4-3CAB-92DC-503F-F78BBA47AEF4}"/>
                </a:ext>
              </a:extLst>
            </p:cNvPr>
            <p:cNvSpPr txBox="1"/>
            <p:nvPr/>
          </p:nvSpPr>
          <p:spPr>
            <a:xfrm>
              <a:off x="343928" y="724727"/>
              <a:ext cx="1304925" cy="338554"/>
            </a:xfrm>
            <a:prstGeom prst="rect">
              <a:avLst/>
            </a:prstGeom>
            <a:noFill/>
          </p:spPr>
          <p:txBody>
            <a:bodyPr wrap="square" rtlCol="0">
              <a:spAutoFit/>
            </a:bodyPr>
            <a:lstStyle/>
            <a:p>
              <a:r>
                <a:rPr lang="en-IN" sz="1600" b="1" dirty="0">
                  <a:solidFill>
                    <a:schemeClr val="bg1"/>
                  </a:solidFill>
                </a:rPr>
                <a:t>MAPE:</a:t>
              </a:r>
            </a:p>
          </p:txBody>
        </p:sp>
        <p:sp>
          <p:nvSpPr>
            <p:cNvPr id="21" name="TextBox 20">
              <a:extLst>
                <a:ext uri="{FF2B5EF4-FFF2-40B4-BE49-F238E27FC236}">
                  <a16:creationId xmlns:a16="http://schemas.microsoft.com/office/drawing/2014/main" id="{6BD60A9F-CAE3-F76A-3D1E-430F795C3880}"/>
                </a:ext>
              </a:extLst>
            </p:cNvPr>
            <p:cNvSpPr txBox="1"/>
            <p:nvPr/>
          </p:nvSpPr>
          <p:spPr>
            <a:xfrm>
              <a:off x="1266825" y="666750"/>
              <a:ext cx="1057275" cy="523220"/>
            </a:xfrm>
            <a:prstGeom prst="rect">
              <a:avLst/>
            </a:prstGeom>
            <a:noFill/>
          </p:spPr>
          <p:txBody>
            <a:bodyPr wrap="square" rtlCol="0">
              <a:spAutoFit/>
            </a:bodyPr>
            <a:lstStyle/>
            <a:p>
              <a:pPr algn="ctr"/>
              <a:r>
                <a:rPr lang="en-IN" sz="2800" b="1" dirty="0">
                  <a:solidFill>
                    <a:schemeClr val="bg1"/>
                  </a:solidFill>
                </a:rPr>
                <a:t>29%</a:t>
              </a:r>
            </a:p>
          </p:txBody>
        </p:sp>
      </p:grpSp>
      <p:grpSp>
        <p:nvGrpSpPr>
          <p:cNvPr id="22" name="Group 21">
            <a:extLst>
              <a:ext uri="{FF2B5EF4-FFF2-40B4-BE49-F238E27FC236}">
                <a16:creationId xmlns:a16="http://schemas.microsoft.com/office/drawing/2014/main" id="{9A663E4C-4E6D-C54D-89CC-2953324896CD}"/>
              </a:ext>
            </a:extLst>
          </p:cNvPr>
          <p:cNvGrpSpPr/>
          <p:nvPr/>
        </p:nvGrpSpPr>
        <p:grpSpPr>
          <a:xfrm>
            <a:off x="2790670" y="1307725"/>
            <a:ext cx="1999222" cy="523220"/>
            <a:chOff x="343928" y="679450"/>
            <a:chExt cx="1999222" cy="523220"/>
          </a:xfrm>
        </p:grpSpPr>
        <p:sp>
          <p:nvSpPr>
            <p:cNvPr id="23" name="Rectangle 22">
              <a:extLst>
                <a:ext uri="{FF2B5EF4-FFF2-40B4-BE49-F238E27FC236}">
                  <a16:creationId xmlns:a16="http://schemas.microsoft.com/office/drawing/2014/main" id="{336EAC9B-3854-7C71-3C70-B291F3501486}"/>
                </a:ext>
              </a:extLst>
            </p:cNvPr>
            <p:cNvSpPr/>
            <p:nvPr/>
          </p:nvSpPr>
          <p:spPr>
            <a:xfrm>
              <a:off x="343928" y="714375"/>
              <a:ext cx="1999222" cy="473247"/>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F420B806-71D6-6C62-CEEA-A2B94E801060}"/>
                </a:ext>
              </a:extLst>
            </p:cNvPr>
            <p:cNvSpPr txBox="1"/>
            <p:nvPr/>
          </p:nvSpPr>
          <p:spPr>
            <a:xfrm>
              <a:off x="343928" y="724727"/>
              <a:ext cx="1304925" cy="338554"/>
            </a:xfrm>
            <a:prstGeom prst="rect">
              <a:avLst/>
            </a:prstGeom>
            <a:noFill/>
          </p:spPr>
          <p:txBody>
            <a:bodyPr wrap="square" rtlCol="0">
              <a:spAutoFit/>
            </a:bodyPr>
            <a:lstStyle/>
            <a:p>
              <a:r>
                <a:rPr lang="en-IN" sz="1600" b="1" dirty="0">
                  <a:solidFill>
                    <a:schemeClr val="bg1"/>
                  </a:solidFill>
                </a:rPr>
                <a:t>MAPE:</a:t>
              </a:r>
            </a:p>
          </p:txBody>
        </p:sp>
        <p:sp>
          <p:nvSpPr>
            <p:cNvPr id="25" name="TextBox 24">
              <a:extLst>
                <a:ext uri="{FF2B5EF4-FFF2-40B4-BE49-F238E27FC236}">
                  <a16:creationId xmlns:a16="http://schemas.microsoft.com/office/drawing/2014/main" id="{29A7C7D8-7115-CC88-EF1D-A6AD5CABAFFB}"/>
                </a:ext>
              </a:extLst>
            </p:cNvPr>
            <p:cNvSpPr txBox="1"/>
            <p:nvPr/>
          </p:nvSpPr>
          <p:spPr>
            <a:xfrm>
              <a:off x="1266825" y="679450"/>
              <a:ext cx="1057275" cy="523220"/>
            </a:xfrm>
            <a:prstGeom prst="rect">
              <a:avLst/>
            </a:prstGeom>
            <a:noFill/>
          </p:spPr>
          <p:txBody>
            <a:bodyPr wrap="square" rtlCol="0">
              <a:spAutoFit/>
            </a:bodyPr>
            <a:lstStyle/>
            <a:p>
              <a:pPr algn="ctr"/>
              <a:r>
                <a:rPr lang="en-IN" sz="2800" b="1" dirty="0">
                  <a:solidFill>
                    <a:schemeClr val="bg1"/>
                  </a:solidFill>
                </a:rPr>
                <a:t>47%</a:t>
              </a:r>
            </a:p>
          </p:txBody>
        </p:sp>
      </p:grpSp>
      <p:grpSp>
        <p:nvGrpSpPr>
          <p:cNvPr id="26" name="Group 25">
            <a:extLst>
              <a:ext uri="{FF2B5EF4-FFF2-40B4-BE49-F238E27FC236}">
                <a16:creationId xmlns:a16="http://schemas.microsoft.com/office/drawing/2014/main" id="{334D1701-DF25-AC63-5472-F8A9EC5A4FD9}"/>
              </a:ext>
            </a:extLst>
          </p:cNvPr>
          <p:cNvGrpSpPr/>
          <p:nvPr/>
        </p:nvGrpSpPr>
        <p:grpSpPr>
          <a:xfrm>
            <a:off x="4931147" y="1307725"/>
            <a:ext cx="1999222" cy="523220"/>
            <a:chOff x="343928" y="679450"/>
            <a:chExt cx="1999222" cy="523220"/>
          </a:xfrm>
        </p:grpSpPr>
        <p:sp>
          <p:nvSpPr>
            <p:cNvPr id="27" name="Rectangle 26">
              <a:extLst>
                <a:ext uri="{FF2B5EF4-FFF2-40B4-BE49-F238E27FC236}">
                  <a16:creationId xmlns:a16="http://schemas.microsoft.com/office/drawing/2014/main" id="{A1510620-C1D1-A5DA-02A8-7BE0E92352E6}"/>
                </a:ext>
              </a:extLst>
            </p:cNvPr>
            <p:cNvSpPr/>
            <p:nvPr/>
          </p:nvSpPr>
          <p:spPr>
            <a:xfrm>
              <a:off x="343928" y="714375"/>
              <a:ext cx="1999222" cy="473247"/>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C1ACF286-38C9-7DB1-6439-58EE57F5CA2F}"/>
                </a:ext>
              </a:extLst>
            </p:cNvPr>
            <p:cNvSpPr txBox="1"/>
            <p:nvPr/>
          </p:nvSpPr>
          <p:spPr>
            <a:xfrm>
              <a:off x="343928" y="724727"/>
              <a:ext cx="1304925" cy="338554"/>
            </a:xfrm>
            <a:prstGeom prst="rect">
              <a:avLst/>
            </a:prstGeom>
            <a:noFill/>
          </p:spPr>
          <p:txBody>
            <a:bodyPr wrap="square" rtlCol="0">
              <a:spAutoFit/>
            </a:bodyPr>
            <a:lstStyle/>
            <a:p>
              <a:r>
                <a:rPr lang="en-IN" sz="1600" b="1" dirty="0">
                  <a:solidFill>
                    <a:schemeClr val="bg1"/>
                  </a:solidFill>
                </a:rPr>
                <a:t>MAPE:</a:t>
              </a:r>
            </a:p>
          </p:txBody>
        </p:sp>
        <p:sp>
          <p:nvSpPr>
            <p:cNvPr id="29" name="TextBox 28">
              <a:extLst>
                <a:ext uri="{FF2B5EF4-FFF2-40B4-BE49-F238E27FC236}">
                  <a16:creationId xmlns:a16="http://schemas.microsoft.com/office/drawing/2014/main" id="{082B4981-08E6-986C-6DEE-8F898C5AE642}"/>
                </a:ext>
              </a:extLst>
            </p:cNvPr>
            <p:cNvSpPr txBox="1"/>
            <p:nvPr/>
          </p:nvSpPr>
          <p:spPr>
            <a:xfrm>
              <a:off x="1266825" y="679450"/>
              <a:ext cx="1057275" cy="523220"/>
            </a:xfrm>
            <a:prstGeom prst="rect">
              <a:avLst/>
            </a:prstGeom>
            <a:noFill/>
          </p:spPr>
          <p:txBody>
            <a:bodyPr wrap="square" rtlCol="0">
              <a:spAutoFit/>
            </a:bodyPr>
            <a:lstStyle/>
            <a:p>
              <a:pPr algn="ctr"/>
              <a:r>
                <a:rPr lang="en-IN" sz="2800" b="1" dirty="0">
                  <a:solidFill>
                    <a:schemeClr val="bg1"/>
                  </a:solidFill>
                </a:rPr>
                <a:t>45%</a:t>
              </a:r>
            </a:p>
          </p:txBody>
        </p:sp>
      </p:grpSp>
      <p:grpSp>
        <p:nvGrpSpPr>
          <p:cNvPr id="2051" name="Group 2050">
            <a:extLst>
              <a:ext uri="{FF2B5EF4-FFF2-40B4-BE49-F238E27FC236}">
                <a16:creationId xmlns:a16="http://schemas.microsoft.com/office/drawing/2014/main" id="{8AB4266B-62B0-9D88-F662-C85B77C1B5FE}"/>
              </a:ext>
            </a:extLst>
          </p:cNvPr>
          <p:cNvGrpSpPr/>
          <p:nvPr/>
        </p:nvGrpSpPr>
        <p:grpSpPr>
          <a:xfrm>
            <a:off x="644370" y="1805545"/>
            <a:ext cx="1999222" cy="535920"/>
            <a:chOff x="343928" y="666750"/>
            <a:chExt cx="1999222" cy="535920"/>
          </a:xfrm>
        </p:grpSpPr>
        <p:sp>
          <p:nvSpPr>
            <p:cNvPr id="2052" name="Rectangle 2051">
              <a:extLst>
                <a:ext uri="{FF2B5EF4-FFF2-40B4-BE49-F238E27FC236}">
                  <a16:creationId xmlns:a16="http://schemas.microsoft.com/office/drawing/2014/main" id="{929A47E8-3F0B-941D-DE53-A2A7F428CF62}"/>
                </a:ext>
              </a:extLst>
            </p:cNvPr>
            <p:cNvSpPr/>
            <p:nvPr/>
          </p:nvSpPr>
          <p:spPr>
            <a:xfrm>
              <a:off x="343928" y="714375"/>
              <a:ext cx="1999222" cy="488295"/>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53" name="TextBox 2052">
              <a:extLst>
                <a:ext uri="{FF2B5EF4-FFF2-40B4-BE49-F238E27FC236}">
                  <a16:creationId xmlns:a16="http://schemas.microsoft.com/office/drawing/2014/main" id="{8B282E9A-AB7C-DA3C-DA06-71D6748BE763}"/>
                </a:ext>
              </a:extLst>
            </p:cNvPr>
            <p:cNvSpPr txBox="1"/>
            <p:nvPr/>
          </p:nvSpPr>
          <p:spPr>
            <a:xfrm>
              <a:off x="343928" y="724727"/>
              <a:ext cx="1304925" cy="338554"/>
            </a:xfrm>
            <a:prstGeom prst="rect">
              <a:avLst/>
            </a:prstGeom>
            <a:noFill/>
          </p:spPr>
          <p:txBody>
            <a:bodyPr wrap="square" rtlCol="0">
              <a:spAutoFit/>
            </a:bodyPr>
            <a:lstStyle/>
            <a:p>
              <a:r>
                <a:rPr lang="en-IN" sz="1600" b="1" dirty="0">
                  <a:solidFill>
                    <a:schemeClr val="bg1"/>
                  </a:solidFill>
                </a:rPr>
                <a:t>MSE:</a:t>
              </a:r>
            </a:p>
          </p:txBody>
        </p:sp>
        <p:sp>
          <p:nvSpPr>
            <p:cNvPr id="2054" name="TextBox 2053">
              <a:extLst>
                <a:ext uri="{FF2B5EF4-FFF2-40B4-BE49-F238E27FC236}">
                  <a16:creationId xmlns:a16="http://schemas.microsoft.com/office/drawing/2014/main" id="{D81EF199-80EA-0672-FB1D-870D717D4C41}"/>
                </a:ext>
              </a:extLst>
            </p:cNvPr>
            <p:cNvSpPr txBox="1"/>
            <p:nvPr/>
          </p:nvSpPr>
          <p:spPr>
            <a:xfrm>
              <a:off x="1266825" y="666750"/>
              <a:ext cx="1057275" cy="523220"/>
            </a:xfrm>
            <a:prstGeom prst="rect">
              <a:avLst/>
            </a:prstGeom>
            <a:noFill/>
          </p:spPr>
          <p:txBody>
            <a:bodyPr wrap="square" rtlCol="0">
              <a:spAutoFit/>
            </a:bodyPr>
            <a:lstStyle/>
            <a:p>
              <a:pPr algn="ctr"/>
              <a:r>
                <a:rPr lang="en-IN" sz="2800" b="1" dirty="0">
                  <a:solidFill>
                    <a:schemeClr val="bg1"/>
                  </a:solidFill>
                </a:rPr>
                <a:t>426K</a:t>
              </a:r>
            </a:p>
          </p:txBody>
        </p:sp>
      </p:grpSp>
      <p:grpSp>
        <p:nvGrpSpPr>
          <p:cNvPr id="2055" name="Group 2054">
            <a:extLst>
              <a:ext uri="{FF2B5EF4-FFF2-40B4-BE49-F238E27FC236}">
                <a16:creationId xmlns:a16="http://schemas.microsoft.com/office/drawing/2014/main" id="{E18E1A16-B544-4E47-84C6-B3808330DD12}"/>
              </a:ext>
            </a:extLst>
          </p:cNvPr>
          <p:cNvGrpSpPr/>
          <p:nvPr/>
        </p:nvGrpSpPr>
        <p:grpSpPr>
          <a:xfrm>
            <a:off x="2797020" y="1818245"/>
            <a:ext cx="1999222" cy="523220"/>
            <a:chOff x="343928" y="679450"/>
            <a:chExt cx="1999222" cy="523220"/>
          </a:xfrm>
        </p:grpSpPr>
        <p:sp>
          <p:nvSpPr>
            <p:cNvPr id="2056" name="Rectangle 2055">
              <a:extLst>
                <a:ext uri="{FF2B5EF4-FFF2-40B4-BE49-F238E27FC236}">
                  <a16:creationId xmlns:a16="http://schemas.microsoft.com/office/drawing/2014/main" id="{DF26FED8-B27C-D46A-65B8-9917EBD59E7A}"/>
                </a:ext>
              </a:extLst>
            </p:cNvPr>
            <p:cNvSpPr/>
            <p:nvPr/>
          </p:nvSpPr>
          <p:spPr>
            <a:xfrm>
              <a:off x="343928" y="714375"/>
              <a:ext cx="1999222" cy="473247"/>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57" name="TextBox 2056">
              <a:extLst>
                <a:ext uri="{FF2B5EF4-FFF2-40B4-BE49-F238E27FC236}">
                  <a16:creationId xmlns:a16="http://schemas.microsoft.com/office/drawing/2014/main" id="{BF9833DE-1091-D0CC-36B8-A0D0D964EE6D}"/>
                </a:ext>
              </a:extLst>
            </p:cNvPr>
            <p:cNvSpPr txBox="1"/>
            <p:nvPr/>
          </p:nvSpPr>
          <p:spPr>
            <a:xfrm>
              <a:off x="343928" y="724727"/>
              <a:ext cx="1304925" cy="338554"/>
            </a:xfrm>
            <a:prstGeom prst="rect">
              <a:avLst/>
            </a:prstGeom>
            <a:noFill/>
          </p:spPr>
          <p:txBody>
            <a:bodyPr wrap="square" rtlCol="0">
              <a:spAutoFit/>
            </a:bodyPr>
            <a:lstStyle/>
            <a:p>
              <a:r>
                <a:rPr lang="en-IN" sz="1600" b="1" dirty="0">
                  <a:solidFill>
                    <a:schemeClr val="bg1"/>
                  </a:solidFill>
                </a:rPr>
                <a:t>MSE:</a:t>
              </a:r>
            </a:p>
          </p:txBody>
        </p:sp>
        <p:sp>
          <p:nvSpPr>
            <p:cNvPr id="2058" name="TextBox 2057">
              <a:extLst>
                <a:ext uri="{FF2B5EF4-FFF2-40B4-BE49-F238E27FC236}">
                  <a16:creationId xmlns:a16="http://schemas.microsoft.com/office/drawing/2014/main" id="{BFDF80F4-99A9-A04B-48C4-7F75A6BBCE3F}"/>
                </a:ext>
              </a:extLst>
            </p:cNvPr>
            <p:cNvSpPr txBox="1"/>
            <p:nvPr/>
          </p:nvSpPr>
          <p:spPr>
            <a:xfrm>
              <a:off x="1266825" y="679450"/>
              <a:ext cx="1057275" cy="523220"/>
            </a:xfrm>
            <a:prstGeom prst="rect">
              <a:avLst/>
            </a:prstGeom>
            <a:noFill/>
          </p:spPr>
          <p:txBody>
            <a:bodyPr wrap="square" rtlCol="0">
              <a:spAutoFit/>
            </a:bodyPr>
            <a:lstStyle/>
            <a:p>
              <a:pPr algn="ctr"/>
              <a:r>
                <a:rPr lang="en-IN" sz="2800" b="1" dirty="0">
                  <a:solidFill>
                    <a:schemeClr val="bg1"/>
                  </a:solidFill>
                </a:rPr>
                <a:t>75K</a:t>
              </a:r>
            </a:p>
          </p:txBody>
        </p:sp>
      </p:grpSp>
      <p:grpSp>
        <p:nvGrpSpPr>
          <p:cNvPr id="2059" name="Group 2058">
            <a:extLst>
              <a:ext uri="{FF2B5EF4-FFF2-40B4-BE49-F238E27FC236}">
                <a16:creationId xmlns:a16="http://schemas.microsoft.com/office/drawing/2014/main" id="{1BF56043-A934-77B6-630B-0F8BA58A0925}"/>
              </a:ext>
            </a:extLst>
          </p:cNvPr>
          <p:cNvGrpSpPr/>
          <p:nvPr/>
        </p:nvGrpSpPr>
        <p:grpSpPr>
          <a:xfrm>
            <a:off x="4937497" y="1818245"/>
            <a:ext cx="1999222" cy="523220"/>
            <a:chOff x="343928" y="679450"/>
            <a:chExt cx="1999222" cy="523220"/>
          </a:xfrm>
        </p:grpSpPr>
        <p:sp>
          <p:nvSpPr>
            <p:cNvPr id="2060" name="Rectangle 2059">
              <a:extLst>
                <a:ext uri="{FF2B5EF4-FFF2-40B4-BE49-F238E27FC236}">
                  <a16:creationId xmlns:a16="http://schemas.microsoft.com/office/drawing/2014/main" id="{3F6CD7B7-0464-7B7B-F3F2-8A1AB812572F}"/>
                </a:ext>
              </a:extLst>
            </p:cNvPr>
            <p:cNvSpPr/>
            <p:nvPr/>
          </p:nvSpPr>
          <p:spPr>
            <a:xfrm>
              <a:off x="343928" y="714375"/>
              <a:ext cx="1999222" cy="473247"/>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61" name="TextBox 2060">
              <a:extLst>
                <a:ext uri="{FF2B5EF4-FFF2-40B4-BE49-F238E27FC236}">
                  <a16:creationId xmlns:a16="http://schemas.microsoft.com/office/drawing/2014/main" id="{6EC2F556-B7B0-8614-7D09-937E697E4517}"/>
                </a:ext>
              </a:extLst>
            </p:cNvPr>
            <p:cNvSpPr txBox="1"/>
            <p:nvPr/>
          </p:nvSpPr>
          <p:spPr>
            <a:xfrm>
              <a:off x="343928" y="724727"/>
              <a:ext cx="1304925" cy="338554"/>
            </a:xfrm>
            <a:prstGeom prst="rect">
              <a:avLst/>
            </a:prstGeom>
            <a:noFill/>
          </p:spPr>
          <p:txBody>
            <a:bodyPr wrap="square" rtlCol="0">
              <a:spAutoFit/>
            </a:bodyPr>
            <a:lstStyle/>
            <a:p>
              <a:r>
                <a:rPr lang="en-IN" sz="1600" b="1" dirty="0">
                  <a:solidFill>
                    <a:schemeClr val="bg1"/>
                  </a:solidFill>
                </a:rPr>
                <a:t>MSE:</a:t>
              </a:r>
            </a:p>
          </p:txBody>
        </p:sp>
        <p:sp>
          <p:nvSpPr>
            <p:cNvPr id="2062" name="TextBox 2061">
              <a:extLst>
                <a:ext uri="{FF2B5EF4-FFF2-40B4-BE49-F238E27FC236}">
                  <a16:creationId xmlns:a16="http://schemas.microsoft.com/office/drawing/2014/main" id="{B66AD20C-8E4E-A707-CD1A-1AABCE42ADAD}"/>
                </a:ext>
              </a:extLst>
            </p:cNvPr>
            <p:cNvSpPr txBox="1"/>
            <p:nvPr/>
          </p:nvSpPr>
          <p:spPr>
            <a:xfrm>
              <a:off x="1266825" y="679450"/>
              <a:ext cx="1057275" cy="523220"/>
            </a:xfrm>
            <a:prstGeom prst="rect">
              <a:avLst/>
            </a:prstGeom>
            <a:noFill/>
          </p:spPr>
          <p:txBody>
            <a:bodyPr wrap="square" rtlCol="0">
              <a:spAutoFit/>
            </a:bodyPr>
            <a:lstStyle/>
            <a:p>
              <a:pPr algn="ctr"/>
              <a:r>
                <a:rPr lang="en-IN" sz="2800" b="1" dirty="0">
                  <a:solidFill>
                    <a:schemeClr val="bg1"/>
                  </a:solidFill>
                </a:rPr>
                <a:t>328K</a:t>
              </a:r>
            </a:p>
          </p:txBody>
        </p:sp>
      </p:grpSp>
      <p:sp>
        <p:nvSpPr>
          <p:cNvPr id="2069" name="Rectangle 2068">
            <a:extLst>
              <a:ext uri="{FF2B5EF4-FFF2-40B4-BE49-F238E27FC236}">
                <a16:creationId xmlns:a16="http://schemas.microsoft.com/office/drawing/2014/main" id="{9090E8A4-B518-C59D-43CA-A947D6C9F32E}"/>
              </a:ext>
            </a:extLst>
          </p:cNvPr>
          <p:cNvSpPr/>
          <p:nvPr/>
        </p:nvSpPr>
        <p:spPr>
          <a:xfrm>
            <a:off x="638020" y="1038804"/>
            <a:ext cx="2005572" cy="243521"/>
          </a:xfrm>
          <a:prstGeom prst="rect">
            <a:avLst/>
          </a:prstGeom>
          <a:solidFill>
            <a:srgbClr val="2C5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Train</a:t>
            </a:r>
          </a:p>
        </p:txBody>
      </p:sp>
      <p:sp>
        <p:nvSpPr>
          <p:cNvPr id="2070" name="Rectangle 2069">
            <a:extLst>
              <a:ext uri="{FF2B5EF4-FFF2-40B4-BE49-F238E27FC236}">
                <a16:creationId xmlns:a16="http://schemas.microsoft.com/office/drawing/2014/main" id="{514A02EB-478C-92F2-1CCC-121E0B86A0F0}"/>
              </a:ext>
            </a:extLst>
          </p:cNvPr>
          <p:cNvSpPr/>
          <p:nvPr/>
        </p:nvSpPr>
        <p:spPr>
          <a:xfrm>
            <a:off x="2797020" y="1019701"/>
            <a:ext cx="2005572" cy="243521"/>
          </a:xfrm>
          <a:prstGeom prst="rect">
            <a:avLst/>
          </a:prstGeom>
          <a:solidFill>
            <a:srgbClr val="2C5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Validation</a:t>
            </a:r>
          </a:p>
        </p:txBody>
      </p:sp>
      <p:sp>
        <p:nvSpPr>
          <p:cNvPr id="2071" name="Rectangle 2070">
            <a:extLst>
              <a:ext uri="{FF2B5EF4-FFF2-40B4-BE49-F238E27FC236}">
                <a16:creationId xmlns:a16="http://schemas.microsoft.com/office/drawing/2014/main" id="{9D211F56-9B59-8939-E76F-449C253E579D}"/>
              </a:ext>
            </a:extLst>
          </p:cNvPr>
          <p:cNvSpPr/>
          <p:nvPr/>
        </p:nvSpPr>
        <p:spPr>
          <a:xfrm>
            <a:off x="4931147" y="1019700"/>
            <a:ext cx="2005572" cy="243521"/>
          </a:xfrm>
          <a:prstGeom prst="rect">
            <a:avLst/>
          </a:prstGeom>
          <a:solidFill>
            <a:srgbClr val="2C5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Test</a:t>
            </a:r>
          </a:p>
        </p:txBody>
      </p:sp>
      <p:sp>
        <p:nvSpPr>
          <p:cNvPr id="2072" name="TextBox 2071">
            <a:extLst>
              <a:ext uri="{FF2B5EF4-FFF2-40B4-BE49-F238E27FC236}">
                <a16:creationId xmlns:a16="http://schemas.microsoft.com/office/drawing/2014/main" id="{954E243E-CFFF-F41B-8431-EDF374A0B2D0}"/>
              </a:ext>
            </a:extLst>
          </p:cNvPr>
          <p:cNvSpPr txBox="1"/>
          <p:nvPr/>
        </p:nvSpPr>
        <p:spPr>
          <a:xfrm>
            <a:off x="485775" y="2466975"/>
            <a:ext cx="6524625"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t>Multiple experimentation/iterations performed on MLP models; Best model exhibited 45% test MAPE on dataset with 29% train MAPE</a:t>
            </a:r>
          </a:p>
          <a:p>
            <a:pPr marL="171450" indent="-171450">
              <a:buFont typeface="Arial" panose="020B0604020202020204" pitchFamily="34" charset="0"/>
              <a:buChar char="•"/>
            </a:pPr>
            <a:r>
              <a:rPr lang="en-IN" sz="1200" dirty="0"/>
              <a:t>Iterations with high train error exhibited high test error</a:t>
            </a:r>
          </a:p>
          <a:p>
            <a:pPr marL="171450" indent="-171450">
              <a:buFont typeface="Arial" panose="020B0604020202020204" pitchFamily="34" charset="0"/>
              <a:buChar char="•"/>
            </a:pPr>
            <a:r>
              <a:rPr lang="en-IN" sz="1200" dirty="0"/>
              <a:t>MLP model showed consistent performance on both Test and Validation dataset suggesting consistency of model prediction</a:t>
            </a:r>
          </a:p>
        </p:txBody>
      </p:sp>
      <p:pic>
        <p:nvPicPr>
          <p:cNvPr id="2075" name="Picture 2074">
            <a:extLst>
              <a:ext uri="{FF2B5EF4-FFF2-40B4-BE49-F238E27FC236}">
                <a16:creationId xmlns:a16="http://schemas.microsoft.com/office/drawing/2014/main" id="{5C989210-0E5C-2A5D-72C2-69E68FA4970F}"/>
              </a:ext>
            </a:extLst>
          </p:cNvPr>
          <p:cNvPicPr>
            <a:picLocks noChangeAspect="1"/>
          </p:cNvPicPr>
          <p:nvPr/>
        </p:nvPicPr>
        <p:blipFill>
          <a:blip r:embed="rId6"/>
          <a:stretch>
            <a:fillRect/>
          </a:stretch>
        </p:blipFill>
        <p:spPr>
          <a:xfrm>
            <a:off x="353891" y="3750759"/>
            <a:ext cx="6941820" cy="2575560"/>
          </a:xfrm>
          <a:prstGeom prst="rect">
            <a:avLst/>
          </a:prstGeom>
        </p:spPr>
      </p:pic>
      <p:sp>
        <p:nvSpPr>
          <p:cNvPr id="2077" name="Rectangle 2076">
            <a:extLst>
              <a:ext uri="{FF2B5EF4-FFF2-40B4-BE49-F238E27FC236}">
                <a16:creationId xmlns:a16="http://schemas.microsoft.com/office/drawing/2014/main" id="{3F504336-E8F4-85D4-1D46-102F05BBBF9A}"/>
              </a:ext>
            </a:extLst>
          </p:cNvPr>
          <p:cNvSpPr/>
          <p:nvPr/>
        </p:nvSpPr>
        <p:spPr>
          <a:xfrm>
            <a:off x="11249024" y="4238625"/>
            <a:ext cx="419101" cy="1343025"/>
          </a:xfrm>
          <a:prstGeom prst="rect">
            <a:avLst/>
          </a:prstGeom>
          <a:noFill/>
          <a:ln w="19050">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peech Bubble: Rectangle with Corners Rounded 15">
            <a:extLst>
              <a:ext uri="{FF2B5EF4-FFF2-40B4-BE49-F238E27FC236}">
                <a16:creationId xmlns:a16="http://schemas.microsoft.com/office/drawing/2014/main" id="{5E646EE0-A319-1C6E-BD35-77492E4D6C15}"/>
              </a:ext>
            </a:extLst>
          </p:cNvPr>
          <p:cNvSpPr/>
          <p:nvPr/>
        </p:nvSpPr>
        <p:spPr>
          <a:xfrm>
            <a:off x="9669298" y="4132603"/>
            <a:ext cx="1300162" cy="326331"/>
          </a:xfrm>
          <a:prstGeom prst="wedgeRoundRectCallout">
            <a:avLst>
              <a:gd name="adj1" fmla="val 62976"/>
              <a:gd name="adj2" fmla="val 9778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rgbClr val="00B050"/>
                </a:solidFill>
              </a:rPr>
              <a:t>Test Period</a:t>
            </a:r>
          </a:p>
        </p:txBody>
      </p:sp>
      <p:sp>
        <p:nvSpPr>
          <p:cNvPr id="2078" name="Speech Bubble: Rectangle with Corners Rounded 2077">
            <a:extLst>
              <a:ext uri="{FF2B5EF4-FFF2-40B4-BE49-F238E27FC236}">
                <a16:creationId xmlns:a16="http://schemas.microsoft.com/office/drawing/2014/main" id="{B0C5042F-8529-4C9B-F981-DF188EF6B8F8}"/>
              </a:ext>
            </a:extLst>
          </p:cNvPr>
          <p:cNvSpPr/>
          <p:nvPr/>
        </p:nvSpPr>
        <p:spPr>
          <a:xfrm>
            <a:off x="9019217" y="1094844"/>
            <a:ext cx="1300162" cy="326331"/>
          </a:xfrm>
          <a:prstGeom prst="wedgeRoundRectCallout">
            <a:avLst>
              <a:gd name="adj1" fmla="val -46914"/>
              <a:gd name="adj2" fmla="val 8319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rgbClr val="00B050"/>
                </a:solidFill>
              </a:rPr>
              <a:t>Best Test MAPE: 45%</a:t>
            </a:r>
          </a:p>
        </p:txBody>
      </p:sp>
    </p:spTree>
    <p:extLst>
      <p:ext uri="{BB962C8B-B14F-4D97-AF65-F5344CB8AC3E}">
        <p14:creationId xmlns:p14="http://schemas.microsoft.com/office/powerpoint/2010/main" val="390667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53A2518-6C70-412B-9BD2-FCFD9BFCEF03}"/>
              </a:ext>
            </a:extLst>
          </p:cNvPr>
          <p:cNvGraphicFramePr>
            <a:graphicFrameLocks/>
          </p:cNvGraphicFramePr>
          <p:nvPr>
            <p:extLst>
              <p:ext uri="{D42A27DB-BD31-4B8C-83A1-F6EECF244321}">
                <p14:modId xmlns:p14="http://schemas.microsoft.com/office/powerpoint/2010/main" val="3630570644"/>
              </p:ext>
            </p:extLst>
          </p:nvPr>
        </p:nvGraphicFramePr>
        <p:xfrm>
          <a:off x="7397992" y="646459"/>
          <a:ext cx="4450080" cy="287244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a:extLst>
              <a:ext uri="{FF2B5EF4-FFF2-40B4-BE49-F238E27FC236}">
                <a16:creationId xmlns:a16="http://schemas.microsoft.com/office/drawing/2014/main" id="{D1141E81-E610-AA2A-FAB0-91E418596373}"/>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0" cap="all" spc="100" normalizeH="0" baseline="0" noProof="0" dirty="0">
                <a:ln>
                  <a:noFill/>
                </a:ln>
                <a:solidFill>
                  <a:srgbClr val="2C567A"/>
                </a:solidFill>
                <a:effectLst/>
                <a:uLnTx/>
                <a:uFillTx/>
                <a:latin typeface="Seaford Bold (Headings)"/>
                <a:ea typeface="+mj-ea"/>
                <a:cs typeface="+mj-cs"/>
              </a:rPr>
              <a:t>Experiment results - CNN</a:t>
            </a:r>
            <a:endParaRPr kumimoji="0" lang="en-US" sz="2500" b="1" i="0" u="none" strike="noStrike" kern="1200" cap="all" spc="100" normalizeH="0" baseline="0" noProof="0" dirty="0">
              <a:ln>
                <a:noFill/>
              </a:ln>
              <a:solidFill>
                <a:srgbClr val="2C567A"/>
              </a:solidFill>
              <a:effectLst/>
              <a:uLnTx/>
              <a:uFillTx/>
              <a:latin typeface="Seaford Bold (Headings)"/>
              <a:ea typeface="+mj-ea"/>
              <a:cs typeface="+mj-cs"/>
            </a:endParaRPr>
          </a:p>
        </p:txBody>
      </p:sp>
      <p:sp>
        <p:nvSpPr>
          <p:cNvPr id="2" name="Rectangle 1">
            <a:extLst>
              <a:ext uri="{FF2B5EF4-FFF2-40B4-BE49-F238E27FC236}">
                <a16:creationId xmlns:a16="http://schemas.microsoft.com/office/drawing/2014/main" id="{B3F32D87-C044-DBD4-ACDB-A03AD7876696}"/>
              </a:ext>
            </a:extLst>
          </p:cNvPr>
          <p:cNvSpPr/>
          <p:nvPr/>
        </p:nvSpPr>
        <p:spPr>
          <a:xfrm>
            <a:off x="0" y="6341806"/>
            <a:ext cx="12192000" cy="516194"/>
          </a:xfrm>
          <a:prstGeom prst="rect">
            <a:avLst/>
          </a:prstGeom>
          <a:solidFill>
            <a:srgbClr val="2C5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Title 1">
            <a:extLst>
              <a:ext uri="{FF2B5EF4-FFF2-40B4-BE49-F238E27FC236}">
                <a16:creationId xmlns:a16="http://schemas.microsoft.com/office/drawing/2014/main" id="{5FC19FB5-B812-4795-3B06-A681C5EEDC6D}"/>
              </a:ext>
            </a:extLst>
          </p:cNvPr>
          <p:cNvSpPr txBox="1">
            <a:spLocks/>
          </p:cNvSpPr>
          <p:nvPr/>
        </p:nvSpPr>
        <p:spPr>
          <a:xfrm>
            <a:off x="10265791" y="1771"/>
            <a:ext cx="1921244" cy="318740"/>
          </a:xfrm>
          <a:prstGeom prst="rect">
            <a:avLst/>
          </a:prstGeom>
          <a:solidFill>
            <a:srgbClr val="2C567A"/>
          </a:solidFill>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50" normalizeH="0" baseline="0" noProof="0" dirty="0">
                <a:ln>
                  <a:noFill/>
                </a:ln>
                <a:solidFill>
                  <a:prstClr val="white"/>
                </a:solidFill>
                <a:effectLst/>
                <a:uLnTx/>
                <a:uFillTx/>
                <a:latin typeface="Bookman Old Style" panose="020F0302020204030204"/>
                <a:ea typeface="+mj-ea"/>
                <a:cs typeface="+mj-cs"/>
              </a:rPr>
              <a:t>5. Results</a:t>
            </a:r>
          </a:p>
        </p:txBody>
      </p:sp>
      <p:sp>
        <p:nvSpPr>
          <p:cNvPr id="8" name="TextBox 7">
            <a:extLst>
              <a:ext uri="{FF2B5EF4-FFF2-40B4-BE49-F238E27FC236}">
                <a16:creationId xmlns:a16="http://schemas.microsoft.com/office/drawing/2014/main" id="{00DA2A0A-0320-CC75-42C2-3BD3BF11BF72}"/>
              </a:ext>
            </a:extLst>
          </p:cNvPr>
          <p:cNvSpPr txBox="1"/>
          <p:nvPr/>
        </p:nvSpPr>
        <p:spPr>
          <a:xfrm>
            <a:off x="248678" y="3524847"/>
            <a:ext cx="6096000"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1" u="none" strike="noStrike" kern="1200" cap="none" spc="0" normalizeH="0" baseline="0" noProof="0" dirty="0">
                <a:ln>
                  <a:noFill/>
                </a:ln>
                <a:solidFill>
                  <a:srgbClr val="2C567A"/>
                </a:solidFill>
                <a:effectLst/>
                <a:uLnTx/>
                <a:uFillTx/>
                <a:latin typeface="Arial" panose="020B0604020202020204" pitchFamily="34" charset="0"/>
                <a:ea typeface="Times New Roman" panose="02020603050405020304" pitchFamily="18" charset="0"/>
                <a:cs typeface="+mn-cs"/>
              </a:rPr>
              <a:t>Model Iteration Results Snapshot</a:t>
            </a:r>
            <a:endParaRPr kumimoji="0" lang="en-IN" sz="2400" b="1" i="0" u="none" strike="noStrike" kern="1200" cap="none" spc="0" normalizeH="0" baseline="0" noProof="0" dirty="0">
              <a:ln>
                <a:noFill/>
              </a:ln>
              <a:solidFill>
                <a:srgbClr val="2C567A"/>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BA30715D-ADCE-4906-5847-023174FF44CD}"/>
              </a:ext>
            </a:extLst>
          </p:cNvPr>
          <p:cNvSpPr/>
          <p:nvPr/>
        </p:nvSpPr>
        <p:spPr>
          <a:xfrm>
            <a:off x="343928" y="652407"/>
            <a:ext cx="6961747" cy="287244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pic>
        <p:nvPicPr>
          <p:cNvPr id="2050" name="Picture 2" descr="5 point stars png - star icon flat PNG image with transparent background |  TOPpng">
            <a:extLst>
              <a:ext uri="{FF2B5EF4-FFF2-40B4-BE49-F238E27FC236}">
                <a16:creationId xmlns:a16="http://schemas.microsoft.com/office/drawing/2014/main" id="{391239F7-84CC-3892-D95E-BAC3BFEEED6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99881"/>
                    </a14:imgEffect>
                  </a14:imgLayer>
                </a14:imgProps>
              </a:ext>
              <a:ext uri="{28A0092B-C50C-407E-A947-70E740481C1C}">
                <a14:useLocalDpi xmlns:a14="http://schemas.microsoft.com/office/drawing/2010/main" val="0"/>
              </a:ext>
            </a:extLst>
          </a:blip>
          <a:srcRect/>
          <a:stretch>
            <a:fillRect/>
          </a:stretch>
        </p:blipFill>
        <p:spPr bwMode="auto">
          <a:xfrm>
            <a:off x="8634731" y="1754691"/>
            <a:ext cx="192580" cy="19695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D382923-A814-5A58-5D96-41F8C64F13D5}"/>
              </a:ext>
            </a:extLst>
          </p:cNvPr>
          <p:cNvSpPr txBox="1"/>
          <p:nvPr/>
        </p:nvSpPr>
        <p:spPr>
          <a:xfrm>
            <a:off x="410603" y="672190"/>
            <a:ext cx="6096000"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1" u="none" strike="noStrike" kern="1200" cap="none" spc="0" normalizeH="0" baseline="0" noProof="0" dirty="0">
                <a:ln>
                  <a:noFill/>
                </a:ln>
                <a:solidFill>
                  <a:srgbClr val="2C567A"/>
                </a:solidFill>
                <a:effectLst/>
                <a:uLnTx/>
                <a:uFillTx/>
                <a:latin typeface="Arial" panose="020B0604020202020204" pitchFamily="34" charset="0"/>
                <a:ea typeface="Times New Roman" panose="02020603050405020304" pitchFamily="18" charset="0"/>
                <a:cs typeface="+mn-cs"/>
              </a:rPr>
              <a:t>MLP Model Best Iteration Results (Model stats reported at Store-Month level):</a:t>
            </a:r>
            <a:endParaRPr kumimoji="0" lang="en-IN" sz="2400" b="1" i="0" u="none" strike="noStrike" kern="1200" cap="none" spc="0" normalizeH="0" baseline="0" noProof="0" dirty="0">
              <a:ln>
                <a:noFill/>
              </a:ln>
              <a:solidFill>
                <a:srgbClr val="2C567A"/>
              </a:solidFill>
              <a:effectLst/>
              <a:uLnTx/>
              <a:uFillTx/>
              <a:latin typeface="Calibri"/>
              <a:ea typeface="+mn-ea"/>
              <a:cs typeface="+mn-cs"/>
            </a:endParaRPr>
          </a:p>
        </p:txBody>
      </p:sp>
      <p:grpSp>
        <p:nvGrpSpPr>
          <p:cNvPr id="18" name="Group 17">
            <a:extLst>
              <a:ext uri="{FF2B5EF4-FFF2-40B4-BE49-F238E27FC236}">
                <a16:creationId xmlns:a16="http://schemas.microsoft.com/office/drawing/2014/main" id="{32CCB8FA-6DFF-8017-D12F-6435E847EB8F}"/>
              </a:ext>
            </a:extLst>
          </p:cNvPr>
          <p:cNvGrpSpPr/>
          <p:nvPr/>
        </p:nvGrpSpPr>
        <p:grpSpPr>
          <a:xfrm>
            <a:off x="638020" y="1295025"/>
            <a:ext cx="1999222" cy="535920"/>
            <a:chOff x="343928" y="666750"/>
            <a:chExt cx="1999222" cy="535920"/>
          </a:xfrm>
        </p:grpSpPr>
        <p:sp>
          <p:nvSpPr>
            <p:cNvPr id="19" name="Rectangle 18">
              <a:extLst>
                <a:ext uri="{FF2B5EF4-FFF2-40B4-BE49-F238E27FC236}">
                  <a16:creationId xmlns:a16="http://schemas.microsoft.com/office/drawing/2014/main" id="{E6D687A3-EC6A-FA8B-CAD8-04224BBE3948}"/>
                </a:ext>
              </a:extLst>
            </p:cNvPr>
            <p:cNvSpPr/>
            <p:nvPr/>
          </p:nvSpPr>
          <p:spPr>
            <a:xfrm>
              <a:off x="343928" y="714375"/>
              <a:ext cx="1999222" cy="488295"/>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B14673B4-3CAB-92DC-503F-F78BBA47AEF4}"/>
                </a:ext>
              </a:extLst>
            </p:cNvPr>
            <p:cNvSpPr txBox="1"/>
            <p:nvPr/>
          </p:nvSpPr>
          <p:spPr>
            <a:xfrm>
              <a:off x="343928" y="724727"/>
              <a:ext cx="130492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a:ea typeface="+mn-ea"/>
                  <a:cs typeface="+mn-cs"/>
                </a:rPr>
                <a:t>MAPE:</a:t>
              </a:r>
            </a:p>
          </p:txBody>
        </p:sp>
        <p:sp>
          <p:nvSpPr>
            <p:cNvPr id="21" name="TextBox 20">
              <a:extLst>
                <a:ext uri="{FF2B5EF4-FFF2-40B4-BE49-F238E27FC236}">
                  <a16:creationId xmlns:a16="http://schemas.microsoft.com/office/drawing/2014/main" id="{6BD60A9F-CAE3-F76A-3D1E-430F795C3880}"/>
                </a:ext>
              </a:extLst>
            </p:cNvPr>
            <p:cNvSpPr txBox="1"/>
            <p:nvPr/>
          </p:nvSpPr>
          <p:spPr>
            <a:xfrm>
              <a:off x="1266825" y="666750"/>
              <a:ext cx="10572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1" dirty="0">
                  <a:solidFill>
                    <a:prstClr val="white"/>
                  </a:solidFill>
                  <a:latin typeface="Calibri"/>
                </a:rPr>
                <a:t>36</a:t>
              </a:r>
              <a:r>
                <a:rPr kumimoji="0" lang="en-IN" sz="2800" b="1" i="0" u="none" strike="noStrike" kern="1200" cap="none" spc="0" normalizeH="0" baseline="0" noProof="0" dirty="0">
                  <a:ln>
                    <a:noFill/>
                  </a:ln>
                  <a:solidFill>
                    <a:prstClr val="white"/>
                  </a:solidFill>
                  <a:effectLst/>
                  <a:uLnTx/>
                  <a:uFillTx/>
                  <a:latin typeface="Calibri"/>
                  <a:ea typeface="+mn-ea"/>
                  <a:cs typeface="+mn-cs"/>
                </a:rPr>
                <a:t>%</a:t>
              </a:r>
            </a:p>
          </p:txBody>
        </p:sp>
      </p:grpSp>
      <p:grpSp>
        <p:nvGrpSpPr>
          <p:cNvPr id="22" name="Group 21">
            <a:extLst>
              <a:ext uri="{FF2B5EF4-FFF2-40B4-BE49-F238E27FC236}">
                <a16:creationId xmlns:a16="http://schemas.microsoft.com/office/drawing/2014/main" id="{9A663E4C-4E6D-C54D-89CC-2953324896CD}"/>
              </a:ext>
            </a:extLst>
          </p:cNvPr>
          <p:cNvGrpSpPr/>
          <p:nvPr/>
        </p:nvGrpSpPr>
        <p:grpSpPr>
          <a:xfrm>
            <a:off x="2790670" y="1307725"/>
            <a:ext cx="1999222" cy="523220"/>
            <a:chOff x="343928" y="679450"/>
            <a:chExt cx="1999222" cy="523220"/>
          </a:xfrm>
        </p:grpSpPr>
        <p:sp>
          <p:nvSpPr>
            <p:cNvPr id="23" name="Rectangle 22">
              <a:extLst>
                <a:ext uri="{FF2B5EF4-FFF2-40B4-BE49-F238E27FC236}">
                  <a16:creationId xmlns:a16="http://schemas.microsoft.com/office/drawing/2014/main" id="{336EAC9B-3854-7C71-3C70-B291F3501486}"/>
                </a:ext>
              </a:extLst>
            </p:cNvPr>
            <p:cNvSpPr/>
            <p:nvPr/>
          </p:nvSpPr>
          <p:spPr>
            <a:xfrm>
              <a:off x="343928" y="714375"/>
              <a:ext cx="1999222" cy="473247"/>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F420B806-71D6-6C62-CEEA-A2B94E801060}"/>
                </a:ext>
              </a:extLst>
            </p:cNvPr>
            <p:cNvSpPr txBox="1"/>
            <p:nvPr/>
          </p:nvSpPr>
          <p:spPr>
            <a:xfrm>
              <a:off x="343928" y="724727"/>
              <a:ext cx="130492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a:ea typeface="+mn-ea"/>
                  <a:cs typeface="+mn-cs"/>
                </a:rPr>
                <a:t>MAPE:</a:t>
              </a:r>
            </a:p>
          </p:txBody>
        </p:sp>
        <p:sp>
          <p:nvSpPr>
            <p:cNvPr id="25" name="TextBox 24">
              <a:extLst>
                <a:ext uri="{FF2B5EF4-FFF2-40B4-BE49-F238E27FC236}">
                  <a16:creationId xmlns:a16="http://schemas.microsoft.com/office/drawing/2014/main" id="{29A7C7D8-7115-CC88-EF1D-A6AD5CABAFFB}"/>
                </a:ext>
              </a:extLst>
            </p:cNvPr>
            <p:cNvSpPr txBox="1"/>
            <p:nvPr/>
          </p:nvSpPr>
          <p:spPr>
            <a:xfrm>
              <a:off x="1266825" y="679450"/>
              <a:ext cx="10572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1" dirty="0">
                  <a:solidFill>
                    <a:prstClr val="white"/>
                  </a:solidFill>
                  <a:latin typeface="Calibri"/>
                </a:rPr>
                <a:t>67</a:t>
              </a:r>
              <a:r>
                <a:rPr kumimoji="0" lang="en-IN" sz="2800" b="1" i="0" u="none" strike="noStrike" kern="1200" cap="none" spc="0" normalizeH="0" baseline="0" noProof="0" dirty="0">
                  <a:ln>
                    <a:noFill/>
                  </a:ln>
                  <a:solidFill>
                    <a:prstClr val="white"/>
                  </a:solidFill>
                  <a:effectLst/>
                  <a:uLnTx/>
                  <a:uFillTx/>
                  <a:latin typeface="Calibri"/>
                  <a:ea typeface="+mn-ea"/>
                  <a:cs typeface="+mn-cs"/>
                </a:rPr>
                <a:t>%</a:t>
              </a:r>
            </a:p>
          </p:txBody>
        </p:sp>
      </p:grpSp>
      <p:grpSp>
        <p:nvGrpSpPr>
          <p:cNvPr id="26" name="Group 25">
            <a:extLst>
              <a:ext uri="{FF2B5EF4-FFF2-40B4-BE49-F238E27FC236}">
                <a16:creationId xmlns:a16="http://schemas.microsoft.com/office/drawing/2014/main" id="{334D1701-DF25-AC63-5472-F8A9EC5A4FD9}"/>
              </a:ext>
            </a:extLst>
          </p:cNvPr>
          <p:cNvGrpSpPr/>
          <p:nvPr/>
        </p:nvGrpSpPr>
        <p:grpSpPr>
          <a:xfrm>
            <a:off x="4931147" y="1307725"/>
            <a:ext cx="1999222" cy="523220"/>
            <a:chOff x="343928" y="679450"/>
            <a:chExt cx="1999222" cy="523220"/>
          </a:xfrm>
        </p:grpSpPr>
        <p:sp>
          <p:nvSpPr>
            <p:cNvPr id="27" name="Rectangle 26">
              <a:extLst>
                <a:ext uri="{FF2B5EF4-FFF2-40B4-BE49-F238E27FC236}">
                  <a16:creationId xmlns:a16="http://schemas.microsoft.com/office/drawing/2014/main" id="{A1510620-C1D1-A5DA-02A8-7BE0E92352E6}"/>
                </a:ext>
              </a:extLst>
            </p:cNvPr>
            <p:cNvSpPr/>
            <p:nvPr/>
          </p:nvSpPr>
          <p:spPr>
            <a:xfrm>
              <a:off x="343928" y="714375"/>
              <a:ext cx="1999222" cy="473247"/>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C1ACF286-38C9-7DB1-6439-58EE57F5CA2F}"/>
                </a:ext>
              </a:extLst>
            </p:cNvPr>
            <p:cNvSpPr txBox="1"/>
            <p:nvPr/>
          </p:nvSpPr>
          <p:spPr>
            <a:xfrm>
              <a:off x="343928" y="724727"/>
              <a:ext cx="130492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a:ea typeface="+mn-ea"/>
                  <a:cs typeface="+mn-cs"/>
                </a:rPr>
                <a:t>MAPE:</a:t>
              </a:r>
            </a:p>
          </p:txBody>
        </p:sp>
        <p:sp>
          <p:nvSpPr>
            <p:cNvPr id="29" name="TextBox 28">
              <a:extLst>
                <a:ext uri="{FF2B5EF4-FFF2-40B4-BE49-F238E27FC236}">
                  <a16:creationId xmlns:a16="http://schemas.microsoft.com/office/drawing/2014/main" id="{082B4981-08E6-986C-6DEE-8F898C5AE642}"/>
                </a:ext>
              </a:extLst>
            </p:cNvPr>
            <p:cNvSpPr txBox="1"/>
            <p:nvPr/>
          </p:nvSpPr>
          <p:spPr>
            <a:xfrm>
              <a:off x="1266825" y="679450"/>
              <a:ext cx="10572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1" dirty="0">
                  <a:solidFill>
                    <a:prstClr val="white"/>
                  </a:solidFill>
                  <a:latin typeface="Calibri"/>
                </a:rPr>
                <a:t>52</a:t>
              </a:r>
              <a:r>
                <a:rPr kumimoji="0" lang="en-IN" sz="2800" b="1" i="0" u="none" strike="noStrike" kern="1200" cap="none" spc="0" normalizeH="0" baseline="0" noProof="0" dirty="0">
                  <a:ln>
                    <a:noFill/>
                  </a:ln>
                  <a:solidFill>
                    <a:prstClr val="white"/>
                  </a:solidFill>
                  <a:effectLst/>
                  <a:uLnTx/>
                  <a:uFillTx/>
                  <a:latin typeface="Calibri"/>
                  <a:ea typeface="+mn-ea"/>
                  <a:cs typeface="+mn-cs"/>
                </a:rPr>
                <a:t>%</a:t>
              </a:r>
            </a:p>
          </p:txBody>
        </p:sp>
      </p:grpSp>
      <p:grpSp>
        <p:nvGrpSpPr>
          <p:cNvPr id="2051" name="Group 2050">
            <a:extLst>
              <a:ext uri="{FF2B5EF4-FFF2-40B4-BE49-F238E27FC236}">
                <a16:creationId xmlns:a16="http://schemas.microsoft.com/office/drawing/2014/main" id="{8AB4266B-62B0-9D88-F662-C85B77C1B5FE}"/>
              </a:ext>
            </a:extLst>
          </p:cNvPr>
          <p:cNvGrpSpPr/>
          <p:nvPr/>
        </p:nvGrpSpPr>
        <p:grpSpPr>
          <a:xfrm>
            <a:off x="644370" y="1805545"/>
            <a:ext cx="1999222" cy="535920"/>
            <a:chOff x="343928" y="666750"/>
            <a:chExt cx="1999222" cy="535920"/>
          </a:xfrm>
        </p:grpSpPr>
        <p:sp>
          <p:nvSpPr>
            <p:cNvPr id="2052" name="Rectangle 2051">
              <a:extLst>
                <a:ext uri="{FF2B5EF4-FFF2-40B4-BE49-F238E27FC236}">
                  <a16:creationId xmlns:a16="http://schemas.microsoft.com/office/drawing/2014/main" id="{929A47E8-3F0B-941D-DE53-A2A7F428CF62}"/>
                </a:ext>
              </a:extLst>
            </p:cNvPr>
            <p:cNvSpPr/>
            <p:nvPr/>
          </p:nvSpPr>
          <p:spPr>
            <a:xfrm>
              <a:off x="343928" y="714375"/>
              <a:ext cx="1999222" cy="488295"/>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53" name="TextBox 2052">
              <a:extLst>
                <a:ext uri="{FF2B5EF4-FFF2-40B4-BE49-F238E27FC236}">
                  <a16:creationId xmlns:a16="http://schemas.microsoft.com/office/drawing/2014/main" id="{8B282E9A-AB7C-DA3C-DA06-71D6748BE763}"/>
                </a:ext>
              </a:extLst>
            </p:cNvPr>
            <p:cNvSpPr txBox="1"/>
            <p:nvPr/>
          </p:nvSpPr>
          <p:spPr>
            <a:xfrm>
              <a:off x="343928" y="724727"/>
              <a:ext cx="130492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a:ea typeface="+mn-ea"/>
                  <a:cs typeface="+mn-cs"/>
                </a:rPr>
                <a:t>MSE:</a:t>
              </a:r>
            </a:p>
          </p:txBody>
        </p:sp>
        <p:sp>
          <p:nvSpPr>
            <p:cNvPr id="2054" name="TextBox 2053">
              <a:extLst>
                <a:ext uri="{FF2B5EF4-FFF2-40B4-BE49-F238E27FC236}">
                  <a16:creationId xmlns:a16="http://schemas.microsoft.com/office/drawing/2014/main" id="{D81EF199-80EA-0672-FB1D-870D717D4C41}"/>
                </a:ext>
              </a:extLst>
            </p:cNvPr>
            <p:cNvSpPr txBox="1"/>
            <p:nvPr/>
          </p:nvSpPr>
          <p:spPr>
            <a:xfrm>
              <a:off x="1266825" y="666750"/>
              <a:ext cx="10572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1" dirty="0">
                  <a:solidFill>
                    <a:prstClr val="white"/>
                  </a:solidFill>
                  <a:latin typeface="Calibri"/>
                </a:rPr>
                <a:t>424</a:t>
              </a:r>
              <a:r>
                <a:rPr kumimoji="0" lang="en-IN" sz="2800" b="1" i="0" u="none" strike="noStrike" kern="1200" cap="none" spc="0" normalizeH="0" baseline="0" noProof="0" dirty="0">
                  <a:ln>
                    <a:noFill/>
                  </a:ln>
                  <a:solidFill>
                    <a:prstClr val="white"/>
                  </a:solidFill>
                  <a:effectLst/>
                  <a:uLnTx/>
                  <a:uFillTx/>
                  <a:latin typeface="Calibri"/>
                  <a:ea typeface="+mn-ea"/>
                  <a:cs typeface="+mn-cs"/>
                </a:rPr>
                <a:t>K</a:t>
              </a:r>
            </a:p>
          </p:txBody>
        </p:sp>
      </p:grpSp>
      <p:grpSp>
        <p:nvGrpSpPr>
          <p:cNvPr id="2055" name="Group 2054">
            <a:extLst>
              <a:ext uri="{FF2B5EF4-FFF2-40B4-BE49-F238E27FC236}">
                <a16:creationId xmlns:a16="http://schemas.microsoft.com/office/drawing/2014/main" id="{E18E1A16-B544-4E47-84C6-B3808330DD12}"/>
              </a:ext>
            </a:extLst>
          </p:cNvPr>
          <p:cNvGrpSpPr/>
          <p:nvPr/>
        </p:nvGrpSpPr>
        <p:grpSpPr>
          <a:xfrm>
            <a:off x="2797020" y="1818245"/>
            <a:ext cx="1999222" cy="523220"/>
            <a:chOff x="343928" y="679450"/>
            <a:chExt cx="1999222" cy="523220"/>
          </a:xfrm>
        </p:grpSpPr>
        <p:sp>
          <p:nvSpPr>
            <p:cNvPr id="2056" name="Rectangle 2055">
              <a:extLst>
                <a:ext uri="{FF2B5EF4-FFF2-40B4-BE49-F238E27FC236}">
                  <a16:creationId xmlns:a16="http://schemas.microsoft.com/office/drawing/2014/main" id="{DF26FED8-B27C-D46A-65B8-9917EBD59E7A}"/>
                </a:ext>
              </a:extLst>
            </p:cNvPr>
            <p:cNvSpPr/>
            <p:nvPr/>
          </p:nvSpPr>
          <p:spPr>
            <a:xfrm>
              <a:off x="343928" y="714375"/>
              <a:ext cx="1999222" cy="473247"/>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57" name="TextBox 2056">
              <a:extLst>
                <a:ext uri="{FF2B5EF4-FFF2-40B4-BE49-F238E27FC236}">
                  <a16:creationId xmlns:a16="http://schemas.microsoft.com/office/drawing/2014/main" id="{BF9833DE-1091-D0CC-36B8-A0D0D964EE6D}"/>
                </a:ext>
              </a:extLst>
            </p:cNvPr>
            <p:cNvSpPr txBox="1"/>
            <p:nvPr/>
          </p:nvSpPr>
          <p:spPr>
            <a:xfrm>
              <a:off x="343928" y="724727"/>
              <a:ext cx="130492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a:ea typeface="+mn-ea"/>
                  <a:cs typeface="+mn-cs"/>
                </a:rPr>
                <a:t>MSE:</a:t>
              </a:r>
            </a:p>
          </p:txBody>
        </p:sp>
        <p:sp>
          <p:nvSpPr>
            <p:cNvPr id="2058" name="TextBox 2057">
              <a:extLst>
                <a:ext uri="{FF2B5EF4-FFF2-40B4-BE49-F238E27FC236}">
                  <a16:creationId xmlns:a16="http://schemas.microsoft.com/office/drawing/2014/main" id="{BFDF80F4-99A9-A04B-48C4-7F75A6BBCE3F}"/>
                </a:ext>
              </a:extLst>
            </p:cNvPr>
            <p:cNvSpPr txBox="1"/>
            <p:nvPr/>
          </p:nvSpPr>
          <p:spPr>
            <a:xfrm>
              <a:off x="1266825" y="679450"/>
              <a:ext cx="10572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1" dirty="0">
                  <a:solidFill>
                    <a:prstClr val="white"/>
                  </a:solidFill>
                  <a:latin typeface="Calibri"/>
                </a:rPr>
                <a:t>86</a:t>
              </a:r>
              <a:r>
                <a:rPr kumimoji="0" lang="en-IN" sz="2800" b="1" i="0" u="none" strike="noStrike" kern="1200" cap="none" spc="0" normalizeH="0" baseline="0" noProof="0" dirty="0">
                  <a:ln>
                    <a:noFill/>
                  </a:ln>
                  <a:solidFill>
                    <a:prstClr val="white"/>
                  </a:solidFill>
                  <a:effectLst/>
                  <a:uLnTx/>
                  <a:uFillTx/>
                  <a:latin typeface="Calibri"/>
                  <a:ea typeface="+mn-ea"/>
                  <a:cs typeface="+mn-cs"/>
                </a:rPr>
                <a:t>K</a:t>
              </a:r>
            </a:p>
          </p:txBody>
        </p:sp>
      </p:grpSp>
      <p:grpSp>
        <p:nvGrpSpPr>
          <p:cNvPr id="2059" name="Group 2058">
            <a:extLst>
              <a:ext uri="{FF2B5EF4-FFF2-40B4-BE49-F238E27FC236}">
                <a16:creationId xmlns:a16="http://schemas.microsoft.com/office/drawing/2014/main" id="{1BF56043-A934-77B6-630B-0F8BA58A0925}"/>
              </a:ext>
            </a:extLst>
          </p:cNvPr>
          <p:cNvGrpSpPr/>
          <p:nvPr/>
        </p:nvGrpSpPr>
        <p:grpSpPr>
          <a:xfrm>
            <a:off x="4937497" y="1818245"/>
            <a:ext cx="1999222" cy="523220"/>
            <a:chOff x="343928" y="679450"/>
            <a:chExt cx="1999222" cy="523220"/>
          </a:xfrm>
        </p:grpSpPr>
        <p:sp>
          <p:nvSpPr>
            <p:cNvPr id="2060" name="Rectangle 2059">
              <a:extLst>
                <a:ext uri="{FF2B5EF4-FFF2-40B4-BE49-F238E27FC236}">
                  <a16:creationId xmlns:a16="http://schemas.microsoft.com/office/drawing/2014/main" id="{3F6CD7B7-0464-7B7B-F3F2-8A1AB812572F}"/>
                </a:ext>
              </a:extLst>
            </p:cNvPr>
            <p:cNvSpPr/>
            <p:nvPr/>
          </p:nvSpPr>
          <p:spPr>
            <a:xfrm>
              <a:off x="343928" y="714375"/>
              <a:ext cx="1999222" cy="473247"/>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61" name="TextBox 2060">
              <a:extLst>
                <a:ext uri="{FF2B5EF4-FFF2-40B4-BE49-F238E27FC236}">
                  <a16:creationId xmlns:a16="http://schemas.microsoft.com/office/drawing/2014/main" id="{6EC2F556-B7B0-8614-7D09-937E697E4517}"/>
                </a:ext>
              </a:extLst>
            </p:cNvPr>
            <p:cNvSpPr txBox="1"/>
            <p:nvPr/>
          </p:nvSpPr>
          <p:spPr>
            <a:xfrm>
              <a:off x="343928" y="724727"/>
              <a:ext cx="130492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a:ea typeface="+mn-ea"/>
                  <a:cs typeface="+mn-cs"/>
                </a:rPr>
                <a:t>MSE:</a:t>
              </a:r>
            </a:p>
          </p:txBody>
        </p:sp>
        <p:sp>
          <p:nvSpPr>
            <p:cNvPr id="2062" name="TextBox 2061">
              <a:extLst>
                <a:ext uri="{FF2B5EF4-FFF2-40B4-BE49-F238E27FC236}">
                  <a16:creationId xmlns:a16="http://schemas.microsoft.com/office/drawing/2014/main" id="{B66AD20C-8E4E-A707-CD1A-1AABCE42ADAD}"/>
                </a:ext>
              </a:extLst>
            </p:cNvPr>
            <p:cNvSpPr txBox="1"/>
            <p:nvPr/>
          </p:nvSpPr>
          <p:spPr>
            <a:xfrm>
              <a:off x="1266825" y="679450"/>
              <a:ext cx="10572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1" dirty="0">
                  <a:solidFill>
                    <a:prstClr val="white"/>
                  </a:solidFill>
                  <a:latin typeface="Calibri"/>
                </a:rPr>
                <a:t>351</a:t>
              </a:r>
              <a:r>
                <a:rPr kumimoji="0" lang="en-IN" sz="2800" b="1" i="0" u="none" strike="noStrike" kern="1200" cap="none" spc="0" normalizeH="0" baseline="0" noProof="0" dirty="0">
                  <a:ln>
                    <a:noFill/>
                  </a:ln>
                  <a:solidFill>
                    <a:prstClr val="white"/>
                  </a:solidFill>
                  <a:effectLst/>
                  <a:uLnTx/>
                  <a:uFillTx/>
                  <a:latin typeface="Calibri"/>
                  <a:ea typeface="+mn-ea"/>
                  <a:cs typeface="+mn-cs"/>
                </a:rPr>
                <a:t>K</a:t>
              </a:r>
            </a:p>
          </p:txBody>
        </p:sp>
      </p:grpSp>
      <p:sp>
        <p:nvSpPr>
          <p:cNvPr id="2069" name="Rectangle 2068">
            <a:extLst>
              <a:ext uri="{FF2B5EF4-FFF2-40B4-BE49-F238E27FC236}">
                <a16:creationId xmlns:a16="http://schemas.microsoft.com/office/drawing/2014/main" id="{9090E8A4-B518-C59D-43CA-A947D6C9F32E}"/>
              </a:ext>
            </a:extLst>
          </p:cNvPr>
          <p:cNvSpPr/>
          <p:nvPr/>
        </p:nvSpPr>
        <p:spPr>
          <a:xfrm>
            <a:off x="638020" y="1038804"/>
            <a:ext cx="2005572" cy="243521"/>
          </a:xfrm>
          <a:prstGeom prst="rect">
            <a:avLst/>
          </a:prstGeom>
          <a:solidFill>
            <a:srgbClr val="2C5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a:ea typeface="+mn-ea"/>
                <a:cs typeface="+mn-cs"/>
              </a:rPr>
              <a:t>Train</a:t>
            </a:r>
          </a:p>
        </p:txBody>
      </p:sp>
      <p:sp>
        <p:nvSpPr>
          <p:cNvPr id="2070" name="Rectangle 2069">
            <a:extLst>
              <a:ext uri="{FF2B5EF4-FFF2-40B4-BE49-F238E27FC236}">
                <a16:creationId xmlns:a16="http://schemas.microsoft.com/office/drawing/2014/main" id="{514A02EB-478C-92F2-1CCC-121E0B86A0F0}"/>
              </a:ext>
            </a:extLst>
          </p:cNvPr>
          <p:cNvSpPr/>
          <p:nvPr/>
        </p:nvSpPr>
        <p:spPr>
          <a:xfrm>
            <a:off x="2797020" y="1019701"/>
            <a:ext cx="2005572" cy="243521"/>
          </a:xfrm>
          <a:prstGeom prst="rect">
            <a:avLst/>
          </a:prstGeom>
          <a:solidFill>
            <a:srgbClr val="2C5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a:ea typeface="+mn-ea"/>
                <a:cs typeface="+mn-cs"/>
              </a:rPr>
              <a:t>Validation</a:t>
            </a:r>
          </a:p>
        </p:txBody>
      </p:sp>
      <p:sp>
        <p:nvSpPr>
          <p:cNvPr id="2071" name="Rectangle 2070">
            <a:extLst>
              <a:ext uri="{FF2B5EF4-FFF2-40B4-BE49-F238E27FC236}">
                <a16:creationId xmlns:a16="http://schemas.microsoft.com/office/drawing/2014/main" id="{9D211F56-9B59-8939-E76F-449C253E579D}"/>
              </a:ext>
            </a:extLst>
          </p:cNvPr>
          <p:cNvSpPr/>
          <p:nvPr/>
        </p:nvSpPr>
        <p:spPr>
          <a:xfrm>
            <a:off x="4931147" y="1019700"/>
            <a:ext cx="2005572" cy="243521"/>
          </a:xfrm>
          <a:prstGeom prst="rect">
            <a:avLst/>
          </a:prstGeom>
          <a:solidFill>
            <a:srgbClr val="2C5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a:ea typeface="+mn-ea"/>
                <a:cs typeface="+mn-cs"/>
              </a:rPr>
              <a:t>Test</a:t>
            </a:r>
          </a:p>
        </p:txBody>
      </p:sp>
      <p:sp>
        <p:nvSpPr>
          <p:cNvPr id="2072" name="TextBox 2071">
            <a:extLst>
              <a:ext uri="{FF2B5EF4-FFF2-40B4-BE49-F238E27FC236}">
                <a16:creationId xmlns:a16="http://schemas.microsoft.com/office/drawing/2014/main" id="{954E243E-CFFF-F41B-8431-EDF374A0B2D0}"/>
              </a:ext>
            </a:extLst>
          </p:cNvPr>
          <p:cNvSpPr txBox="1"/>
          <p:nvPr/>
        </p:nvSpPr>
        <p:spPr>
          <a:xfrm>
            <a:off x="485775" y="2466975"/>
            <a:ext cx="6524625" cy="830997"/>
          </a:xfrm>
          <a:prstGeom prst="rect">
            <a:avLst/>
          </a:prstGeom>
          <a:noFill/>
        </p:spPr>
        <p:txBody>
          <a:bodyPr wrap="square" rtlCol="0">
            <a:spAutoFit/>
          </a:bodyPr>
          <a:lstStyle/>
          <a:p>
            <a:pPr marL="171450" indent="-171450">
              <a:buFont typeface="Arial" panose="020B0604020202020204" pitchFamily="34" charset="0"/>
              <a:buChar char="•"/>
            </a:pPr>
            <a:r>
              <a:rPr lang="en-IN" sz="1200" dirty="0"/>
              <a:t>Multiple experimentation/iterations performed on CNN models; Best model exhibited 52% test MAPE on dataset with 36% train MAPE</a:t>
            </a:r>
          </a:p>
          <a:p>
            <a:pPr marL="171450" indent="-171450">
              <a:buFont typeface="Arial" panose="020B0604020202020204" pitchFamily="34" charset="0"/>
              <a:buChar char="•"/>
            </a:pPr>
            <a:r>
              <a:rPr lang="en-IN" sz="1200" dirty="0"/>
              <a:t>Iterations with high train error exhibited high test error</a:t>
            </a:r>
          </a:p>
          <a:p>
            <a:pPr marL="171450" indent="-171450">
              <a:buFont typeface="Arial" panose="020B0604020202020204" pitchFamily="34" charset="0"/>
              <a:buChar char="•"/>
            </a:pPr>
            <a:r>
              <a:rPr lang="en-IN" sz="1200" dirty="0"/>
              <a:t>CNN model showed moderate performance variation from in Train, Test and Validation datasets</a:t>
            </a:r>
          </a:p>
        </p:txBody>
      </p:sp>
      <p:sp>
        <p:nvSpPr>
          <p:cNvPr id="2077" name="Rectangle 2076">
            <a:extLst>
              <a:ext uri="{FF2B5EF4-FFF2-40B4-BE49-F238E27FC236}">
                <a16:creationId xmlns:a16="http://schemas.microsoft.com/office/drawing/2014/main" id="{3F504336-E8F4-85D4-1D46-102F05BBBF9A}"/>
              </a:ext>
            </a:extLst>
          </p:cNvPr>
          <p:cNvSpPr/>
          <p:nvPr/>
        </p:nvSpPr>
        <p:spPr>
          <a:xfrm>
            <a:off x="11353800" y="4638675"/>
            <a:ext cx="314325" cy="1095375"/>
          </a:xfrm>
          <a:prstGeom prst="rect">
            <a:avLst/>
          </a:prstGeom>
          <a:noFill/>
          <a:ln w="19050">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Speech Bubble: Rectangle with Corners Rounded 15">
            <a:extLst>
              <a:ext uri="{FF2B5EF4-FFF2-40B4-BE49-F238E27FC236}">
                <a16:creationId xmlns:a16="http://schemas.microsoft.com/office/drawing/2014/main" id="{5E646EE0-A319-1C6E-BD35-77492E4D6C15}"/>
              </a:ext>
            </a:extLst>
          </p:cNvPr>
          <p:cNvSpPr/>
          <p:nvPr/>
        </p:nvSpPr>
        <p:spPr>
          <a:xfrm>
            <a:off x="9949861" y="4144799"/>
            <a:ext cx="1300162" cy="326331"/>
          </a:xfrm>
          <a:prstGeom prst="wedgeRoundRectCallout">
            <a:avLst>
              <a:gd name="adj1" fmla="val 57848"/>
              <a:gd name="adj2" fmla="val 10362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srgbClr val="00B050"/>
                </a:solidFill>
                <a:effectLst/>
                <a:uLnTx/>
                <a:uFillTx/>
                <a:latin typeface="Calibri"/>
                <a:ea typeface="+mn-ea"/>
                <a:cs typeface="+mn-cs"/>
              </a:rPr>
              <a:t>Test Period</a:t>
            </a:r>
          </a:p>
        </p:txBody>
      </p:sp>
      <p:sp>
        <p:nvSpPr>
          <p:cNvPr id="2078" name="Speech Bubble: Rectangle with Corners Rounded 2077">
            <a:extLst>
              <a:ext uri="{FF2B5EF4-FFF2-40B4-BE49-F238E27FC236}">
                <a16:creationId xmlns:a16="http://schemas.microsoft.com/office/drawing/2014/main" id="{B0C5042F-8529-4C9B-F981-DF188EF6B8F8}"/>
              </a:ext>
            </a:extLst>
          </p:cNvPr>
          <p:cNvSpPr/>
          <p:nvPr/>
        </p:nvSpPr>
        <p:spPr>
          <a:xfrm>
            <a:off x="7990033" y="1037410"/>
            <a:ext cx="1300162" cy="326331"/>
          </a:xfrm>
          <a:prstGeom prst="wedgeRoundRectCallout">
            <a:avLst>
              <a:gd name="adj1" fmla="val 16090"/>
              <a:gd name="adj2" fmla="val 15324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srgbClr val="00B050"/>
                </a:solidFill>
                <a:effectLst/>
                <a:uLnTx/>
                <a:uFillTx/>
                <a:latin typeface="Calibri"/>
                <a:ea typeface="+mn-ea"/>
                <a:cs typeface="+mn-cs"/>
              </a:rPr>
              <a:t>Best Test MAPE: 52%</a:t>
            </a:r>
          </a:p>
        </p:txBody>
      </p:sp>
      <p:graphicFrame>
        <p:nvGraphicFramePr>
          <p:cNvPr id="6" name="Table 5">
            <a:extLst>
              <a:ext uri="{FF2B5EF4-FFF2-40B4-BE49-F238E27FC236}">
                <a16:creationId xmlns:a16="http://schemas.microsoft.com/office/drawing/2014/main" id="{6970CAC8-57B6-C34A-3E6F-09D9A232D421}"/>
              </a:ext>
            </a:extLst>
          </p:cNvPr>
          <p:cNvGraphicFramePr>
            <a:graphicFrameLocks noGrp="1"/>
          </p:cNvGraphicFramePr>
          <p:nvPr>
            <p:extLst>
              <p:ext uri="{D42A27DB-BD31-4B8C-83A1-F6EECF244321}">
                <p14:modId xmlns:p14="http://schemas.microsoft.com/office/powerpoint/2010/main" val="1769995308"/>
              </p:ext>
            </p:extLst>
          </p:nvPr>
        </p:nvGraphicFramePr>
        <p:xfrm>
          <a:off x="335881" y="3801943"/>
          <a:ext cx="6908800" cy="2524374"/>
        </p:xfrm>
        <a:graphic>
          <a:graphicData uri="http://schemas.openxmlformats.org/drawingml/2006/table">
            <a:tbl>
              <a:tblPr/>
              <a:tblGrid>
                <a:gridCol w="2349500">
                  <a:extLst>
                    <a:ext uri="{9D8B030D-6E8A-4147-A177-3AD203B41FA5}">
                      <a16:colId xmlns:a16="http://schemas.microsoft.com/office/drawing/2014/main" val="2307790290"/>
                    </a:ext>
                  </a:extLst>
                </a:gridCol>
                <a:gridCol w="1016000">
                  <a:extLst>
                    <a:ext uri="{9D8B030D-6E8A-4147-A177-3AD203B41FA5}">
                      <a16:colId xmlns:a16="http://schemas.microsoft.com/office/drawing/2014/main" val="1882879904"/>
                    </a:ext>
                  </a:extLst>
                </a:gridCol>
                <a:gridCol w="1016000">
                  <a:extLst>
                    <a:ext uri="{9D8B030D-6E8A-4147-A177-3AD203B41FA5}">
                      <a16:colId xmlns:a16="http://schemas.microsoft.com/office/drawing/2014/main" val="3763961671"/>
                    </a:ext>
                  </a:extLst>
                </a:gridCol>
                <a:gridCol w="635000">
                  <a:extLst>
                    <a:ext uri="{9D8B030D-6E8A-4147-A177-3AD203B41FA5}">
                      <a16:colId xmlns:a16="http://schemas.microsoft.com/office/drawing/2014/main" val="4090557527"/>
                    </a:ext>
                  </a:extLst>
                </a:gridCol>
                <a:gridCol w="596900">
                  <a:extLst>
                    <a:ext uri="{9D8B030D-6E8A-4147-A177-3AD203B41FA5}">
                      <a16:colId xmlns:a16="http://schemas.microsoft.com/office/drawing/2014/main" val="3484114538"/>
                    </a:ext>
                  </a:extLst>
                </a:gridCol>
                <a:gridCol w="698500">
                  <a:extLst>
                    <a:ext uri="{9D8B030D-6E8A-4147-A177-3AD203B41FA5}">
                      <a16:colId xmlns:a16="http://schemas.microsoft.com/office/drawing/2014/main" val="3150491706"/>
                    </a:ext>
                  </a:extLst>
                </a:gridCol>
                <a:gridCol w="596900">
                  <a:extLst>
                    <a:ext uri="{9D8B030D-6E8A-4147-A177-3AD203B41FA5}">
                      <a16:colId xmlns:a16="http://schemas.microsoft.com/office/drawing/2014/main" val="4110376994"/>
                    </a:ext>
                  </a:extLst>
                </a:gridCol>
              </a:tblGrid>
              <a:tr h="280486">
                <a:tc>
                  <a:txBody>
                    <a:bodyPr/>
                    <a:lstStyle/>
                    <a:p>
                      <a:pPr algn="ctr" fontAlgn="t"/>
                      <a:r>
                        <a:rPr lang="en-IN" sz="1100" b="1" i="0" u="none" strike="noStrike" dirty="0" err="1">
                          <a:solidFill>
                            <a:srgbClr val="FFFFFF"/>
                          </a:solidFill>
                          <a:effectLst/>
                          <a:latin typeface="Calibri" panose="020F0502020204030204" pitchFamily="34" charset="0"/>
                        </a:rPr>
                        <a:t>modelName</a:t>
                      </a:r>
                      <a:endParaRPr lang="en-IN" sz="1100" b="1" i="0" u="none" strike="noStrike" dirty="0">
                        <a:solidFill>
                          <a:srgbClr val="FFFFFF"/>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67A"/>
                    </a:solidFill>
                  </a:tcPr>
                </a:tc>
                <a:tc>
                  <a:txBody>
                    <a:bodyPr/>
                    <a:lstStyle/>
                    <a:p>
                      <a:pPr algn="ctr" fontAlgn="t"/>
                      <a:r>
                        <a:rPr lang="en-IN" sz="1100" b="1" i="0" u="none" strike="noStrike">
                          <a:solidFill>
                            <a:srgbClr val="FFFFFF"/>
                          </a:solidFill>
                          <a:effectLst/>
                          <a:latin typeface="Calibri" panose="020F0502020204030204" pitchFamily="34" charset="0"/>
                        </a:rPr>
                        <a:t>trainMAPE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67A"/>
                    </a:solidFill>
                  </a:tcPr>
                </a:tc>
                <a:tc>
                  <a:txBody>
                    <a:bodyPr/>
                    <a:lstStyle/>
                    <a:p>
                      <a:pPr algn="ctr" fontAlgn="t"/>
                      <a:r>
                        <a:rPr lang="en-IN" sz="1100" b="1" i="0" u="none" strike="noStrike">
                          <a:solidFill>
                            <a:srgbClr val="FFFFFF"/>
                          </a:solidFill>
                          <a:effectLst/>
                          <a:latin typeface="Calibri" panose="020F0502020204030204" pitchFamily="34" charset="0"/>
                        </a:rPr>
                        <a:t>trainMSE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67A"/>
                    </a:solidFill>
                  </a:tcPr>
                </a:tc>
                <a:tc>
                  <a:txBody>
                    <a:bodyPr/>
                    <a:lstStyle/>
                    <a:p>
                      <a:pPr algn="ctr" fontAlgn="t"/>
                      <a:r>
                        <a:rPr lang="en-IN" sz="1100" b="1" i="0" u="none" strike="noStrike">
                          <a:solidFill>
                            <a:srgbClr val="FFFFFF"/>
                          </a:solidFill>
                          <a:effectLst/>
                          <a:latin typeface="Calibri" panose="020F0502020204030204" pitchFamily="34" charset="0"/>
                        </a:rPr>
                        <a:t>testMAPE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67A"/>
                    </a:solidFill>
                  </a:tcPr>
                </a:tc>
                <a:tc>
                  <a:txBody>
                    <a:bodyPr/>
                    <a:lstStyle/>
                    <a:p>
                      <a:pPr algn="ctr" fontAlgn="t"/>
                      <a:r>
                        <a:rPr lang="en-IN" sz="1100" b="1" i="0" u="none" strike="noStrike">
                          <a:solidFill>
                            <a:srgbClr val="FFFFFF"/>
                          </a:solidFill>
                          <a:effectLst/>
                          <a:latin typeface="Calibri" panose="020F0502020204030204" pitchFamily="34" charset="0"/>
                        </a:rPr>
                        <a:t>testMSE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67A"/>
                    </a:solidFill>
                  </a:tcPr>
                </a:tc>
                <a:tc>
                  <a:txBody>
                    <a:bodyPr/>
                    <a:lstStyle/>
                    <a:p>
                      <a:pPr algn="ctr" fontAlgn="t"/>
                      <a:r>
                        <a:rPr lang="en-IN" sz="1100" b="1" i="0" u="none" strike="noStrike">
                          <a:solidFill>
                            <a:srgbClr val="FFFFFF"/>
                          </a:solidFill>
                          <a:effectLst/>
                          <a:latin typeface="Calibri" panose="020F0502020204030204" pitchFamily="34" charset="0"/>
                        </a:rPr>
                        <a:t>validMAPE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67A"/>
                    </a:solidFill>
                  </a:tcPr>
                </a:tc>
                <a:tc>
                  <a:txBody>
                    <a:bodyPr/>
                    <a:lstStyle/>
                    <a:p>
                      <a:pPr algn="ctr" fontAlgn="t"/>
                      <a:r>
                        <a:rPr lang="en-IN" sz="1100" b="1" i="0" u="none" strike="noStrike">
                          <a:solidFill>
                            <a:srgbClr val="FFFFFF"/>
                          </a:solidFill>
                          <a:effectLst/>
                          <a:latin typeface="Calibri" panose="020F0502020204030204" pitchFamily="34" charset="0"/>
                        </a:rPr>
                        <a:t>validMSE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67A"/>
                    </a:solidFill>
                  </a:tcPr>
                </a:tc>
                <a:extLst>
                  <a:ext uri="{0D108BD9-81ED-4DB2-BD59-A6C34878D82A}">
                    <a16:rowId xmlns:a16="http://schemas.microsoft.com/office/drawing/2014/main" val="669244614"/>
                  </a:ext>
                </a:extLst>
              </a:tr>
              <a:tr h="280486">
                <a:tc>
                  <a:txBody>
                    <a:bodyPr/>
                    <a:lstStyle/>
                    <a:p>
                      <a:pPr algn="l" fontAlgn="b"/>
                      <a:r>
                        <a:rPr lang="en-IN" sz="1100" b="0" i="0" u="none" strike="noStrike" dirty="0">
                          <a:solidFill>
                            <a:srgbClr val="000000"/>
                          </a:solidFill>
                          <a:effectLst/>
                          <a:latin typeface="Calibri" panose="020F0502020204030204" pitchFamily="34" charset="0"/>
                        </a:rPr>
                        <a:t>cnnModel2022-11-25 13_42_33_572346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4,15,195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3,46,991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83,665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6283427"/>
                  </a:ext>
                </a:extLst>
              </a:tr>
              <a:tr h="280486">
                <a:tc>
                  <a:txBody>
                    <a:bodyPr/>
                    <a:lstStyle/>
                    <a:p>
                      <a:pPr algn="l" fontAlgn="b"/>
                      <a:r>
                        <a:rPr lang="en-IN" sz="1100" b="0" i="0" u="none" strike="noStrike" dirty="0">
                          <a:solidFill>
                            <a:srgbClr val="000000"/>
                          </a:solidFill>
                          <a:effectLst/>
                          <a:latin typeface="Calibri" panose="020F0502020204030204" pitchFamily="34" charset="0"/>
                        </a:rPr>
                        <a:t>cnnModel2022-11-25 15_08_58_130654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6,92,733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4,02,233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1,06,204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4516321"/>
                  </a:ext>
                </a:extLst>
              </a:tr>
              <a:tr h="280486">
                <a:tc>
                  <a:txBody>
                    <a:bodyPr/>
                    <a:lstStyle/>
                    <a:p>
                      <a:pPr algn="l" fontAlgn="b"/>
                      <a:r>
                        <a:rPr lang="en-IN" sz="1100" b="0" i="0" u="none" strike="noStrike">
                          <a:solidFill>
                            <a:srgbClr val="000000"/>
                          </a:solidFill>
                          <a:effectLst/>
                          <a:latin typeface="Calibri" panose="020F0502020204030204" pitchFamily="34" charset="0"/>
                        </a:rPr>
                        <a:t>cnnModel2022-11-25 15_15_28_236890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7,55,990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3,95,794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1,09,565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7158929"/>
                  </a:ext>
                </a:extLst>
              </a:tr>
              <a:tr h="280486">
                <a:tc>
                  <a:txBody>
                    <a:bodyPr/>
                    <a:lstStyle/>
                    <a:p>
                      <a:pPr algn="l" fontAlgn="b"/>
                      <a:r>
                        <a:rPr lang="en-IN" sz="1100" b="0" i="0" u="none" strike="noStrike">
                          <a:solidFill>
                            <a:srgbClr val="000000"/>
                          </a:solidFill>
                          <a:effectLst/>
                          <a:latin typeface="Calibri" panose="020F0502020204030204" pitchFamily="34" charset="0"/>
                        </a:rPr>
                        <a:t>cnnModel2022-11-25 15_24_13_873554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6,20,929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4,19,152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1,02,650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0544860"/>
                  </a:ext>
                </a:extLst>
              </a:tr>
              <a:tr h="280486">
                <a:tc>
                  <a:txBody>
                    <a:bodyPr/>
                    <a:lstStyle/>
                    <a:p>
                      <a:pPr algn="l" fontAlgn="b"/>
                      <a:r>
                        <a:rPr lang="en-IN" sz="1100" b="0" i="0" u="none" strike="noStrike">
                          <a:solidFill>
                            <a:srgbClr val="000000"/>
                          </a:solidFill>
                          <a:effectLst/>
                          <a:latin typeface="Calibri" panose="020F0502020204030204" pitchFamily="34" charset="0"/>
                        </a:rPr>
                        <a:t>cnnModel2022-11-25 15_37_27_628729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IN" sz="1100" b="0" i="0" u="none" strike="noStrike">
                          <a:solidFill>
                            <a:srgbClr val="000000"/>
                          </a:solidFill>
                          <a:effectLst/>
                          <a:latin typeface="Calibri" panose="020F0502020204030204" pitchFamily="34" charset="0"/>
                        </a:rPr>
                        <a:t>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IN" sz="1100" b="0" i="0" u="none" strike="noStrike">
                          <a:solidFill>
                            <a:srgbClr val="000000"/>
                          </a:solidFill>
                          <a:effectLst/>
                          <a:latin typeface="Calibri" panose="020F0502020204030204" pitchFamily="34" charset="0"/>
                        </a:rPr>
                        <a:t>               4,24,550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IN" sz="1100" b="0" i="0" u="none" strike="noStrike">
                          <a:solidFill>
                            <a:srgbClr val="000000"/>
                          </a:solidFill>
                          <a:effectLst/>
                          <a:latin typeface="Calibri" panose="020F0502020204030204" pitchFamily="34" charset="0"/>
                        </a:rPr>
                        <a:t>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IN" sz="1100" b="0" i="0" u="none" strike="noStrike" dirty="0">
                          <a:solidFill>
                            <a:srgbClr val="000000"/>
                          </a:solidFill>
                          <a:effectLst/>
                          <a:latin typeface="Calibri" panose="020F0502020204030204" pitchFamily="34" charset="0"/>
                        </a:rPr>
                        <a:t> 3,51,178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IN" sz="1100" b="0" i="0" u="none" strike="noStrike">
                          <a:solidFill>
                            <a:srgbClr val="000000"/>
                          </a:solidFill>
                          <a:effectLst/>
                          <a:latin typeface="Calibri" panose="020F0502020204030204" pitchFamily="34" charset="0"/>
                        </a:rPr>
                        <a:t>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IN" sz="1100" b="0" i="0" u="none" strike="noStrike">
                          <a:solidFill>
                            <a:srgbClr val="000000"/>
                          </a:solidFill>
                          <a:effectLst/>
                          <a:latin typeface="Calibri" panose="020F0502020204030204" pitchFamily="34" charset="0"/>
                        </a:rPr>
                        <a:t>    86,388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150707537"/>
                  </a:ext>
                </a:extLst>
              </a:tr>
              <a:tr h="280486">
                <a:tc>
                  <a:txBody>
                    <a:bodyPr/>
                    <a:lstStyle/>
                    <a:p>
                      <a:pPr algn="l" fontAlgn="b"/>
                      <a:r>
                        <a:rPr lang="en-IN" sz="1100" b="0" i="0" u="none" strike="noStrike">
                          <a:solidFill>
                            <a:srgbClr val="000000"/>
                          </a:solidFill>
                          <a:effectLst/>
                          <a:latin typeface="Calibri" panose="020F0502020204030204" pitchFamily="34" charset="0"/>
                        </a:rPr>
                        <a:t>cnnModel2022-11-25 15_48_43_545865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3,80,023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3,50,350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83,848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7362359"/>
                  </a:ext>
                </a:extLst>
              </a:tr>
              <a:tr h="280486">
                <a:tc>
                  <a:txBody>
                    <a:bodyPr/>
                    <a:lstStyle/>
                    <a:p>
                      <a:pPr algn="l" fontAlgn="b"/>
                      <a:r>
                        <a:rPr lang="en-IN" sz="1100" b="0" i="0" u="none" strike="noStrike">
                          <a:solidFill>
                            <a:srgbClr val="000000"/>
                          </a:solidFill>
                          <a:effectLst/>
                          <a:latin typeface="Calibri" panose="020F0502020204030204" pitchFamily="34" charset="0"/>
                        </a:rPr>
                        <a:t>cnnModel2022-11-25 16_20_23_117044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3,36,140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3,56,468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95,092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5886551"/>
                  </a:ext>
                </a:extLst>
              </a:tr>
              <a:tr h="280486">
                <a:tc>
                  <a:txBody>
                    <a:bodyPr/>
                    <a:lstStyle/>
                    <a:p>
                      <a:pPr algn="l" fontAlgn="b"/>
                      <a:r>
                        <a:rPr lang="en-IN" sz="1100" b="0" i="0" u="none" strike="noStrike">
                          <a:solidFill>
                            <a:srgbClr val="000000"/>
                          </a:solidFill>
                          <a:effectLst/>
                          <a:latin typeface="Calibri" panose="020F0502020204030204" pitchFamily="34" charset="0"/>
                        </a:rPr>
                        <a:t>cnnModel2022-11-25 16_46_20_807323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3,75,052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3,54,781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83,234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9392091"/>
                  </a:ext>
                </a:extLst>
              </a:tr>
            </a:tbl>
          </a:graphicData>
        </a:graphic>
      </p:graphicFrame>
      <p:graphicFrame>
        <p:nvGraphicFramePr>
          <p:cNvPr id="10" name="Chart 9">
            <a:extLst>
              <a:ext uri="{FF2B5EF4-FFF2-40B4-BE49-F238E27FC236}">
                <a16:creationId xmlns:a16="http://schemas.microsoft.com/office/drawing/2014/main" id="{2D126DC6-6B76-B4E4-06CF-D77A78F0DD31}"/>
              </a:ext>
            </a:extLst>
          </p:cNvPr>
          <p:cNvGraphicFramePr>
            <a:graphicFrameLocks/>
          </p:cNvGraphicFramePr>
          <p:nvPr>
            <p:extLst>
              <p:ext uri="{D42A27DB-BD31-4B8C-83A1-F6EECF244321}">
                <p14:modId xmlns:p14="http://schemas.microsoft.com/office/powerpoint/2010/main" val="3578113237"/>
              </p:ext>
            </p:extLst>
          </p:nvPr>
        </p:nvGraphicFramePr>
        <p:xfrm>
          <a:off x="7305675" y="3786457"/>
          <a:ext cx="4572000" cy="2524374"/>
        </p:xfrm>
        <a:graphic>
          <a:graphicData uri="http://schemas.openxmlformats.org/drawingml/2006/chart">
            <c:chart xmlns:c="http://schemas.openxmlformats.org/drawingml/2006/chart" xmlns:r="http://schemas.openxmlformats.org/officeDocument/2006/relationships" r:id="rId5"/>
          </a:graphicData>
        </a:graphic>
      </p:graphicFrame>
      <p:sp>
        <p:nvSpPr>
          <p:cNvPr id="11" name="Rectangle 10">
            <a:extLst>
              <a:ext uri="{FF2B5EF4-FFF2-40B4-BE49-F238E27FC236}">
                <a16:creationId xmlns:a16="http://schemas.microsoft.com/office/drawing/2014/main" id="{BEA021E4-4654-C578-788C-095432553F19}"/>
              </a:ext>
            </a:extLst>
          </p:cNvPr>
          <p:cNvSpPr/>
          <p:nvPr/>
        </p:nvSpPr>
        <p:spPr>
          <a:xfrm>
            <a:off x="11353801" y="4385604"/>
            <a:ext cx="359444" cy="1265541"/>
          </a:xfrm>
          <a:prstGeom prst="rect">
            <a:avLst/>
          </a:prstGeom>
          <a:noFill/>
          <a:ln w="19050">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peech Bubble: Rectangle with Corners Rounded 11">
            <a:extLst>
              <a:ext uri="{FF2B5EF4-FFF2-40B4-BE49-F238E27FC236}">
                <a16:creationId xmlns:a16="http://schemas.microsoft.com/office/drawing/2014/main" id="{50A882C2-26CA-19DB-7D2A-C582E84C08A4}"/>
              </a:ext>
            </a:extLst>
          </p:cNvPr>
          <p:cNvSpPr/>
          <p:nvPr/>
        </p:nvSpPr>
        <p:spPr>
          <a:xfrm>
            <a:off x="9994980" y="4061894"/>
            <a:ext cx="1300162" cy="326331"/>
          </a:xfrm>
          <a:prstGeom prst="wedgeRoundRectCallout">
            <a:avLst>
              <a:gd name="adj1" fmla="val 57848"/>
              <a:gd name="adj2" fmla="val 10362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rgbClr val="00B050"/>
                </a:solidFill>
              </a:rPr>
              <a:t>Test Period</a:t>
            </a:r>
          </a:p>
        </p:txBody>
      </p:sp>
    </p:spTree>
    <p:extLst>
      <p:ext uri="{BB962C8B-B14F-4D97-AF65-F5344CB8AC3E}">
        <p14:creationId xmlns:p14="http://schemas.microsoft.com/office/powerpoint/2010/main" val="1227182914"/>
      </p:ext>
    </p:extLst>
  </p:cSld>
  <p:clrMapOvr>
    <a:masterClrMapping/>
  </p:clrMapOvr>
</p:sld>
</file>

<file path=ppt/theme/theme1.xml><?xml version="1.0" encoding="utf-8"?>
<a:theme xmlns:a="http://schemas.openxmlformats.org/drawingml/2006/main" name="1_Office Theme">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97677_Rose suite presentation_AAS_v4" id="{97C8BA14-D802-4795-89C7-EAA620DD846B}" vid="{D162D178-FB75-4B8B-B67A-CA51C6DCA1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1961</TotalTime>
  <Words>1982</Words>
  <Application>Microsoft Office PowerPoint</Application>
  <PresentationFormat>Widescreen</PresentationFormat>
  <Paragraphs>375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Calibri</vt:lpstr>
      <vt:lpstr>Corbel</vt:lpstr>
      <vt:lpstr>Seaford Bold (Headings)</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 using Deep Learning</dc:title>
  <dc:creator>Vishnu</dc:creator>
  <cp:lastModifiedBy>Vishnu Varakala</cp:lastModifiedBy>
  <cp:revision>377</cp:revision>
  <dcterms:created xsi:type="dcterms:W3CDTF">2022-11-20T14:12:23Z</dcterms:created>
  <dcterms:modified xsi:type="dcterms:W3CDTF">2023-04-25T00:00:28Z</dcterms:modified>
</cp:coreProperties>
</file>