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1" r:id="rId6"/>
    <p:sldId id="268" r:id="rId7"/>
    <p:sldId id="264" r:id="rId8"/>
    <p:sldId id="266" r:id="rId9"/>
    <p:sldId id="265" r:id="rId10"/>
    <p:sldId id="267" r:id="rId11"/>
    <p:sldId id="263" r:id="rId12"/>
    <p:sldId id="269" r:id="rId13"/>
    <p:sldId id="262" r:id="rId14"/>
    <p:sldId id="271" r:id="rId15"/>
    <p:sldId id="272" r:id="rId16"/>
    <p:sldId id="273" r:id="rId17"/>
    <p:sldId id="274" r:id="rId18"/>
    <p:sldId id="281" r:id="rId19"/>
    <p:sldId id="282" r:id="rId20"/>
    <p:sldId id="280" r:id="rId21"/>
    <p:sldId id="275" r:id="rId22"/>
    <p:sldId id="276" r:id="rId23"/>
    <p:sldId id="277" r:id="rId24"/>
    <p:sldId id="278" r:id="rId25"/>
    <p:sldId id="279" r:id="rId26"/>
    <p:sldId id="283" r:id="rId27"/>
    <p:sldId id="288" r:id="rId28"/>
    <p:sldId id="284" r:id="rId29"/>
    <p:sldId id="285" r:id="rId30"/>
    <p:sldId id="291" r:id="rId31"/>
    <p:sldId id="295" r:id="rId32"/>
    <p:sldId id="287" r:id="rId33"/>
    <p:sldId id="286" r:id="rId34"/>
    <p:sldId id="289" r:id="rId35"/>
    <p:sldId id="292" r:id="rId36"/>
    <p:sldId id="293" r:id="rId37"/>
    <p:sldId id="290" r:id="rId38"/>
    <p:sldId id="294" r:id="rId39"/>
    <p:sldId id="296" r:id="rId40"/>
    <p:sldId id="297" r:id="rId41"/>
    <p:sldId id="298" r:id="rId42"/>
    <p:sldId id="318" r:id="rId43"/>
    <p:sldId id="299" r:id="rId44"/>
    <p:sldId id="300" r:id="rId45"/>
    <p:sldId id="301" r:id="rId46"/>
    <p:sldId id="302" r:id="rId47"/>
    <p:sldId id="309" r:id="rId48"/>
    <p:sldId id="311" r:id="rId49"/>
    <p:sldId id="310" r:id="rId50"/>
    <p:sldId id="303" r:id="rId51"/>
    <p:sldId id="304" r:id="rId52"/>
    <p:sldId id="305" r:id="rId53"/>
    <p:sldId id="306" r:id="rId54"/>
    <p:sldId id="307" r:id="rId55"/>
    <p:sldId id="308" r:id="rId56"/>
    <p:sldId id="312" r:id="rId57"/>
    <p:sldId id="313" r:id="rId58"/>
    <p:sldId id="314" r:id="rId59"/>
    <p:sldId id="315" r:id="rId60"/>
    <p:sldId id="316" r:id="rId61"/>
    <p:sldId id="317"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270"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1310"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freetechorb.wordpress.com/2019/04/28/adding-two-integers-using-rpcg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docs.google.com/forms/d/1RR5DY2cQwreuNHdUIKlpFAAVLpZSoK1QrvgXNyRV1o8/edi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www.infoworld.com/article/2071724/ejb-fundamentals-and-session-beans.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active-undelete.com/understanding-dcom.ht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lideplayer.com/slide/5024938/"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4800" dirty="0" smtClean="0"/>
              <a:t>15I711-Distributed Component Laboratory</a:t>
            </a:r>
            <a:endParaRPr lang="en-IN" sz="4800" dirty="0"/>
          </a:p>
        </p:txBody>
      </p:sp>
      <p:sp>
        <p:nvSpPr>
          <p:cNvPr id="3" name="Subtitle 2"/>
          <p:cNvSpPr>
            <a:spLocks noGrp="1"/>
          </p:cNvSpPr>
          <p:nvPr>
            <p:ph type="subTitle" idx="1"/>
          </p:nvPr>
        </p:nvSpPr>
        <p:spPr>
          <a:xfrm>
            <a:off x="1371600" y="3886200"/>
            <a:ext cx="6400800" cy="2514600"/>
          </a:xfrm>
        </p:spPr>
        <p:txBody>
          <a:bodyPr>
            <a:noAutofit/>
          </a:bodyPr>
          <a:lstStyle/>
          <a:p>
            <a:r>
              <a:rPr lang="en-US" sz="2800" dirty="0" smtClean="0"/>
              <a:t>Presented by</a:t>
            </a:r>
          </a:p>
          <a:p>
            <a:r>
              <a:rPr lang="en-US" sz="2800" dirty="0" smtClean="0"/>
              <a:t>D.Dharani</a:t>
            </a:r>
          </a:p>
          <a:p>
            <a:r>
              <a:rPr lang="en-US" sz="2800" dirty="0" smtClean="0"/>
              <a:t>Assistant Professor</a:t>
            </a:r>
          </a:p>
          <a:p>
            <a:r>
              <a:rPr lang="en-US" sz="2800" dirty="0" smtClean="0"/>
              <a:t>Department of IT</a:t>
            </a:r>
          </a:p>
          <a:p>
            <a:r>
              <a:rPr lang="en-US" sz="2800" dirty="0" smtClean="0"/>
              <a:t>Date:04/08/2020</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IPC-Inter Process Communication</a:t>
            </a:r>
            <a:endParaRPr lang="en-IN" dirty="0"/>
          </a:p>
        </p:txBody>
      </p:sp>
      <p:sp>
        <p:nvSpPr>
          <p:cNvPr id="3" name="Content Placeholder 2"/>
          <p:cNvSpPr>
            <a:spLocks noGrp="1"/>
          </p:cNvSpPr>
          <p:nvPr>
            <p:ph idx="1"/>
          </p:nvPr>
        </p:nvSpPr>
        <p:spPr>
          <a:xfrm>
            <a:off x="228600" y="1600200"/>
            <a:ext cx="8915400" cy="4525963"/>
          </a:xfrm>
        </p:spPr>
        <p:txBody>
          <a:bodyPr>
            <a:normAutofit/>
          </a:bodyPr>
          <a:lstStyle/>
          <a:p>
            <a:pPr algn="just"/>
            <a:r>
              <a:rPr lang="en-IN" b="1" dirty="0" smtClean="0"/>
              <a:t>Inter process communication</a:t>
            </a:r>
            <a:r>
              <a:rPr lang="en-IN" dirty="0" smtClean="0"/>
              <a:t> (IPC) is a mechanism which allows </a:t>
            </a:r>
            <a:r>
              <a:rPr lang="en-IN" b="1" dirty="0" smtClean="0"/>
              <a:t>processes</a:t>
            </a:r>
            <a:r>
              <a:rPr lang="en-IN" dirty="0" smtClean="0"/>
              <a:t> to </a:t>
            </a:r>
            <a:r>
              <a:rPr lang="en-IN" b="1" dirty="0" smtClean="0"/>
              <a:t>communicate</a:t>
            </a:r>
            <a:r>
              <a:rPr lang="en-IN" dirty="0" smtClean="0"/>
              <a:t> with each other and synchronize their actions.</a:t>
            </a:r>
          </a:p>
          <a:p>
            <a:pPr algn="just"/>
            <a:r>
              <a:rPr lang="en-IN" dirty="0" smtClean="0"/>
              <a:t> The </a:t>
            </a:r>
            <a:r>
              <a:rPr lang="en-IN" b="1" dirty="0" smtClean="0"/>
              <a:t>communication</a:t>
            </a:r>
            <a:r>
              <a:rPr lang="en-IN" dirty="0" smtClean="0"/>
              <a:t> between these </a:t>
            </a:r>
            <a:r>
              <a:rPr lang="en-IN" b="1" dirty="0" smtClean="0"/>
              <a:t>processes</a:t>
            </a:r>
            <a:r>
              <a:rPr lang="en-IN" dirty="0" smtClean="0"/>
              <a:t> can be seen as a method of co-operation between them. </a:t>
            </a:r>
          </a:p>
          <a:p>
            <a:pPr algn="just"/>
            <a:r>
              <a:rPr lang="en-IN" b="1" dirty="0" smtClean="0"/>
              <a:t>Processes</a:t>
            </a:r>
            <a:r>
              <a:rPr lang="en-IN" dirty="0" smtClean="0"/>
              <a:t> can </a:t>
            </a:r>
            <a:r>
              <a:rPr lang="en-IN" b="1" dirty="0" smtClean="0"/>
              <a:t>communicate</a:t>
            </a:r>
            <a:r>
              <a:rPr lang="en-IN" dirty="0" smtClean="0"/>
              <a:t> with each other through both: Shared Memory. Message passing.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Exercise 1 – Implementation of Socket Programming</a:t>
            </a:r>
            <a:endParaRPr lang="en-IN" b="1" dirty="0"/>
          </a:p>
        </p:txBody>
      </p:sp>
      <p:sp>
        <p:nvSpPr>
          <p:cNvPr id="3" name="Content Placeholder 2"/>
          <p:cNvSpPr>
            <a:spLocks noGrp="1"/>
          </p:cNvSpPr>
          <p:nvPr>
            <p:ph idx="1"/>
          </p:nvPr>
        </p:nvSpPr>
        <p:spPr/>
        <p:txBody>
          <a:bodyPr/>
          <a:lstStyle/>
          <a:p>
            <a:pPr algn="just"/>
            <a:endParaRPr lang="en-IN" dirty="0" smtClean="0"/>
          </a:p>
          <a:p>
            <a:pPr algn="just"/>
            <a:r>
              <a:rPr lang="en-IN" dirty="0" smtClean="0"/>
              <a:t>Socket programs are used to communicate between various processes usually running on different systems. It is mostly used to create a client-server environment. </a:t>
            </a:r>
          </a:p>
          <a:p>
            <a:pPr algn="just"/>
            <a:r>
              <a:rPr lang="en-IN" dirty="0" smtClean="0"/>
              <a:t>A socket is a communication mechanism. A socket is normally identified by a small integer which may be called the socket descriptor.</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Programming-steps</a:t>
            </a:r>
            <a:endParaRPr lang="en-IN" dirty="0"/>
          </a:p>
        </p:txBody>
      </p:sp>
      <p:sp>
        <p:nvSpPr>
          <p:cNvPr id="3" name="Content Placeholder 2"/>
          <p:cNvSpPr>
            <a:spLocks noGrp="1"/>
          </p:cNvSpPr>
          <p:nvPr>
            <p:ph idx="1"/>
          </p:nvPr>
        </p:nvSpPr>
        <p:spPr>
          <a:xfrm>
            <a:off x="0" y="1295400"/>
            <a:ext cx="9144000" cy="5562600"/>
          </a:xfrm>
        </p:spPr>
        <p:txBody>
          <a:bodyPr>
            <a:normAutofit fontScale="70000" lnSpcReduction="20000"/>
          </a:bodyPr>
          <a:lstStyle/>
          <a:p>
            <a:pPr>
              <a:buNone/>
            </a:pPr>
            <a:r>
              <a:rPr lang="en-US" b="1" dirty="0" smtClean="0"/>
              <a:t>The steps involved in establishing a socket on the </a:t>
            </a:r>
            <a:r>
              <a:rPr lang="en-US" b="1" i="1" dirty="0" smtClean="0"/>
              <a:t>client</a:t>
            </a:r>
            <a:r>
              <a:rPr lang="en-US" b="1" dirty="0" smtClean="0"/>
              <a:t> side are as follows: </a:t>
            </a:r>
            <a:endParaRPr lang="en-IN" b="1" dirty="0" smtClean="0"/>
          </a:p>
          <a:p>
            <a:pPr marL="514350" lvl="0" indent="-514350">
              <a:buFont typeface="+mj-lt"/>
              <a:buAutoNum type="arabicPeriod"/>
            </a:pPr>
            <a:r>
              <a:rPr lang="en-US" dirty="0" smtClean="0"/>
              <a:t>Create a socket with the socket() system call </a:t>
            </a:r>
            <a:endParaRPr lang="en-IN" dirty="0" smtClean="0"/>
          </a:p>
          <a:p>
            <a:pPr marL="514350" lvl="0" indent="-514350">
              <a:buFont typeface="+mj-lt"/>
              <a:buAutoNum type="arabicPeriod"/>
            </a:pPr>
            <a:r>
              <a:rPr lang="en-US" dirty="0" smtClean="0"/>
              <a:t>Connect the socket to the address of the server using the connect() system call </a:t>
            </a:r>
            <a:endParaRPr lang="en-IN" dirty="0" smtClean="0"/>
          </a:p>
          <a:p>
            <a:pPr marL="514350" lvl="0" indent="-514350">
              <a:buFont typeface="+mj-lt"/>
              <a:buAutoNum type="arabicPeriod"/>
            </a:pPr>
            <a:r>
              <a:rPr lang="en-US" dirty="0" smtClean="0"/>
              <a:t>Send and receive data. There are a number of ways to do this, but the simplest is to use the read() and write() system calls. </a:t>
            </a:r>
            <a:endParaRPr lang="en-IN" dirty="0" smtClean="0"/>
          </a:p>
          <a:p>
            <a:pPr>
              <a:buNone/>
            </a:pPr>
            <a:endParaRPr lang="en-US" dirty="0" smtClean="0"/>
          </a:p>
          <a:p>
            <a:pPr>
              <a:buNone/>
            </a:pPr>
            <a:r>
              <a:rPr lang="en-US" b="1" dirty="0" smtClean="0"/>
              <a:t>The steps involved in establishing a socket on the </a:t>
            </a:r>
            <a:r>
              <a:rPr lang="en-US" b="1" i="1" dirty="0" smtClean="0"/>
              <a:t>server</a:t>
            </a:r>
            <a:r>
              <a:rPr lang="en-US" b="1" dirty="0" smtClean="0"/>
              <a:t> side are as follows: </a:t>
            </a:r>
            <a:endParaRPr lang="en-IN" b="1" dirty="0" smtClean="0"/>
          </a:p>
          <a:p>
            <a:pPr marL="514350" lvl="0" indent="-514350">
              <a:buFont typeface="+mj-lt"/>
              <a:buAutoNum type="arabicPeriod"/>
            </a:pPr>
            <a:r>
              <a:rPr lang="en-US" dirty="0" smtClean="0"/>
              <a:t>Create a socket with the socket() system call </a:t>
            </a:r>
            <a:endParaRPr lang="en-IN" dirty="0" smtClean="0"/>
          </a:p>
          <a:p>
            <a:pPr marL="514350" lvl="0" indent="-514350">
              <a:buFont typeface="+mj-lt"/>
              <a:buAutoNum type="arabicPeriod"/>
            </a:pPr>
            <a:r>
              <a:rPr lang="en-US" dirty="0" smtClean="0"/>
              <a:t>Bind the socket to an address using the bind() system call. For a server socket on the Internet, an address consists of a port number on the host machine. </a:t>
            </a:r>
            <a:endParaRPr lang="en-IN" dirty="0" smtClean="0"/>
          </a:p>
          <a:p>
            <a:pPr marL="514350" lvl="0" indent="-514350">
              <a:buFont typeface="+mj-lt"/>
              <a:buAutoNum type="arabicPeriod"/>
            </a:pPr>
            <a:r>
              <a:rPr lang="en-US" dirty="0" smtClean="0"/>
              <a:t>Listen for connections with the listen() system call </a:t>
            </a:r>
            <a:endParaRPr lang="en-IN" dirty="0" smtClean="0"/>
          </a:p>
          <a:p>
            <a:pPr marL="514350" lvl="0" indent="-514350">
              <a:buFont typeface="+mj-lt"/>
              <a:buAutoNum type="arabicPeriod"/>
            </a:pPr>
            <a:r>
              <a:rPr lang="en-US" dirty="0" smtClean="0"/>
              <a:t>Accept a connection with the accept() system call. This call typically blocks until a client connects with the server. </a:t>
            </a:r>
            <a:endParaRPr lang="en-IN" dirty="0" smtClean="0"/>
          </a:p>
          <a:p>
            <a:pPr marL="514350" lvl="0" indent="-514350">
              <a:buFont typeface="+mj-lt"/>
              <a:buAutoNum type="arabicPeriod"/>
            </a:pPr>
            <a:r>
              <a:rPr lang="en-US" dirty="0" smtClean="0"/>
              <a:t>Send and receive data </a:t>
            </a:r>
            <a:endParaRPr lang="en-IN" dirty="0" smtClean="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 Lab Questions for Exercise 1</a:t>
            </a:r>
            <a:endParaRPr lang="en-IN" dirty="0"/>
          </a:p>
        </p:txBody>
      </p:sp>
      <p:sp>
        <p:nvSpPr>
          <p:cNvPr id="3" name="Content Placeholder 2"/>
          <p:cNvSpPr>
            <a:spLocks noGrp="1"/>
          </p:cNvSpPr>
          <p:nvPr>
            <p:ph idx="1"/>
          </p:nvPr>
        </p:nvSpPr>
        <p:spPr>
          <a:xfrm>
            <a:off x="0" y="1219200"/>
            <a:ext cx="9144000" cy="5638800"/>
          </a:xfrm>
        </p:spPr>
        <p:txBody>
          <a:bodyPr>
            <a:noAutofit/>
          </a:bodyPr>
          <a:lstStyle/>
          <a:p>
            <a:pPr>
              <a:buNone/>
            </a:pPr>
            <a:r>
              <a:rPr lang="en-US" sz="2000" b="1" dirty="0" err="1" smtClean="0"/>
              <a:t>Prelab</a:t>
            </a:r>
            <a:r>
              <a:rPr lang="en-US" sz="2000" b="1" dirty="0" smtClean="0"/>
              <a:t> Questions:</a:t>
            </a:r>
            <a:r>
              <a:rPr lang="en-US" sz="2000" dirty="0" smtClean="0"/>
              <a:t> </a:t>
            </a:r>
            <a:r>
              <a:rPr lang="en-US" sz="2000" b="1" dirty="0" smtClean="0"/>
              <a:t>to be submitted before 4</a:t>
            </a:r>
            <a:r>
              <a:rPr lang="en-US" sz="2000" b="1" baseline="30000" dirty="0" smtClean="0"/>
              <a:t>th</a:t>
            </a:r>
            <a:r>
              <a:rPr lang="en-US" sz="2000" b="1" dirty="0" smtClean="0"/>
              <a:t> August 2020-6pm</a:t>
            </a:r>
          </a:p>
          <a:p>
            <a:pPr marL="514350" indent="-514350" algn="just">
              <a:buAutoNum type="arabicPeriod"/>
            </a:pPr>
            <a:r>
              <a:rPr lang="en-US" sz="2000" dirty="0" smtClean="0"/>
              <a:t>What are the various methods of Inter Process Communication?</a:t>
            </a:r>
          </a:p>
          <a:p>
            <a:pPr marL="514350" indent="-514350" algn="just">
              <a:buAutoNum type="arabicPeriod"/>
            </a:pPr>
            <a:r>
              <a:rPr lang="en-US" sz="2000" dirty="0" smtClean="0"/>
              <a:t>Execute any command line argument program in C</a:t>
            </a:r>
          </a:p>
          <a:p>
            <a:pPr marL="514350" indent="-514350" algn="just">
              <a:buAutoNum type="arabicPeriod"/>
            </a:pPr>
            <a:r>
              <a:rPr lang="en-US" sz="2000" dirty="0" smtClean="0"/>
              <a:t>What are sockets? Explain Types of sockets</a:t>
            </a:r>
          </a:p>
          <a:p>
            <a:pPr marL="514350" indent="-514350" algn="just">
              <a:buAutoNum type="arabicPeriod"/>
            </a:pPr>
            <a:r>
              <a:rPr lang="en-US" sz="2000" dirty="0" smtClean="0"/>
              <a:t>List out the client and server side system calls used in socket programming along with explanations</a:t>
            </a:r>
          </a:p>
          <a:p>
            <a:pPr marL="514350" indent="-514350" algn="just">
              <a:buFont typeface="+mj-lt"/>
              <a:buAutoNum type="arabicPeriod"/>
            </a:pPr>
            <a:r>
              <a:rPr lang="en-US" sz="2000" dirty="0" smtClean="0"/>
              <a:t>Explain TCP and UDP</a:t>
            </a:r>
          </a:p>
          <a:p>
            <a:pPr marL="514350" indent="-514350" algn="just">
              <a:buFont typeface="+mj-lt"/>
              <a:buAutoNum type="arabicPeriod"/>
            </a:pPr>
            <a:r>
              <a:rPr lang="en-US" sz="2000" dirty="0" smtClean="0"/>
              <a:t>What is called as socket descriptor?</a:t>
            </a:r>
          </a:p>
          <a:p>
            <a:pPr marL="514350" indent="-514350" algn="just">
              <a:buFont typeface="+mj-lt"/>
              <a:buAutoNum type="arabicPeriod"/>
            </a:pPr>
            <a:r>
              <a:rPr lang="en-US" sz="2000" dirty="0" smtClean="0"/>
              <a:t>Give detailed explanations on </a:t>
            </a:r>
          </a:p>
          <a:p>
            <a:pPr marL="914400" lvl="1" indent="-514350" algn="just"/>
            <a:r>
              <a:rPr lang="en-US" sz="2000" dirty="0" smtClean="0"/>
              <a:t>Multiple clients involved in socket Programming</a:t>
            </a:r>
          </a:p>
          <a:p>
            <a:pPr marL="914400" lvl="1" indent="-514350" algn="just"/>
            <a:r>
              <a:rPr lang="en-US" sz="2000" dirty="0" smtClean="0"/>
              <a:t>Socket programming where client and server running in same and different systems</a:t>
            </a:r>
          </a:p>
          <a:p>
            <a:pPr marL="914400" lvl="1" indent="-514350" algn="just">
              <a:buNone/>
            </a:pPr>
            <a:endParaRPr lang="en-US" sz="2000" dirty="0" smtClean="0"/>
          </a:p>
          <a:p>
            <a:pPr marL="514350" indent="-514350">
              <a:buNone/>
            </a:pPr>
            <a:r>
              <a:rPr lang="en-US" sz="2000" b="1" dirty="0" smtClean="0"/>
              <a:t>To be completed while coming to the next Lab:</a:t>
            </a:r>
          </a:p>
          <a:p>
            <a:pPr marL="514350" indent="-514350" algn="just">
              <a:buNone/>
            </a:pPr>
            <a:r>
              <a:rPr lang="en-US" sz="2000" dirty="0" smtClean="0"/>
              <a:t>Implement simple socket program for message passing system in C</a:t>
            </a:r>
          </a:p>
          <a:p>
            <a:pPr marL="514350" indent="-514350">
              <a:buNone/>
            </a:pPr>
            <a:endParaRPr lang="en-US" sz="2000" dirty="0" smtClean="0"/>
          </a:p>
          <a:p>
            <a:pPr marL="514350" indent="-514350">
              <a:buNone/>
            </a:pPr>
            <a:endParaRPr lang="en-US" sz="2000" dirty="0" smtClean="0"/>
          </a:p>
          <a:p>
            <a:pPr marL="514350" indent="-514350">
              <a:buAutoNum type="arabicPeriod"/>
            </a:pPr>
            <a:endParaRPr lang="en-US" sz="2000" dirty="0" smtClean="0"/>
          </a:p>
          <a:p>
            <a:pPr marL="514350" indent="-514350">
              <a:buAutoNum type="arabicPeriod"/>
            </a:pPr>
            <a:endParaRPr lang="en-US" sz="2000" dirty="0" smtClean="0"/>
          </a:p>
          <a:p>
            <a:pPr marL="514350" indent="-514350">
              <a:buAutoNum type="arabicPeriod"/>
            </a:pPr>
            <a:endParaRPr lang="en-IN"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Programming</a:t>
            </a:r>
            <a:endParaRPr lang="en-IN" dirty="0"/>
          </a:p>
        </p:txBody>
      </p:sp>
      <p:sp>
        <p:nvSpPr>
          <p:cNvPr id="3" name="Content Placeholder 2"/>
          <p:cNvSpPr>
            <a:spLocks noGrp="1"/>
          </p:cNvSpPr>
          <p:nvPr>
            <p:ph idx="1"/>
          </p:nvPr>
        </p:nvSpPr>
        <p:spPr/>
        <p:txBody>
          <a:bodyPr>
            <a:normAutofit/>
          </a:bodyPr>
          <a:lstStyle/>
          <a:p>
            <a:r>
              <a:rPr lang="en-US" b="1" dirty="0" smtClean="0"/>
              <a:t>Socket Types:</a:t>
            </a:r>
          </a:p>
          <a:p>
            <a:pPr lvl="1" algn="just"/>
            <a:r>
              <a:rPr lang="en-US" b="1" dirty="0" smtClean="0"/>
              <a:t>S</a:t>
            </a:r>
            <a:r>
              <a:rPr lang="en-US" b="1" i="1" dirty="0" smtClean="0"/>
              <a:t>tream sockets: </a:t>
            </a:r>
            <a:r>
              <a:rPr lang="en-US" dirty="0" smtClean="0"/>
              <a:t>It uses TCP (Transmission Control Protocol), which is a reliable, stream oriented protocol.</a:t>
            </a:r>
            <a:endParaRPr lang="en-IN" dirty="0" smtClean="0"/>
          </a:p>
          <a:p>
            <a:pPr lvl="1" algn="just"/>
            <a:r>
              <a:rPr lang="en-US" b="1" i="1" dirty="0" smtClean="0"/>
              <a:t>Datagram sockets</a:t>
            </a:r>
            <a:r>
              <a:rPr lang="en-US" dirty="0" smtClean="0"/>
              <a:t>. It uses UDP (Unix Datagram Protocol), which is unreliable and message oriented.</a:t>
            </a:r>
            <a:endParaRPr lang="en-IN" dirty="0" smtClean="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normAutofit fontScale="92500" lnSpcReduction="10000"/>
          </a:bodyPr>
          <a:lstStyle/>
          <a:p>
            <a:pPr marL="342900" lvl="1" indent="-342900">
              <a:buFont typeface="Arial" pitchFamily="34" charset="0"/>
              <a:buChar char="•"/>
            </a:pPr>
            <a:r>
              <a:rPr lang="en-US" dirty="0" smtClean="0"/>
              <a:t>When a socket is created, the program has to specify the </a:t>
            </a:r>
            <a:r>
              <a:rPr lang="en-US" b="1" i="1" dirty="0" smtClean="0"/>
              <a:t>address domain</a:t>
            </a:r>
            <a:r>
              <a:rPr lang="en-US" b="1" dirty="0" smtClean="0"/>
              <a:t> </a:t>
            </a:r>
            <a:r>
              <a:rPr lang="en-US" dirty="0" smtClean="0"/>
              <a:t>and the </a:t>
            </a:r>
            <a:r>
              <a:rPr lang="en-US" b="1" i="1" dirty="0" smtClean="0"/>
              <a:t>socket type</a:t>
            </a:r>
            <a:r>
              <a:rPr lang="en-US" b="1" dirty="0" smtClean="0"/>
              <a:t> </a:t>
            </a:r>
            <a:r>
              <a:rPr lang="en-US" dirty="0" smtClean="0"/>
              <a:t>and</a:t>
            </a:r>
            <a:r>
              <a:rPr lang="en-US" b="1" dirty="0" smtClean="0"/>
              <a:t> </a:t>
            </a:r>
            <a:r>
              <a:rPr lang="en-US" dirty="0" smtClean="0"/>
              <a:t>each socket needs a port number on that host. </a:t>
            </a:r>
            <a:endParaRPr lang="en-IN" dirty="0" smtClean="0"/>
          </a:p>
          <a:p>
            <a:endParaRPr lang="en-US" b="1" dirty="0" smtClean="0"/>
          </a:p>
          <a:p>
            <a:r>
              <a:rPr lang="en-US" dirty="0" smtClean="0"/>
              <a:t>There are two widely used address domains:</a:t>
            </a:r>
            <a:endParaRPr lang="en-IN" dirty="0" smtClean="0"/>
          </a:p>
          <a:p>
            <a:pPr lvl="1"/>
            <a:r>
              <a:rPr lang="en-US" b="1" i="1" dirty="0" smtClean="0"/>
              <a:t>Unix domain</a:t>
            </a:r>
            <a:r>
              <a:rPr lang="en-US" b="1" dirty="0" smtClean="0"/>
              <a:t>: </a:t>
            </a:r>
            <a:r>
              <a:rPr lang="en-US" dirty="0" smtClean="0"/>
              <a:t>Two processes can share a common file system</a:t>
            </a:r>
            <a:endParaRPr lang="en-IN" dirty="0" smtClean="0"/>
          </a:p>
          <a:p>
            <a:pPr lvl="1"/>
            <a:r>
              <a:rPr lang="en-US" b="1" i="1" dirty="0" smtClean="0"/>
              <a:t>Internet domain</a:t>
            </a:r>
            <a:r>
              <a:rPr lang="en-US" b="1" dirty="0" smtClean="0"/>
              <a:t>: </a:t>
            </a:r>
            <a:r>
              <a:rPr lang="en-US" dirty="0" smtClean="0"/>
              <a:t>Two processes running on any two hosts on the Internet. The address of a socket in the Internet domain consists of the Internet address (IP) of the host machine. </a:t>
            </a:r>
          </a:p>
          <a:p>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0"/>
            <a:ext cx="9144000" cy="1143000"/>
          </a:xfrm>
        </p:spPr>
        <p:txBody>
          <a:bodyPr>
            <a:normAutofit fontScale="90000"/>
          </a:bodyPr>
          <a:lstStyle/>
          <a:p>
            <a:r>
              <a:rPr lang="en-US" dirty="0" smtClean="0"/>
              <a:t>sock = socket(AF_INET , SOCK_STREAM , 0);</a:t>
            </a:r>
            <a:r>
              <a:rPr lang="en-IN" dirty="0" smtClean="0"/>
              <a:t/>
            </a:r>
            <a:br>
              <a:rPr lang="en-IN" dirty="0" smtClean="0"/>
            </a:b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Core Functions in socket programming</a:t>
            </a:r>
            <a:endParaRPr lang="en-IN" dirty="0"/>
          </a:p>
        </p:txBody>
      </p:sp>
      <p:sp>
        <p:nvSpPr>
          <p:cNvPr id="3" name="Content Placeholder 2"/>
          <p:cNvSpPr>
            <a:spLocks noGrp="1"/>
          </p:cNvSpPr>
          <p:nvPr>
            <p:ph idx="1"/>
          </p:nvPr>
        </p:nvSpPr>
        <p:spPr/>
        <p:txBody>
          <a:bodyPr>
            <a:normAutofit fontScale="40000" lnSpcReduction="20000"/>
          </a:bodyPr>
          <a:lstStyle/>
          <a:p>
            <a:r>
              <a:rPr lang="en-US" sz="4500" dirty="0" smtClean="0"/>
              <a:t>socket()</a:t>
            </a:r>
          </a:p>
          <a:p>
            <a:r>
              <a:rPr lang="en-US" sz="4500" dirty="0" smtClean="0"/>
              <a:t>bind()</a:t>
            </a:r>
          </a:p>
          <a:p>
            <a:r>
              <a:rPr lang="en-US" sz="4500" dirty="0" smtClean="0"/>
              <a:t>listen()</a:t>
            </a:r>
          </a:p>
          <a:p>
            <a:r>
              <a:rPr lang="en-US" sz="4500" dirty="0" smtClean="0"/>
              <a:t>accept()</a:t>
            </a:r>
          </a:p>
          <a:p>
            <a:r>
              <a:rPr lang="en-US" sz="4500" dirty="0" smtClean="0"/>
              <a:t>read()</a:t>
            </a:r>
          </a:p>
          <a:p>
            <a:r>
              <a:rPr lang="en-US" sz="4500" dirty="0" smtClean="0"/>
              <a:t>write()</a:t>
            </a:r>
          </a:p>
          <a:p>
            <a:r>
              <a:rPr lang="en-US" sz="4500" dirty="0" smtClean="0"/>
              <a:t>connect()</a:t>
            </a:r>
          </a:p>
          <a:p>
            <a:r>
              <a:rPr lang="en-US" sz="4500" dirty="0" smtClean="0"/>
              <a:t>close()</a:t>
            </a:r>
          </a:p>
          <a:p>
            <a:r>
              <a:rPr lang="en-US" sz="4500" dirty="0" smtClean="0"/>
              <a:t>send()</a:t>
            </a:r>
          </a:p>
          <a:p>
            <a:r>
              <a:rPr lang="en-US" sz="4500" dirty="0" err="1" smtClean="0"/>
              <a:t>recv</a:t>
            </a:r>
            <a:r>
              <a:rPr lang="en-US" sz="4500" dirty="0" smtClean="0"/>
              <a:t>()</a:t>
            </a:r>
          </a:p>
          <a:p>
            <a:r>
              <a:rPr lang="en-US" sz="4500" dirty="0" err="1" smtClean="0"/>
              <a:t>recvfrom</a:t>
            </a:r>
            <a:r>
              <a:rPr lang="en-US" sz="4500" dirty="0" smtClean="0"/>
              <a:t>()</a:t>
            </a:r>
          </a:p>
          <a:p>
            <a:r>
              <a:rPr lang="en-US" sz="4500" dirty="0" err="1" smtClean="0"/>
              <a:t>sendto</a:t>
            </a:r>
            <a:r>
              <a:rPr lang="en-US" sz="4500" dirty="0" smtClean="0"/>
              <a:t>()</a:t>
            </a:r>
          </a:p>
          <a:p>
            <a:r>
              <a:rPr lang="en-US" sz="4500" dirty="0" err="1" smtClean="0"/>
              <a:t>recvfrom</a:t>
            </a:r>
            <a:r>
              <a:rPr lang="en-US" sz="4500" dirty="0" smtClean="0"/>
              <a:t>()</a:t>
            </a:r>
          </a:p>
          <a:p>
            <a:r>
              <a:rPr lang="en-US" sz="4500" dirty="0" smtClean="0"/>
              <a:t>shutdown()</a:t>
            </a:r>
          </a:p>
          <a:p>
            <a:r>
              <a:rPr lang="en-US" sz="4500" dirty="0" smtClean="0"/>
              <a:t>select()</a:t>
            </a:r>
          </a:p>
          <a:p>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Iterative and concurrent servers</a:t>
            </a:r>
            <a:endParaRPr lang="en-IN" dirty="0"/>
          </a:p>
        </p:txBody>
      </p:sp>
      <p:sp>
        <p:nvSpPr>
          <p:cNvPr id="3" name="Content Placeholder 2"/>
          <p:cNvSpPr>
            <a:spLocks noGrp="1"/>
          </p:cNvSpPr>
          <p:nvPr>
            <p:ph idx="1"/>
          </p:nvPr>
        </p:nvSpPr>
        <p:spPr/>
        <p:txBody>
          <a:bodyPr/>
          <a:lstStyle/>
          <a:p>
            <a:pPr algn="just"/>
            <a:r>
              <a:rPr lang="en-IN" dirty="0" smtClean="0"/>
              <a:t>The </a:t>
            </a:r>
            <a:r>
              <a:rPr lang="en-IN" b="1" dirty="0" smtClean="0"/>
              <a:t>server</a:t>
            </a:r>
            <a:r>
              <a:rPr lang="en-IN" dirty="0" smtClean="0"/>
              <a:t> can be iterative, i.e. it iterates through each client and serves one request at a time. </a:t>
            </a:r>
          </a:p>
          <a:p>
            <a:pPr algn="just"/>
            <a:endParaRPr lang="en-IN" dirty="0" smtClean="0"/>
          </a:p>
          <a:p>
            <a:pPr algn="just"/>
            <a:r>
              <a:rPr lang="en-IN" dirty="0" smtClean="0"/>
              <a:t>Alternatively, a </a:t>
            </a:r>
            <a:r>
              <a:rPr lang="en-IN" b="1" dirty="0" smtClean="0"/>
              <a:t>server</a:t>
            </a:r>
            <a:r>
              <a:rPr lang="en-IN" dirty="0" smtClean="0"/>
              <a:t> can handle multiple clients at the same time in parallel, and this type of a </a:t>
            </a:r>
            <a:r>
              <a:rPr lang="en-IN" b="1" dirty="0" smtClean="0"/>
              <a:t>server</a:t>
            </a:r>
            <a:r>
              <a:rPr lang="en-IN" dirty="0" smtClean="0"/>
              <a:t> is called a </a:t>
            </a:r>
            <a:r>
              <a:rPr lang="en-IN" b="1" dirty="0" smtClean="0"/>
              <a:t>concurrent server</a:t>
            </a:r>
            <a:r>
              <a:rPr lang="en-IN" dirty="0" smtClean="0"/>
              <a:t>.</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pic>
        <p:nvPicPr>
          <p:cNvPr id="1026" name="Picture 2" descr="A concurrent server"/>
          <p:cNvPicPr>
            <a:picLocks noChangeAspect="1" noChangeArrowheads="1"/>
          </p:cNvPicPr>
          <p:nvPr/>
        </p:nvPicPr>
        <p:blipFill>
          <a:blip r:embed="rId2" cstate="print"/>
          <a:srcRect/>
          <a:stretch>
            <a:fillRect/>
          </a:stretch>
        </p:blipFill>
        <p:spPr bwMode="auto">
          <a:xfrm>
            <a:off x="0" y="2514600"/>
            <a:ext cx="4198774" cy="2057400"/>
          </a:xfrm>
          <a:prstGeom prst="rect">
            <a:avLst/>
          </a:prstGeom>
          <a:noFill/>
        </p:spPr>
      </p:pic>
      <p:pic>
        <p:nvPicPr>
          <p:cNvPr id="1028" name="Picture 4" descr="The diagram shows that an iterative server can only process a call from one client at a time."/>
          <p:cNvPicPr>
            <a:picLocks noChangeAspect="1" noChangeArrowheads="1"/>
          </p:cNvPicPr>
          <p:nvPr/>
        </p:nvPicPr>
        <p:blipFill>
          <a:blip r:embed="rId3" cstate="print"/>
          <a:srcRect/>
          <a:stretch>
            <a:fillRect/>
          </a:stretch>
        </p:blipFill>
        <p:spPr bwMode="auto">
          <a:xfrm>
            <a:off x="4648200" y="2514600"/>
            <a:ext cx="4114800" cy="200025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CO-PO-PSO</a:t>
            </a:r>
            <a:endParaRPr lang="en-IN" dirty="0"/>
          </a:p>
        </p:txBody>
      </p:sp>
      <p:graphicFrame>
        <p:nvGraphicFramePr>
          <p:cNvPr id="5" name="Content Placeholder 4"/>
          <p:cNvGraphicFramePr>
            <a:graphicFrameLocks noGrp="1"/>
          </p:cNvGraphicFramePr>
          <p:nvPr>
            <p:ph idx="1"/>
          </p:nvPr>
        </p:nvGraphicFramePr>
        <p:xfrm>
          <a:off x="685800" y="1828800"/>
          <a:ext cx="7772400" cy="4160520"/>
        </p:xfrm>
        <a:graphic>
          <a:graphicData uri="http://schemas.openxmlformats.org/drawingml/2006/table">
            <a:tbl>
              <a:tblPr/>
              <a:tblGrid>
                <a:gridCol w="762000"/>
                <a:gridCol w="3276600"/>
                <a:gridCol w="1600200"/>
                <a:gridCol w="2133600"/>
              </a:tblGrid>
              <a:tr h="914400">
                <a:tc>
                  <a:txBody>
                    <a:bodyPr/>
                    <a:lstStyle/>
                    <a:p>
                      <a:pPr algn="ctr">
                        <a:spcAft>
                          <a:spcPts val="0"/>
                        </a:spcAft>
                      </a:pPr>
                      <a:r>
                        <a:rPr lang="en-US" sz="2100" b="1" dirty="0" smtClean="0">
                          <a:latin typeface="Times New Roman"/>
                          <a:ea typeface="Times New Roman"/>
                        </a:rPr>
                        <a:t>CO</a:t>
                      </a:r>
                      <a:endParaRPr lang="en-IN" sz="21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100" b="1" dirty="0">
                          <a:latin typeface="Times New Roman"/>
                          <a:ea typeface="Times New Roman"/>
                        </a:rPr>
                        <a:t>Course Outcomes</a:t>
                      </a:r>
                      <a:endParaRPr lang="en-IN" sz="2100" dirty="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100" b="1">
                          <a:latin typeface="Times New Roman"/>
                          <a:ea typeface="Times New Roman"/>
                        </a:rPr>
                        <a:t>Programme Outcomes</a:t>
                      </a:r>
                      <a:endParaRPr lang="en-IN" sz="2100">
                        <a:latin typeface="Times New Roman"/>
                        <a:ea typeface="Times New Roman"/>
                      </a:endParaRPr>
                    </a:p>
                    <a:p>
                      <a:pPr algn="ctr">
                        <a:spcAft>
                          <a:spcPts val="0"/>
                        </a:spcAft>
                      </a:pPr>
                      <a:r>
                        <a:rPr lang="en-US" sz="2100" b="1">
                          <a:latin typeface="Times New Roman"/>
                          <a:ea typeface="Times New Roman"/>
                        </a:rPr>
                        <a:t>(PO’s)</a:t>
                      </a:r>
                      <a:endParaRPr lang="en-IN" sz="21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100" b="1">
                          <a:latin typeface="Times New Roman"/>
                          <a:ea typeface="Times New Roman"/>
                        </a:rPr>
                        <a:t>Programme Specific Outcomes</a:t>
                      </a:r>
                      <a:endParaRPr lang="en-IN" sz="2100">
                        <a:latin typeface="Times New Roman"/>
                        <a:ea typeface="Times New Roman"/>
                      </a:endParaRPr>
                    </a:p>
                    <a:p>
                      <a:pPr algn="ctr">
                        <a:spcAft>
                          <a:spcPts val="0"/>
                        </a:spcAft>
                      </a:pPr>
                      <a:r>
                        <a:rPr lang="en-US" sz="2100" b="1">
                          <a:latin typeface="Times New Roman"/>
                          <a:ea typeface="Times New Roman"/>
                        </a:rPr>
                        <a:t>(PSO)</a:t>
                      </a:r>
                      <a:endParaRPr lang="en-IN" sz="2100">
                        <a:latin typeface="Times New Roman"/>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2039">
                <a:tc>
                  <a:txBody>
                    <a:bodyPr/>
                    <a:lstStyle/>
                    <a:p>
                      <a:pPr algn="l">
                        <a:spcAft>
                          <a:spcPts val="0"/>
                        </a:spcAft>
                      </a:pPr>
                      <a:r>
                        <a:rPr lang="en-US" sz="2100">
                          <a:latin typeface="Times New Roman"/>
                          <a:ea typeface="Times New Roman"/>
                        </a:rPr>
                        <a:t>CO1</a:t>
                      </a:r>
                      <a:endParaRPr lang="en-IN" sz="21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tabLst>
                          <a:tab pos="1143000" algn="l"/>
                        </a:tabLst>
                      </a:pPr>
                      <a:r>
                        <a:rPr lang="en-US" sz="2100" dirty="0">
                          <a:latin typeface="Times New Roman"/>
                          <a:ea typeface="Times New Roman"/>
                        </a:rPr>
                        <a:t>Study of development of distributed applications using recent middleware technologies</a:t>
                      </a:r>
                      <a:endParaRPr lang="en-IN" sz="2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100">
                          <a:latin typeface="Times New Roman"/>
                          <a:ea typeface="Times New Roman"/>
                        </a:rPr>
                        <a:t>a, d, e</a:t>
                      </a:r>
                      <a:endParaRPr lang="en-IN" sz="21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100">
                          <a:latin typeface="Times New Roman"/>
                          <a:ea typeface="Times New Roman"/>
                        </a:rPr>
                        <a:t>PSO 1, PSO 2</a:t>
                      </a:r>
                      <a:endParaRPr lang="en-IN" sz="21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2039">
                <a:tc>
                  <a:txBody>
                    <a:bodyPr/>
                    <a:lstStyle/>
                    <a:p>
                      <a:pPr algn="l">
                        <a:spcAft>
                          <a:spcPts val="0"/>
                        </a:spcAft>
                      </a:pPr>
                      <a:r>
                        <a:rPr lang="en-US" sz="2100">
                          <a:latin typeface="Times New Roman"/>
                          <a:ea typeface="Times New Roman"/>
                        </a:rPr>
                        <a:t>CO2</a:t>
                      </a:r>
                      <a:endParaRPr lang="en-IN" sz="21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100">
                          <a:latin typeface="Times New Roman"/>
                          <a:ea typeface="Times New Roman"/>
                        </a:rPr>
                        <a:t>Design and Develop distributed applications using Procedure and Object oriented middleware  technologies</a:t>
                      </a:r>
                      <a:endParaRPr lang="en-IN" sz="21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100" dirty="0">
                          <a:latin typeface="Times New Roman"/>
                          <a:ea typeface="Times New Roman"/>
                        </a:rPr>
                        <a:t>b, c, d, e, g, l </a:t>
                      </a:r>
                      <a:endParaRPr lang="en-IN" sz="2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2100" dirty="0">
                          <a:latin typeface="Times New Roman"/>
                          <a:ea typeface="Times New Roman"/>
                        </a:rPr>
                        <a:t>PSO 1, PSO 2</a:t>
                      </a:r>
                      <a:endParaRPr lang="en-IN" sz="2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lstStyle/>
          <a:p>
            <a:r>
              <a:rPr lang="en-US" dirty="0" smtClean="0"/>
              <a:t>Multi client and single server</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function</a:t>
            </a:r>
            <a:endParaRPr lang="en-IN" dirty="0"/>
          </a:p>
        </p:txBody>
      </p:sp>
      <p:sp>
        <p:nvSpPr>
          <p:cNvPr id="3" name="Content Placeholder 2"/>
          <p:cNvSpPr>
            <a:spLocks noGrp="1"/>
          </p:cNvSpPr>
          <p:nvPr>
            <p:ph idx="1"/>
          </p:nvPr>
        </p:nvSpPr>
        <p:spPr>
          <a:xfrm>
            <a:off x="381000" y="1524000"/>
            <a:ext cx="8458200" cy="4800600"/>
          </a:xfrm>
        </p:spPr>
        <p:txBody>
          <a:bodyPr>
            <a:normAutofit fontScale="85000" lnSpcReduction="10000"/>
          </a:bodyPr>
          <a:lstStyle/>
          <a:p>
            <a:r>
              <a:rPr lang="en-IN" dirty="0" err="1" smtClean="0"/>
              <a:t>int</a:t>
            </a:r>
            <a:r>
              <a:rPr lang="en-IN" dirty="0" smtClean="0"/>
              <a:t> select(</a:t>
            </a:r>
            <a:r>
              <a:rPr lang="en-IN" dirty="0" err="1" smtClean="0"/>
              <a:t>int</a:t>
            </a:r>
            <a:r>
              <a:rPr lang="en-IN" dirty="0" smtClean="0"/>
              <a:t> </a:t>
            </a:r>
            <a:r>
              <a:rPr lang="en-IN" dirty="0" err="1" smtClean="0"/>
              <a:t>maxfd</a:t>
            </a:r>
            <a:r>
              <a:rPr lang="en-IN" dirty="0" smtClean="0"/>
              <a:t>, </a:t>
            </a:r>
            <a:r>
              <a:rPr lang="en-IN" dirty="0" err="1" smtClean="0"/>
              <a:t>fd_set</a:t>
            </a:r>
            <a:r>
              <a:rPr lang="en-IN" dirty="0" smtClean="0"/>
              <a:t> *</a:t>
            </a:r>
            <a:r>
              <a:rPr lang="en-IN" dirty="0" err="1" smtClean="0"/>
              <a:t>readsset</a:t>
            </a:r>
            <a:r>
              <a:rPr lang="en-IN" dirty="0" smtClean="0"/>
              <a:t>, </a:t>
            </a:r>
            <a:r>
              <a:rPr lang="en-IN" dirty="0" err="1" smtClean="0"/>
              <a:t>fd_set</a:t>
            </a:r>
            <a:r>
              <a:rPr lang="en-IN" dirty="0" smtClean="0"/>
              <a:t> *</a:t>
            </a:r>
            <a:r>
              <a:rPr lang="en-IN" dirty="0" err="1" smtClean="0"/>
              <a:t>writeset</a:t>
            </a:r>
            <a:r>
              <a:rPr lang="en-IN" dirty="0" smtClean="0"/>
              <a:t>, </a:t>
            </a:r>
            <a:r>
              <a:rPr lang="en-IN" dirty="0" err="1" smtClean="0"/>
              <a:t>fd_set</a:t>
            </a:r>
            <a:r>
              <a:rPr lang="en-IN" dirty="0" smtClean="0"/>
              <a:t> *</a:t>
            </a:r>
            <a:r>
              <a:rPr lang="en-IN" dirty="0" err="1" smtClean="0"/>
              <a:t>exceptset</a:t>
            </a:r>
            <a:r>
              <a:rPr lang="en-IN" dirty="0" smtClean="0"/>
              <a:t>, const </a:t>
            </a:r>
            <a:r>
              <a:rPr lang="en-IN" dirty="0" err="1" smtClean="0"/>
              <a:t>struct</a:t>
            </a:r>
            <a:r>
              <a:rPr lang="en-IN" dirty="0" smtClean="0"/>
              <a:t> </a:t>
            </a:r>
            <a:r>
              <a:rPr lang="en-IN" dirty="0" err="1" smtClean="0"/>
              <a:t>timeval</a:t>
            </a:r>
            <a:r>
              <a:rPr lang="en-IN" dirty="0" smtClean="0"/>
              <a:t> *timeout); </a:t>
            </a:r>
          </a:p>
          <a:p>
            <a:r>
              <a:rPr lang="en-IN" dirty="0" smtClean="0"/>
              <a:t>Returns: positive count of descriptors ready, 0 on timeout</a:t>
            </a:r>
          </a:p>
          <a:p>
            <a:pPr fontAlgn="base"/>
            <a:r>
              <a:rPr lang="en-IN" dirty="0" smtClean="0"/>
              <a:t>Select command allows to monitor multiple file descriptors, waiting until one of the file descriptors become active.</a:t>
            </a:r>
          </a:p>
          <a:p>
            <a:pPr fontAlgn="base"/>
            <a:r>
              <a:rPr lang="en-IN" dirty="0" smtClean="0"/>
              <a:t>For example, if there is some data to be read on one of the sockets select will provide that information.</a:t>
            </a:r>
          </a:p>
          <a:p>
            <a:pPr fontAlgn="base"/>
            <a:r>
              <a:rPr lang="en-IN" b="1" dirty="0" smtClean="0"/>
              <a:t>Select</a:t>
            </a:r>
            <a:r>
              <a:rPr lang="en-IN" dirty="0" smtClean="0"/>
              <a:t> works like an interrupt handler, which gets activated as soon as any file descriptor sends any data.</a:t>
            </a:r>
          </a:p>
          <a:p>
            <a:endParaRPr lang="en-IN"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Arguments</a:t>
            </a:r>
            <a:endParaRPr lang="en-IN" dirty="0"/>
          </a:p>
        </p:txBody>
      </p:sp>
      <p:sp>
        <p:nvSpPr>
          <p:cNvPr id="3" name="Content Placeholder 2"/>
          <p:cNvSpPr>
            <a:spLocks noGrp="1"/>
          </p:cNvSpPr>
          <p:nvPr>
            <p:ph idx="1"/>
          </p:nvPr>
        </p:nvSpPr>
        <p:spPr/>
        <p:txBody>
          <a:bodyPr/>
          <a:lstStyle/>
          <a:p>
            <a:pPr fontAlgn="base"/>
            <a:r>
              <a:rPr lang="en-IN" b="1" dirty="0" err="1" smtClean="0"/>
              <a:t>maxfd</a:t>
            </a:r>
            <a:r>
              <a:rPr lang="en-IN" b="1" dirty="0" smtClean="0"/>
              <a:t>:</a:t>
            </a:r>
            <a:r>
              <a:rPr lang="en-IN" dirty="0" smtClean="0"/>
              <a:t> maximum number of descriptor ready.</a:t>
            </a:r>
          </a:p>
          <a:p>
            <a:pPr fontAlgn="base"/>
            <a:r>
              <a:rPr lang="en-IN" b="1" dirty="0" smtClean="0"/>
              <a:t>timeout:</a:t>
            </a:r>
            <a:r>
              <a:rPr lang="en-IN" dirty="0" smtClean="0"/>
              <a:t> How long to wait for select to return.</a:t>
            </a:r>
          </a:p>
          <a:p>
            <a:pPr fontAlgn="base"/>
            <a:r>
              <a:rPr lang="en-IN" b="1" dirty="0" err="1" smtClean="0"/>
              <a:t>readset</a:t>
            </a:r>
            <a:r>
              <a:rPr lang="en-IN" b="1" dirty="0" smtClean="0"/>
              <a:t>:</a:t>
            </a:r>
            <a:r>
              <a:rPr lang="en-IN" dirty="0" smtClean="0"/>
              <a:t> Descriptor set that we want kernel to test for reading.</a:t>
            </a:r>
          </a:p>
          <a:p>
            <a:pPr fontAlgn="base"/>
            <a:r>
              <a:rPr lang="en-IN" b="1" dirty="0" err="1" smtClean="0"/>
              <a:t>writeset</a:t>
            </a:r>
            <a:r>
              <a:rPr lang="en-IN" b="1" dirty="0" smtClean="0"/>
              <a:t>:</a:t>
            </a:r>
            <a:r>
              <a:rPr lang="en-IN" dirty="0" smtClean="0"/>
              <a:t> Descriptor set that we want kernel to test for writing.</a:t>
            </a:r>
          </a:p>
          <a:p>
            <a:pPr fontAlgn="base"/>
            <a:r>
              <a:rPr lang="en-IN" b="1" dirty="0" err="1" smtClean="0"/>
              <a:t>exceptset</a:t>
            </a:r>
            <a:r>
              <a:rPr lang="en-IN" b="1" dirty="0" smtClean="0"/>
              <a:t>:</a:t>
            </a:r>
            <a:r>
              <a:rPr lang="en-IN" dirty="0" smtClean="0"/>
              <a:t> Descriptor set that we want kernel to test for exception conditions.</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lstStyle/>
          <a:p>
            <a:r>
              <a:rPr lang="en-US" dirty="0" smtClean="0"/>
              <a:t>Multi client and multi server</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IN" dirty="0" smtClean="0"/>
              <a:t>Can a client connect to multiple servers?</a:t>
            </a:r>
            <a:br>
              <a:rPr lang="en-IN" dirty="0" smtClean="0"/>
            </a:br>
            <a:endParaRPr lang="en-IN" dirty="0"/>
          </a:p>
        </p:txBody>
      </p:sp>
      <p:sp>
        <p:nvSpPr>
          <p:cNvPr id="3" name="Content Placeholder 2"/>
          <p:cNvSpPr>
            <a:spLocks noGrp="1"/>
          </p:cNvSpPr>
          <p:nvPr>
            <p:ph idx="1"/>
          </p:nvPr>
        </p:nvSpPr>
        <p:spPr/>
        <p:txBody>
          <a:bodyPr/>
          <a:lstStyle/>
          <a:p>
            <a:pPr>
              <a:buNone/>
            </a:pPr>
            <a:r>
              <a:rPr lang="en-IN" dirty="0" smtClean="0"/>
              <a:t>	Ans: Indeed, one </a:t>
            </a:r>
            <a:r>
              <a:rPr lang="en-IN" b="1" dirty="0" smtClean="0"/>
              <a:t>client can connect</a:t>
            </a:r>
            <a:r>
              <a:rPr lang="en-IN" dirty="0" smtClean="0"/>
              <a:t> to only one </a:t>
            </a:r>
            <a:r>
              <a:rPr lang="en-IN" b="1" dirty="0" smtClean="0"/>
              <a:t>server</a:t>
            </a:r>
            <a:r>
              <a:rPr lang="en-IN" dirty="0" smtClean="0"/>
              <a:t> at a time. To </a:t>
            </a:r>
            <a:r>
              <a:rPr lang="en-IN" b="1" dirty="0" smtClean="0"/>
              <a:t>connect</a:t>
            </a:r>
            <a:r>
              <a:rPr lang="en-IN" dirty="0" smtClean="0"/>
              <a:t> a </a:t>
            </a:r>
            <a:r>
              <a:rPr lang="en-IN" b="1" dirty="0" smtClean="0"/>
              <a:t>client</a:t>
            </a:r>
            <a:r>
              <a:rPr lang="en-IN" dirty="0" smtClean="0"/>
              <a:t> to </a:t>
            </a:r>
            <a:r>
              <a:rPr lang="en-IN" b="1" dirty="0" smtClean="0"/>
              <a:t>multiple servers</a:t>
            </a:r>
            <a:r>
              <a:rPr lang="en-IN" dirty="0" smtClean="0"/>
              <a:t> you would need to create </a:t>
            </a:r>
            <a:r>
              <a:rPr lang="en-IN" b="1" dirty="0" smtClean="0"/>
              <a:t>multiple clients</a:t>
            </a:r>
            <a:r>
              <a:rPr lang="en-IN" dirty="0" smtClean="0"/>
              <a:t> and initiate the requests to different </a:t>
            </a:r>
            <a:r>
              <a:rPr lang="en-IN" b="1" dirty="0" smtClean="0"/>
              <a:t>servers</a:t>
            </a:r>
            <a:r>
              <a:rPr lang="en-IN" dirty="0" smtClean="0"/>
              <a:t>.</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threaded server</a:t>
            </a:r>
            <a:endParaRPr lang="en-IN" dirty="0"/>
          </a:p>
        </p:txBody>
      </p:sp>
      <p:sp>
        <p:nvSpPr>
          <p:cNvPr id="3" name="Content Placeholder 2"/>
          <p:cNvSpPr>
            <a:spLocks noGrp="1"/>
          </p:cNvSpPr>
          <p:nvPr>
            <p:ph idx="1"/>
          </p:nvPr>
        </p:nvSpPr>
        <p:spPr/>
        <p:txBody>
          <a:bodyPr/>
          <a:lstStyle/>
          <a:p>
            <a:pPr algn="just"/>
            <a:r>
              <a:rPr lang="en-IN" dirty="0" smtClean="0"/>
              <a:t>A multithreaded server is any server that has more than one thread. Because a transport requires its own thread, multithreaded servers also have multiple transports. The number of thread-transport pairs that a server contains defines the number of requests that the server can handle in parallel. </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fontScale="90000"/>
          </a:bodyPr>
          <a:lstStyle/>
          <a:p>
            <a:r>
              <a:rPr lang="en-US" dirty="0" smtClean="0"/>
              <a:t>Post lab questions: </a:t>
            </a:r>
            <a:r>
              <a:rPr lang="en-US" sz="4000" dirty="0" smtClean="0"/>
              <a:t>Deadline 9</a:t>
            </a:r>
            <a:r>
              <a:rPr lang="en-US" sz="4000" baseline="30000" dirty="0" smtClean="0"/>
              <a:t>th</a:t>
            </a:r>
            <a:r>
              <a:rPr lang="en-US" sz="4000" dirty="0" smtClean="0"/>
              <a:t> sep 2020</a:t>
            </a:r>
            <a:endParaRPr lang="en-IN" dirty="0"/>
          </a:p>
        </p:txBody>
      </p:sp>
      <p:sp>
        <p:nvSpPr>
          <p:cNvPr id="3" name="Content Placeholder 2"/>
          <p:cNvSpPr>
            <a:spLocks noGrp="1"/>
          </p:cNvSpPr>
          <p:nvPr>
            <p:ph idx="1"/>
          </p:nvPr>
        </p:nvSpPr>
        <p:spPr>
          <a:xfrm>
            <a:off x="0" y="914400"/>
            <a:ext cx="9144000" cy="5715000"/>
          </a:xfrm>
        </p:spPr>
        <p:txBody>
          <a:bodyPr>
            <a:noAutofit/>
          </a:bodyPr>
          <a:lstStyle/>
          <a:p>
            <a:pPr>
              <a:buNone/>
            </a:pPr>
            <a:r>
              <a:rPr lang="en-IN" sz="1900" b="1" dirty="0" smtClean="0"/>
              <a:t>	Describe the following core socket functions </a:t>
            </a:r>
            <a:r>
              <a:rPr lang="en-IN" sz="1900" b="1" i="1" dirty="0" smtClean="0"/>
              <a:t>(with syntax, data type, parameters and return value)</a:t>
            </a:r>
            <a:r>
              <a:rPr lang="en-IN" sz="1900" b="1" dirty="0" smtClean="0"/>
              <a:t> required to write a complete client and server program in C.</a:t>
            </a:r>
          </a:p>
          <a:p>
            <a:pPr fontAlgn="base"/>
            <a:r>
              <a:rPr lang="en-IN" sz="1900" dirty="0" smtClean="0"/>
              <a:t>socket()</a:t>
            </a:r>
          </a:p>
          <a:p>
            <a:pPr fontAlgn="base"/>
            <a:r>
              <a:rPr lang="en-IN" sz="1900" dirty="0" smtClean="0"/>
              <a:t>bind()</a:t>
            </a:r>
          </a:p>
          <a:p>
            <a:pPr fontAlgn="base"/>
            <a:r>
              <a:rPr lang="en-IN" sz="1900" dirty="0" smtClean="0"/>
              <a:t>listen()</a:t>
            </a:r>
          </a:p>
          <a:p>
            <a:pPr fontAlgn="base"/>
            <a:r>
              <a:rPr lang="en-IN" sz="1900" dirty="0" smtClean="0"/>
              <a:t>accept()</a:t>
            </a:r>
          </a:p>
          <a:p>
            <a:pPr fontAlgn="base"/>
            <a:r>
              <a:rPr lang="en-IN" sz="1900" dirty="0" smtClean="0"/>
              <a:t>read()</a:t>
            </a:r>
          </a:p>
          <a:p>
            <a:pPr fontAlgn="base"/>
            <a:r>
              <a:rPr lang="en-IN" sz="1900" dirty="0" smtClean="0"/>
              <a:t>write()</a:t>
            </a:r>
          </a:p>
          <a:p>
            <a:pPr fontAlgn="base"/>
            <a:r>
              <a:rPr lang="en-IN" sz="1900" dirty="0" smtClean="0"/>
              <a:t>connect()</a:t>
            </a:r>
          </a:p>
          <a:p>
            <a:pPr fontAlgn="base"/>
            <a:r>
              <a:rPr lang="en-IN" sz="1900" dirty="0" smtClean="0"/>
              <a:t>close()</a:t>
            </a:r>
          </a:p>
          <a:p>
            <a:pPr fontAlgn="base"/>
            <a:r>
              <a:rPr lang="en-IN" sz="1900" dirty="0" smtClean="0"/>
              <a:t>send()</a:t>
            </a:r>
          </a:p>
          <a:p>
            <a:pPr fontAlgn="base"/>
            <a:r>
              <a:rPr lang="en-IN" sz="1900" dirty="0" err="1" smtClean="0"/>
              <a:t>recv</a:t>
            </a:r>
            <a:r>
              <a:rPr lang="en-IN" sz="1900" dirty="0" smtClean="0"/>
              <a:t>()</a:t>
            </a:r>
          </a:p>
          <a:p>
            <a:pPr fontAlgn="base"/>
            <a:r>
              <a:rPr lang="en-IN" sz="1900" dirty="0" err="1" smtClean="0"/>
              <a:t>recvfrom</a:t>
            </a:r>
            <a:r>
              <a:rPr lang="en-IN" sz="1900" dirty="0" smtClean="0"/>
              <a:t>()</a:t>
            </a:r>
          </a:p>
          <a:p>
            <a:pPr fontAlgn="base"/>
            <a:r>
              <a:rPr lang="en-IN" sz="1900" dirty="0" err="1" smtClean="0"/>
              <a:t>sendto</a:t>
            </a:r>
            <a:r>
              <a:rPr lang="en-IN" sz="1900" dirty="0" smtClean="0"/>
              <a:t>()</a:t>
            </a:r>
          </a:p>
          <a:p>
            <a:pPr fontAlgn="base"/>
            <a:r>
              <a:rPr lang="en-IN" sz="1900" dirty="0" err="1" smtClean="0"/>
              <a:t>recvfrom</a:t>
            </a:r>
            <a:r>
              <a:rPr lang="en-IN" sz="1900" dirty="0" smtClean="0"/>
              <a:t>()</a:t>
            </a:r>
          </a:p>
          <a:p>
            <a:pPr fontAlgn="base"/>
            <a:r>
              <a:rPr lang="en-IN" sz="1900" dirty="0" smtClean="0"/>
              <a:t>shutdown()</a:t>
            </a:r>
          </a:p>
          <a:p>
            <a:pPr fontAlgn="base"/>
            <a:r>
              <a:rPr lang="en-IN" sz="1900" dirty="0" smtClean="0"/>
              <a:t>select()</a:t>
            </a:r>
          </a:p>
          <a:p>
            <a:pPr>
              <a:buNone/>
            </a:pPr>
            <a:r>
              <a:rPr lang="en-IN" sz="1900" dirty="0" smtClean="0"/>
              <a:t/>
            </a:r>
            <a:br>
              <a:rPr lang="en-IN" sz="1900" dirty="0" smtClean="0"/>
            </a:br>
            <a:endParaRPr lang="en-IN" sz="1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Procedure calls</a:t>
            </a:r>
            <a:endParaRPr lang="en-IN" dirty="0"/>
          </a:p>
        </p:txBody>
      </p:sp>
      <p:sp>
        <p:nvSpPr>
          <p:cNvPr id="3" name="Content Placeholder 2"/>
          <p:cNvSpPr>
            <a:spLocks noGrp="1"/>
          </p:cNvSpPr>
          <p:nvPr>
            <p:ph idx="1"/>
          </p:nvPr>
        </p:nvSpPr>
        <p:spPr/>
        <p:txBody>
          <a:bodyPr/>
          <a:lstStyle/>
          <a:p>
            <a:pPr algn="just"/>
            <a:r>
              <a:rPr lang="en-IN" dirty="0" smtClean="0"/>
              <a:t>Procedure is an important and frequently used programming construct for a compiler. </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Remote Procedure Call</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Remote procedure calls, however, run procedures on other machines or devices connected to a network. </a:t>
            </a:r>
          </a:p>
          <a:p>
            <a:pPr algn="just"/>
            <a:r>
              <a:rPr lang="en-IN" dirty="0" smtClean="0"/>
              <a:t>Once the instructions have been run, the results of the procedure are usually returned to the local computer.</a:t>
            </a:r>
          </a:p>
          <a:p>
            <a:pPr algn="just"/>
            <a:r>
              <a:rPr lang="en-US" dirty="0" smtClean="0"/>
              <a:t>RPC is a protocol that one program can use to request a service from a program located in another computer on a network without having to understand the network’s detail.</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runs at same machine</a:t>
            </a:r>
            <a:endParaRPr lang="en-IN" dirty="0"/>
          </a:p>
        </p:txBody>
      </p:sp>
      <p:pic>
        <p:nvPicPr>
          <p:cNvPr id="1026" name="Picture 2" descr="IPC and RPC. - ppt download"/>
          <p:cNvPicPr>
            <a:picLocks noChangeAspect="1" noChangeArrowheads="1"/>
          </p:cNvPicPr>
          <p:nvPr/>
        </p:nvPicPr>
        <p:blipFill>
          <a:blip r:embed="rId2" cstate="print"/>
          <a:srcRect t="17544"/>
          <a:stretch>
            <a:fillRect/>
          </a:stretch>
        </p:blipFill>
        <p:spPr bwMode="auto">
          <a:xfrm>
            <a:off x="609600" y="1600200"/>
            <a:ext cx="7543800" cy="4419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Exercises</a:t>
            </a:r>
            <a:endParaRPr lang="en-IN" dirty="0"/>
          </a:p>
        </p:txBody>
      </p:sp>
      <p:sp>
        <p:nvSpPr>
          <p:cNvPr id="3" name="Content Placeholder 2"/>
          <p:cNvSpPr>
            <a:spLocks noGrp="1"/>
          </p:cNvSpPr>
          <p:nvPr>
            <p:ph idx="1"/>
          </p:nvPr>
        </p:nvSpPr>
        <p:spPr>
          <a:xfrm>
            <a:off x="228600" y="1600200"/>
            <a:ext cx="8686800" cy="4800600"/>
          </a:xfrm>
        </p:spPr>
        <p:txBody>
          <a:bodyPr>
            <a:normAutofit/>
          </a:bodyPr>
          <a:lstStyle/>
          <a:p>
            <a:pPr marL="514350" indent="-514350">
              <a:buFont typeface="+mj-lt"/>
              <a:buAutoNum type="arabicPeriod"/>
            </a:pPr>
            <a:r>
              <a:rPr lang="en-US" dirty="0" smtClean="0"/>
              <a:t>IPC with Socket Programming (C Language)</a:t>
            </a:r>
            <a:endParaRPr lang="en-IN" dirty="0" smtClean="0"/>
          </a:p>
          <a:p>
            <a:pPr marL="514350" indent="-514350">
              <a:buFont typeface="+mj-lt"/>
              <a:buAutoNum type="arabicPeriod"/>
            </a:pPr>
            <a:r>
              <a:rPr lang="en-US" dirty="0" smtClean="0"/>
              <a:t>RPC Programming with </a:t>
            </a:r>
            <a:r>
              <a:rPr lang="en-US" b="1" dirty="0" smtClean="0"/>
              <a:t>SUN-RPC</a:t>
            </a:r>
            <a:r>
              <a:rPr lang="en-US" dirty="0" smtClean="0"/>
              <a:t> and </a:t>
            </a:r>
            <a:r>
              <a:rPr lang="en-US" b="1" dirty="0" smtClean="0"/>
              <a:t>Microsoft RPC</a:t>
            </a:r>
            <a:endParaRPr lang="en-IN" b="1" dirty="0" smtClean="0"/>
          </a:p>
          <a:p>
            <a:pPr marL="514350" indent="-514350">
              <a:buFont typeface="+mj-lt"/>
              <a:buAutoNum type="arabicPeriod"/>
            </a:pPr>
            <a:r>
              <a:rPr lang="en-US" dirty="0" smtClean="0"/>
              <a:t>Distributed Object Computing with Java </a:t>
            </a:r>
            <a:r>
              <a:rPr lang="en-US" b="1" dirty="0" smtClean="0"/>
              <a:t>RMI</a:t>
            </a:r>
            <a:endParaRPr lang="en-IN" b="1" dirty="0" smtClean="0"/>
          </a:p>
          <a:p>
            <a:pPr marL="514350" indent="-514350">
              <a:buFont typeface="+mj-lt"/>
              <a:buAutoNum type="arabicPeriod"/>
            </a:pPr>
            <a:r>
              <a:rPr lang="en-US" dirty="0" smtClean="0"/>
              <a:t>Distributed Programming with </a:t>
            </a:r>
            <a:r>
              <a:rPr lang="en-US" b="1" dirty="0" smtClean="0"/>
              <a:t>EJB</a:t>
            </a:r>
            <a:endParaRPr lang="en-IN" b="1" dirty="0" smtClean="0"/>
          </a:p>
          <a:p>
            <a:pPr marL="514350" indent="-514350">
              <a:buFont typeface="+mj-lt"/>
              <a:buAutoNum type="arabicPeriod"/>
            </a:pPr>
            <a:r>
              <a:rPr lang="en-US" dirty="0" smtClean="0"/>
              <a:t>Distributed Object Computing with Microsoft </a:t>
            </a:r>
            <a:r>
              <a:rPr lang="en-US" b="1" dirty="0" smtClean="0"/>
              <a:t>COM</a:t>
            </a:r>
            <a:r>
              <a:rPr lang="en-US" dirty="0" smtClean="0"/>
              <a:t> and </a:t>
            </a:r>
            <a:r>
              <a:rPr lang="en-US" b="1" dirty="0" smtClean="0"/>
              <a:t>DCOM </a:t>
            </a:r>
            <a:endParaRPr lang="en-IN" b="1" dirty="0" smtClean="0"/>
          </a:p>
          <a:p>
            <a:pPr marL="514350" indent="-514350">
              <a:buFont typeface="+mj-lt"/>
              <a:buAutoNum type="arabicPeriod"/>
            </a:pPr>
            <a:r>
              <a:rPr lang="en-US" dirty="0" smtClean="0"/>
              <a:t>Mini Project</a:t>
            </a:r>
            <a:endParaRPr lang="en-IN" dirty="0" smtClean="0"/>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a:t>
            </a:r>
            <a:r>
              <a:rPr lang="en-US" dirty="0" err="1" smtClean="0"/>
              <a:t>vs</a:t>
            </a:r>
            <a:r>
              <a:rPr lang="en-US" dirty="0" smtClean="0"/>
              <a:t> RPC</a:t>
            </a:r>
            <a:endParaRPr lang="en-IN"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pPr algn="just"/>
            <a:r>
              <a:rPr lang="en-US" dirty="0" smtClean="0"/>
              <a:t>In contrast to the IPC facility, the messages exchanged in RPC communication are well structured and are thus no longer just packets of data</a:t>
            </a:r>
            <a:endParaRPr lang="en-IN" dirty="0" smtClean="0"/>
          </a:p>
          <a:p>
            <a:pPr algn="just"/>
            <a:r>
              <a:rPr lang="en-US" dirty="0" smtClean="0"/>
              <a:t>Each message is addressed to an RPC daemon listening to a port on the remote system and each contains an identifier of the function to execute and the parameters to pass to that function</a:t>
            </a:r>
          </a:p>
          <a:p>
            <a:pPr algn="just"/>
            <a:r>
              <a:rPr lang="en-US" dirty="0" smtClean="0"/>
              <a:t>The function is then executed as requested and any output is sent back to the requester in a separate message</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Procedure calls</a:t>
            </a:r>
            <a:endParaRPr lang="en-IN" dirty="0"/>
          </a:p>
        </p:txBody>
      </p:sp>
      <p:pic>
        <p:nvPicPr>
          <p:cNvPr id="47106" name="Picture 2"/>
          <p:cNvPicPr>
            <a:picLocks noChangeAspect="1" noChangeArrowheads="1"/>
          </p:cNvPicPr>
          <p:nvPr/>
        </p:nvPicPr>
        <p:blipFill>
          <a:blip r:embed="rId2" cstate="print"/>
          <a:srcRect l="7833" t="35937" r="42972" b="51563"/>
          <a:stretch>
            <a:fillRect/>
          </a:stretch>
        </p:blipFill>
        <p:spPr bwMode="auto">
          <a:xfrm>
            <a:off x="1447800" y="1905000"/>
            <a:ext cx="6781800" cy="28956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RPC</a:t>
            </a:r>
            <a:endParaRPr lang="en-IN" dirty="0"/>
          </a:p>
        </p:txBody>
      </p:sp>
      <p:sp>
        <p:nvSpPr>
          <p:cNvPr id="3" name="Content Placeholder 2"/>
          <p:cNvSpPr>
            <a:spLocks noGrp="1"/>
          </p:cNvSpPr>
          <p:nvPr>
            <p:ph idx="1"/>
          </p:nvPr>
        </p:nvSpPr>
        <p:spPr/>
        <p:txBody>
          <a:bodyPr/>
          <a:lstStyle/>
          <a:p>
            <a:r>
              <a:rPr lang="en-US" dirty="0" smtClean="0"/>
              <a:t>Client</a:t>
            </a:r>
          </a:p>
          <a:p>
            <a:r>
              <a:rPr lang="en-US" dirty="0" smtClean="0"/>
              <a:t>Client stub</a:t>
            </a:r>
          </a:p>
          <a:p>
            <a:r>
              <a:rPr lang="en-US" dirty="0" smtClean="0"/>
              <a:t>Server</a:t>
            </a:r>
          </a:p>
          <a:p>
            <a:r>
              <a:rPr lang="en-US" dirty="0" smtClean="0"/>
              <a:t>Server stub</a:t>
            </a:r>
          </a:p>
          <a:p>
            <a:r>
              <a:rPr lang="en-US" dirty="0" smtClean="0"/>
              <a:t>RPC interface</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4" descr="RPC (remote procedure call) process - Stack Overflow"/>
          <p:cNvPicPr>
            <a:picLocks noChangeAspect="1" noChangeArrowheads="1"/>
          </p:cNvPicPr>
          <p:nvPr/>
        </p:nvPicPr>
        <p:blipFill>
          <a:blip r:embed="rId2" cstate="print"/>
          <a:srcRect/>
          <a:stretch>
            <a:fillRect/>
          </a:stretch>
        </p:blipFill>
        <p:spPr bwMode="auto">
          <a:xfrm>
            <a:off x="152400" y="76200"/>
            <a:ext cx="8839200" cy="66294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srcRect l="23759" t="11729" r="27160" b="26562"/>
          <a:stretch>
            <a:fillRect/>
          </a:stretch>
        </p:blipFill>
        <p:spPr bwMode="auto">
          <a:xfrm>
            <a:off x="381000" y="0"/>
            <a:ext cx="8534400" cy="66294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Marshalling/</a:t>
            </a:r>
            <a:r>
              <a:rPr lang="en-US" dirty="0" err="1" smtClean="0"/>
              <a:t>Unmarshalling</a:t>
            </a:r>
            <a:endParaRPr lang="en-IN"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pPr algn="just"/>
            <a:r>
              <a:rPr lang="en-IN" dirty="0" smtClean="0"/>
              <a:t>Implementing RPC involves the transfer of arguments and results between client-server processes.</a:t>
            </a:r>
          </a:p>
          <a:p>
            <a:pPr algn="just"/>
            <a:r>
              <a:rPr lang="en-IN" dirty="0" smtClean="0"/>
              <a:t>These arguments and results are language-level data structures which are transferred in the form of message data.</a:t>
            </a:r>
          </a:p>
          <a:p>
            <a:pPr algn="just"/>
            <a:r>
              <a:rPr lang="en-IN" dirty="0" smtClean="0"/>
              <a:t>Transfer of message data between two computers requires encoding of the message data, which is known as marshalling.</a:t>
            </a:r>
          </a:p>
          <a:p>
            <a:pPr algn="just"/>
            <a:r>
              <a:rPr lang="en-IN" dirty="0" smtClean="0"/>
              <a:t>The decoding of the message data is known as </a:t>
            </a:r>
            <a:r>
              <a:rPr lang="en-IN" dirty="0" err="1" smtClean="0"/>
              <a:t>unmarshalling</a:t>
            </a:r>
            <a:r>
              <a:rPr lang="en-IN" dirty="0" smtClean="0"/>
              <a:t> which reverses the steps of marshalling.</a:t>
            </a:r>
          </a:p>
          <a:p>
            <a:pPr algn="just">
              <a:buNone/>
            </a:pP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The following steps take place during a RPC</a:t>
            </a:r>
            <a:endParaRPr lang="en-IN" dirty="0"/>
          </a:p>
        </p:txBody>
      </p:sp>
      <p:sp>
        <p:nvSpPr>
          <p:cNvPr id="3" name="Content Placeholder 2"/>
          <p:cNvSpPr>
            <a:spLocks noGrp="1"/>
          </p:cNvSpPr>
          <p:nvPr>
            <p:ph idx="1"/>
          </p:nvPr>
        </p:nvSpPr>
        <p:spPr>
          <a:xfrm>
            <a:off x="0" y="1066800"/>
            <a:ext cx="9144000" cy="5715000"/>
          </a:xfrm>
        </p:spPr>
        <p:txBody>
          <a:bodyPr>
            <a:normAutofit fontScale="70000" lnSpcReduction="20000"/>
          </a:bodyPr>
          <a:lstStyle/>
          <a:p>
            <a:pPr algn="just" fontAlgn="base">
              <a:buNone/>
            </a:pPr>
            <a:endParaRPr lang="en-IN" dirty="0" smtClean="0"/>
          </a:p>
          <a:p>
            <a:pPr marL="514350" indent="-514350" algn="just" fontAlgn="base">
              <a:buFont typeface="+mj-lt"/>
              <a:buAutoNum type="arabicPeriod"/>
            </a:pPr>
            <a:r>
              <a:rPr lang="en-IN" dirty="0" smtClean="0"/>
              <a:t>A client invokes a </a:t>
            </a:r>
            <a:r>
              <a:rPr lang="en-IN" b="1" dirty="0" smtClean="0"/>
              <a:t>client stub procedure</a:t>
            </a:r>
            <a:r>
              <a:rPr lang="en-IN" dirty="0" smtClean="0"/>
              <a:t>, passing parameters in the usual way. The client stub resides within the client’s own address space.</a:t>
            </a:r>
          </a:p>
          <a:p>
            <a:pPr marL="514350" indent="-514350" algn="just" fontAlgn="base">
              <a:buFont typeface="+mj-lt"/>
              <a:buAutoNum type="arabicPeriod"/>
            </a:pPr>
            <a:r>
              <a:rPr lang="en-IN" dirty="0" smtClean="0"/>
              <a:t>The client stub </a:t>
            </a:r>
            <a:r>
              <a:rPr lang="en-IN" b="1" dirty="0" err="1" smtClean="0"/>
              <a:t>marshalls</a:t>
            </a:r>
            <a:r>
              <a:rPr lang="en-IN" b="1" dirty="0" smtClean="0"/>
              <a:t>(pack)</a:t>
            </a:r>
            <a:r>
              <a:rPr lang="en-IN" dirty="0" smtClean="0"/>
              <a:t> the parameters into a message. Marshalling includes converting the representation of the parameters into a standard format, and copying each parameter into the message.</a:t>
            </a:r>
          </a:p>
          <a:p>
            <a:pPr marL="514350" indent="-514350" algn="just" fontAlgn="base">
              <a:buFont typeface="+mj-lt"/>
              <a:buAutoNum type="arabicPeriod"/>
            </a:pPr>
            <a:r>
              <a:rPr lang="en-IN" dirty="0" smtClean="0"/>
              <a:t>The client stub passes the message to the transport layer, which sends it to the remote server machine.</a:t>
            </a:r>
          </a:p>
          <a:p>
            <a:pPr marL="514350" indent="-514350" algn="just" fontAlgn="base">
              <a:buFont typeface="+mj-lt"/>
              <a:buAutoNum type="arabicPeriod"/>
            </a:pPr>
            <a:r>
              <a:rPr lang="en-IN" dirty="0" smtClean="0"/>
              <a:t>On the server, the transport layer passes the message to a server stub, which </a:t>
            </a:r>
            <a:r>
              <a:rPr lang="en-IN" b="1" dirty="0" err="1" smtClean="0"/>
              <a:t>demarshalls</a:t>
            </a:r>
            <a:r>
              <a:rPr lang="en-IN" b="1" dirty="0" smtClean="0"/>
              <a:t>(unpack)</a:t>
            </a:r>
            <a:r>
              <a:rPr lang="en-IN" dirty="0" smtClean="0"/>
              <a:t> the parameters and calls the desired server routine using the regular procedure call mechanism.</a:t>
            </a:r>
          </a:p>
          <a:p>
            <a:pPr marL="514350" indent="-514350" algn="just" fontAlgn="base">
              <a:buFont typeface="+mj-lt"/>
              <a:buAutoNum type="arabicPeriod"/>
            </a:pPr>
            <a:r>
              <a:rPr lang="en-IN" dirty="0" smtClean="0"/>
              <a:t>When the server procedure completes, it returns to the server stub </a:t>
            </a:r>
            <a:r>
              <a:rPr lang="en-IN" b="1" dirty="0" smtClean="0"/>
              <a:t>(e.g., via a normal procedure call return)</a:t>
            </a:r>
            <a:r>
              <a:rPr lang="en-IN" dirty="0" smtClean="0"/>
              <a:t>, which </a:t>
            </a:r>
            <a:r>
              <a:rPr lang="en-IN" dirty="0" err="1" smtClean="0"/>
              <a:t>marshalls</a:t>
            </a:r>
            <a:r>
              <a:rPr lang="en-IN" dirty="0" smtClean="0"/>
              <a:t> the return values into a message. The server stub then hands the message to the transport layer.</a:t>
            </a:r>
          </a:p>
          <a:p>
            <a:pPr marL="514350" indent="-514350" algn="just" fontAlgn="base">
              <a:buFont typeface="+mj-lt"/>
              <a:buAutoNum type="arabicPeriod"/>
            </a:pPr>
            <a:r>
              <a:rPr lang="en-IN" dirty="0" smtClean="0"/>
              <a:t>The transport layer sends the result message back to the client transport layer, which hands the message back to the client stub.</a:t>
            </a:r>
          </a:p>
          <a:p>
            <a:pPr marL="514350" indent="-514350" algn="just" fontAlgn="base">
              <a:buFont typeface="+mj-lt"/>
              <a:buAutoNum type="arabicPeriod"/>
            </a:pPr>
            <a:r>
              <a:rPr lang="en-IN" dirty="0" smtClean="0"/>
              <a:t>The client stub </a:t>
            </a:r>
            <a:r>
              <a:rPr lang="en-IN" dirty="0" err="1" smtClean="0"/>
              <a:t>demarshalls</a:t>
            </a:r>
            <a:r>
              <a:rPr lang="en-IN" dirty="0" smtClean="0"/>
              <a:t> the return parameters and execution returns to the caller.</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in RPC and how resolved</a:t>
            </a:r>
            <a:endParaRPr lang="en-IN" dirty="0"/>
          </a:p>
        </p:txBody>
      </p:sp>
      <p:sp>
        <p:nvSpPr>
          <p:cNvPr id="3" name="Content Placeholder 2"/>
          <p:cNvSpPr>
            <a:spLocks noGrp="1"/>
          </p:cNvSpPr>
          <p:nvPr>
            <p:ph idx="1"/>
          </p:nvPr>
        </p:nvSpPr>
        <p:spPr/>
        <p:txBody>
          <a:bodyPr/>
          <a:lstStyle/>
          <a:p>
            <a:pPr algn="just"/>
            <a:r>
              <a:rPr lang="en-US" dirty="0" smtClean="0"/>
              <a:t>Differences in data representation on the client and server machines(</a:t>
            </a:r>
            <a:r>
              <a:rPr lang="en-US" dirty="0" err="1" smtClean="0"/>
              <a:t>i.e</a:t>
            </a:r>
            <a:r>
              <a:rPr lang="en-US" dirty="0" smtClean="0"/>
              <a:t> big </a:t>
            </a:r>
            <a:r>
              <a:rPr lang="en-US" dirty="0" err="1" smtClean="0"/>
              <a:t>endian</a:t>
            </a:r>
            <a:r>
              <a:rPr lang="en-US" dirty="0" smtClean="0"/>
              <a:t> or little </a:t>
            </a:r>
            <a:r>
              <a:rPr lang="en-US" dirty="0" err="1" smtClean="0"/>
              <a:t>endian</a:t>
            </a:r>
            <a:r>
              <a:rPr lang="en-US" dirty="0" smtClean="0"/>
              <a:t>) -&gt; machine independent representation of data(marshalling)</a:t>
            </a:r>
          </a:p>
          <a:p>
            <a:pPr algn="just"/>
            <a:r>
              <a:rPr lang="en-US" dirty="0" smtClean="0"/>
              <a:t>How does client know the port numbers on the server? -&gt; 1) fixed port number or 2) </a:t>
            </a:r>
            <a:r>
              <a:rPr lang="en-US" dirty="0" err="1" smtClean="0"/>
              <a:t>randezvous</a:t>
            </a:r>
            <a:r>
              <a:rPr lang="en-US" dirty="0" smtClean="0"/>
              <a:t>/ matchmaker mechanism</a:t>
            </a:r>
          </a:p>
          <a:p>
            <a:endParaRPr lang="en-US" dirty="0" smtClean="0"/>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flavors of RPC</a:t>
            </a:r>
            <a:endParaRPr lang="en-IN" dirty="0"/>
          </a:p>
        </p:txBody>
      </p:sp>
      <p:sp>
        <p:nvSpPr>
          <p:cNvPr id="3" name="Content Placeholder 2"/>
          <p:cNvSpPr>
            <a:spLocks noGrp="1"/>
          </p:cNvSpPr>
          <p:nvPr>
            <p:ph idx="1"/>
          </p:nvPr>
        </p:nvSpPr>
        <p:spPr/>
        <p:txBody>
          <a:bodyPr/>
          <a:lstStyle/>
          <a:p>
            <a:pPr algn="just"/>
            <a:r>
              <a:rPr lang="en-US" b="1" dirty="0" smtClean="0"/>
              <a:t>SUN RPC</a:t>
            </a:r>
            <a:r>
              <a:rPr lang="en-US" dirty="0" smtClean="0"/>
              <a:t>: Open Network Computing RPC- An RPC technology for Unix based systems</a:t>
            </a:r>
          </a:p>
          <a:p>
            <a:pPr algn="just"/>
            <a:r>
              <a:rPr lang="en-US" b="1" dirty="0" smtClean="0"/>
              <a:t>DCE/RPC:  </a:t>
            </a:r>
            <a:r>
              <a:rPr lang="en-US" dirty="0" smtClean="0"/>
              <a:t>Distributed Computing Environment RPC by OSF(Open Software Foundation)</a:t>
            </a:r>
          </a:p>
          <a:p>
            <a:pPr algn="just"/>
            <a:r>
              <a:rPr lang="en-US" b="1" dirty="0" smtClean="0"/>
              <a:t>MS RPC:  </a:t>
            </a:r>
            <a:r>
              <a:rPr lang="en-US" dirty="0" smtClean="0"/>
              <a:t>Microsoft’s extension of DCE/RPC</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Execution steps- SUN RPC using </a:t>
            </a:r>
            <a:r>
              <a:rPr lang="en-US" dirty="0" err="1" smtClean="0"/>
              <a:t>rpcgen</a:t>
            </a:r>
            <a:r>
              <a:rPr lang="en-US" dirty="0" smtClean="0"/>
              <a:t/>
            </a:r>
            <a:br>
              <a:rPr lang="en-US" dirty="0" smtClean="0"/>
            </a:br>
            <a:r>
              <a:rPr lang="en-US" dirty="0" smtClean="0"/>
              <a:t>for addition of two numbers</a:t>
            </a:r>
            <a:endParaRPr lang="en-IN" dirty="0"/>
          </a:p>
        </p:txBody>
      </p:sp>
      <p:sp>
        <p:nvSpPr>
          <p:cNvPr id="3" name="Content Placeholder 2"/>
          <p:cNvSpPr>
            <a:spLocks noGrp="1"/>
          </p:cNvSpPr>
          <p:nvPr>
            <p:ph idx="1"/>
          </p:nvPr>
        </p:nvSpPr>
        <p:spPr>
          <a:xfrm>
            <a:off x="228600" y="1600200"/>
            <a:ext cx="8686800" cy="5029200"/>
          </a:xfrm>
        </p:spPr>
        <p:txBody>
          <a:bodyPr>
            <a:normAutofit fontScale="55000" lnSpcReduction="20000"/>
          </a:bodyPr>
          <a:lstStyle/>
          <a:p>
            <a:pPr algn="just"/>
            <a:r>
              <a:rPr lang="en-US" sz="4400" dirty="0" err="1" smtClean="0"/>
              <a:t>rpcinfo</a:t>
            </a:r>
            <a:r>
              <a:rPr lang="en-US" sz="4400" dirty="0" smtClean="0"/>
              <a:t> – whether </a:t>
            </a:r>
            <a:r>
              <a:rPr lang="en-US" sz="4400" dirty="0" err="1" smtClean="0"/>
              <a:t>rpcbind</a:t>
            </a:r>
            <a:r>
              <a:rPr lang="en-US" sz="4400" dirty="0" smtClean="0"/>
              <a:t> is installed</a:t>
            </a:r>
          </a:p>
          <a:p>
            <a:pPr algn="just"/>
            <a:r>
              <a:rPr lang="en-US" sz="4400" dirty="0" smtClean="0"/>
              <a:t>If not, </a:t>
            </a:r>
            <a:r>
              <a:rPr lang="en-US" sz="4400" dirty="0" err="1" smtClean="0"/>
              <a:t>sudo</a:t>
            </a:r>
            <a:r>
              <a:rPr lang="en-US" sz="4400" dirty="0" smtClean="0"/>
              <a:t> apt –get install </a:t>
            </a:r>
            <a:r>
              <a:rPr lang="en-US" sz="4400" dirty="0" err="1" smtClean="0"/>
              <a:t>rpcbind</a:t>
            </a:r>
            <a:endParaRPr lang="en-US" sz="4400" dirty="0" smtClean="0"/>
          </a:p>
          <a:p>
            <a:pPr algn="just"/>
            <a:r>
              <a:rPr lang="en-US" sz="4400" dirty="0" smtClean="0"/>
              <a:t>Create folder and open a doc into it named ‘</a:t>
            </a:r>
            <a:r>
              <a:rPr lang="en-US" sz="4400" dirty="0" err="1" smtClean="0"/>
              <a:t>add.x</a:t>
            </a:r>
            <a:r>
              <a:rPr lang="en-US" sz="4400" dirty="0" smtClean="0"/>
              <a:t>’</a:t>
            </a:r>
          </a:p>
          <a:p>
            <a:pPr algn="just"/>
            <a:r>
              <a:rPr lang="en-US" sz="4400" dirty="0" smtClean="0"/>
              <a:t>Define </a:t>
            </a:r>
            <a:r>
              <a:rPr lang="en-US" sz="4400" dirty="0" err="1" smtClean="0"/>
              <a:t>add.x</a:t>
            </a:r>
            <a:r>
              <a:rPr lang="en-US" sz="4400" dirty="0" smtClean="0"/>
              <a:t>   // </a:t>
            </a:r>
            <a:r>
              <a:rPr lang="en-IN" sz="4400" dirty="0" smtClean="0"/>
              <a:t>RPC Protocol Specification File</a:t>
            </a:r>
          </a:p>
          <a:p>
            <a:pPr algn="just"/>
            <a:r>
              <a:rPr lang="en-US" sz="4400" dirty="0" smtClean="0"/>
              <a:t>Compile it using </a:t>
            </a:r>
            <a:r>
              <a:rPr lang="en-US" sz="4400" dirty="0" err="1" smtClean="0"/>
              <a:t>rpcgen</a:t>
            </a:r>
            <a:endParaRPr lang="en-US" sz="4400" dirty="0" smtClean="0"/>
          </a:p>
          <a:p>
            <a:pPr algn="just"/>
            <a:r>
              <a:rPr lang="en-US" sz="4400" dirty="0" err="1" smtClean="0"/>
              <a:t>Rpcgen</a:t>
            </a:r>
            <a:r>
              <a:rPr lang="en-US" sz="4400" dirty="0" smtClean="0"/>
              <a:t> –a –C </a:t>
            </a:r>
            <a:r>
              <a:rPr lang="en-US" sz="4400" dirty="0" err="1" smtClean="0"/>
              <a:t>add.x</a:t>
            </a:r>
            <a:endParaRPr lang="en-US" sz="4400" dirty="0" smtClean="0"/>
          </a:p>
          <a:p>
            <a:pPr algn="just"/>
            <a:r>
              <a:rPr lang="en-US" sz="4400" dirty="0" smtClean="0"/>
              <a:t>Shows result in folder</a:t>
            </a:r>
          </a:p>
          <a:p>
            <a:pPr algn="just"/>
            <a:r>
              <a:rPr lang="en-US" sz="4400" dirty="0" smtClean="0"/>
              <a:t>Execute the command: make –f </a:t>
            </a:r>
            <a:r>
              <a:rPr lang="en-US" sz="4400" dirty="0" err="1" smtClean="0"/>
              <a:t>Makefile.add</a:t>
            </a:r>
            <a:endParaRPr lang="en-US" sz="4400" dirty="0" smtClean="0"/>
          </a:p>
          <a:p>
            <a:pPr algn="just"/>
            <a:r>
              <a:rPr lang="en-IN" sz="4400" dirty="0" smtClean="0"/>
              <a:t>Edit the auto generated </a:t>
            </a:r>
            <a:r>
              <a:rPr lang="en-IN" sz="4400" dirty="0" err="1" smtClean="0"/>
              <a:t>add_server.c</a:t>
            </a:r>
            <a:r>
              <a:rPr lang="en-IN" sz="4400" dirty="0" smtClean="0"/>
              <a:t> </a:t>
            </a:r>
            <a:r>
              <a:rPr lang="en-IN" sz="4400" dirty="0" err="1" smtClean="0"/>
              <a:t>add_client.c</a:t>
            </a:r>
            <a:r>
              <a:rPr lang="en-IN" sz="4400" dirty="0" smtClean="0"/>
              <a:t>    </a:t>
            </a:r>
            <a:r>
              <a:rPr lang="en-US" sz="4400" dirty="0" smtClean="0"/>
              <a:t>//write the code</a:t>
            </a:r>
          </a:p>
          <a:p>
            <a:pPr algn="just"/>
            <a:r>
              <a:rPr lang="en-US" sz="4400" dirty="0" smtClean="0"/>
              <a:t>Execute server:   </a:t>
            </a:r>
            <a:r>
              <a:rPr lang="en-IN" sz="4400" dirty="0" err="1" smtClean="0"/>
              <a:t>sudo</a:t>
            </a:r>
            <a:r>
              <a:rPr lang="en-IN" sz="4400" dirty="0" smtClean="0"/>
              <a:t> ./</a:t>
            </a:r>
            <a:r>
              <a:rPr lang="en-IN" sz="4400" dirty="0" err="1" smtClean="0"/>
              <a:t>add_server</a:t>
            </a:r>
            <a:r>
              <a:rPr lang="en-IN" sz="4400" dirty="0" smtClean="0"/>
              <a:t> </a:t>
            </a:r>
          </a:p>
          <a:p>
            <a:pPr algn="just"/>
            <a:r>
              <a:rPr lang="en-US" sz="4400" dirty="0" smtClean="0"/>
              <a:t>Execute client:    </a:t>
            </a:r>
            <a:r>
              <a:rPr lang="en-IN" sz="4400" dirty="0" err="1" smtClean="0"/>
              <a:t>sudo</a:t>
            </a:r>
            <a:r>
              <a:rPr lang="en-IN" sz="4400" dirty="0" smtClean="0"/>
              <a:t> ./</a:t>
            </a:r>
            <a:r>
              <a:rPr lang="en-IN" sz="4400" dirty="0" err="1" smtClean="0"/>
              <a:t>add_client</a:t>
            </a:r>
            <a:r>
              <a:rPr lang="en-IN" sz="4400" dirty="0" smtClean="0"/>
              <a:t> </a:t>
            </a:r>
            <a:r>
              <a:rPr lang="en-IN" sz="4400" dirty="0" err="1" smtClean="0"/>
              <a:t>localhost</a:t>
            </a:r>
            <a:r>
              <a:rPr lang="en-IN" sz="4400" dirty="0" smtClean="0"/>
              <a:t> 5 8</a:t>
            </a:r>
          </a:p>
          <a:p>
            <a:pPr algn="just">
              <a:buNone/>
            </a:pPr>
            <a:endParaRPr lang="en-US" dirty="0" smtClean="0">
              <a:hlinkClick r:id="rId2"/>
            </a:endParaRPr>
          </a:p>
          <a:p>
            <a:pPr algn="just">
              <a:buNone/>
            </a:pPr>
            <a:r>
              <a:rPr lang="en-US" dirty="0" smtClean="0">
                <a:hlinkClick r:id="rId2"/>
              </a:rPr>
              <a:t>https://freetechorb.wordpress.com/2019/04/28/adding-two-integers-using-rpcgen/</a:t>
            </a:r>
            <a:endParaRPr lang="en-US" dirty="0" smtClean="0"/>
          </a:p>
          <a:p>
            <a:pPr algn="just"/>
            <a:endParaRPr lang="en-US" dirty="0" smtClean="0"/>
          </a:p>
          <a:p>
            <a:pPr algn="just"/>
            <a:endParaRPr lang="en-US" dirty="0" smtClean="0"/>
          </a:p>
          <a:p>
            <a:pPr algn="just"/>
            <a:endParaRPr lang="en-IN" dirty="0" smtClean="0"/>
          </a:p>
          <a:p>
            <a:pPr algn="just"/>
            <a:endParaRPr lang="en-IN" dirty="0" smtClean="0"/>
          </a:p>
          <a:p>
            <a:pPr algn="just"/>
            <a:endParaRPr lang="en-US" dirty="0" smtClean="0"/>
          </a:p>
          <a:p>
            <a:pPr algn="just"/>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IN" dirty="0"/>
          </a:p>
        </p:txBody>
      </p:sp>
      <p:sp>
        <p:nvSpPr>
          <p:cNvPr id="3" name="Content Placeholder 2"/>
          <p:cNvSpPr>
            <a:spLocks noGrp="1"/>
          </p:cNvSpPr>
          <p:nvPr>
            <p:ph idx="1"/>
          </p:nvPr>
        </p:nvSpPr>
        <p:spPr>
          <a:xfrm>
            <a:off x="228600" y="1600201"/>
            <a:ext cx="8686800" cy="4114799"/>
          </a:xfrm>
        </p:spPr>
        <p:txBody>
          <a:bodyPr/>
          <a:lstStyle/>
          <a:p>
            <a:r>
              <a:rPr lang="en-US" dirty="0" smtClean="0"/>
              <a:t>Ubuntu (to run Socket Program in C/C++ )</a:t>
            </a:r>
          </a:p>
          <a:p>
            <a:r>
              <a:rPr lang="en-US" dirty="0" err="1" smtClean="0"/>
              <a:t>Netbeans</a:t>
            </a:r>
            <a:r>
              <a:rPr lang="en-US" dirty="0" smtClean="0"/>
              <a:t> (to run client server programs using distributed components such as RPC,RMI, EJB, COM,DCOM in Java)</a:t>
            </a:r>
          </a:p>
          <a:p>
            <a:endParaRPr lang="en-US" dirty="0" smtClean="0"/>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Prelab</a:t>
            </a:r>
            <a:r>
              <a:rPr lang="en-US" dirty="0" smtClean="0"/>
              <a:t> Questions-2</a:t>
            </a:r>
            <a:endParaRPr lang="en-IN" dirty="0"/>
          </a:p>
        </p:txBody>
      </p:sp>
      <p:sp>
        <p:nvSpPr>
          <p:cNvPr id="3" name="Content Placeholder 2"/>
          <p:cNvSpPr>
            <a:spLocks noGrp="1"/>
          </p:cNvSpPr>
          <p:nvPr>
            <p:ph idx="1"/>
          </p:nvPr>
        </p:nvSpPr>
        <p:spPr>
          <a:xfrm>
            <a:off x="457200" y="1600200"/>
            <a:ext cx="8229600" cy="4419600"/>
          </a:xfrm>
        </p:spPr>
        <p:txBody>
          <a:bodyPr>
            <a:normAutofit fontScale="85000" lnSpcReduction="20000"/>
          </a:bodyPr>
          <a:lstStyle/>
          <a:p>
            <a:pPr algn="just">
              <a:buNone/>
            </a:pPr>
            <a:r>
              <a:rPr lang="en-US" dirty="0" smtClean="0"/>
              <a:t>1. RPC is not suitable to pass pointers to remote procedure. Justify</a:t>
            </a:r>
            <a:endParaRPr lang="en-IN" dirty="0" smtClean="0"/>
          </a:p>
          <a:p>
            <a:pPr algn="just">
              <a:buNone/>
            </a:pPr>
            <a:r>
              <a:rPr lang="en-US" dirty="0" smtClean="0"/>
              <a:t>2. Differentiate between SUN RPC and MS-RPC</a:t>
            </a:r>
            <a:endParaRPr lang="en-IN" dirty="0" smtClean="0"/>
          </a:p>
          <a:p>
            <a:pPr algn="just">
              <a:buNone/>
            </a:pPr>
            <a:r>
              <a:rPr lang="en-US" dirty="0" smtClean="0"/>
              <a:t>3. Differentiate between Socket and RPC</a:t>
            </a:r>
            <a:endParaRPr lang="en-IN" dirty="0" smtClean="0"/>
          </a:p>
          <a:p>
            <a:pPr algn="just">
              <a:buNone/>
            </a:pPr>
            <a:r>
              <a:rPr lang="en-US" dirty="0" smtClean="0"/>
              <a:t>4. Write down the functionalities of Stub </a:t>
            </a:r>
            <a:endParaRPr lang="en-IN" dirty="0" smtClean="0"/>
          </a:p>
          <a:p>
            <a:pPr algn="just">
              <a:buNone/>
            </a:pPr>
            <a:r>
              <a:rPr lang="en-US" dirty="0" smtClean="0"/>
              <a:t>5. How does the procedure oriented middle ware differ from Object oriented middleware? Give an example</a:t>
            </a:r>
          </a:p>
          <a:p>
            <a:pPr algn="just">
              <a:buNone/>
            </a:pPr>
            <a:r>
              <a:rPr lang="en-US" dirty="0" smtClean="0"/>
              <a:t>6. List out all the issues in RPC and also mention how it is resolved </a:t>
            </a:r>
          </a:p>
          <a:p>
            <a:pPr algn="just">
              <a:buNone/>
            </a:pPr>
            <a:r>
              <a:rPr lang="en-US" dirty="0" smtClean="0"/>
              <a:t>7. What is marshalling/ </a:t>
            </a:r>
            <a:r>
              <a:rPr lang="en-US" dirty="0" err="1" smtClean="0"/>
              <a:t>Unmarshalling</a:t>
            </a:r>
            <a:endParaRPr lang="en-US" dirty="0" smtClean="0"/>
          </a:p>
          <a:p>
            <a:pPr algn="just">
              <a:buNone/>
            </a:pPr>
            <a:r>
              <a:rPr lang="en-US" dirty="0" smtClean="0"/>
              <a:t>8. Execute a simple Calculator program using </a:t>
            </a:r>
            <a:r>
              <a:rPr lang="en-US" dirty="0" err="1" smtClean="0"/>
              <a:t>rpcgen</a:t>
            </a:r>
            <a:endParaRPr lang="en-US" dirty="0" smtClean="0"/>
          </a:p>
          <a:p>
            <a:pPr>
              <a:buNone/>
            </a:pPr>
            <a:endParaRPr lang="en-IN" dirty="0" smtClean="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IN" dirty="0"/>
          </a:p>
        </p:txBody>
      </p:sp>
      <p:sp>
        <p:nvSpPr>
          <p:cNvPr id="3" name="Content Placeholder 2"/>
          <p:cNvSpPr>
            <a:spLocks noGrp="1"/>
          </p:cNvSpPr>
          <p:nvPr>
            <p:ph idx="1"/>
          </p:nvPr>
        </p:nvSpPr>
        <p:spPr/>
        <p:txBody>
          <a:bodyPr>
            <a:normAutofit fontScale="77500" lnSpcReduction="20000"/>
          </a:bodyPr>
          <a:lstStyle/>
          <a:p>
            <a:pPr marL="514350" lvl="0" indent="-514350">
              <a:buFont typeface="+mj-lt"/>
              <a:buAutoNum type="arabicPeriod"/>
            </a:pPr>
            <a:r>
              <a:rPr lang="en-US" dirty="0" smtClean="0"/>
              <a:t>Implement a factorial procedure </a:t>
            </a:r>
            <a:endParaRPr lang="en-IN" dirty="0" smtClean="0"/>
          </a:p>
          <a:p>
            <a:pPr marL="514350" lvl="0" indent="-514350">
              <a:buFont typeface="+mj-lt"/>
              <a:buAutoNum type="arabicPeriod"/>
            </a:pPr>
            <a:r>
              <a:rPr lang="en-US" dirty="0" smtClean="0"/>
              <a:t>Develop a distributed application that implements dictionary lookup operation.</a:t>
            </a:r>
            <a:endParaRPr lang="en-IN" dirty="0" smtClean="0"/>
          </a:p>
          <a:p>
            <a:r>
              <a:rPr lang="en-US" dirty="0" smtClean="0"/>
              <a:t>Server should maintain a dictionary of words and client interface should keep a cache of recently referenced words and searches the cache before making a remote procedure </a:t>
            </a:r>
            <a:r>
              <a:rPr lang="en-US" dirty="0" err="1" smtClean="0"/>
              <a:t>call.The</a:t>
            </a:r>
            <a:r>
              <a:rPr lang="en-US" dirty="0" smtClean="0"/>
              <a:t> dictionary may be maintained using string arrays</a:t>
            </a:r>
            <a:endParaRPr lang="en-IN" dirty="0" smtClean="0"/>
          </a:p>
          <a:p>
            <a:r>
              <a:rPr lang="en-US" dirty="0" smtClean="0"/>
              <a:t>When the client submits a word, it is checked in the client cache and if it is not found, a request is made to the server to fetch the meaning.  Cache may be implemented using string array in the client side.</a:t>
            </a:r>
            <a:endParaRPr lang="en-IN" dirty="0" smtClean="0"/>
          </a:p>
          <a:p>
            <a:pPr>
              <a:buNone/>
            </a:pPr>
            <a:r>
              <a:rPr lang="en-IN" dirty="0" smtClean="0"/>
              <a:t>3. </a:t>
            </a:r>
            <a:r>
              <a:rPr lang="en-US" dirty="0" smtClean="0"/>
              <a:t>Online Test</a:t>
            </a:r>
            <a:endParaRPr lang="en-IN" dirty="0" smtClean="0"/>
          </a:p>
          <a:p>
            <a:pPr lvl="0">
              <a:buNone/>
            </a:pPr>
            <a:r>
              <a:rPr lang="en-US" dirty="0" smtClean="0"/>
              <a:t>4. Secure Chat (Encryption and Decryption)</a:t>
            </a:r>
            <a:endParaRPr lang="en-IN" dirty="0" smtClean="0"/>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Lab for Exercise 2-Quiz</a:t>
            </a:r>
            <a:endParaRPr lang="en-IN" dirty="0"/>
          </a:p>
        </p:txBody>
      </p:sp>
      <p:sp>
        <p:nvSpPr>
          <p:cNvPr id="3" name="Content Placeholder 2"/>
          <p:cNvSpPr>
            <a:spLocks noGrp="1"/>
          </p:cNvSpPr>
          <p:nvPr>
            <p:ph idx="1"/>
          </p:nvPr>
        </p:nvSpPr>
        <p:spPr/>
        <p:txBody>
          <a:bodyPr/>
          <a:lstStyle/>
          <a:p>
            <a:r>
              <a:rPr lang="en-IN" dirty="0" smtClean="0">
                <a:hlinkClick r:id="rId2"/>
              </a:rPr>
              <a:t>https://docs.google.com/forms/d/1RR5DY2cQwreuNHdUIKlpFAAVLpZSoK1QrvgXNyRV1o8/edit</a:t>
            </a:r>
            <a:endParaRPr lang="en-IN" dirty="0" smtClean="0"/>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RMI</a:t>
            </a:r>
            <a:endParaRPr lang="en-IN" dirty="0"/>
          </a:p>
        </p:txBody>
      </p:sp>
      <p:sp>
        <p:nvSpPr>
          <p:cNvPr id="3" name="Content Placeholder 2"/>
          <p:cNvSpPr>
            <a:spLocks noGrp="1"/>
          </p:cNvSpPr>
          <p:nvPr>
            <p:ph idx="1"/>
          </p:nvPr>
        </p:nvSpPr>
        <p:spPr/>
        <p:txBody>
          <a:bodyPr/>
          <a:lstStyle/>
          <a:p>
            <a:pPr algn="just"/>
            <a:r>
              <a:rPr lang="en-IN" dirty="0" smtClean="0"/>
              <a:t>RMI stands for </a:t>
            </a:r>
            <a:r>
              <a:rPr lang="en-IN" b="1" dirty="0" smtClean="0"/>
              <a:t>Remote Method Invocation</a:t>
            </a:r>
            <a:r>
              <a:rPr lang="en-IN" dirty="0" smtClean="0"/>
              <a:t>. It is a mechanism that allows an object residing in one system (JVM) to access/invoke an object running on another JVM.</a:t>
            </a:r>
          </a:p>
          <a:p>
            <a:pPr algn="just"/>
            <a:r>
              <a:rPr lang="en-IN" dirty="0" smtClean="0"/>
              <a:t>RMI is used to build distributed applications; it provides remote communication between Java programs. It is provided in the package </a:t>
            </a:r>
            <a:r>
              <a:rPr lang="en-IN" b="1" dirty="0" smtClean="0"/>
              <a:t>java.rmi</a:t>
            </a:r>
            <a:r>
              <a:rPr lang="en-IN" dirty="0" smtClean="0"/>
              <a:t>.</a:t>
            </a:r>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In an RMI application, we write two programs, a </a:t>
            </a:r>
            <a:r>
              <a:rPr lang="en-IN" b="1" dirty="0" smtClean="0"/>
              <a:t>server program</a:t>
            </a:r>
            <a:r>
              <a:rPr lang="en-IN" dirty="0" smtClean="0"/>
              <a:t> (resides on the server) and a </a:t>
            </a:r>
            <a:r>
              <a:rPr lang="en-IN" b="1" dirty="0" smtClean="0"/>
              <a:t>client program</a:t>
            </a:r>
            <a:r>
              <a:rPr lang="en-IN" dirty="0" smtClean="0"/>
              <a:t> (resides on the client).</a:t>
            </a:r>
          </a:p>
          <a:p>
            <a:pPr algn="just"/>
            <a:r>
              <a:rPr lang="en-IN" dirty="0" smtClean="0"/>
              <a:t>Inside the server program, a remote object is created and reference of that object is made available for the client (using the registry).</a:t>
            </a:r>
          </a:p>
          <a:p>
            <a:pPr algn="just"/>
            <a:r>
              <a:rPr lang="en-IN" dirty="0" smtClean="0"/>
              <a:t>The client program requests the remote objects on the server and tries to invoke its methods.</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Architecture of an RMI Application</a:t>
            </a:r>
            <a:br>
              <a:rPr lang="en-IN" dirty="0" smtClean="0"/>
            </a:br>
            <a:endParaRPr lang="en-IN" dirty="0"/>
          </a:p>
        </p:txBody>
      </p:sp>
      <p:pic>
        <p:nvPicPr>
          <p:cNvPr id="1026" name="Picture 2" descr="RMI Architecture"/>
          <p:cNvPicPr>
            <a:picLocks noChangeAspect="1" noChangeArrowheads="1"/>
          </p:cNvPicPr>
          <p:nvPr/>
        </p:nvPicPr>
        <p:blipFill>
          <a:blip r:embed="rId2" cstate="print"/>
          <a:srcRect/>
          <a:stretch>
            <a:fillRect/>
          </a:stretch>
        </p:blipFill>
        <p:spPr bwMode="auto">
          <a:xfrm>
            <a:off x="1295400" y="1752600"/>
            <a:ext cx="6781800" cy="41910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Components</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b="1" dirty="0" smtClean="0"/>
              <a:t>Transport Layer</a:t>
            </a:r>
            <a:r>
              <a:rPr lang="en-IN" dirty="0" smtClean="0"/>
              <a:t> − This layer connects the client and the server. It manages the existing connection and also sets up new connections.</a:t>
            </a:r>
          </a:p>
          <a:p>
            <a:pPr algn="just"/>
            <a:r>
              <a:rPr lang="en-IN" b="1" dirty="0" smtClean="0"/>
              <a:t>Stub</a:t>
            </a:r>
            <a:r>
              <a:rPr lang="en-IN" dirty="0" smtClean="0"/>
              <a:t> − A stub is a representation (proxy) of the remote object at client. It resides in the client system; it acts as a gateway for the client program.</a:t>
            </a:r>
          </a:p>
          <a:p>
            <a:pPr algn="just"/>
            <a:r>
              <a:rPr lang="en-IN" b="1" dirty="0" smtClean="0"/>
              <a:t>Skeleton</a:t>
            </a:r>
            <a:r>
              <a:rPr lang="en-IN" dirty="0" smtClean="0"/>
              <a:t> − This is the object which resides on the server side. </a:t>
            </a:r>
            <a:r>
              <a:rPr lang="en-IN" b="1" dirty="0" smtClean="0"/>
              <a:t>stub</a:t>
            </a:r>
            <a:r>
              <a:rPr lang="en-IN" dirty="0" smtClean="0"/>
              <a:t> communicates with this skeleton to pass request to the remote object.</a:t>
            </a:r>
          </a:p>
          <a:p>
            <a:pPr algn="just"/>
            <a:r>
              <a:rPr lang="en-IN" b="1" dirty="0" smtClean="0"/>
              <a:t>RRL(Remote Reference Layer)</a:t>
            </a:r>
            <a:r>
              <a:rPr lang="en-IN" dirty="0" smtClean="0"/>
              <a:t> − It is the layer which manages the references made by the client to the remote object.</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RMI</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smtClean="0"/>
              <a:t>The following points summarize how an RMI application works −</a:t>
            </a:r>
          </a:p>
          <a:p>
            <a:pPr lvl="1" algn="just"/>
            <a:r>
              <a:rPr lang="en-IN" dirty="0" smtClean="0"/>
              <a:t>When the client makes a call to the remote object, it is received by the stub which eventually passes this request to the RRL.</a:t>
            </a:r>
          </a:p>
          <a:p>
            <a:pPr lvl="1" algn="just"/>
            <a:r>
              <a:rPr lang="en-IN" dirty="0" smtClean="0"/>
              <a:t>When the client-side RRL receives the request, it invokes a method called </a:t>
            </a:r>
            <a:r>
              <a:rPr lang="en-IN" b="1" dirty="0" smtClean="0"/>
              <a:t>invoke()</a:t>
            </a:r>
            <a:r>
              <a:rPr lang="en-IN" dirty="0" smtClean="0"/>
              <a:t> of the object </a:t>
            </a:r>
            <a:r>
              <a:rPr lang="en-IN" b="1" dirty="0" err="1" smtClean="0"/>
              <a:t>remoteRef</a:t>
            </a:r>
            <a:r>
              <a:rPr lang="en-IN" dirty="0" smtClean="0"/>
              <a:t>. It passes the request to the RRL on the server side.</a:t>
            </a:r>
          </a:p>
          <a:p>
            <a:pPr lvl="1" algn="just"/>
            <a:r>
              <a:rPr lang="en-IN" dirty="0" smtClean="0"/>
              <a:t>The RRL on the server side passes the request to the Skeleton (proxy on the server) which finally invokes the required object on the server.</a:t>
            </a:r>
          </a:p>
          <a:p>
            <a:pPr lvl="1" algn="just"/>
            <a:r>
              <a:rPr lang="en-IN" dirty="0" smtClean="0"/>
              <a:t>The result is passed all the way back to the client.</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RMI Registry</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smtClean="0"/>
              <a:t>RMI registry is a namespace on which all server objects are placed. Each time the server creates an object, it registers this object with the </a:t>
            </a:r>
            <a:r>
              <a:rPr lang="en-IN" dirty="0" err="1" smtClean="0"/>
              <a:t>RMIregistry</a:t>
            </a:r>
            <a:r>
              <a:rPr lang="en-IN" dirty="0" smtClean="0"/>
              <a:t> (using </a:t>
            </a:r>
            <a:r>
              <a:rPr lang="en-IN" b="1" dirty="0" smtClean="0"/>
              <a:t>bind()</a:t>
            </a:r>
            <a:r>
              <a:rPr lang="en-IN" dirty="0" smtClean="0"/>
              <a:t> or </a:t>
            </a:r>
            <a:r>
              <a:rPr lang="en-IN" b="1" dirty="0" err="1" smtClean="0"/>
              <a:t>reBind</a:t>
            </a:r>
            <a:r>
              <a:rPr lang="en-IN" b="1" dirty="0" smtClean="0"/>
              <a:t>()</a:t>
            </a:r>
            <a:r>
              <a:rPr lang="en-IN" dirty="0" smtClean="0"/>
              <a:t> methods). These are registered using a unique name known as </a:t>
            </a:r>
            <a:r>
              <a:rPr lang="en-IN" b="1" dirty="0" smtClean="0"/>
              <a:t>bind name</a:t>
            </a:r>
            <a:r>
              <a:rPr lang="en-IN" dirty="0" smtClean="0"/>
              <a:t>.</a:t>
            </a:r>
          </a:p>
          <a:p>
            <a:pPr algn="just"/>
            <a:r>
              <a:rPr lang="en-IN" dirty="0" smtClean="0"/>
              <a:t>To invoke a remote object, the client needs a reference of that object. At that time, the client fetches the object from the registry using its bind name (using </a:t>
            </a:r>
            <a:r>
              <a:rPr lang="en-IN" b="1" dirty="0" smtClean="0"/>
              <a:t>lookup()</a:t>
            </a:r>
            <a:r>
              <a:rPr lang="en-IN" dirty="0" smtClean="0"/>
              <a:t> method).</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RMI Registry</a:t>
            </a:r>
            <a:br>
              <a:rPr lang="en-IN" dirty="0" smtClean="0"/>
            </a:br>
            <a:endParaRPr lang="en-IN" dirty="0"/>
          </a:p>
        </p:txBody>
      </p:sp>
      <p:pic>
        <p:nvPicPr>
          <p:cNvPr id="61442" name="Picture 2" descr="Registry"/>
          <p:cNvPicPr>
            <a:picLocks noChangeAspect="1" noChangeArrowheads="1"/>
          </p:cNvPicPr>
          <p:nvPr/>
        </p:nvPicPr>
        <p:blipFill>
          <a:blip r:embed="rId2" cstate="print"/>
          <a:srcRect/>
          <a:stretch>
            <a:fillRect/>
          </a:stretch>
        </p:blipFill>
        <p:spPr bwMode="auto">
          <a:xfrm>
            <a:off x="1219200" y="1600200"/>
            <a:ext cx="7010400" cy="4724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lstStyle/>
          <a:p>
            <a:pPr algn="just"/>
            <a:r>
              <a:rPr lang="en-US" dirty="0" smtClean="0"/>
              <a:t>To learn the protocols and implement distributed applications </a:t>
            </a:r>
          </a:p>
          <a:p>
            <a:pPr algn="just">
              <a:buNone/>
            </a:pPr>
            <a:endParaRPr lang="en-US" dirty="0" smtClean="0"/>
          </a:p>
          <a:p>
            <a:pPr algn="just"/>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IN" dirty="0"/>
          </a:p>
        </p:txBody>
      </p:sp>
      <p:sp>
        <p:nvSpPr>
          <p:cNvPr id="3" name="Content Placeholder 2"/>
          <p:cNvSpPr>
            <a:spLocks noGrp="1"/>
          </p:cNvSpPr>
          <p:nvPr>
            <p:ph idx="1"/>
          </p:nvPr>
        </p:nvSpPr>
        <p:spPr/>
        <p:txBody>
          <a:bodyPr>
            <a:normAutofit/>
          </a:bodyPr>
          <a:lstStyle/>
          <a:p>
            <a:r>
              <a:rPr lang="en-IN" dirty="0" smtClean="0"/>
              <a:t>To write an RMI Java application, you would have to follow the steps given below </a:t>
            </a:r>
          </a:p>
          <a:p>
            <a:pPr lvl="1"/>
            <a:r>
              <a:rPr lang="en-IN" dirty="0" smtClean="0"/>
              <a:t>Define the remote interface</a:t>
            </a:r>
          </a:p>
          <a:p>
            <a:pPr lvl="1"/>
            <a:r>
              <a:rPr lang="en-IN" dirty="0" smtClean="0"/>
              <a:t>Develop the implementation class (remote object)</a:t>
            </a:r>
          </a:p>
          <a:p>
            <a:pPr lvl="1"/>
            <a:r>
              <a:rPr lang="en-IN" dirty="0" smtClean="0"/>
              <a:t>Develop the server program</a:t>
            </a:r>
          </a:p>
          <a:p>
            <a:pPr lvl="1"/>
            <a:r>
              <a:rPr lang="en-IN" dirty="0" smtClean="0"/>
              <a:t>Develop the client program</a:t>
            </a:r>
          </a:p>
          <a:p>
            <a:pPr lvl="1"/>
            <a:r>
              <a:rPr lang="en-IN" dirty="0" smtClean="0"/>
              <a:t>Compile the application</a:t>
            </a:r>
          </a:p>
          <a:p>
            <a:pPr lvl="1"/>
            <a:r>
              <a:rPr lang="en-IN" dirty="0" smtClean="0"/>
              <a:t>Execute the application</a:t>
            </a:r>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Remote interface</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t>A remote interface provides the description of all the methods of a particular remote object. The client communicates with this remote interface.</a:t>
            </a:r>
          </a:p>
          <a:p>
            <a:pPr algn="just"/>
            <a:r>
              <a:rPr lang="en-IN" dirty="0" smtClean="0"/>
              <a:t>To create a remote interface −</a:t>
            </a:r>
          </a:p>
          <a:p>
            <a:pPr lvl="1" algn="just"/>
            <a:r>
              <a:rPr lang="en-IN" dirty="0" smtClean="0"/>
              <a:t>Create an interface that extends the predefined interface </a:t>
            </a:r>
            <a:r>
              <a:rPr lang="en-IN" b="1" dirty="0" smtClean="0"/>
              <a:t>Remote</a:t>
            </a:r>
            <a:r>
              <a:rPr lang="en-IN" dirty="0" smtClean="0"/>
              <a:t> which belongs to the package.</a:t>
            </a:r>
          </a:p>
          <a:p>
            <a:pPr lvl="1" algn="just"/>
            <a:r>
              <a:rPr lang="en-IN" dirty="0" smtClean="0"/>
              <a:t>Declare all the business methods that can be invoked by the client in this interface.</a:t>
            </a:r>
          </a:p>
          <a:p>
            <a:pPr lvl="1" algn="just"/>
            <a:r>
              <a:rPr lang="en-IN" dirty="0" smtClean="0"/>
              <a:t>Since there is a chance of network issues during remote calls, an exception named </a:t>
            </a:r>
            <a:r>
              <a:rPr lang="en-IN" b="1" dirty="0" err="1" smtClean="0"/>
              <a:t>RemoteException</a:t>
            </a:r>
            <a:r>
              <a:rPr lang="en-IN" dirty="0" smtClean="0"/>
              <a:t> may occur; throw it.</a:t>
            </a:r>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Remote Interface</a:t>
            </a:r>
            <a:endParaRPr lang="en-IN" dirty="0"/>
          </a:p>
        </p:txBody>
      </p:sp>
      <p:pic>
        <p:nvPicPr>
          <p:cNvPr id="59394" name="Picture 2"/>
          <p:cNvPicPr>
            <a:picLocks noChangeAspect="1" noChangeArrowheads="1"/>
          </p:cNvPicPr>
          <p:nvPr/>
        </p:nvPicPr>
        <p:blipFill>
          <a:blip r:embed="rId2" cstate="print"/>
          <a:srcRect l="28917" t="32813" r="31552" b="45312"/>
          <a:stretch>
            <a:fillRect/>
          </a:stretch>
        </p:blipFill>
        <p:spPr bwMode="auto">
          <a:xfrm>
            <a:off x="1371600" y="1828800"/>
            <a:ext cx="6324600" cy="42672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Developing the Implementation Class (Remote Object)</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We need to implement the remote interface created in the earlier step. (We can write an implementation class separately or we can directly make the server program implement this interface.)</a:t>
            </a:r>
          </a:p>
          <a:p>
            <a:pPr algn="just"/>
            <a:r>
              <a:rPr lang="en-IN" dirty="0" smtClean="0"/>
              <a:t>To develop an implementation class </a:t>
            </a:r>
          </a:p>
          <a:p>
            <a:pPr lvl="1" algn="just"/>
            <a:r>
              <a:rPr lang="en-IN" dirty="0" smtClean="0"/>
              <a:t>Implement the interface created in the previous step.</a:t>
            </a:r>
          </a:p>
          <a:p>
            <a:pPr lvl="1" algn="just"/>
            <a:r>
              <a:rPr lang="en-IN" dirty="0" smtClean="0"/>
              <a:t>Provide implementation to all the abstract methods of the remote interface.</a:t>
            </a:r>
          </a:p>
          <a:p>
            <a:pPr lvl="1" algn="just"/>
            <a:r>
              <a:rPr lang="en-IN" dirty="0" smtClean="0"/>
              <a:t>Following is an implementation class. Here, we have created a class named </a:t>
            </a:r>
            <a:r>
              <a:rPr lang="en-IN" b="1" dirty="0" err="1" smtClean="0"/>
              <a:t>ImplExample</a:t>
            </a:r>
            <a:r>
              <a:rPr lang="en-IN" dirty="0" smtClean="0"/>
              <a:t> and implemented the interface </a:t>
            </a:r>
            <a:r>
              <a:rPr lang="en-IN" b="1" dirty="0" smtClean="0"/>
              <a:t>Hello</a:t>
            </a:r>
            <a:r>
              <a:rPr lang="en-IN" dirty="0" smtClean="0"/>
              <a:t> created in the previous step and provided </a:t>
            </a:r>
            <a:r>
              <a:rPr lang="en-IN" b="1" dirty="0" smtClean="0"/>
              <a:t>body</a:t>
            </a:r>
            <a:r>
              <a:rPr lang="en-IN" dirty="0" smtClean="0"/>
              <a:t> for this method which prints a message.</a:t>
            </a:r>
          </a:p>
          <a:p>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class-Example</a:t>
            </a:r>
            <a:endParaRPr lang="en-IN" dirty="0"/>
          </a:p>
        </p:txBody>
      </p:sp>
      <p:pic>
        <p:nvPicPr>
          <p:cNvPr id="60418" name="Picture 2"/>
          <p:cNvPicPr>
            <a:picLocks noChangeAspect="1" noChangeArrowheads="1"/>
          </p:cNvPicPr>
          <p:nvPr/>
        </p:nvPicPr>
        <p:blipFill>
          <a:blip r:embed="rId2" cstate="print"/>
          <a:srcRect l="28917" t="35938" r="26281" b="37500"/>
          <a:stretch>
            <a:fillRect/>
          </a:stretch>
        </p:blipFill>
        <p:spPr bwMode="auto">
          <a:xfrm>
            <a:off x="533400" y="1676400"/>
            <a:ext cx="7696200" cy="34290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Developing the Server Program</a:t>
            </a:r>
            <a:br>
              <a:rPr lang="en-IN" dirty="0" smtClean="0"/>
            </a:br>
            <a:endParaRPr lang="en-IN" dirty="0"/>
          </a:p>
        </p:txBody>
      </p:sp>
      <p:sp>
        <p:nvSpPr>
          <p:cNvPr id="3" name="Content Placeholder 2"/>
          <p:cNvSpPr>
            <a:spLocks noGrp="1"/>
          </p:cNvSpPr>
          <p:nvPr>
            <p:ph idx="1"/>
          </p:nvPr>
        </p:nvSpPr>
        <p:spPr>
          <a:xfrm>
            <a:off x="0" y="1600200"/>
            <a:ext cx="8839200" cy="4525963"/>
          </a:xfrm>
        </p:spPr>
        <p:txBody>
          <a:bodyPr>
            <a:normAutofit fontScale="55000" lnSpcReduction="20000"/>
          </a:bodyPr>
          <a:lstStyle/>
          <a:p>
            <a:pPr algn="just"/>
            <a:r>
              <a:rPr lang="en-IN" sz="4400" dirty="0" smtClean="0"/>
              <a:t>An RMI server program should implement the remote interface or extend the implementation class. Here, we should create a remote object and bind it to the </a:t>
            </a:r>
            <a:r>
              <a:rPr lang="en-IN" sz="4400" b="1" dirty="0" err="1" smtClean="0"/>
              <a:t>RMIregistry</a:t>
            </a:r>
            <a:r>
              <a:rPr lang="en-IN" sz="4400" dirty="0" smtClean="0"/>
              <a:t>.</a:t>
            </a:r>
          </a:p>
          <a:p>
            <a:pPr algn="just"/>
            <a:r>
              <a:rPr lang="en-IN" sz="4400" dirty="0" smtClean="0"/>
              <a:t>To develop a server program −</a:t>
            </a:r>
          </a:p>
          <a:p>
            <a:pPr lvl="1" algn="just"/>
            <a:r>
              <a:rPr lang="en-IN" sz="3600" dirty="0" smtClean="0"/>
              <a:t>Create a client class from where you want invoke the remote object.</a:t>
            </a:r>
          </a:p>
          <a:p>
            <a:pPr lvl="1" algn="just"/>
            <a:r>
              <a:rPr lang="en-IN" sz="3600" b="1" dirty="0" smtClean="0"/>
              <a:t>Create a remote object</a:t>
            </a:r>
            <a:r>
              <a:rPr lang="en-IN" sz="3600" dirty="0" smtClean="0"/>
              <a:t> by instantiating the implementation class as shown below.</a:t>
            </a:r>
          </a:p>
          <a:p>
            <a:pPr lvl="1" algn="just"/>
            <a:r>
              <a:rPr lang="en-IN" sz="3600" dirty="0" smtClean="0"/>
              <a:t>Export the remote object using the method </a:t>
            </a:r>
            <a:r>
              <a:rPr lang="en-IN" sz="3600" b="1" dirty="0" err="1" smtClean="0"/>
              <a:t>exportObject</a:t>
            </a:r>
            <a:r>
              <a:rPr lang="en-IN" sz="3600" b="1" dirty="0" smtClean="0"/>
              <a:t>()</a:t>
            </a:r>
            <a:r>
              <a:rPr lang="en-IN" sz="3600" dirty="0" smtClean="0"/>
              <a:t> of the class named </a:t>
            </a:r>
            <a:r>
              <a:rPr lang="en-IN" sz="3600" b="1" dirty="0" err="1" smtClean="0"/>
              <a:t>UnicastRemoteObject</a:t>
            </a:r>
            <a:r>
              <a:rPr lang="en-IN" sz="3600" dirty="0" smtClean="0"/>
              <a:t> which belongs to the package </a:t>
            </a:r>
            <a:r>
              <a:rPr lang="en-IN" sz="3600" b="1" dirty="0" err="1" smtClean="0"/>
              <a:t>java.rmi.server</a:t>
            </a:r>
            <a:r>
              <a:rPr lang="en-IN" sz="3600" dirty="0" smtClean="0"/>
              <a:t>.</a:t>
            </a:r>
          </a:p>
          <a:p>
            <a:pPr lvl="1" algn="just"/>
            <a:r>
              <a:rPr lang="en-IN" sz="3600" dirty="0" smtClean="0"/>
              <a:t>Get the RMI registry using the </a:t>
            </a:r>
            <a:r>
              <a:rPr lang="en-IN" sz="3600" b="1" dirty="0" err="1" smtClean="0"/>
              <a:t>getRegistry</a:t>
            </a:r>
            <a:r>
              <a:rPr lang="en-IN" sz="3600" b="1" dirty="0" smtClean="0"/>
              <a:t>()</a:t>
            </a:r>
            <a:r>
              <a:rPr lang="en-IN" sz="3600" dirty="0" smtClean="0"/>
              <a:t> method of the </a:t>
            </a:r>
            <a:r>
              <a:rPr lang="en-IN" sz="3600" b="1" dirty="0" err="1" smtClean="0"/>
              <a:t>LocateRegistry</a:t>
            </a:r>
            <a:r>
              <a:rPr lang="en-IN" sz="3600" dirty="0" smtClean="0"/>
              <a:t> class which belongs to the package </a:t>
            </a:r>
            <a:r>
              <a:rPr lang="en-IN" sz="3600" b="1" dirty="0" err="1" smtClean="0"/>
              <a:t>java.rmi.registry</a:t>
            </a:r>
            <a:r>
              <a:rPr lang="en-IN" sz="3600" dirty="0" smtClean="0"/>
              <a:t>.</a:t>
            </a:r>
          </a:p>
          <a:p>
            <a:pPr lvl="1" algn="just"/>
            <a:r>
              <a:rPr lang="en-IN" sz="3600" dirty="0" smtClean="0"/>
              <a:t>Bind the remote object created to the registry using the </a:t>
            </a:r>
            <a:r>
              <a:rPr lang="en-IN" sz="3600" b="1" dirty="0" smtClean="0"/>
              <a:t>bind()</a:t>
            </a:r>
            <a:r>
              <a:rPr lang="en-IN" sz="3600" dirty="0" smtClean="0"/>
              <a:t> method of the class named </a:t>
            </a:r>
            <a:r>
              <a:rPr lang="en-IN" sz="3600" b="1" dirty="0" smtClean="0"/>
              <a:t>Registry</a:t>
            </a:r>
            <a:r>
              <a:rPr lang="en-IN" sz="3600" dirty="0" smtClean="0"/>
              <a:t>. To this method, pass a string representing the bind name and the object exported, as parameters.</a:t>
            </a:r>
          </a:p>
          <a:p>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Server Program</a:t>
            </a:r>
            <a:endParaRPr lang="en-IN" dirty="0"/>
          </a:p>
        </p:txBody>
      </p:sp>
      <p:pic>
        <p:nvPicPr>
          <p:cNvPr id="68610" name="Picture 2"/>
          <p:cNvPicPr>
            <a:picLocks noChangeAspect="1" noChangeArrowheads="1"/>
          </p:cNvPicPr>
          <p:nvPr/>
        </p:nvPicPr>
        <p:blipFill>
          <a:blip r:embed="rId2" cstate="print"/>
          <a:srcRect l="24524" t="10938" r="28917" b="12500"/>
          <a:stretch>
            <a:fillRect/>
          </a:stretch>
        </p:blipFill>
        <p:spPr bwMode="auto">
          <a:xfrm>
            <a:off x="1066800" y="1219200"/>
            <a:ext cx="7162800" cy="56388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Developing the Client Program</a:t>
            </a:r>
            <a:br>
              <a:rPr lang="en-IN" dirty="0" smtClean="0"/>
            </a:br>
            <a:endParaRPr lang="en-IN" dirty="0"/>
          </a:p>
        </p:txBody>
      </p:sp>
      <p:sp>
        <p:nvSpPr>
          <p:cNvPr id="3" name="Content Placeholder 2"/>
          <p:cNvSpPr>
            <a:spLocks noGrp="1"/>
          </p:cNvSpPr>
          <p:nvPr>
            <p:ph idx="1"/>
          </p:nvPr>
        </p:nvSpPr>
        <p:spPr>
          <a:xfrm>
            <a:off x="0" y="1600200"/>
            <a:ext cx="9144000" cy="4525963"/>
          </a:xfrm>
        </p:spPr>
        <p:txBody>
          <a:bodyPr>
            <a:normAutofit fontScale="77500" lnSpcReduction="20000"/>
          </a:bodyPr>
          <a:lstStyle/>
          <a:p>
            <a:r>
              <a:rPr lang="en-IN" dirty="0" smtClean="0"/>
              <a:t>Write a client program in it, fetch the remote object and invoke the required method using this object.</a:t>
            </a:r>
          </a:p>
          <a:p>
            <a:r>
              <a:rPr lang="en-IN" dirty="0" smtClean="0"/>
              <a:t>To develop a client program −</a:t>
            </a:r>
          </a:p>
          <a:p>
            <a:pPr lvl="1"/>
            <a:r>
              <a:rPr lang="en-IN" dirty="0" smtClean="0"/>
              <a:t>Create a client class from where your intended to invoke the remote object.</a:t>
            </a:r>
          </a:p>
          <a:p>
            <a:pPr lvl="1"/>
            <a:r>
              <a:rPr lang="en-IN" dirty="0" smtClean="0"/>
              <a:t>Get the RMI registry using the </a:t>
            </a:r>
            <a:r>
              <a:rPr lang="en-IN" b="1" dirty="0" err="1" smtClean="0"/>
              <a:t>getRegistry</a:t>
            </a:r>
            <a:r>
              <a:rPr lang="en-IN" b="1" dirty="0" smtClean="0"/>
              <a:t>()</a:t>
            </a:r>
            <a:r>
              <a:rPr lang="en-IN" dirty="0" smtClean="0"/>
              <a:t> method of the </a:t>
            </a:r>
            <a:r>
              <a:rPr lang="en-IN" b="1" dirty="0" err="1" smtClean="0"/>
              <a:t>LocateRegistry</a:t>
            </a:r>
            <a:r>
              <a:rPr lang="en-IN" dirty="0" smtClean="0"/>
              <a:t> class which belongs to the package </a:t>
            </a:r>
            <a:r>
              <a:rPr lang="en-IN" b="1" dirty="0" err="1" smtClean="0"/>
              <a:t>java.rmi.registry</a:t>
            </a:r>
            <a:r>
              <a:rPr lang="en-IN" dirty="0" smtClean="0"/>
              <a:t>.</a:t>
            </a:r>
          </a:p>
          <a:p>
            <a:pPr lvl="1"/>
            <a:r>
              <a:rPr lang="en-IN" dirty="0" smtClean="0"/>
              <a:t>Fetch the object from the registry using the method </a:t>
            </a:r>
            <a:r>
              <a:rPr lang="en-IN" b="1" dirty="0" smtClean="0"/>
              <a:t>lookup()</a:t>
            </a:r>
            <a:r>
              <a:rPr lang="en-IN" dirty="0" smtClean="0"/>
              <a:t> of the class </a:t>
            </a:r>
            <a:r>
              <a:rPr lang="en-IN" b="1" dirty="0" smtClean="0"/>
              <a:t>Registry</a:t>
            </a:r>
            <a:r>
              <a:rPr lang="en-IN" dirty="0" smtClean="0"/>
              <a:t> which belongs to the package </a:t>
            </a:r>
            <a:r>
              <a:rPr lang="en-IN" b="1" dirty="0" err="1" smtClean="0"/>
              <a:t>java.rmi.registry</a:t>
            </a:r>
            <a:r>
              <a:rPr lang="en-IN" dirty="0" smtClean="0"/>
              <a:t>.</a:t>
            </a:r>
          </a:p>
          <a:p>
            <a:pPr lvl="1"/>
            <a:r>
              <a:rPr lang="en-IN" dirty="0" smtClean="0"/>
              <a:t>To this method, you need to pass a string value representing the bind name as a parameter. This will return you the remote object.</a:t>
            </a:r>
          </a:p>
          <a:p>
            <a:pPr lvl="1"/>
            <a:r>
              <a:rPr lang="en-IN" dirty="0" smtClean="0"/>
              <a:t>The lookup() returns an object of type remote, down cast it to the type Hello.</a:t>
            </a:r>
          </a:p>
          <a:p>
            <a:pPr lvl="1"/>
            <a:r>
              <a:rPr lang="en-IN" dirty="0" smtClean="0"/>
              <a:t>Finally invoke the required method using the obtained remote object.</a:t>
            </a:r>
          </a:p>
          <a:p>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Example-Client Program</a:t>
            </a:r>
            <a:endParaRPr lang="en-IN" dirty="0"/>
          </a:p>
        </p:txBody>
      </p:sp>
      <p:pic>
        <p:nvPicPr>
          <p:cNvPr id="69634" name="Picture 2"/>
          <p:cNvPicPr>
            <a:picLocks noChangeAspect="1" noChangeArrowheads="1"/>
          </p:cNvPicPr>
          <p:nvPr/>
        </p:nvPicPr>
        <p:blipFill>
          <a:blip r:embed="rId2" cstate="print"/>
          <a:srcRect l="24524" t="12500" r="32430" b="23438"/>
          <a:stretch>
            <a:fillRect/>
          </a:stretch>
        </p:blipFill>
        <p:spPr bwMode="auto">
          <a:xfrm>
            <a:off x="914400" y="1371600"/>
            <a:ext cx="7162800" cy="50292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a:t>
            </a:r>
            <a:endParaRPr lang="en-IN" dirty="0"/>
          </a:p>
        </p:txBody>
      </p:sp>
      <p:pic>
        <p:nvPicPr>
          <p:cNvPr id="70658" name="Picture 2"/>
          <p:cNvPicPr>
            <a:picLocks noChangeAspect="1" noChangeArrowheads="1"/>
          </p:cNvPicPr>
          <p:nvPr/>
        </p:nvPicPr>
        <p:blipFill>
          <a:blip r:embed="rId2" cstate="print"/>
          <a:srcRect l="24524" t="12500" r="25403" b="14063"/>
          <a:stretch>
            <a:fillRect/>
          </a:stretch>
        </p:blipFill>
        <p:spPr bwMode="auto">
          <a:xfrm>
            <a:off x="1447800" y="1600200"/>
            <a:ext cx="5638800" cy="46482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Fundamentals</a:t>
            </a:r>
            <a:endParaRPr lang="en-IN" dirty="0"/>
          </a:p>
        </p:txBody>
      </p:sp>
      <p:sp>
        <p:nvSpPr>
          <p:cNvPr id="3" name="Content Placeholder 2"/>
          <p:cNvSpPr>
            <a:spLocks noGrp="1"/>
          </p:cNvSpPr>
          <p:nvPr>
            <p:ph idx="1"/>
          </p:nvPr>
        </p:nvSpPr>
        <p:spPr/>
        <p:txBody>
          <a:bodyPr/>
          <a:lstStyle/>
          <a:p>
            <a:pPr algn="just"/>
            <a:r>
              <a:rPr lang="en-US" dirty="0" smtClean="0"/>
              <a:t>Different Computing Paradigms: Parallel, centralized, Distributed</a:t>
            </a:r>
          </a:p>
          <a:p>
            <a:pPr algn="just"/>
            <a:r>
              <a:rPr lang="en-US" dirty="0" smtClean="0"/>
              <a:t>Distributed system types: Client/server, Peer to Peer</a:t>
            </a:r>
          </a:p>
          <a:p>
            <a:pPr algn="just"/>
            <a:r>
              <a:rPr lang="en-US" dirty="0" smtClean="0"/>
              <a:t>Middleware</a:t>
            </a:r>
          </a:p>
          <a:p>
            <a:pPr algn="just"/>
            <a:r>
              <a:rPr lang="en-US" dirty="0" smtClean="0"/>
              <a:t>Distributed Computing Environments and Distributed Components</a:t>
            </a:r>
          </a:p>
          <a:p>
            <a:endParaRPr lang="en-US" dirty="0" smtClean="0"/>
          </a:p>
          <a:p>
            <a:endParaRPr lang="en-US" dirty="0" smtClean="0"/>
          </a:p>
          <a:p>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a:t>
            </a:r>
            <a:endParaRPr lang="en-IN" dirty="0"/>
          </a:p>
        </p:txBody>
      </p:sp>
      <p:sp>
        <p:nvSpPr>
          <p:cNvPr id="3" name="Content Placeholder 2"/>
          <p:cNvSpPr>
            <a:spLocks noGrp="1"/>
          </p:cNvSpPr>
          <p:nvPr>
            <p:ph idx="1"/>
          </p:nvPr>
        </p:nvSpPr>
        <p:spPr/>
        <p:txBody>
          <a:bodyPr/>
          <a:lstStyle/>
          <a:p>
            <a:r>
              <a:rPr lang="en-IN" dirty="0" smtClean="0"/>
              <a:t>start </a:t>
            </a:r>
            <a:r>
              <a:rPr lang="en-IN" dirty="0" err="1" smtClean="0"/>
              <a:t>rmiregistry</a:t>
            </a:r>
            <a:endParaRPr lang="en-IN" dirty="0" smtClean="0"/>
          </a:p>
          <a:p>
            <a:r>
              <a:rPr lang="en-IN" dirty="0" smtClean="0"/>
              <a:t>Java Server</a:t>
            </a:r>
          </a:p>
          <a:p>
            <a:r>
              <a:rPr lang="en-IN" dirty="0" smtClean="0"/>
              <a:t>java Client </a:t>
            </a:r>
            <a:endParaRPr lang="en-IN" dirty="0"/>
          </a:p>
        </p:txBody>
      </p:sp>
      <p:pic>
        <p:nvPicPr>
          <p:cNvPr id="5" name="Picture 2"/>
          <p:cNvPicPr>
            <a:picLocks noChangeAspect="1" noChangeArrowheads="1"/>
          </p:cNvPicPr>
          <p:nvPr/>
        </p:nvPicPr>
        <p:blipFill>
          <a:blip r:embed="rId2" cstate="print"/>
          <a:srcRect l="28038" t="35938" r="28917" b="31250"/>
          <a:stretch>
            <a:fillRect/>
          </a:stretch>
        </p:blipFill>
        <p:spPr bwMode="auto">
          <a:xfrm>
            <a:off x="1600200" y="3429000"/>
            <a:ext cx="6096000" cy="30480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Lab Question for Exercise 3</a:t>
            </a:r>
            <a:endParaRPr lang="en-IN" dirty="0"/>
          </a:p>
        </p:txBody>
      </p:sp>
      <p:sp>
        <p:nvSpPr>
          <p:cNvPr id="3" name="Content Placeholder 2"/>
          <p:cNvSpPr>
            <a:spLocks noGrp="1"/>
          </p:cNvSpPr>
          <p:nvPr>
            <p:ph idx="1"/>
          </p:nvPr>
        </p:nvSpPr>
        <p:spPr>
          <a:xfrm>
            <a:off x="457200" y="1600200"/>
            <a:ext cx="8458200" cy="4800600"/>
          </a:xfrm>
        </p:spPr>
        <p:txBody>
          <a:bodyPr>
            <a:normAutofit fontScale="92500" lnSpcReduction="10000"/>
          </a:bodyPr>
          <a:lstStyle/>
          <a:p>
            <a:pPr marL="514350" lvl="0" indent="-514350">
              <a:buFont typeface="+mj-lt"/>
              <a:buAutoNum type="arabicPeriod"/>
            </a:pPr>
            <a:r>
              <a:rPr lang="en-US" dirty="0" smtClean="0"/>
              <a:t>How does the Java RMI differ from CORBA?</a:t>
            </a:r>
            <a:endParaRPr lang="en-IN" dirty="0" smtClean="0"/>
          </a:p>
          <a:p>
            <a:pPr marL="514350" lvl="0" indent="-514350">
              <a:buFont typeface="+mj-lt"/>
              <a:buAutoNum type="arabicPeriod"/>
            </a:pPr>
            <a:r>
              <a:rPr lang="en-US" dirty="0" smtClean="0"/>
              <a:t>List out the differences between RPC and RMI.</a:t>
            </a:r>
            <a:endParaRPr lang="en-IN" dirty="0" smtClean="0"/>
          </a:p>
          <a:p>
            <a:pPr marL="514350" lvl="0" indent="-514350">
              <a:buFont typeface="+mj-lt"/>
              <a:buAutoNum type="arabicPeriod"/>
            </a:pPr>
            <a:r>
              <a:rPr lang="en-US" dirty="0" smtClean="0"/>
              <a:t>What does the following statement indicate?</a:t>
            </a:r>
            <a:endParaRPr lang="en-IN" dirty="0" smtClean="0"/>
          </a:p>
          <a:p>
            <a:pPr marL="514350" indent="-514350">
              <a:buFont typeface="+mj-lt"/>
              <a:buAutoNum type="arabicPeriod"/>
            </a:pPr>
            <a:r>
              <a:rPr lang="en-US" dirty="0" smtClean="0"/>
              <a:t>               </a:t>
            </a:r>
            <a:r>
              <a:rPr lang="en-US" dirty="0" err="1" smtClean="0"/>
              <a:t>Naming.rebind</a:t>
            </a:r>
            <a:r>
              <a:rPr lang="en-US" dirty="0" smtClean="0"/>
              <a:t> ("//rmi:3000/ </a:t>
            </a:r>
            <a:r>
              <a:rPr lang="en-US" dirty="0" err="1" smtClean="0"/>
              <a:t>HelloRegistry</a:t>
            </a:r>
            <a:r>
              <a:rPr lang="en-US" dirty="0" smtClean="0"/>
              <a:t> ", object1);</a:t>
            </a:r>
            <a:endParaRPr lang="en-IN" dirty="0" smtClean="0"/>
          </a:p>
          <a:p>
            <a:pPr marL="514350" lvl="0" indent="-514350">
              <a:buFont typeface="+mj-lt"/>
              <a:buAutoNum type="arabicPeriod"/>
            </a:pPr>
            <a:r>
              <a:rPr lang="en-US" dirty="0" smtClean="0"/>
              <a:t>What is the default port number used by RMI Registry?</a:t>
            </a:r>
            <a:endParaRPr lang="en-IN" dirty="0" smtClean="0"/>
          </a:p>
          <a:p>
            <a:pPr marL="514350" lvl="0" indent="-514350">
              <a:buFont typeface="+mj-lt"/>
              <a:buAutoNum type="arabicPeriod"/>
            </a:pPr>
            <a:r>
              <a:rPr lang="en-US" dirty="0" smtClean="0"/>
              <a:t>What is the difference between bind () and rebind() methods of Naming Class?</a:t>
            </a:r>
          </a:p>
          <a:p>
            <a:pPr marL="514350" lvl="0" indent="-514350">
              <a:buFont typeface="+mj-lt"/>
              <a:buAutoNum type="arabicPeriod"/>
            </a:pPr>
            <a:r>
              <a:rPr lang="en-US" dirty="0" smtClean="0"/>
              <a:t>Implement Print Hello Program using Java RMI</a:t>
            </a:r>
            <a:endParaRPr lang="en-IN" dirty="0" smtClean="0"/>
          </a:p>
          <a:p>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IN" dirty="0"/>
          </a:p>
        </p:txBody>
      </p:sp>
      <p:sp>
        <p:nvSpPr>
          <p:cNvPr id="3" name="Content Placeholder 2"/>
          <p:cNvSpPr>
            <a:spLocks noGrp="1"/>
          </p:cNvSpPr>
          <p:nvPr>
            <p:ph idx="1"/>
          </p:nvPr>
        </p:nvSpPr>
        <p:spPr>
          <a:xfrm>
            <a:off x="0" y="1219200"/>
            <a:ext cx="9144000" cy="5638800"/>
          </a:xfrm>
        </p:spPr>
        <p:txBody>
          <a:bodyPr>
            <a:noAutofit/>
          </a:bodyPr>
          <a:lstStyle/>
          <a:p>
            <a:pPr lvl="0">
              <a:buFont typeface="+mj-lt"/>
              <a:buAutoNum type="arabicPeriod"/>
            </a:pPr>
            <a:r>
              <a:rPr lang="en-US" sz="1800" dirty="0" smtClean="0"/>
              <a:t>Develop a simple client/server banking service application using </a:t>
            </a:r>
            <a:r>
              <a:rPr lang="en-US" sz="1800" b="1" dirty="0" smtClean="0"/>
              <a:t>Java RMI</a:t>
            </a:r>
            <a:r>
              <a:rPr lang="en-US" sz="1800" dirty="0" smtClean="0"/>
              <a:t>. Whenever a user logins, the user is allowed to perform the following operations:</a:t>
            </a:r>
            <a:endParaRPr lang="en-IN" sz="1400" dirty="0" smtClean="0"/>
          </a:p>
          <a:p>
            <a:r>
              <a:rPr lang="en-US" sz="1800" b="1" dirty="0" smtClean="0"/>
              <a:t>Deposit operation:</a:t>
            </a:r>
            <a:r>
              <a:rPr lang="en-US" sz="1800" dirty="0" smtClean="0"/>
              <a:t> one can deposit some amount to an existing account</a:t>
            </a:r>
            <a:endParaRPr lang="en-IN" sz="1400" dirty="0" smtClean="0"/>
          </a:p>
          <a:p>
            <a:r>
              <a:rPr lang="en-US" sz="1800" b="1" dirty="0" smtClean="0"/>
              <a:t>Withdraw operation:</a:t>
            </a:r>
            <a:r>
              <a:rPr lang="en-US" sz="1800" dirty="0" smtClean="0"/>
              <a:t> one can withdraw some amount from an existing account. While withdrawing, it should check for minimum balance. The minimum balance for an account is 500.</a:t>
            </a:r>
            <a:endParaRPr lang="en-IN" sz="1400" dirty="0" smtClean="0"/>
          </a:p>
          <a:p>
            <a:r>
              <a:rPr lang="en-US" sz="1800" b="1" dirty="0" smtClean="0"/>
              <a:t>Balance Enquiry</a:t>
            </a:r>
            <a:r>
              <a:rPr lang="en-US" sz="1800" dirty="0" smtClean="0"/>
              <a:t>: one can check the balance of an account</a:t>
            </a:r>
            <a:endParaRPr lang="en-IN" sz="1400" dirty="0" smtClean="0"/>
          </a:p>
          <a:p>
            <a:r>
              <a:rPr lang="en-US" sz="1800" b="1" dirty="0" smtClean="0"/>
              <a:t>Transfer operation:</a:t>
            </a:r>
            <a:r>
              <a:rPr lang="en-US" sz="1800" dirty="0" smtClean="0"/>
              <a:t> one can transfer some amount to another existing account. While Transferring check for Minimum balance.</a:t>
            </a:r>
            <a:endParaRPr lang="en-IN" sz="1400" dirty="0" smtClean="0"/>
          </a:p>
          <a:p>
            <a:pPr indent="22225">
              <a:buNone/>
            </a:pPr>
            <a:r>
              <a:rPr lang="en-US" sz="1800" dirty="0" smtClean="0"/>
              <a:t>If there isn't sufficient money in the account, then an error message should be returned. Check the existence of the account(s) in all the operations and return an error message if it doesn’t exist.</a:t>
            </a:r>
          </a:p>
          <a:p>
            <a:pPr>
              <a:buNone/>
            </a:pPr>
            <a:r>
              <a:rPr lang="en-US" sz="1800" dirty="0" smtClean="0"/>
              <a:t>2.     Develop a Patient Information system using </a:t>
            </a:r>
            <a:r>
              <a:rPr lang="en-US" sz="1800" b="1" dirty="0" smtClean="0"/>
              <a:t>Java RMI</a:t>
            </a:r>
            <a:r>
              <a:rPr lang="en-US" sz="1800" dirty="0" smtClean="0"/>
              <a:t>. This</a:t>
            </a:r>
            <a:r>
              <a:rPr lang="en-US" sz="1800" b="1" dirty="0" smtClean="0"/>
              <a:t> </a:t>
            </a:r>
            <a:r>
              <a:rPr lang="en-US" sz="1800" dirty="0" smtClean="0"/>
              <a:t>information system keeps track of the patient’s information and treatment details in a hospital or clinic. The Patient Information system offers following operations: </a:t>
            </a:r>
            <a:endParaRPr lang="en-IN" sz="1400" dirty="0" smtClean="0"/>
          </a:p>
          <a:p>
            <a:pPr lvl="1"/>
            <a:r>
              <a:rPr lang="en-US" sz="1600" dirty="0" smtClean="0"/>
              <a:t>Register patient details </a:t>
            </a:r>
            <a:endParaRPr lang="en-IN" sz="1200" dirty="0" smtClean="0"/>
          </a:p>
          <a:p>
            <a:pPr lvl="1"/>
            <a:r>
              <a:rPr lang="en-US" sz="1600" dirty="0" smtClean="0"/>
              <a:t>Search for Patient details by name</a:t>
            </a:r>
            <a:endParaRPr lang="en-IN" sz="1200" dirty="0" smtClean="0"/>
          </a:p>
          <a:p>
            <a:pPr indent="22225">
              <a:buNone/>
            </a:pPr>
            <a:r>
              <a:rPr lang="en-US" sz="1800" dirty="0" smtClean="0"/>
              <a:t>Use </a:t>
            </a:r>
            <a:r>
              <a:rPr lang="en-US" sz="1800" b="1" dirty="0" smtClean="0"/>
              <a:t>java swing</a:t>
            </a:r>
            <a:r>
              <a:rPr lang="en-US" sz="1800" dirty="0" smtClean="0"/>
              <a:t> or </a:t>
            </a:r>
            <a:r>
              <a:rPr lang="en-US" sz="1800" b="1" dirty="0" smtClean="0"/>
              <a:t>frames</a:t>
            </a:r>
            <a:r>
              <a:rPr lang="en-US" sz="1800" dirty="0" smtClean="0"/>
              <a:t> for the user interface.</a:t>
            </a:r>
            <a:endParaRPr lang="en-IN" sz="18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EJB (Enterprise Java Bean)</a:t>
            </a:r>
            <a:endParaRPr lang="en-IN" dirty="0"/>
          </a:p>
        </p:txBody>
      </p:sp>
      <p:sp>
        <p:nvSpPr>
          <p:cNvPr id="3" name="Content Placeholder 2"/>
          <p:cNvSpPr>
            <a:spLocks noGrp="1"/>
          </p:cNvSpPr>
          <p:nvPr>
            <p:ph idx="1"/>
          </p:nvPr>
        </p:nvSpPr>
        <p:spPr/>
        <p:txBody>
          <a:bodyPr/>
          <a:lstStyle/>
          <a:p>
            <a:pPr algn="just"/>
            <a:r>
              <a:rPr lang="en-IN" dirty="0" smtClean="0"/>
              <a:t>The EJB enumeration aims to provide a standard way to implement the server-side business software typically found in enterprise applications.</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normAutofit lnSpcReduction="10000"/>
          </a:bodyPr>
          <a:lstStyle/>
          <a:p>
            <a:pPr fontAlgn="base"/>
            <a:r>
              <a:rPr lang="en-IN" dirty="0" smtClean="0"/>
              <a:t>To run EJB application we need an application server (EJB Container) such as </a:t>
            </a:r>
            <a:r>
              <a:rPr lang="en-IN" dirty="0" err="1" smtClean="0"/>
              <a:t>Jboss</a:t>
            </a:r>
            <a:r>
              <a:rPr lang="en-IN" dirty="0" smtClean="0"/>
              <a:t>, Glassfish, </a:t>
            </a:r>
            <a:r>
              <a:rPr lang="en-IN" dirty="0" err="1" smtClean="0"/>
              <a:t>Weblogic</a:t>
            </a:r>
            <a:r>
              <a:rPr lang="en-IN" dirty="0" smtClean="0"/>
              <a:t>, </a:t>
            </a:r>
            <a:r>
              <a:rPr lang="en-IN" dirty="0" err="1" smtClean="0"/>
              <a:t>Websphere</a:t>
            </a:r>
            <a:r>
              <a:rPr lang="en-IN" dirty="0" smtClean="0"/>
              <a:t> etc. It performs:</a:t>
            </a:r>
          </a:p>
          <a:p>
            <a:pPr fontAlgn="base"/>
            <a:r>
              <a:rPr lang="en-IN" b="1" dirty="0" smtClean="0"/>
              <a:t>1.</a:t>
            </a:r>
            <a:r>
              <a:rPr lang="en-IN" dirty="0" smtClean="0"/>
              <a:t> Life cycle management</a:t>
            </a:r>
            <a:br>
              <a:rPr lang="en-IN" dirty="0" smtClean="0"/>
            </a:br>
            <a:r>
              <a:rPr lang="en-IN" b="1" dirty="0" smtClean="0"/>
              <a:t>2.</a:t>
            </a:r>
            <a:r>
              <a:rPr lang="en-IN" dirty="0" smtClean="0"/>
              <a:t> Security</a:t>
            </a:r>
            <a:br>
              <a:rPr lang="en-IN" dirty="0" smtClean="0"/>
            </a:br>
            <a:r>
              <a:rPr lang="en-IN" b="1" dirty="0" smtClean="0"/>
              <a:t>3.</a:t>
            </a:r>
            <a:r>
              <a:rPr lang="en-IN" dirty="0" smtClean="0"/>
              <a:t> Transaction management</a:t>
            </a:r>
            <a:br>
              <a:rPr lang="en-IN" dirty="0" smtClean="0"/>
            </a:br>
            <a:r>
              <a:rPr lang="en-IN" b="1" dirty="0" smtClean="0"/>
              <a:t>4.</a:t>
            </a:r>
            <a:r>
              <a:rPr lang="en-IN" dirty="0" smtClean="0"/>
              <a:t> Object pooling</a:t>
            </a:r>
          </a:p>
          <a:p>
            <a:pPr>
              <a:buNone/>
            </a:pPr>
            <a:r>
              <a:rPr lang="en-IN" dirty="0" smtClean="0"/>
              <a:t/>
            </a:r>
            <a:br>
              <a:rPr lang="en-IN" dirty="0" smtClean="0"/>
            </a:b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IN" dirty="0"/>
          </a:p>
        </p:txBody>
      </p:sp>
      <p:sp>
        <p:nvSpPr>
          <p:cNvPr id="3" name="Content Placeholder 2"/>
          <p:cNvSpPr>
            <a:spLocks noGrp="1"/>
          </p:cNvSpPr>
          <p:nvPr>
            <p:ph idx="1"/>
          </p:nvPr>
        </p:nvSpPr>
        <p:spPr/>
        <p:txBody>
          <a:bodyPr/>
          <a:lstStyle/>
          <a:p>
            <a:r>
              <a:rPr lang="en-US" dirty="0" smtClean="0"/>
              <a:t>Session Bean</a:t>
            </a:r>
          </a:p>
          <a:p>
            <a:r>
              <a:rPr lang="en-US" dirty="0" smtClean="0"/>
              <a:t>Entity Bean</a:t>
            </a:r>
          </a:p>
          <a:p>
            <a:r>
              <a:rPr lang="en-US" dirty="0" smtClean="0"/>
              <a:t>Message driven Bean</a:t>
            </a: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hlinkClick r:id="rId2"/>
              </a:rPr>
              <a:t>https://www.infoworld.com/article/2071724/ejb-fundamentals-and-session-beans.html</a:t>
            </a:r>
            <a:endParaRPr lang="en-IN" dirty="0" smtClean="0"/>
          </a:p>
          <a:p>
            <a:endParaRPr lang="en-US" dirty="0" smtClean="0"/>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pic>
        <p:nvPicPr>
          <p:cNvPr id="1026" name="Picture 2" descr="Chapter 5. EJBs on JBoss"/>
          <p:cNvPicPr>
            <a:picLocks noChangeAspect="1" noChangeArrowheads="1"/>
          </p:cNvPicPr>
          <p:nvPr/>
        </p:nvPicPr>
        <p:blipFill>
          <a:blip r:embed="rId2" cstate="print"/>
          <a:srcRect/>
          <a:stretch>
            <a:fillRect/>
          </a:stretch>
        </p:blipFill>
        <p:spPr bwMode="auto">
          <a:xfrm>
            <a:off x="381000" y="1905000"/>
            <a:ext cx="4484440" cy="2819400"/>
          </a:xfrm>
          <a:prstGeom prst="rect">
            <a:avLst/>
          </a:prstGeom>
          <a:noFill/>
        </p:spPr>
      </p:pic>
      <p:pic>
        <p:nvPicPr>
          <p:cNvPr id="1028" name="Picture 4" descr="IBM Knowledge Center"/>
          <p:cNvPicPr>
            <a:picLocks noChangeAspect="1" noChangeArrowheads="1"/>
          </p:cNvPicPr>
          <p:nvPr/>
        </p:nvPicPr>
        <p:blipFill>
          <a:blip r:embed="rId3" cstate="print"/>
          <a:srcRect/>
          <a:stretch>
            <a:fillRect/>
          </a:stretch>
        </p:blipFill>
        <p:spPr bwMode="auto">
          <a:xfrm>
            <a:off x="5105399" y="3886201"/>
            <a:ext cx="4038601" cy="29718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PreLab</a:t>
            </a:r>
            <a:r>
              <a:rPr lang="en-US" dirty="0" smtClean="0"/>
              <a:t> Questions</a:t>
            </a:r>
            <a:endParaRPr lang="en-IN" dirty="0"/>
          </a:p>
        </p:txBody>
      </p:sp>
      <p:sp>
        <p:nvSpPr>
          <p:cNvPr id="3" name="Content Placeholder 2"/>
          <p:cNvSpPr>
            <a:spLocks noGrp="1"/>
          </p:cNvSpPr>
          <p:nvPr>
            <p:ph idx="1"/>
          </p:nvPr>
        </p:nvSpPr>
        <p:spPr/>
        <p:txBody>
          <a:bodyPr/>
          <a:lstStyle/>
          <a:p>
            <a:pPr lvl="0"/>
            <a:r>
              <a:rPr lang="en-US" dirty="0" smtClean="0"/>
              <a:t>Comparison of EJB versions with examples</a:t>
            </a:r>
            <a:endParaRPr lang="en-IN" dirty="0" smtClean="0"/>
          </a:p>
          <a:p>
            <a:pPr lvl="0"/>
            <a:r>
              <a:rPr lang="en-IN" dirty="0" smtClean="0"/>
              <a:t>Explain EJB Types and its need</a:t>
            </a:r>
          </a:p>
          <a:p>
            <a:pPr lvl="0"/>
            <a:r>
              <a:rPr lang="en-IN" dirty="0" smtClean="0"/>
              <a:t>Stateful </a:t>
            </a:r>
            <a:r>
              <a:rPr lang="en-IN" dirty="0" err="1" smtClean="0"/>
              <a:t>vs</a:t>
            </a:r>
            <a:r>
              <a:rPr lang="en-IN" dirty="0" smtClean="0"/>
              <a:t> stateless sessions</a:t>
            </a:r>
          </a:p>
          <a:p>
            <a:pPr lvl="0"/>
            <a:r>
              <a:rPr lang="en-IN" dirty="0" smtClean="0"/>
              <a:t>Explain EJB annotations. What does EJB annotations do?</a:t>
            </a:r>
          </a:p>
          <a:p>
            <a:pPr lvl="0"/>
            <a:r>
              <a:rPr lang="en-IN" smtClean="0"/>
              <a:t>Implement a simple session bean to print Hello World</a:t>
            </a:r>
          </a:p>
          <a:p>
            <a:endParaRPr lang="en-I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smtClean="0"/>
              <a:t>A cart bean represents a shopping cart in an online bookstore. The bean’s client can add a book to the cart or remove a book. Cart bean keeps track of the customer and the items chosen by the client application. Once the client application is ready to execute a sale, the Cart bean manages the interactions of the customer, product, credit card, and order beans in a workflow that results in a charge against the customer’s credit card and the creation of a shipping order. Hint: </a:t>
            </a:r>
            <a:r>
              <a:rPr lang="en-IN" dirty="0" err="1" smtClean="0"/>
              <a:t>DisplayBook</a:t>
            </a:r>
            <a:r>
              <a:rPr lang="en-IN" dirty="0" smtClean="0"/>
              <a:t> bean should send the book names along with cost to the client when the client invokes </a:t>
            </a:r>
            <a:r>
              <a:rPr lang="en-IN" dirty="0" err="1" smtClean="0"/>
              <a:t>bookdetails.Cart</a:t>
            </a:r>
            <a:r>
              <a:rPr lang="en-IN" dirty="0" smtClean="0"/>
              <a:t> bean should add or remove a book with cost when the client invokes </a:t>
            </a:r>
            <a:r>
              <a:rPr lang="en-IN" dirty="0" err="1" smtClean="0"/>
              <a:t>addbook</a:t>
            </a:r>
            <a:r>
              <a:rPr lang="en-IN" dirty="0" smtClean="0"/>
              <a:t> or </a:t>
            </a:r>
            <a:r>
              <a:rPr lang="en-IN" dirty="0" err="1" smtClean="0"/>
              <a:t>removebook</a:t>
            </a:r>
            <a:r>
              <a:rPr lang="en-IN" dirty="0" smtClean="0"/>
              <a:t>. It will send a bill to the client when the client invokes </a:t>
            </a:r>
            <a:r>
              <a:rPr lang="en-IN" dirty="0" err="1" smtClean="0"/>
              <a:t>Finalbill</a:t>
            </a:r>
            <a:r>
              <a:rPr lang="en-IN" dirty="0" smtClean="0"/>
              <a:t>. This bean should ask a credit card number when the client invokes order. </a:t>
            </a:r>
            <a:r>
              <a:rPr lang="en-IN" dirty="0" err="1" smtClean="0"/>
              <a:t>Creditcardverification</a:t>
            </a:r>
            <a:r>
              <a:rPr lang="en-IN" dirty="0" smtClean="0"/>
              <a:t> bean should validate the number against the database. If its valid then send the “successfully completed” message to the client and store the order in the database else send an error message.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layers</a:t>
            </a:r>
            <a:endParaRPr lang="en-IN" dirty="0"/>
          </a:p>
        </p:txBody>
      </p:sp>
      <p:sp>
        <p:nvSpPr>
          <p:cNvPr id="18434" name="AutoShape 2" descr="https://www.guru99.com/images/1/092119_0729_LayersofOSI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8436" name="Picture 4" descr="https://www.guru99.com/images/1/092119_0729_LayersofOSI1.png"/>
          <p:cNvPicPr>
            <a:picLocks noChangeAspect="1" noChangeArrowheads="1"/>
          </p:cNvPicPr>
          <p:nvPr/>
        </p:nvPicPr>
        <p:blipFill>
          <a:blip r:embed="rId2" cstate="print"/>
          <a:srcRect r="10872"/>
          <a:stretch>
            <a:fillRect/>
          </a:stretch>
        </p:blipFill>
        <p:spPr bwMode="auto">
          <a:xfrm>
            <a:off x="914400" y="1600201"/>
            <a:ext cx="7467600" cy="4559862"/>
          </a:xfrm>
          <a:prstGeom prst="rect">
            <a:avLst/>
          </a:prstGeom>
          <a:noFill/>
        </p:spPr>
      </p:pic>
      <p:sp>
        <p:nvSpPr>
          <p:cNvPr id="6" name="TextBox 5"/>
          <p:cNvSpPr txBox="1"/>
          <p:nvPr/>
        </p:nvSpPr>
        <p:spPr>
          <a:xfrm>
            <a:off x="5562600" y="6324600"/>
            <a:ext cx="2971800" cy="369332"/>
          </a:xfrm>
          <a:prstGeom prst="rect">
            <a:avLst/>
          </a:prstGeom>
          <a:noFill/>
        </p:spPr>
        <p:txBody>
          <a:bodyPr wrap="square" rtlCol="0">
            <a:spAutoFit/>
          </a:bodyPr>
          <a:lstStyle/>
          <a:p>
            <a:r>
              <a:rPr lang="en-US" dirty="0" smtClean="0"/>
              <a:t>Reference: guru99.com</a:t>
            </a:r>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Exercise 5 COM and DCOM</a:t>
            </a:r>
            <a:endParaRPr lang="en-IN" dirty="0"/>
          </a:p>
        </p:txBody>
      </p:sp>
      <p:sp>
        <p:nvSpPr>
          <p:cNvPr id="3" name="Content Placeholder 2"/>
          <p:cNvSpPr>
            <a:spLocks noGrp="1"/>
          </p:cNvSpPr>
          <p:nvPr>
            <p:ph idx="1"/>
          </p:nvPr>
        </p:nvSpPr>
        <p:spPr/>
        <p:txBody>
          <a:bodyPr>
            <a:normAutofit fontScale="77500" lnSpcReduction="20000"/>
          </a:bodyPr>
          <a:lstStyle/>
          <a:p>
            <a:pPr algn="just" fontAlgn="base"/>
            <a:r>
              <a:rPr lang="en-IN" b="1" dirty="0" smtClean="0"/>
              <a:t>Component object model </a:t>
            </a:r>
            <a:r>
              <a:rPr lang="en-IN" dirty="0" smtClean="0"/>
              <a:t>was introduced by Microsoft in the year 1993. It is an interface standard designed for software components. It helps for the inter process communication irrespective of the programming language to be used. COM is termed as a software architecture that allows systems to be built from the different software vendors. It is also called as a set of binary standards which helps in the creation of a dynamic object. COM can also be termed as the standard for the effective communication between the components.</a:t>
            </a:r>
          </a:p>
          <a:p>
            <a:pPr algn="just" fontAlgn="base"/>
            <a:r>
              <a:rPr lang="en-IN" dirty="0" smtClean="0"/>
              <a:t>The benefits of using COM are it can be used with any programming language which is capable of creating objects and pointer.</a:t>
            </a:r>
          </a:p>
          <a:p>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DCOM</a:t>
            </a:r>
            <a:endParaRPr lang="en-IN" dirty="0"/>
          </a:p>
        </p:txBody>
      </p:sp>
      <p:sp>
        <p:nvSpPr>
          <p:cNvPr id="3" name="Content Placeholder 2"/>
          <p:cNvSpPr>
            <a:spLocks noGrp="1"/>
          </p:cNvSpPr>
          <p:nvPr>
            <p:ph idx="1"/>
          </p:nvPr>
        </p:nvSpPr>
        <p:spPr/>
        <p:txBody>
          <a:bodyPr>
            <a:normAutofit fontScale="77500" lnSpcReduction="20000"/>
          </a:bodyPr>
          <a:lstStyle/>
          <a:p>
            <a:pPr algn="just" fontAlgn="base"/>
            <a:r>
              <a:rPr lang="en-IN" dirty="0" smtClean="0"/>
              <a:t>The </a:t>
            </a:r>
            <a:r>
              <a:rPr lang="en-IN" b="1" dirty="0" smtClean="0"/>
              <a:t>distributed component object model </a:t>
            </a:r>
            <a:r>
              <a:rPr lang="en-IN" dirty="0" smtClean="0"/>
              <a:t>is specifically designed for distributed applications. Before DCOM was known as “Network OLE”. The applications designed with COM was not able to serve the need of distributed computing as a result DCOM came into the picture. This supports the need in which the component needs to communicate across networked supported computers.</a:t>
            </a:r>
          </a:p>
          <a:p>
            <a:pPr algn="just" fontAlgn="base"/>
            <a:endParaRPr lang="en-IN" dirty="0" smtClean="0"/>
          </a:p>
          <a:p>
            <a:pPr algn="just" fontAlgn="base"/>
            <a:r>
              <a:rPr lang="en-IN" dirty="0" smtClean="0"/>
              <a:t>The benefits of using are it provides distributed computing, it has a distributed garbage collector that enhances the CPU utilization.</a:t>
            </a:r>
          </a:p>
          <a:p>
            <a:pPr algn="just">
              <a:buNone/>
            </a:pPr>
            <a:r>
              <a:rPr lang="en-IN" dirty="0" smtClean="0"/>
              <a:t/>
            </a:r>
            <a:br>
              <a:rPr lang="en-IN" dirty="0" smtClean="0"/>
            </a:b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IN" dirty="0"/>
          </a:p>
        </p:txBody>
      </p:sp>
      <p:sp>
        <p:nvSpPr>
          <p:cNvPr id="3" name="Content Placeholder 2"/>
          <p:cNvSpPr>
            <a:spLocks noGrp="1"/>
          </p:cNvSpPr>
          <p:nvPr>
            <p:ph idx="1"/>
          </p:nvPr>
        </p:nvSpPr>
        <p:spPr/>
        <p:txBody>
          <a:bodyPr/>
          <a:lstStyle/>
          <a:p>
            <a:pPr algn="just"/>
            <a:r>
              <a:rPr lang="en-IN" dirty="0" smtClean="0"/>
              <a:t>When a COM Server is installed on a Windows operating system, it needs to register a class identifier in the registry (CLSID). The COM client can start the server using the CLSID.</a:t>
            </a:r>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a:t>
            </a:r>
            <a:endParaRPr lang="en-IN" dirty="0"/>
          </a:p>
        </p:txBody>
      </p:sp>
      <p:sp>
        <p:nvSpPr>
          <p:cNvPr id="3" name="Content Placeholder 2"/>
          <p:cNvSpPr>
            <a:spLocks noGrp="1"/>
          </p:cNvSpPr>
          <p:nvPr>
            <p:ph idx="1"/>
          </p:nvPr>
        </p:nvSpPr>
        <p:spPr/>
        <p:txBody>
          <a:bodyPr/>
          <a:lstStyle/>
          <a:p>
            <a:pPr algn="just"/>
            <a:r>
              <a:rPr lang="en-IN" dirty="0" smtClean="0">
                <a:hlinkClick r:id="rId2"/>
              </a:rPr>
              <a:t>http://active-undelete.com/understanding-dcom.htm#:~:text=The%20Distributed%20Component%20Object%20Model,Internet%20protocols%20such%20as%20HTTP</a:t>
            </a:r>
            <a:r>
              <a:rPr lang="en-IN" dirty="0" smtClean="0"/>
              <a:t>.</a:t>
            </a:r>
          </a:p>
          <a:p>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143000"/>
          </a:xfrm>
        </p:spPr>
        <p:txBody>
          <a:bodyPr/>
          <a:lstStyle/>
          <a:p>
            <a:r>
              <a:rPr lang="en-US" dirty="0" smtClean="0"/>
              <a:t>Thank You</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990600" y="1600200"/>
            <a:ext cx="7391400" cy="4876800"/>
            <a:chOff x="914400" y="914400"/>
            <a:chExt cx="7391400" cy="4876800"/>
          </a:xfrm>
        </p:grpSpPr>
        <p:sp>
          <p:nvSpPr>
            <p:cNvPr id="11" name="Rectangle 10"/>
            <p:cNvSpPr/>
            <p:nvPr/>
          </p:nvSpPr>
          <p:spPr>
            <a:xfrm>
              <a:off x="914400" y="1371600"/>
              <a:ext cx="2667000" cy="312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2" name="Rectangle 11"/>
            <p:cNvSpPr/>
            <p:nvPr/>
          </p:nvSpPr>
          <p:spPr>
            <a:xfrm>
              <a:off x="5638800" y="1371600"/>
              <a:ext cx="2667000" cy="3124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TextBox 12"/>
            <p:cNvSpPr txBox="1"/>
            <p:nvPr/>
          </p:nvSpPr>
          <p:spPr>
            <a:xfrm>
              <a:off x="1295400" y="926068"/>
              <a:ext cx="1905000" cy="369332"/>
            </a:xfrm>
            <a:prstGeom prst="rect">
              <a:avLst/>
            </a:prstGeom>
            <a:noFill/>
          </p:spPr>
          <p:txBody>
            <a:bodyPr wrap="square" rtlCol="0">
              <a:spAutoFit/>
            </a:bodyPr>
            <a:lstStyle/>
            <a:p>
              <a:pPr algn="ctr"/>
              <a:r>
                <a:rPr lang="en-US" dirty="0" smtClean="0"/>
                <a:t>Network A</a:t>
              </a:r>
              <a:endParaRPr lang="en-IN" dirty="0"/>
            </a:p>
          </p:txBody>
        </p:sp>
        <p:sp>
          <p:nvSpPr>
            <p:cNvPr id="15" name="TextBox 14"/>
            <p:cNvSpPr txBox="1"/>
            <p:nvPr/>
          </p:nvSpPr>
          <p:spPr>
            <a:xfrm>
              <a:off x="6096000" y="914400"/>
              <a:ext cx="1752600" cy="369332"/>
            </a:xfrm>
            <a:prstGeom prst="rect">
              <a:avLst/>
            </a:prstGeom>
            <a:noFill/>
          </p:spPr>
          <p:txBody>
            <a:bodyPr wrap="square" rtlCol="0">
              <a:spAutoFit/>
            </a:bodyPr>
            <a:lstStyle/>
            <a:p>
              <a:pPr algn="ctr"/>
              <a:r>
                <a:rPr lang="en-US" dirty="0" smtClean="0"/>
                <a:t>Network B</a:t>
              </a:r>
              <a:endParaRPr lang="en-IN" dirty="0"/>
            </a:p>
          </p:txBody>
        </p:sp>
        <p:sp>
          <p:nvSpPr>
            <p:cNvPr id="18" name="Oval 17"/>
            <p:cNvSpPr/>
            <p:nvPr/>
          </p:nvSpPr>
          <p:spPr>
            <a:xfrm>
              <a:off x="990600" y="2438400"/>
              <a:ext cx="1828800" cy="1676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P1….</a:t>
              </a:r>
              <a:r>
                <a:rPr lang="en-US" dirty="0" err="1" smtClean="0"/>
                <a:t>Pn</a:t>
              </a:r>
              <a:r>
                <a:rPr lang="en-US" dirty="0" smtClean="0"/>
                <a:t> </a:t>
              </a:r>
              <a:endParaRPr lang="en-IN" dirty="0"/>
            </a:p>
          </p:txBody>
        </p:sp>
        <p:sp>
          <p:nvSpPr>
            <p:cNvPr id="19" name="TextBox 18"/>
            <p:cNvSpPr txBox="1"/>
            <p:nvPr/>
          </p:nvSpPr>
          <p:spPr>
            <a:xfrm>
              <a:off x="990600" y="2069068"/>
              <a:ext cx="1447800" cy="369332"/>
            </a:xfrm>
            <a:prstGeom prst="rect">
              <a:avLst/>
            </a:prstGeom>
            <a:noFill/>
          </p:spPr>
          <p:txBody>
            <a:bodyPr wrap="square" rtlCol="0">
              <a:spAutoFit/>
            </a:bodyPr>
            <a:lstStyle/>
            <a:p>
              <a:pPr algn="ctr"/>
              <a:r>
                <a:rPr lang="en-US" dirty="0" smtClean="0"/>
                <a:t>Host </a:t>
              </a:r>
              <a:r>
                <a:rPr lang="en-IN" dirty="0" smtClean="0"/>
                <a:t>X</a:t>
              </a:r>
              <a:endParaRPr lang="en-IN" dirty="0"/>
            </a:p>
          </p:txBody>
        </p:sp>
        <p:sp>
          <p:nvSpPr>
            <p:cNvPr id="20" name="Oval 19"/>
            <p:cNvSpPr/>
            <p:nvPr/>
          </p:nvSpPr>
          <p:spPr>
            <a:xfrm>
              <a:off x="6096000" y="2362200"/>
              <a:ext cx="1828800" cy="1676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P1….</a:t>
              </a:r>
              <a:r>
                <a:rPr lang="en-US" dirty="0" err="1" smtClean="0"/>
                <a:t>Pn</a:t>
              </a:r>
              <a:endParaRPr lang="en-IN" dirty="0"/>
            </a:p>
          </p:txBody>
        </p:sp>
        <p:sp>
          <p:nvSpPr>
            <p:cNvPr id="22" name="TextBox 21"/>
            <p:cNvSpPr txBox="1"/>
            <p:nvPr/>
          </p:nvSpPr>
          <p:spPr>
            <a:xfrm>
              <a:off x="6324600" y="1981200"/>
              <a:ext cx="1295400" cy="381000"/>
            </a:xfrm>
            <a:prstGeom prst="rect">
              <a:avLst/>
            </a:prstGeom>
            <a:noFill/>
          </p:spPr>
          <p:txBody>
            <a:bodyPr wrap="square" rtlCol="0">
              <a:spAutoFit/>
            </a:bodyPr>
            <a:lstStyle/>
            <a:p>
              <a:pPr algn="ctr"/>
              <a:r>
                <a:rPr lang="en-US" dirty="0" smtClean="0"/>
                <a:t>Host Y</a:t>
              </a:r>
              <a:endParaRPr lang="en-IN" dirty="0"/>
            </a:p>
          </p:txBody>
        </p:sp>
        <p:cxnSp>
          <p:nvCxnSpPr>
            <p:cNvPr id="24" name="Straight Arrow Connector 23"/>
            <p:cNvCxnSpPr>
              <a:stCxn id="18" idx="7"/>
            </p:cNvCxnSpPr>
            <p:nvPr/>
          </p:nvCxnSpPr>
          <p:spPr>
            <a:xfrm flipV="1">
              <a:off x="2551578" y="2209800"/>
              <a:ext cx="191622" cy="474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2590800" y="1600200"/>
              <a:ext cx="914400"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DNS</a:t>
              </a:r>
              <a:endParaRPr lang="en-IN" dirty="0"/>
            </a:p>
          </p:txBody>
        </p:sp>
        <p:cxnSp>
          <p:nvCxnSpPr>
            <p:cNvPr id="27" name="Straight Arrow Connector 26"/>
            <p:cNvCxnSpPr>
              <a:stCxn id="25" idx="2"/>
            </p:cNvCxnSpPr>
            <p:nvPr/>
          </p:nvCxnSpPr>
          <p:spPr>
            <a:xfrm flipH="1">
              <a:off x="2743200" y="2209800"/>
              <a:ext cx="304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8" idx="4"/>
            </p:cNvCxnSpPr>
            <p:nvPr/>
          </p:nvCxnSpPr>
          <p:spPr>
            <a:xfrm>
              <a:off x="1905000" y="4114800"/>
              <a:ext cx="0" cy="167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905000" y="5791200"/>
              <a:ext cx="495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858000" y="4495800"/>
              <a:ext cx="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7467600" y="3962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0" idx="4"/>
            </p:cNvCxnSpPr>
            <p:nvPr/>
          </p:nvCxnSpPr>
          <p:spPr>
            <a:xfrm flipV="1">
              <a:off x="7010400" y="32766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381000" y="304800"/>
            <a:ext cx="8534400" cy="707886"/>
          </a:xfrm>
          <a:prstGeom prst="rect">
            <a:avLst/>
          </a:prstGeom>
          <a:noFill/>
        </p:spPr>
        <p:txBody>
          <a:bodyPr wrap="square" rtlCol="0">
            <a:spAutoFit/>
          </a:bodyPr>
          <a:lstStyle/>
          <a:p>
            <a:pPr algn="ctr"/>
            <a:r>
              <a:rPr lang="en-US" sz="4000" dirty="0" smtClean="0"/>
              <a:t>Network to network communication</a:t>
            </a:r>
            <a:endParaRPr lang="en-IN"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Process-to-Process Delivery: - ppt download"/>
          <p:cNvPicPr>
            <a:picLocks noChangeAspect="1" noChangeArrowheads="1"/>
          </p:cNvPicPr>
          <p:nvPr/>
        </p:nvPicPr>
        <p:blipFill>
          <a:blip r:embed="rId2" cstate="print"/>
          <a:srcRect t="17778" r="2500" b="16667"/>
          <a:stretch>
            <a:fillRect/>
          </a:stretch>
        </p:blipFill>
        <p:spPr bwMode="auto">
          <a:xfrm>
            <a:off x="76200" y="1524000"/>
            <a:ext cx="8915400" cy="4495800"/>
          </a:xfrm>
          <a:prstGeom prst="rect">
            <a:avLst/>
          </a:prstGeom>
          <a:noFill/>
        </p:spPr>
      </p:pic>
      <p:sp>
        <p:nvSpPr>
          <p:cNvPr id="5" name="TextBox 4"/>
          <p:cNvSpPr txBox="1"/>
          <p:nvPr/>
        </p:nvSpPr>
        <p:spPr>
          <a:xfrm>
            <a:off x="4114800" y="6324600"/>
            <a:ext cx="4800600" cy="369332"/>
          </a:xfrm>
          <a:prstGeom prst="rect">
            <a:avLst/>
          </a:prstGeom>
          <a:noFill/>
        </p:spPr>
        <p:txBody>
          <a:bodyPr wrap="square" rtlCol="0">
            <a:spAutoFit/>
          </a:bodyPr>
          <a:lstStyle/>
          <a:p>
            <a:r>
              <a:rPr lang="en-IN" dirty="0" smtClean="0">
                <a:hlinkClick r:id="rId3"/>
              </a:rPr>
              <a:t>https://slideplayer.com/slide/5024938/</a:t>
            </a:r>
            <a:endParaRPr lang="en-IN" dirty="0"/>
          </a:p>
        </p:txBody>
      </p:sp>
      <p:sp>
        <p:nvSpPr>
          <p:cNvPr id="6" name="TextBox 5"/>
          <p:cNvSpPr txBox="1"/>
          <p:nvPr/>
        </p:nvSpPr>
        <p:spPr>
          <a:xfrm>
            <a:off x="381000" y="457200"/>
            <a:ext cx="8382000" cy="769441"/>
          </a:xfrm>
          <a:prstGeom prst="rect">
            <a:avLst/>
          </a:prstGeom>
          <a:noFill/>
        </p:spPr>
        <p:txBody>
          <a:bodyPr wrap="square" rtlCol="0">
            <a:spAutoFit/>
          </a:bodyPr>
          <a:lstStyle/>
          <a:p>
            <a:pPr algn="ctr"/>
            <a:r>
              <a:rPr lang="en-US" sz="4400" dirty="0" smtClean="0"/>
              <a:t>Process to Process Communication</a:t>
            </a:r>
            <a:endParaRPr lang="en-IN" sz="4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1704</TotalTime>
  <Words>2644</Words>
  <Application>Microsoft Office PowerPoint</Application>
  <PresentationFormat>On-screen Show (4:3)</PresentationFormat>
  <Paragraphs>352</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15I711-Distributed Component Laboratory</vt:lpstr>
      <vt:lpstr>CO-PO-PSO</vt:lpstr>
      <vt:lpstr>List of Exercises</vt:lpstr>
      <vt:lpstr>Software requirements</vt:lpstr>
      <vt:lpstr>Objective</vt:lpstr>
      <vt:lpstr>Fundamentals</vt:lpstr>
      <vt:lpstr>Network layers</vt:lpstr>
      <vt:lpstr>Slide 8</vt:lpstr>
      <vt:lpstr>Slide 9</vt:lpstr>
      <vt:lpstr>IPC-Inter Process Communication</vt:lpstr>
      <vt:lpstr>Exercise 1 – Implementation of Socket Programming</vt:lpstr>
      <vt:lpstr>Socket Programming-steps</vt:lpstr>
      <vt:lpstr>Pre Lab Questions for Exercise 1</vt:lpstr>
      <vt:lpstr>Socket Programming</vt:lpstr>
      <vt:lpstr>Cont.,</vt:lpstr>
      <vt:lpstr>sock = socket(AF_INET , SOCK_STREAM , 0); </vt:lpstr>
      <vt:lpstr>Core Functions in socket programming</vt:lpstr>
      <vt:lpstr>Iterative and concurrent servers</vt:lpstr>
      <vt:lpstr>Cont.,</vt:lpstr>
      <vt:lpstr>Multi client and single server</vt:lpstr>
      <vt:lpstr>Select function</vt:lpstr>
      <vt:lpstr>Arguments</vt:lpstr>
      <vt:lpstr>Multi client and multi server</vt:lpstr>
      <vt:lpstr>Can a client connect to multiple servers? </vt:lpstr>
      <vt:lpstr>Multi threaded server</vt:lpstr>
      <vt:lpstr>Post lab questions: Deadline 9th sep 2020</vt:lpstr>
      <vt:lpstr>Procedure calls</vt:lpstr>
      <vt:lpstr>Remote Procedure Call</vt:lpstr>
      <vt:lpstr>IPC- runs at same machine</vt:lpstr>
      <vt:lpstr>IPC vs RPC</vt:lpstr>
      <vt:lpstr>Local Procedure calls</vt:lpstr>
      <vt:lpstr>Components of RPC</vt:lpstr>
      <vt:lpstr>Slide 33</vt:lpstr>
      <vt:lpstr>Slide 34</vt:lpstr>
      <vt:lpstr>Marshalling/Unmarshalling</vt:lpstr>
      <vt:lpstr>The following steps take place during a RPC</vt:lpstr>
      <vt:lpstr>Issues in RPC and how resolved</vt:lpstr>
      <vt:lpstr>Different flavors of RPC</vt:lpstr>
      <vt:lpstr>Execution steps- SUN RPC using rpcgen for addition of two numbers</vt:lpstr>
      <vt:lpstr>Prelab Questions-2</vt:lpstr>
      <vt:lpstr>Exercise 2</vt:lpstr>
      <vt:lpstr>Post Lab for Exercise 2-Quiz</vt:lpstr>
      <vt:lpstr>Java RMI</vt:lpstr>
      <vt:lpstr>Cont..,</vt:lpstr>
      <vt:lpstr>Architecture of an RMI Application </vt:lpstr>
      <vt:lpstr> Components</vt:lpstr>
      <vt:lpstr>Working of RMI</vt:lpstr>
      <vt:lpstr>RMI Registry</vt:lpstr>
      <vt:lpstr>RMI Registry </vt:lpstr>
      <vt:lpstr>Steps</vt:lpstr>
      <vt:lpstr>Remote interface</vt:lpstr>
      <vt:lpstr>Example- Remote Interface</vt:lpstr>
      <vt:lpstr>Developing the Implementation Class (Remote Object)</vt:lpstr>
      <vt:lpstr>Implementation class-Example</vt:lpstr>
      <vt:lpstr>Developing the Server Program </vt:lpstr>
      <vt:lpstr>Example Server Program</vt:lpstr>
      <vt:lpstr>Developing the Client Program </vt:lpstr>
      <vt:lpstr>Example-Client Program</vt:lpstr>
      <vt:lpstr>Compilation</vt:lpstr>
      <vt:lpstr>Execution</vt:lpstr>
      <vt:lpstr>Pre Lab Question for Exercise 3</vt:lpstr>
      <vt:lpstr>Exercise 3</vt:lpstr>
      <vt:lpstr>EJB (Enterprise Java Bean)</vt:lpstr>
      <vt:lpstr>Cont.,</vt:lpstr>
      <vt:lpstr>Types</vt:lpstr>
      <vt:lpstr>Slide 66</vt:lpstr>
      <vt:lpstr>Example</vt:lpstr>
      <vt:lpstr>PreLab Questions</vt:lpstr>
      <vt:lpstr>Exercise 4</vt:lpstr>
      <vt:lpstr>Study- Exercise 5 COM and DCOM</vt:lpstr>
      <vt:lpstr>DCOM</vt:lpstr>
      <vt:lpstr>Steps</vt:lpstr>
      <vt:lpstr>Link</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DHARANI</dc:creator>
  <cp:lastModifiedBy>Dharani</cp:lastModifiedBy>
  <cp:revision>102</cp:revision>
  <dcterms:created xsi:type="dcterms:W3CDTF">2006-08-16T00:00:00Z</dcterms:created>
  <dcterms:modified xsi:type="dcterms:W3CDTF">2020-11-05T12:22:58Z</dcterms:modified>
</cp:coreProperties>
</file>