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90" r:id="rId2"/>
    <p:sldMasterId id="2147483678" r:id="rId3"/>
  </p:sldMasterIdLst>
  <p:notesMasterIdLst>
    <p:notesMasterId r:id="rId10"/>
  </p:notesMasterIdLst>
  <p:sldIdLst>
    <p:sldId id="256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3068C-B7DD-47F4-8624-A67D4BC89083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80E0C-768C-44B1-A4E8-6EED70207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903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99630" y="0"/>
            <a:ext cx="8070940" cy="139963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Department of </a:t>
            </a:r>
            <a:br>
              <a:rPr lang="en-US" dirty="0"/>
            </a:br>
            <a:r>
              <a:rPr lang="en-US" dirty="0" err="1"/>
              <a:t>cse</a:t>
            </a:r>
            <a:r>
              <a:rPr lang="en-US" dirty="0"/>
              <a:t> (data science)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A0C9F57-31AC-89F7-795B-4DF7D079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44F2AFD-5C09-E622-960A-CD782BB3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department initiative for Outcome Based Learning</a:t>
            </a:r>
            <a:endParaRPr lang="en-IN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0F5288-A885-83A1-2E52-26F8EAE1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5E48-13BD-45E5-9E65-299E542DF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66454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department initiative for Outcome Based Learning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5E48-13BD-45E5-9E65-299E542DF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907772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department initiative for Outcome Based Learning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5E48-13BD-45E5-9E65-299E542DF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133420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department initiative for Outcome Based Learning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5E48-13BD-45E5-9E65-299E542DF23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3943501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department initiative for Outcome Based Learning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5E48-13BD-45E5-9E65-299E542DF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346998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department initiative for Outcome Based Learning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5E48-13BD-45E5-9E65-299E542DF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371601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department initiative for Outcome Based Learning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5E48-13BD-45E5-9E65-299E542DF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08716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department initiative for Outcome Based Learning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5E48-13BD-45E5-9E65-299E542DF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982902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department initiative for Outcome Based Learning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5E48-13BD-45E5-9E65-299E542DF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704288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3C4CB-2F80-A675-9DF9-B97D324AC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989B9-92BA-FEE5-1226-5CD49FB6A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94F5-D454-FE1C-6449-445A3BBD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EB807-1DEB-BB1D-20A5-4C29DCD2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department initiative for Outcome Based Learning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1DDE4-E1E0-6954-48AD-72E17D82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128F-F688-4D81-9206-BC6B1CCE8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38774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F490-A6A5-0FA5-EBFB-EE7A6591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8D489-479A-8C30-8451-3B99FD786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C430C-D31E-B66E-123C-33BDBE3A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0C117-084B-E61F-A72D-B2C38DC43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department initiative for Outcome Based Learning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8BFE6-65D4-AF93-71C9-FCA6F1DF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128F-F688-4D81-9206-BC6B1CCE8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63949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A6C9A19-F5C3-FD05-D482-42BF511D1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407810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75D4-248D-CEBA-7EB5-CB1AB009A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86342-BA5A-3F45-F07F-DA1C2AC72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1382B-E58E-3C4F-251D-8842BA30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43665-88AB-6DCF-3047-F98A94D4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department initiative for Outcome Based Learning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8ABD4-632C-A016-1F87-81FD72B2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128F-F688-4D81-9206-BC6B1CCE8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60874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4F09-B6D4-DCC0-C64E-FB913259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F849C-50B1-467C-26BE-8A2B1E173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83E12-BDE8-1ED9-290D-BC4EC4CC5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F8E66-52B9-1794-F264-D1B3B0AD5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B5E51-11FA-3856-FA2D-DAF332A4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department initiative for Outcome Based Learning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52D80-1B5A-407F-5A10-1EA2A906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128F-F688-4D81-9206-BC6B1CCE8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739330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33273-C207-9584-51F4-5F046B0F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17386-A1C1-9039-A7C0-085454EAE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E5AEB-3F22-D391-C7A9-D00E4DA35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35DC8-2394-3A56-B186-9BE155869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088A7-D209-7DEB-3C42-339A9F921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0CCC58-D08F-6225-DDC3-8DBA2083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47CF6C-A04A-588B-0175-1E6C3A50E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department initiative for Outcome Based Learning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6355A2-C8BC-A386-8BB8-66F5B5DD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128F-F688-4D81-9206-BC6B1CCE8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178296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2F80B-B167-54C5-6293-F769A02EF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F62FC-25CA-DAF4-F265-76471EB7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1115A-E41D-0AA3-7C4A-C7F78674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department initiative for Outcome Based Learning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32E4A-2A01-3EFB-06E8-5DF17D64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128F-F688-4D81-9206-BC6B1CCE8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080481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8EB30A-D992-CD04-18E1-FADFD605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BF86C-51F4-66DD-6374-B32E66881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department initiative for Outcome Based Learning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530B8-F466-295A-2BAF-EC1C70D1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128F-F688-4D81-9206-BC6B1CCE8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130606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E8C62-96BB-DE36-4A9C-A95AF1594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372A4-896C-5827-311F-373852255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9B397-8704-8044-5D9A-95BEFABEC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2690B-C500-02E4-3BF8-95FE0951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1BE26-79FA-30C1-D5DA-CE533B59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department initiative for Outcome Based Learning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F277A-2951-37FC-3B57-B6FC9EC98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128F-F688-4D81-9206-BC6B1CCE8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466991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0772-44E2-8749-C5C7-611759EF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2C3CE3-3FEC-D9E4-7703-7AD687601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844E0-D08E-FB9D-CFE0-C2A93809E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8A484-2F9D-8B7F-3BB4-1986E673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3FCCA-17F0-B833-9DB6-F46B4E5E4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department initiative for Outcome Based Learning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8775B-EE88-0419-A9F1-F6D9888F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128F-F688-4D81-9206-BC6B1CCE8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865014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5007-5B88-7831-9BB9-8CF26F7B0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FA693-630A-591A-396B-C77A6479D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59C19-7038-8DF9-E224-F1F030C2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E4666-07E2-2EFA-7F07-409A5BFEC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department initiative for Outcome Based Learning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013A3-AACF-1970-4BE6-85400D0A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128F-F688-4D81-9206-BC6B1CCE8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169616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B2853-23E4-E22A-898E-9AB612F67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48A3D-A6A4-6C58-92B3-C19852869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4F250-53C3-2FE4-281A-96721583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D189B-1016-6127-DBCE-987B09B8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department initiative for Outcome Based Learning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966E2-8C2A-A6F0-6F95-046E0F41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128F-F688-4D81-9206-BC6B1CCE8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590851"/>
      </p:ext>
    </p:extLst>
  </p:cSld>
  <p:clrMapOvr>
    <a:masterClrMapping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D089-C70B-71EB-6B38-0D66448A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9CBC6-6AB7-1CAD-5944-1E5F3A8B2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B3B69-B320-90A7-20FE-B2A824CB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C7958-7CD4-DB05-02E5-DB89A27D9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department initiative for Outcome Based Learning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9B846-2F28-31D8-9C85-734228D84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6BEA-5F27-4AFB-90F3-8DD1E31F3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414524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department initiative for Outcome Based Learning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5E48-13BD-45E5-9E65-299E542DF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519324"/>
      </p:ext>
    </p:extLst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1E1D5-16B2-31CD-9799-887F3A65D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93349-1DD2-FD57-3683-799F79EE8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461A3-47E5-ECAB-7367-5122CB70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180CE-2443-3554-E9A7-70F9DBAC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department initiative for Outcome Based Learning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24388-D44B-14FF-5C6A-6173AE32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6BEA-5F27-4AFB-90F3-8DD1E31F3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705307"/>
      </p:ext>
    </p:extLst>
  </p:cSld>
  <p:clrMapOvr>
    <a:masterClrMapping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A81C-98A9-9673-2E83-AD75A4F56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78867-536E-164E-3C81-8E64FD832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05AB1-F5D3-536D-9CE8-EC1669483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A9BAD-5BFC-D35F-B366-AD244CD6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department initiative for Outcome Based Learning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9B511-6908-1753-C77C-DFDAC6D2F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6BEA-5F27-4AFB-90F3-8DD1E31F3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531163"/>
      </p:ext>
    </p:extLst>
  </p:cSld>
  <p:clrMapOvr>
    <a:masterClrMapping/>
  </p:clrMapOvr>
  <p:transition spd="slow">
    <p:wip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3C5C-9E73-8FDD-0DF0-5EEBC9CB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E170-A24B-CC5C-80C0-9A587A24C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A0C07-3D97-5781-ECF6-D197936FE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254BF-6980-8A87-687A-CC02F92AC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F7C36-BCF4-1D21-C73F-C726062E3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department initiative for Outcome Based Learning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1AA78-2232-7082-E767-371D042D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6BEA-5F27-4AFB-90F3-8DD1E31F3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265175"/>
      </p:ext>
    </p:extLst>
  </p:cSld>
  <p:clrMapOvr>
    <a:masterClrMapping/>
  </p:clrMapOvr>
  <p:transition spd="slow">
    <p:wip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716B-9D59-81B6-F63D-F222B696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E3D77-6AA2-037D-FB89-F46B07903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0E093-3761-AD3B-47F9-BA0E5D25F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72DD2-950F-AA83-C266-E9B28F68E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747031-AA63-168B-0FDF-C2B12F05C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15F0D-90DF-964A-7CA6-A27E2ED6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56D315-4404-19A5-DF43-1FB85BBF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department initiative for Outcome Based Learning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4BEB89-F312-06ED-134A-1CF2E10E7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6BEA-5F27-4AFB-90F3-8DD1E31F3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470745"/>
      </p:ext>
    </p:extLst>
  </p:cSld>
  <p:clrMapOvr>
    <a:masterClrMapping/>
  </p:clrMapOvr>
  <p:transition spd="slow">
    <p:wip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5048-9171-A8E8-0456-0A1EBBE1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91F7C-D05F-7A3F-E1EF-CED0BA165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AF736-3E1F-F68C-4AAE-D3148973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department initiative for Outcome Based Learning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7F8F7-5C15-2AF5-14FB-018E36F4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6BEA-5F27-4AFB-90F3-8DD1E31F3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659429"/>
      </p:ext>
    </p:extLst>
  </p:cSld>
  <p:clrMapOvr>
    <a:masterClrMapping/>
  </p:clrMapOvr>
  <p:transition spd="slow">
    <p:wip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D3D20A-9042-2144-09AC-9AE014C40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B9DBF3-ED1E-7545-A036-DD69D42B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department initiative for Outcome Based Learning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F6143-EBEF-AF28-AFA2-BE1386A5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6BEA-5F27-4AFB-90F3-8DD1E31F3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849495"/>
      </p:ext>
    </p:extLst>
  </p:cSld>
  <p:clrMapOvr>
    <a:masterClrMapping/>
  </p:clrMapOvr>
  <p:transition spd="slow">
    <p:wip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215B-BD92-BA75-3DE8-229874FA7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432F4-F349-935D-216A-0324ADE56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52233-1CAD-1100-C9C9-787FCA69A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AC921-BADA-63AC-F2D5-8C5FF5FC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C94AA-23A7-0E7C-741C-A7A033149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department initiative for Outcome Based Learning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B43E-031C-204E-0E20-EA7A36F7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6BEA-5F27-4AFB-90F3-8DD1E31F3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22780"/>
      </p:ext>
    </p:extLst>
  </p:cSld>
  <p:clrMapOvr>
    <a:masterClrMapping/>
  </p:clrMapOvr>
  <p:transition spd="slow">
    <p:wip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5130-C261-A7B7-BAE4-89BA24964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05F8FB-CB4B-3273-22EE-E95134D2C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18149-0991-AA1A-A7C0-0B9CEF1FC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47316-FD22-C5F8-178C-1A7AC4EF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BF89F-4915-C24D-02B3-4215659C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department initiative for Outcome Based Learning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239FA-C07D-5445-038B-082CA89A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6BEA-5F27-4AFB-90F3-8DD1E31F3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43173"/>
      </p:ext>
    </p:extLst>
  </p:cSld>
  <p:clrMapOvr>
    <a:masterClrMapping/>
  </p:clrMapOvr>
  <p:transition spd="slow"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BD378-61FB-8530-9B22-8B58D04DB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C2F3A-C99C-655B-1C6E-8D22ED2FD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E1C1F-FE4F-6D72-2A7D-C11CE640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445B1-C78C-E1AC-1957-E945ED9E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department initiative for Outcome Based Learning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BBF21-C9D1-2481-7EC7-C8F5E6EB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6BEA-5F27-4AFB-90F3-8DD1E31F3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180440"/>
      </p:ext>
    </p:extLst>
  </p:cSld>
  <p:clrMapOvr>
    <a:masterClrMapping/>
  </p:clrMapOvr>
  <p:transition spd="slow">
    <p:wip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48606A-2BDF-033B-5EFC-E0E633EA29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C8312-2C46-6DD7-6E92-7AC1190CA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790DF-4021-BEE9-795F-68A3BD2C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AF235-E17C-8D15-3BF3-65270548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department initiative for Outcome Based Learning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F72A3-35EF-295A-BB09-FFBC9939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6BEA-5F27-4AFB-90F3-8DD1E31F3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42531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department initiative for Outcome Based Learning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5E48-13BD-45E5-9E65-299E542DF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318222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department initiative for Outcome Based Learning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5E48-13BD-45E5-9E65-299E542DF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8480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department initiative for Outcome Based Learning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5E48-13BD-45E5-9E65-299E542DF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49514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department initiative for Outcome Based Learning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5E48-13BD-45E5-9E65-299E542DF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10301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department initiative for Outcome Based Learning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5E48-13BD-45E5-9E65-299E542DF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74721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department initiative for Outcome Based Learning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5E48-13BD-45E5-9E65-299E542DF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484950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3955" y="1"/>
            <a:ext cx="8239834" cy="1133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Department of </a:t>
            </a:r>
            <a:br>
              <a:rPr lang="en-US" dirty="0"/>
            </a:br>
            <a:r>
              <a:rPr lang="en-US" dirty="0" err="1"/>
              <a:t>cse</a:t>
            </a:r>
            <a:r>
              <a:rPr lang="en-US" dirty="0"/>
              <a:t> (data science)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 department initiative for Outcome Based Learning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C5E48-13BD-45E5-9E65-299E542DF23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1C6C15-373B-22E7-027D-B73894CC677B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9373788" y="0"/>
            <a:ext cx="2719052" cy="11339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F44A3A-E778-EB12-182B-D2796C2438CD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0" y="42623"/>
            <a:ext cx="1133954" cy="11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61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wipe/>
  </p:transition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0EC840-8C57-3FFC-BB64-D711D68B2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8D89F-20BF-2E79-1634-C8D8E03CF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9C267-937D-015E-B2AB-8343C920F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3B58B-0842-33C7-3A7F-438808640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 department initiative for Outcome Based Learning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2CA4B-8AA1-0189-3CE3-D7850C72F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D128F-F688-4D81-9206-BC6B1CCE8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65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 spd="slow">
    <p:wip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BE962B-A0F1-2A94-D991-91CF31B8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D894F-D442-F646-B1F5-2D2B46BC1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A2553-85F1-8802-8BC8-247124567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96ED7-9696-11CC-02B4-8C9F6EE22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 department initiative for Outcome Based Learning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B8743-C3F7-3734-F1B9-7434CDC3B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96BEA-5F27-4AFB-90F3-8DD1E31F3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50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ransition spd="slow">
    <p:wip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2BE9-D869-2A0E-D40D-236049453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9447" y="209551"/>
            <a:ext cx="7548731" cy="1390649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Department of </a:t>
            </a:r>
            <a:br>
              <a:rPr lang="en-US" dirty="0"/>
            </a:br>
            <a:r>
              <a:rPr lang="en-US" dirty="0"/>
              <a:t>CSE (dAta science)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CA5CC-69C5-10A0-2BF3-EFC155D57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7"/>
            <a:ext cx="9001462" cy="2798763"/>
          </a:xfrm>
        </p:spPr>
        <p:txBody>
          <a:bodyPr>
            <a:normAutofit/>
          </a:bodyPr>
          <a:lstStyle/>
          <a:p>
            <a:r>
              <a:rPr lang="en-US" dirty="0"/>
              <a:t>Presentation By:</a:t>
            </a:r>
          </a:p>
          <a:p>
            <a:pPr algn="r"/>
            <a:r>
              <a:rPr lang="en-US" dirty="0"/>
              <a:t>		N  Vishnu Vardhan (21211A6742)</a:t>
            </a:r>
          </a:p>
          <a:p>
            <a:pPr algn="r"/>
            <a:r>
              <a:rPr lang="en-US" dirty="0"/>
              <a:t>V Koushik Krishna (21211A6762)</a:t>
            </a:r>
          </a:p>
          <a:p>
            <a:pPr algn="r"/>
            <a:r>
              <a:rPr lang="en-US" dirty="0" err="1"/>
              <a:t>Saahithi</a:t>
            </a:r>
            <a:r>
              <a:rPr lang="en-US" dirty="0"/>
              <a:t> Reddy Patel (21211A6754)</a:t>
            </a:r>
          </a:p>
          <a:p>
            <a:pPr algn="r"/>
            <a:r>
              <a:rPr lang="en-US" dirty="0"/>
              <a:t>S </a:t>
            </a:r>
            <a:r>
              <a:rPr lang="en-US" dirty="0" err="1"/>
              <a:t>Anushravya</a:t>
            </a:r>
            <a:r>
              <a:rPr lang="en-US" dirty="0"/>
              <a:t> (21211A6757)</a:t>
            </a:r>
          </a:p>
          <a:p>
            <a:pPr algn="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B92892-0F3F-4CA9-495C-5045191A46AD}"/>
              </a:ext>
            </a:extLst>
          </p:cNvPr>
          <p:cNvSpPr/>
          <p:nvPr/>
        </p:nvSpPr>
        <p:spPr>
          <a:xfrm>
            <a:off x="2111022" y="1851378"/>
            <a:ext cx="7823200" cy="15776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Instagram Sentiment Analysis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8332707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D31871-D8D2-0E66-4BA3-C2F00B09D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33" y="1581432"/>
            <a:ext cx="11227324" cy="4885356"/>
          </a:xfrm>
        </p:spPr>
        <p:txBody>
          <a:bodyPr/>
          <a:lstStyle/>
          <a:p>
            <a:r>
              <a:rPr lang="en-US" b="0" i="0" dirty="0">
                <a:effectLst/>
              </a:rPr>
              <a:t>The primary objective of our project is to analyze the sentiment of Instagram posts to gain insights into public feelings, attitudes, and opinions.</a:t>
            </a:r>
          </a:p>
          <a:p>
            <a:r>
              <a:rPr lang="en-US" dirty="0"/>
              <a:t>This sentimental analysis is done in three levels where in which their comment can be in either POSITIVE, NEGATIVE or NEUTRAL.</a:t>
            </a:r>
          </a:p>
          <a:p>
            <a:r>
              <a:rPr lang="en-US" dirty="0"/>
              <a:t>Key Components:-</a:t>
            </a:r>
          </a:p>
          <a:p>
            <a:pPr lvl="1"/>
            <a:r>
              <a:rPr lang="en-US" sz="2000" b="0" i="0" dirty="0">
                <a:effectLst/>
              </a:rPr>
              <a:t>Extracting key insights to comprehensively understand public sentiment towards specific events, products, or topics.</a:t>
            </a:r>
          </a:p>
          <a:p>
            <a:pPr lvl="1"/>
            <a:r>
              <a:rPr lang="en-US" sz="2000" b="0" i="0" dirty="0">
                <a:effectLst/>
              </a:rPr>
              <a:t>The project is based on machine learning approach using a pre-trained Naïv</a:t>
            </a:r>
            <a:r>
              <a:rPr lang="en-US" sz="2000" dirty="0">
                <a:effectLst/>
              </a:rPr>
              <a:t>e Bayes classifier by Text Blob library </a:t>
            </a:r>
          </a:p>
          <a:p>
            <a:pPr lvl="1"/>
            <a:r>
              <a:rPr lang="en-US" sz="2000" b="0" i="0" dirty="0">
                <a:effectLst/>
              </a:rPr>
              <a:t>Helps to track the sentiment and facilitating better planning and execution for future endeavors. </a:t>
            </a:r>
          </a:p>
          <a:p>
            <a:pPr lvl="1"/>
            <a:endParaRPr lang="en-US" sz="2000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0DF114-CFFD-9FB8-98E6-B857A5EDA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384361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B89648-4B40-2C5D-54BE-EB74D41C0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581431"/>
            <a:ext cx="10581582" cy="4875929"/>
          </a:xfrm>
        </p:spPr>
        <p:txBody>
          <a:bodyPr/>
          <a:lstStyle/>
          <a:p>
            <a:r>
              <a:rPr lang="en-US" dirty="0"/>
              <a:t>Procuring the data via web scraping methods.</a:t>
            </a:r>
          </a:p>
          <a:p>
            <a:r>
              <a:rPr lang="en-US" dirty="0"/>
              <a:t>Data is collected from Instagram using ‘Instaloader’ library.</a:t>
            </a:r>
          </a:p>
          <a:p>
            <a:r>
              <a:rPr lang="en-US" dirty="0"/>
              <a:t>Extracting the relevant data such as comments and associated metadata for analytical purposes only when the account is in public but not in private.</a:t>
            </a:r>
          </a:p>
          <a:p>
            <a:r>
              <a:rPr lang="en-US" dirty="0"/>
              <a:t>Forming a CSV file and applying sentiment for the extracted data.</a:t>
            </a:r>
          </a:p>
          <a:p>
            <a:r>
              <a:rPr lang="en-US" dirty="0"/>
              <a:t>It contains columns like :</a:t>
            </a:r>
          </a:p>
          <a:p>
            <a:pPr lvl="1"/>
            <a:r>
              <a:rPr lang="en-US" dirty="0" err="1"/>
              <a:t>Post_shortcode</a:t>
            </a:r>
            <a:endParaRPr lang="en-US" dirty="0"/>
          </a:p>
          <a:p>
            <a:pPr lvl="1"/>
            <a:r>
              <a:rPr lang="en-US" dirty="0" err="1"/>
              <a:t>Commenter_username</a:t>
            </a:r>
            <a:endParaRPr lang="en-US" dirty="0"/>
          </a:p>
          <a:p>
            <a:pPr lvl="1"/>
            <a:r>
              <a:rPr lang="en-US" dirty="0" err="1"/>
              <a:t>Comment_text</a:t>
            </a:r>
            <a:endParaRPr lang="en-US" dirty="0"/>
          </a:p>
          <a:p>
            <a:pPr lvl="1"/>
            <a:r>
              <a:rPr lang="en-US" dirty="0" err="1"/>
              <a:t>Comment_likes</a:t>
            </a:r>
            <a:endParaRPr lang="en-US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6A7F1A-A851-9E83-A80A-2512FC1D4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71375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1A02E3-CDDC-39AE-D8E3-285D978AA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010" y="1414021"/>
            <a:ext cx="10560547" cy="4835950"/>
          </a:xfrm>
        </p:spPr>
        <p:txBody>
          <a:bodyPr/>
          <a:lstStyle/>
          <a:p>
            <a:r>
              <a:rPr lang="en-US" dirty="0"/>
              <a:t>The specific algorithm is used in this sentimental analysis is Naive Bayes classifier </a:t>
            </a:r>
            <a:r>
              <a:rPr lang="en-US" dirty="0" err="1"/>
              <a:t>TextBlob</a:t>
            </a:r>
            <a:r>
              <a:rPr lang="en-US" dirty="0"/>
              <a:t> library.</a:t>
            </a:r>
          </a:p>
          <a:p>
            <a:r>
              <a:rPr lang="en-US" dirty="0"/>
              <a:t>In it we used to compute the polarity of the comment text.</a:t>
            </a:r>
          </a:p>
          <a:p>
            <a:r>
              <a:rPr lang="en-IN" dirty="0" err="1"/>
              <a:t>TextBlob</a:t>
            </a:r>
            <a:r>
              <a:rPr lang="en-IN" dirty="0"/>
              <a:t> is provides a simple and easy of use for </a:t>
            </a:r>
            <a:r>
              <a:rPr lang="en-IN" dirty="0" err="1"/>
              <a:t>nlp</a:t>
            </a:r>
            <a:r>
              <a:rPr lang="en-IN" dirty="0"/>
              <a:t> tasks.</a:t>
            </a:r>
          </a:p>
          <a:p>
            <a:r>
              <a:rPr lang="en-IN" dirty="0"/>
              <a:t>This </a:t>
            </a:r>
            <a:r>
              <a:rPr lang="en-IN" dirty="0" err="1"/>
              <a:t>TextBlob</a:t>
            </a:r>
            <a:r>
              <a:rPr lang="en-IN" dirty="0"/>
              <a:t> is specially deals with smaller datasets and also with the real-time analysis.</a:t>
            </a:r>
          </a:p>
          <a:p>
            <a:r>
              <a:rPr lang="en-IN" dirty="0"/>
              <a:t>When we use the “</a:t>
            </a:r>
            <a:r>
              <a:rPr lang="en-IN" i="0" dirty="0" err="1">
                <a:solidFill>
                  <a:srgbClr val="FFFFFF"/>
                </a:solidFill>
                <a:effectLst/>
              </a:rPr>
              <a:t>TextBlob</a:t>
            </a:r>
            <a:r>
              <a:rPr lang="en-IN" i="0" dirty="0">
                <a:solidFill>
                  <a:srgbClr val="FFFFFF"/>
                </a:solidFill>
                <a:effectLst/>
              </a:rPr>
              <a:t>(text).</a:t>
            </a:r>
            <a:r>
              <a:rPr lang="en-IN" i="0" dirty="0" err="1">
                <a:solidFill>
                  <a:srgbClr val="FFFFFF"/>
                </a:solidFill>
                <a:effectLst/>
              </a:rPr>
              <a:t>sentiment.polarity</a:t>
            </a:r>
            <a:r>
              <a:rPr lang="en-IN" dirty="0"/>
              <a:t>” it computes the polarity of the text using this underlying classifier</a:t>
            </a:r>
          </a:p>
          <a:p>
            <a:r>
              <a:rPr lang="en-IN" dirty="0"/>
              <a:t>The project is combined with web scraping with sentimental analysis for the comments of the respective Instagram post.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A276D6-F1BC-E763-BAD3-21CDEF3B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877627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AC55D9-CF98-C51D-7BF5-92245E0AB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87" y="2318992"/>
            <a:ext cx="5538253" cy="284704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E4D41D-995B-9A95-7576-7214BC8B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analysis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F9A599-9ED6-9CEE-714B-C8F781DEF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11" y="2318993"/>
            <a:ext cx="5464619" cy="284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1506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445E26-6DE7-642D-8CC8-D91EB74AD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01" y="1461155"/>
            <a:ext cx="10991654" cy="4967925"/>
          </a:xfrm>
        </p:spPr>
        <p:txBody>
          <a:bodyPr/>
          <a:lstStyle/>
          <a:p>
            <a:r>
              <a:rPr lang="en-IN" dirty="0"/>
              <a:t>Brand Monitoring :- Analyse comments and feedbacks on brand campaigns or product 		            launches to assess their impact and reaction</a:t>
            </a:r>
          </a:p>
          <a:p>
            <a:r>
              <a:rPr lang="en-IN" dirty="0"/>
              <a:t>Trend Identification :-  Analyse sentiments over time to time to identify the shifts in public 			  opinion</a:t>
            </a:r>
          </a:p>
          <a:p>
            <a:r>
              <a:rPr lang="en-IN" dirty="0"/>
              <a:t>Social Media Planning :- Analyse the results and changing the feed of the user and how 			      they engage with the content and create resonant posts</a:t>
            </a:r>
          </a:p>
          <a:p>
            <a:r>
              <a:rPr lang="en-IN" dirty="0"/>
              <a:t>Moderation :- Analyse to identify and filter out the potentially harmful and inappropriate 		 content.</a:t>
            </a:r>
          </a:p>
          <a:p>
            <a:r>
              <a:rPr lang="en-IN" dirty="0"/>
              <a:t> Competitive Analysis :- Companies use this Instagram sentimental analysis to monitor  			     and analyse the sentiment related their competitors.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108370-A35D-C654-B1F6-AC5C3D680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the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5159347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2294</TotalTime>
  <Words>440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Bookman Old Style</vt:lpstr>
      <vt:lpstr>Calibri</vt:lpstr>
      <vt:lpstr>Calibri Light</vt:lpstr>
      <vt:lpstr>Rockwell</vt:lpstr>
      <vt:lpstr>Damask</vt:lpstr>
      <vt:lpstr>1_Custom Design</vt:lpstr>
      <vt:lpstr>Custom Design</vt:lpstr>
      <vt:lpstr>Department of  CSE (dAta science)</vt:lpstr>
      <vt:lpstr>Project Introduction</vt:lpstr>
      <vt:lpstr>Data set details</vt:lpstr>
      <vt:lpstr>Algorithm used</vt:lpstr>
      <vt:lpstr>Result analysis</vt:lpstr>
      <vt:lpstr>Application of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Krutibash Nayak</dc:creator>
  <cp:lastModifiedBy>N Vishnu</cp:lastModifiedBy>
  <cp:revision>9</cp:revision>
  <dcterms:created xsi:type="dcterms:W3CDTF">2023-12-27T14:36:11Z</dcterms:created>
  <dcterms:modified xsi:type="dcterms:W3CDTF">2024-01-05T12:30:56Z</dcterms:modified>
</cp:coreProperties>
</file>