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24"/>
  </p:notesMasterIdLst>
  <p:sldIdLst>
    <p:sldId id="256" r:id="rId2"/>
    <p:sldId id="260" r:id="rId3"/>
    <p:sldId id="258" r:id="rId4"/>
    <p:sldId id="262" r:id="rId5"/>
    <p:sldId id="263" r:id="rId6"/>
    <p:sldId id="264" r:id="rId7"/>
    <p:sldId id="265" r:id="rId8"/>
    <p:sldId id="266" r:id="rId9"/>
    <p:sldId id="267" r:id="rId10"/>
    <p:sldId id="268" r:id="rId11"/>
    <p:sldId id="269" r:id="rId12"/>
    <p:sldId id="272" r:id="rId13"/>
    <p:sldId id="273" r:id="rId14"/>
    <p:sldId id="274" r:id="rId15"/>
    <p:sldId id="275" r:id="rId16"/>
    <p:sldId id="276" r:id="rId17"/>
    <p:sldId id="277" r:id="rId18"/>
    <p:sldId id="278" r:id="rId19"/>
    <p:sldId id="279" r:id="rId20"/>
    <p:sldId id="280" r:id="rId21"/>
    <p:sldId id="281" r:id="rId22"/>
    <p:sldId id="282" r:id="rId2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C3CD1-54E4-4633-8BEA-889D5D2DEBBF}" v="59" dt="2021-08-19T09:58:02.64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93867" autoAdjust="0"/>
  </p:normalViewPr>
  <p:slideViewPr>
    <p:cSldViewPr snapToGrid="0">
      <p:cViewPr>
        <p:scale>
          <a:sx n="26" d="100"/>
          <a:sy n="26" d="100"/>
        </p:scale>
        <p:origin x="3078" y="7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19/8/2021</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a:p>
        </p:txBody>
      </p:sp>
    </p:spTree>
    <p:extLst>
      <p:ext uri="{BB962C8B-B14F-4D97-AF65-F5344CB8AC3E}">
        <p14:creationId xmlns:p14="http://schemas.microsoft.com/office/powerpoint/2010/main" val="3591269095"/>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19/8/2021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166632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19/8/2021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44111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19/8/2021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5939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CC04B-F14D-4D84-87FF-551C3A1A96F3}" type="datetimeFigureOut">
              <a:rPr lang="en-SG" smtClean="0"/>
              <a:t>19/8/2021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105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19/8/2021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545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CC04B-F14D-4D84-87FF-551C3A1A96F3}" type="datetimeFigureOut">
              <a:rPr lang="en-SG" smtClean="0"/>
              <a:t>19/8/2021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37374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CC04B-F14D-4D84-87FF-551C3A1A96F3}" type="datetimeFigureOut">
              <a:rPr lang="en-SG" smtClean="0"/>
              <a:t>19/8/2021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7731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CC04B-F14D-4D84-87FF-551C3A1A96F3}" type="datetimeFigureOut">
              <a:rPr lang="en-SG" smtClean="0"/>
              <a:t>19/8/2021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97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19/8/2021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8106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19/8/2021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675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19/8/2021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7380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19/8/2021</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a:p>
        </p:txBody>
      </p:sp>
    </p:spTree>
    <p:extLst>
      <p:ext uri="{BB962C8B-B14F-4D97-AF65-F5344CB8AC3E}">
        <p14:creationId xmlns:p14="http://schemas.microsoft.com/office/powerpoint/2010/main" val="363949316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Linear_algebra" TargetMode="External"/><Relationship Id="rId13" Type="http://schemas.openxmlformats.org/officeDocument/2006/relationships/hyperlink" Target="https://en.wikipedia.org/wiki/Signal_processing" TargetMode="External"/><Relationship Id="rId18" Type="http://schemas.openxmlformats.org/officeDocument/2006/relationships/hyperlink" Target="https://en.wikipedia.org/wiki/BSD_license" TargetMode="External"/><Relationship Id="rId3" Type="http://schemas.openxmlformats.org/officeDocument/2006/relationships/hyperlink" Target="https://en.wikipedia.org/wiki/Free_and_open-source" TargetMode="External"/><Relationship Id="rId7" Type="http://schemas.openxmlformats.org/officeDocument/2006/relationships/hyperlink" Target="https://en.wikipedia.org/wiki/Optimization_(mathematics)" TargetMode="External"/><Relationship Id="rId12" Type="http://schemas.openxmlformats.org/officeDocument/2006/relationships/hyperlink" Target="https://en.wikipedia.org/wiki/Fast_Fourier_transform" TargetMode="External"/><Relationship Id="rId17" Type="http://schemas.openxmlformats.org/officeDocument/2006/relationships/hyperlink" Target="https://en.wikipedia.org/wiki/Enthought" TargetMode="External"/><Relationship Id="rId2" Type="http://schemas.openxmlformats.org/officeDocument/2006/relationships/hyperlink" Target="https://seaborn.pydata.org/introduction.html" TargetMode="External"/><Relationship Id="rId16" Type="http://schemas.openxmlformats.org/officeDocument/2006/relationships/hyperlink" Target="https://en.wikipedia.org/wiki/SciPy#cite_note-5" TargetMode="External"/><Relationship Id="rId20"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en.wikipedia.org/wiki/SciPy#cite_note-Nature_Methods-4" TargetMode="External"/><Relationship Id="rId11" Type="http://schemas.openxmlformats.org/officeDocument/2006/relationships/hyperlink" Target="https://en.wikipedia.org/wiki/Special_functions" TargetMode="External"/><Relationship Id="rId5" Type="http://schemas.openxmlformats.org/officeDocument/2006/relationships/hyperlink" Target="https://en.wikipedia.org/wiki/Scientific_computing" TargetMode="External"/><Relationship Id="rId15" Type="http://schemas.openxmlformats.org/officeDocument/2006/relationships/hyperlink" Target="https://en.wikipedia.org/wiki/Ordinary_differential_equation" TargetMode="External"/><Relationship Id="rId10" Type="http://schemas.openxmlformats.org/officeDocument/2006/relationships/hyperlink" Target="https://en.wikipedia.org/wiki/Interpolation" TargetMode="External"/><Relationship Id="rId19" Type="http://schemas.openxmlformats.org/officeDocument/2006/relationships/hyperlink" Target="https://en.wikipedia.org/w/index.php?title=NumFOCUS&amp;action=edit&amp;redlink=1"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Integral" TargetMode="External"/><Relationship Id="rId14" Type="http://schemas.openxmlformats.org/officeDocument/2006/relationships/hyperlink" Target="https://en.wikipedia.org/wiki/Image_process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k-means-clustering-introduction/"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towardsdatascience.com/how-to-build-a-movie-recommendation-system-67e321339109" TargetMode="External"/><Relationship Id="rId7" Type="http://schemas.openxmlformats.org/officeDocument/2006/relationships/image" Target="../media/image3.png"/><Relationship Id="rId2" Type="http://schemas.openxmlformats.org/officeDocument/2006/relationships/hyperlink" Target="https://www.analyticsvidhya.com/blog/2020/11/create-your-own-movie-movie-recommendation-system" TargetMode="External"/><Relationship Id="rId1" Type="http://schemas.openxmlformats.org/officeDocument/2006/relationships/slideLayout" Target="../slideLayouts/slideLayout6.xml"/><Relationship Id="rId6" Type="http://schemas.openxmlformats.org/officeDocument/2006/relationships/hyperlink" Target="https://www.geeksforgeeks.org/clustering-in-machine-learning" TargetMode="External"/><Relationship Id="rId5" Type="http://schemas.openxmlformats.org/officeDocument/2006/relationships/hyperlink" Target="https://www.sciencedirect.com/topics/computer-science/cosine-similarity#:~:text=Cosine%20similarity%20measures%20the%20similarity,document%20similarity%20in%20text%20analysis" TargetMode="External"/><Relationship Id="rId4" Type="http://schemas.openxmlformats.org/officeDocument/2006/relationships/hyperlink" Target="https://www.javatpoint.com/k-nearest-neighbor-algorithm-for-machine-learn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towardsdatascience.com/machine-learning-an-introduction-23b84d51e6d0#0ea7" TargetMode="External"/><Relationship Id="rId2" Type="http://schemas.openxmlformats.org/officeDocument/2006/relationships/hyperlink" Target="https://towardsdatascience.com/machine-learning-an-introduction-23b84d51e6d0#6246" TargetMode="Externa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hyperlink" Target="https://towardsdatascience.com/machine-learning-an-introduction-23b84d51e6d0#2745" TargetMode="External"/><Relationship Id="rId4" Type="http://schemas.openxmlformats.org/officeDocument/2006/relationships/hyperlink" Target="https://towardsdatascience.com/machine-learning-an-introduction-23b84d51e6d0#8316"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23601" y="6512429"/>
            <a:ext cx="1410776" cy="13697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460" y="733499"/>
            <a:ext cx="2635059" cy="1369766"/>
          </a:xfrm>
          <a:prstGeom prst="rect">
            <a:avLst/>
          </a:prstGeom>
        </p:spPr>
      </p:pic>
      <p:sp>
        <p:nvSpPr>
          <p:cNvPr id="8" name="TextBox 7"/>
          <p:cNvSpPr txBox="1"/>
          <p:nvPr/>
        </p:nvSpPr>
        <p:spPr>
          <a:xfrm>
            <a:off x="574907" y="2720456"/>
            <a:ext cx="5708171" cy="677108"/>
          </a:xfrm>
          <a:prstGeom prst="rect">
            <a:avLst/>
          </a:prstGeom>
          <a:noFill/>
        </p:spPr>
        <p:txBody>
          <a:bodyPr wrap="square" rtlCol="0">
            <a:spAutoFit/>
          </a:bodyPr>
          <a:lstStyle/>
          <a:p>
            <a:pPr algn="ctr"/>
            <a:r>
              <a:rPr lang="en-SG" sz="1900" dirty="0">
                <a:latin typeface="Times New Roman" panose="02020603050405020304" pitchFamily="18" charset="0"/>
                <a:cs typeface="Times New Roman" panose="02020603050405020304" pitchFamily="18" charset="0"/>
              </a:rPr>
              <a:t>A CENTER FOR INTER-DISCIPLINARY RESEARCH</a:t>
            </a:r>
          </a:p>
          <a:p>
            <a:pPr algn="ctr"/>
            <a:r>
              <a:rPr lang="en-SG" sz="1900" dirty="0">
                <a:latin typeface="Times New Roman" panose="02020603050405020304" pitchFamily="18" charset="0"/>
                <a:cs typeface="Times New Roman" panose="02020603050405020304" pitchFamily="18" charset="0"/>
              </a:rPr>
              <a:t>2020-21</a:t>
            </a:r>
          </a:p>
        </p:txBody>
      </p:sp>
      <p:sp>
        <p:nvSpPr>
          <p:cNvPr id="10" name="TextBox 9"/>
          <p:cNvSpPr txBox="1"/>
          <p:nvPr/>
        </p:nvSpPr>
        <p:spPr>
          <a:xfrm>
            <a:off x="574908" y="8102389"/>
            <a:ext cx="5708170" cy="923330"/>
          </a:xfrm>
          <a:prstGeom prst="rect">
            <a:avLst/>
          </a:prstGeom>
          <a:noFill/>
        </p:spPr>
        <p:txBody>
          <a:bodyPr wrap="square" rtlCol="0">
            <a:spAutoFit/>
          </a:bodyPr>
          <a:lstStyle/>
          <a:p>
            <a:pPr algn="ctr"/>
            <a:r>
              <a:rPr lang="en-SG" spc="30" dirty="0">
                <a:latin typeface="Times New Roman" panose="02020603050405020304" pitchFamily="18" charset="0"/>
                <a:cs typeface="Times New Roman" panose="02020603050405020304" pitchFamily="18" charset="0"/>
              </a:rPr>
              <a:t>GOKARAJU RANGARAJU</a:t>
            </a:r>
          </a:p>
          <a:p>
            <a:pPr algn="ctr"/>
            <a:r>
              <a:rPr lang="en-SG" spc="30" dirty="0">
                <a:latin typeface="Times New Roman" panose="02020603050405020304" pitchFamily="18" charset="0"/>
                <a:cs typeface="Times New Roman" panose="02020603050405020304" pitchFamily="18" charset="0"/>
              </a:rPr>
              <a:t>INSTITUTE OF ENGINEERING AND TECHNOLOGY</a:t>
            </a:r>
          </a:p>
          <a:p>
            <a:pPr algn="ctr"/>
            <a:r>
              <a:rPr lang="en-SG" spc="30" dirty="0">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1033745" y="4772767"/>
            <a:ext cx="4790506"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0143" y="5221443"/>
            <a:ext cx="2397703"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id="{6D704468-1195-46E8-A1BD-281EFBB55FDC}"/>
              </a:ext>
            </a:extLst>
          </p:cNvPr>
          <p:cNvCxnSpPr/>
          <p:nvPr/>
        </p:nvCxnSpPr>
        <p:spPr>
          <a:xfrm flipV="1">
            <a:off x="1292980" y="6075550"/>
            <a:ext cx="4272037"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0264E38-B581-4B2E-87A3-33F069A00240}"/>
              </a:ext>
            </a:extLst>
          </p:cNvPr>
          <p:cNvSpPr txBox="1"/>
          <p:nvPr/>
        </p:nvSpPr>
        <p:spPr>
          <a:xfrm>
            <a:off x="2531946" y="3514583"/>
            <a:ext cx="1794085"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TITLE</a:t>
            </a:r>
          </a:p>
        </p:txBody>
      </p:sp>
      <p:sp>
        <p:nvSpPr>
          <p:cNvPr id="11" name="TextBox 10"/>
          <p:cNvSpPr txBox="1"/>
          <p:nvPr/>
        </p:nvSpPr>
        <p:spPr>
          <a:xfrm>
            <a:off x="273192" y="5693743"/>
            <a:ext cx="6311604"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 VANIMIREDDY RAM TEJA</a:t>
            </a:r>
            <a:endParaRPr lang="en-SG"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1F547D2-2674-4B79-B217-E742EBE95ED1}"/>
              </a:ext>
            </a:extLst>
          </p:cNvPr>
          <p:cNvSpPr txBox="1"/>
          <p:nvPr/>
        </p:nvSpPr>
        <p:spPr>
          <a:xfrm>
            <a:off x="1336936" y="4165922"/>
            <a:ext cx="4184104"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“MOVIE RECOMMENDATIONS”</a:t>
            </a:r>
            <a:endParaRPr lang="en-IN" sz="1600" b="1" dirty="0">
              <a:latin typeface="Times New Roman" panose="02020603050405020304" pitchFamily="18" charset="0"/>
              <a:cs typeface="Times New Roman" panose="02020603050405020304" pitchFamily="18" charset="0"/>
            </a:endParaRPr>
          </a:p>
        </p:txBody>
      </p:sp>
      <p:pic>
        <p:nvPicPr>
          <p:cNvPr id="18" name="Picture 17"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79" y="212912"/>
            <a:ext cx="6578417" cy="94801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3239-F0E0-403D-9E8D-8D3D263984E6}"/>
              </a:ext>
            </a:extLst>
          </p:cNvPr>
          <p:cNvSpPr>
            <a:spLocks noGrp="1"/>
          </p:cNvSpPr>
          <p:nvPr>
            <p:ph type="title"/>
          </p:nvPr>
        </p:nvSpPr>
        <p:spPr>
          <a:xfrm>
            <a:off x="494824" y="484682"/>
            <a:ext cx="5868352" cy="8936635"/>
          </a:xfrm>
        </p:spPr>
        <p:txBody>
          <a:bodyPr>
            <a:normAutofit/>
          </a:bodyPr>
          <a:lstStyle/>
          <a:p>
            <a:pPr>
              <a:lnSpc>
                <a:spcPts val="2400"/>
              </a:lnSpc>
              <a:spcBef>
                <a:spcPts val="1260"/>
              </a:spcBef>
              <a:spcAft>
                <a:spcPts val="800"/>
              </a:spcAft>
            </a:pPr>
            <a:r>
              <a:rPr lang="en-IN" sz="1600" b="1" dirty="0">
                <a:solidFill>
                  <a:srgbClr val="1A1A1A"/>
                </a:solidFill>
                <a:effectLst/>
                <a:latin typeface="Book Antiqua" panose="02040602050305030304" pitchFamily="18" charset="0"/>
                <a:ea typeface="Calibri" panose="020F0502020204030204" pitchFamily="34" charset="0"/>
                <a:cs typeface="Arial" panose="020B0604020202020204" pitchFamily="34" charset="0"/>
              </a:rPr>
              <a:t>Scikit-Learn</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solidFill>
                  <a:srgbClr val="1A1A1A"/>
                </a:solidFill>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solidFill>
                  <a:srgbClr val="262626"/>
                </a:solidFill>
                <a:latin typeface="Book Antiqua" panose="02040602050305030304" pitchFamily="18" charset="0"/>
                <a:ea typeface="Times New Roman" panose="02020603050405020304" pitchFamily="18" charset="0"/>
                <a:cs typeface="Segoe UI" panose="020B0502040204020203" pitchFamily="34" charset="0"/>
              </a:rPr>
              <a:t>Scikit-learn</a:t>
            </a:r>
            <a:r>
              <a:rPr lang="en-IN" sz="1400" dirty="0">
                <a:solidFill>
                  <a:srgbClr val="262626"/>
                </a:solidFill>
                <a:latin typeface="Book Antiqua" panose="02040602050305030304" pitchFamily="18" charset="0"/>
                <a:ea typeface="Times New Roman" panose="02020603050405020304" pitchFamily="18" charset="0"/>
                <a:cs typeface="Segoe UI" panose="020B0502040204020203" pitchFamily="34" charset="0"/>
              </a:rPr>
              <a:t> </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is a library in Python that provides many unsupervised and supervised learning algorithms. It’s built upon some of the technology you might already be familiar with, like NumPy, pandas, and Matplotlib!</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The functionality that scikit-learn provides include:</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b="1"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Regression</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 including Linear and Logistic Regression</a:t>
            </a:r>
            <a:br>
              <a:rPr lang="en-IN" sz="1400" dirty="0">
                <a:solidFill>
                  <a:srgbClr val="10162F"/>
                </a:solidFill>
                <a:effectLst/>
                <a:latin typeface="Book Antiqua" panose="02040602050305030304" pitchFamily="18" charset="0"/>
                <a:ea typeface="Calibri" panose="020F0502020204030204" pitchFamily="34" charset="0"/>
                <a:cs typeface="Arial" panose="020B0604020202020204" pitchFamily="34" charset="0"/>
              </a:rPr>
            </a:br>
            <a:r>
              <a:rPr lang="en-IN" sz="1400" b="1"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Classification</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 including K-Nearest </a:t>
            </a:r>
            <a:r>
              <a:rPr lang="en-IN" sz="1400" dirty="0" err="1">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Neighbors</a:t>
            </a:r>
            <a:br>
              <a:rPr lang="en-IN" sz="1400" dirty="0">
                <a:solidFill>
                  <a:srgbClr val="10162F"/>
                </a:solidFill>
                <a:effectLst/>
                <a:latin typeface="Book Antiqua" panose="02040602050305030304" pitchFamily="18" charset="0"/>
                <a:ea typeface="Calibri" panose="020F0502020204030204" pitchFamily="34" charset="0"/>
                <a:cs typeface="Arial" panose="020B0604020202020204" pitchFamily="34" charset="0"/>
              </a:rPr>
            </a:br>
            <a:r>
              <a:rPr lang="en-IN" sz="1400" b="1"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Clustering</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 including K-Means and K-Means++</a:t>
            </a:r>
            <a:br>
              <a:rPr lang="en-IN" sz="1400" dirty="0">
                <a:solidFill>
                  <a:srgbClr val="10162F"/>
                </a:solidFill>
                <a:effectLst/>
                <a:latin typeface="Book Antiqua" panose="02040602050305030304" pitchFamily="18" charset="0"/>
                <a:ea typeface="Calibri" panose="020F0502020204030204" pitchFamily="34" charset="0"/>
                <a:cs typeface="Arial" panose="020B0604020202020204" pitchFamily="34" charset="0"/>
              </a:rPr>
            </a:br>
            <a:r>
              <a:rPr lang="en-IN" sz="1400" b="1"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Model selection</a:t>
            </a:r>
            <a:br>
              <a:rPr lang="en-IN" sz="1400" dirty="0">
                <a:solidFill>
                  <a:srgbClr val="10162F"/>
                </a:solidFill>
                <a:effectLst/>
                <a:latin typeface="Book Antiqua" panose="02040602050305030304" pitchFamily="18" charset="0"/>
                <a:ea typeface="Calibri" panose="020F0502020204030204" pitchFamily="34" charset="0"/>
                <a:cs typeface="Arial" panose="020B0604020202020204" pitchFamily="34" charset="0"/>
              </a:rPr>
            </a:br>
            <a:r>
              <a:rPr lang="en-IN" sz="1400" b="1" dirty="0" err="1">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Preprocessing</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 including Min-Max Normalization</a:t>
            </a:r>
            <a:br>
              <a:rPr lang="en-IN" sz="1400" dirty="0">
                <a:solidFill>
                  <a:srgbClr val="10162F"/>
                </a:solidFill>
                <a:effectLst/>
                <a:latin typeface="Book Antiqua" panose="02040602050305030304" pitchFamily="18" charset="0"/>
                <a:ea typeface="Calibri" panose="020F0502020204030204" pitchFamily="34" charset="0"/>
                <a:cs typeface="Arial" panose="020B0604020202020204" pitchFamily="34" charset="0"/>
              </a:rPr>
            </a:b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As you move through </a:t>
            </a:r>
            <a:r>
              <a:rPr lang="en-IN" sz="1400" dirty="0" err="1">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Codecademy’s</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 Machine Learning content, you will become familiar with many of these terms. You will also see scikit-learn (in Python, </a:t>
            </a:r>
            <a:r>
              <a:rPr lang="en-IN" sz="1400" dirty="0" err="1">
                <a:solidFill>
                  <a:srgbClr val="15141F"/>
                </a:solidFill>
                <a:effectLst/>
                <a:latin typeface="Book Antiqua" panose="02040602050305030304" pitchFamily="18" charset="0"/>
                <a:ea typeface="Times New Roman" panose="02020603050405020304" pitchFamily="18" charset="0"/>
                <a:cs typeface="Courier New" panose="02070309020205020404" pitchFamily="49" charset="0"/>
              </a:rPr>
              <a:t>sklearn</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 modules being used. For example:</a:t>
            </a:r>
            <a:r>
              <a:rPr lang="en-IN" sz="1400" dirty="0">
                <a:solidFill>
                  <a:srgbClr val="FFFFFF"/>
                </a:solidFill>
                <a:effectLst/>
                <a:latin typeface="Book Antiqua" panose="02040602050305030304" pitchFamily="18" charset="0"/>
                <a:ea typeface="Times New Roman" panose="02020603050405020304" pitchFamily="18" charset="0"/>
                <a:cs typeface="Courier New" panose="02070309020205020404" pitchFamily="49" charset="0"/>
              </a:rPr>
              <a:t>)</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Courier New" panose="02070309020205020404" pitchFamily="49" charset="0"/>
              </a:rPr>
              <a:t> &gt;&gt;</a:t>
            </a:r>
            <a:r>
              <a:rPr lang="en-IN" sz="1400" dirty="0" err="1">
                <a:solidFill>
                  <a:schemeClr val="tx1">
                    <a:lumMod val="85000"/>
                    <a:lumOff val="15000"/>
                  </a:schemeClr>
                </a:solidFill>
                <a:effectLst/>
                <a:latin typeface="Book Antiqua" panose="02040602050305030304" pitchFamily="18" charset="0"/>
                <a:ea typeface="Times New Roman" panose="02020603050405020304" pitchFamily="18" charset="0"/>
                <a:cs typeface="Courier New" panose="02070309020205020404" pitchFamily="49" charset="0"/>
              </a:rPr>
              <a:t>sklearn.linear_model.LinearRegression</a:t>
            </a:r>
            <a:b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Courier New" panose="02070309020205020404" pitchFamily="49" charset="0"/>
              </a:rPr>
            </a:b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is a Linear Regression model inside the </a:t>
            </a:r>
            <a:r>
              <a:rPr lang="en-IN" sz="1400" dirty="0" err="1">
                <a:solidFill>
                  <a:srgbClr val="15141F"/>
                </a:solidFill>
                <a:effectLst/>
                <a:latin typeface="Book Antiqua" panose="02040602050305030304" pitchFamily="18" charset="0"/>
                <a:ea typeface="Times New Roman" panose="02020603050405020304" pitchFamily="18" charset="0"/>
                <a:cs typeface="Courier New" panose="02070309020205020404" pitchFamily="49" charset="0"/>
              </a:rPr>
              <a:t>linear_model</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 module of </a:t>
            </a:r>
            <a:r>
              <a:rPr lang="en-IN" sz="1400" dirty="0" err="1">
                <a:solidFill>
                  <a:srgbClr val="15141F"/>
                </a:solidFill>
                <a:effectLst/>
                <a:latin typeface="Book Antiqua" panose="02040602050305030304" pitchFamily="18" charset="0"/>
                <a:ea typeface="Times New Roman" panose="02020603050405020304" pitchFamily="18" charset="0"/>
                <a:cs typeface="Courier New" panose="02070309020205020404" pitchFamily="49" charset="0"/>
              </a:rPr>
              <a:t>sklearn</a:t>
            </a:r>
            <a:r>
              <a:rPr lang="en-IN" sz="1400" dirty="0">
                <a:solidFill>
                  <a:srgbClr val="10162F"/>
                </a:solidFill>
                <a:effectLst/>
                <a:latin typeface="Book Antiqua" panose="02040602050305030304" pitchFamily="18" charset="0"/>
                <a:ea typeface="Times New Roman" panose="02020603050405020304" pitchFamily="18" charset="0"/>
                <a:cs typeface="Segoe UI" panose="020B0502040204020203" pitchFamily="34" charset="0"/>
              </a:rPr>
              <a:t>.</a:t>
            </a:r>
            <a:endParaRPr lang="en-IN" sz="1400" dirty="0">
              <a:latin typeface="Book Antiqua" panose="02040602050305030304" pitchFamily="18" charset="0"/>
            </a:endParaRPr>
          </a:p>
        </p:txBody>
      </p:sp>
      <p:pic>
        <p:nvPicPr>
          <p:cNvPr id="3" name="Picture 2" descr="A close up of a logo&#10;&#10;Description automatically generated">
            <a:extLst>
              <a:ext uri="{FF2B5EF4-FFF2-40B4-BE49-F238E27FC236}">
                <a16:creationId xmlns:a16="http://schemas.microsoft.com/office/drawing/2014/main" id="{460A6037-28A7-4526-9A8D-23792AC9AD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1"/>
            <a:ext cx="6578417" cy="9480176"/>
          </a:xfrm>
          <a:prstGeom prst="rect">
            <a:avLst/>
          </a:prstGeom>
        </p:spPr>
      </p:pic>
    </p:spTree>
    <p:extLst>
      <p:ext uri="{BB962C8B-B14F-4D97-AF65-F5344CB8AC3E}">
        <p14:creationId xmlns:p14="http://schemas.microsoft.com/office/powerpoint/2010/main" val="132835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B602-BB23-48BE-9EAE-CCAADDE956DF}"/>
              </a:ext>
            </a:extLst>
          </p:cNvPr>
          <p:cNvSpPr>
            <a:spLocks noGrp="1"/>
          </p:cNvSpPr>
          <p:nvPr>
            <p:ph type="title"/>
          </p:nvPr>
        </p:nvSpPr>
        <p:spPr>
          <a:xfrm>
            <a:off x="479584" y="652322"/>
            <a:ext cx="6016750" cy="8928406"/>
          </a:xfrm>
        </p:spPr>
        <p:txBody>
          <a:bodyPr>
            <a:noAutofit/>
          </a:bodyPr>
          <a:lstStyle/>
          <a:p>
            <a:pPr>
              <a:lnSpc>
                <a:spcPts val="2400"/>
              </a:lnSpc>
              <a:spcBef>
                <a:spcPts val="2400"/>
              </a:spcBef>
              <a:spcAft>
                <a:spcPts val="800"/>
              </a:spcAft>
            </a:pPr>
            <a:r>
              <a:rPr lang="en-IN" sz="1600" b="1" spc="-5" dirty="0">
                <a:solidFill>
                  <a:srgbClr val="292929"/>
                </a:solidFill>
                <a:effectLst/>
                <a:latin typeface="Book Antiqua" panose="02040602050305030304" pitchFamily="18" charset="0"/>
                <a:ea typeface="Times New Roman" panose="02020603050405020304" pitchFamily="18" charset="0"/>
                <a:cs typeface="Times New Roman" panose="02020603050405020304" pitchFamily="18" charset="0"/>
              </a:rPr>
              <a:t>Seaborn</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spc="-5" dirty="0" err="1">
                <a:solidFill>
                  <a:srgbClr val="292929"/>
                </a:solidFill>
                <a:effectLst/>
                <a:latin typeface="Book Antiqua" panose="02040602050305030304" pitchFamily="18" charset="0"/>
                <a:ea typeface="Times New Roman" panose="02020603050405020304" pitchFamily="18" charset="0"/>
                <a:cs typeface="Times New Roman" panose="02020603050405020304" pitchFamily="18" charset="0"/>
              </a:rPr>
              <a:t>Seaborn</a:t>
            </a:r>
            <a:r>
              <a:rPr lang="en-IN" sz="1400" b="1" spc="-5" dirty="0">
                <a:solidFill>
                  <a:srgbClr val="292929"/>
                </a:solidFill>
                <a:effectLst/>
                <a:latin typeface="Book Antiqua" panose="02040602050305030304" pitchFamily="18" charset="0"/>
                <a:ea typeface="Times New Roman" panose="02020603050405020304" pitchFamily="18" charset="0"/>
                <a:cs typeface="Times New Roman" panose="02020603050405020304" pitchFamily="18" charset="0"/>
              </a:rPr>
              <a:t> </a:t>
            </a:r>
            <a:r>
              <a:rPr lang="en-IN" sz="1400" spc="-5" dirty="0">
                <a:solidFill>
                  <a:srgbClr val="292929"/>
                </a:solidFill>
                <a:effectLst/>
                <a:latin typeface="Book Antiqua" panose="02040602050305030304" pitchFamily="18" charset="0"/>
                <a:ea typeface="Times New Roman" panose="02020603050405020304" pitchFamily="18" charset="0"/>
                <a:cs typeface="Times New Roman" panose="02020603050405020304" pitchFamily="18" charset="0"/>
              </a:rPr>
              <a:t>is a data visualization library built on top of matplotlib and closely integrated with pandas data structures in Python. Visualization is the central part of Seaborn which helps in exploration and understanding of data.</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Times New Roman" panose="02020603050405020304" pitchFamily="18" charset="0"/>
                <a:cs typeface="Times New Roman" panose="02020603050405020304" pitchFamily="18" charset="0"/>
              </a:rPr>
              <a:t>Seaborn offers the following </a:t>
            </a:r>
            <a:r>
              <a:rPr lang="en-IN" sz="1400" spc="-5" dirty="0" err="1">
                <a:solidFill>
                  <a:srgbClr val="292929"/>
                </a:solidFill>
                <a:effectLst/>
                <a:latin typeface="Book Antiqua" panose="02040602050305030304" pitchFamily="18" charset="0"/>
                <a:ea typeface="Times New Roman" panose="02020603050405020304" pitchFamily="18" charset="0"/>
                <a:cs typeface="Times New Roman" panose="02020603050405020304" pitchFamily="18" charset="0"/>
              </a:rPr>
              <a:t>functionalities:</a:t>
            </a:r>
            <a:r>
              <a:rPr lang="en-IN" sz="1400" spc="-5" dirty="0" err="1">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Dataset</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 oriented API to determine the relationship between </a:t>
            </a:r>
            <a:r>
              <a:rPr lang="en-IN" sz="1400" spc="-5" dirty="0" err="1">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variables,Automatic</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 estimation and plotting of linear regression </a:t>
            </a:r>
            <a:r>
              <a:rPr lang="en-IN" sz="1400" spc="-5" dirty="0" err="1">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plots,It</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 supports high-level abstractions for multi-plot </a:t>
            </a:r>
            <a:r>
              <a:rPr lang="en-IN" sz="1400" spc="-5" dirty="0" err="1">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gridsandVisualizing</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 univariate and bivariate distribution.</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Times New Roman" panose="02020603050405020304" pitchFamily="18" charset="0"/>
                <a:cs typeface="Times New Roman" panose="02020603050405020304" pitchFamily="18" charset="0"/>
              </a:rPr>
              <a:t>These are only some of the functionalities offered by Seaborn, there are many more of them, and we can explore all of them </a:t>
            </a:r>
            <a:r>
              <a:rPr lang="en-IN" sz="1400" strike="noStrike" spc="-5" dirty="0">
                <a:solidFill>
                  <a:schemeClr val="tx1">
                    <a:lumMod val="85000"/>
                    <a:lumOff val="15000"/>
                  </a:schemeClr>
                </a:solidFill>
                <a:effectLst/>
                <a:latin typeface="Book Antiqua" panose="0204060205030503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here</a:t>
            </a:r>
            <a:r>
              <a:rPr lang="en-IN" sz="1400" spc="-5" dirty="0">
                <a:solidFill>
                  <a:schemeClr val="tx1">
                    <a:lumMod val="85000"/>
                    <a:lumOff val="15000"/>
                  </a:schemeClr>
                </a:solidFill>
                <a:effectLst/>
                <a:latin typeface="Book Antiqua" panose="02040602050305030304" pitchFamily="18" charset="0"/>
                <a:ea typeface="Times New Roman" panose="02020603050405020304" pitchFamily="18" charset="0"/>
                <a:cs typeface="Times New Roman" panose="02020603050405020304" pitchFamily="18" charset="0"/>
              </a:rPr>
              <a:t>.</a:t>
            </a:r>
            <a:b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rPr>
            </a:br>
            <a:r>
              <a:rPr lang="en-IN" sz="1400" spc="-5" dirty="0">
                <a:solidFill>
                  <a:schemeClr val="tx1">
                    <a:lumMod val="85000"/>
                    <a:lumOff val="15000"/>
                  </a:schemeClr>
                </a:solidFill>
                <a:effectLst/>
                <a:latin typeface="Book Antiqua" panose="02040602050305030304" pitchFamily="18" charset="0"/>
                <a:ea typeface="Times New Roman" panose="02020603050405020304" pitchFamily="18" charset="0"/>
                <a:cs typeface="Times New Roman" panose="02020603050405020304" pitchFamily="18" charset="0"/>
              </a:rPr>
              <a:t>To initialize the Seaborn library, the command used is:</a:t>
            </a:r>
            <a:b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rPr>
            </a:br>
            <a:r>
              <a:rPr lang="en-IN" sz="1400" spc="-25" dirty="0">
                <a:solidFill>
                  <a:schemeClr val="tx1">
                    <a:lumMod val="85000"/>
                    <a:lumOff val="15000"/>
                  </a:schemeClr>
                </a:solidFill>
                <a:effectLst/>
                <a:latin typeface="Book Antiqua" panose="02040602050305030304" pitchFamily="18" charset="0"/>
                <a:ea typeface="Times New Roman" panose="02020603050405020304" pitchFamily="18" charset="0"/>
                <a:cs typeface="Courier New" panose="02070309020205020404" pitchFamily="49" charset="0"/>
              </a:rPr>
              <a:t>import seaborn as </a:t>
            </a:r>
            <a:r>
              <a:rPr lang="en-IN" sz="1400" spc="-25" dirty="0" err="1">
                <a:solidFill>
                  <a:schemeClr val="tx1">
                    <a:lumMod val="85000"/>
                    <a:lumOff val="15000"/>
                  </a:schemeClr>
                </a:solidFill>
                <a:effectLst/>
                <a:latin typeface="Book Antiqua" panose="02040602050305030304" pitchFamily="18" charset="0"/>
                <a:ea typeface="Times New Roman" panose="02020603050405020304" pitchFamily="18" charset="0"/>
                <a:cs typeface="Courier New" panose="02070309020205020404" pitchFamily="49" charset="0"/>
              </a:rPr>
              <a:t>sns</a:t>
            </a:r>
            <a:br>
              <a:rPr lang="en-IN" sz="1400" spc="-25" dirty="0">
                <a:solidFill>
                  <a:schemeClr val="tx1">
                    <a:lumMod val="85000"/>
                    <a:lumOff val="15000"/>
                  </a:schemeClr>
                </a:solidFill>
                <a:effectLst/>
                <a:latin typeface="Book Antiqua" panose="02040602050305030304" pitchFamily="18" charset="0"/>
                <a:ea typeface="Times New Roman" panose="02020603050405020304" pitchFamily="18" charset="0"/>
                <a:cs typeface="Courier New" panose="02070309020205020404" pitchFamily="49" charset="0"/>
              </a:rPr>
            </a:br>
            <a:r>
              <a:rPr lang="en-IN" sz="1600" b="1" spc="-5" dirty="0">
                <a:solidFill>
                  <a:schemeClr val="tx1">
                    <a:lumMod val="85000"/>
                    <a:lumOff val="15000"/>
                  </a:schemeClr>
                </a:solidFill>
                <a:effectLst/>
                <a:latin typeface="Book Antiqua" panose="02040602050305030304" pitchFamily="18" charset="0"/>
                <a:ea typeface="Times New Roman" panose="02020603050405020304" pitchFamily="18" charset="0"/>
                <a:cs typeface="Segoe UI" panose="020B0502040204020203" pitchFamily="34" charset="0"/>
              </a:rPr>
              <a:t>SciPy</a:t>
            </a:r>
            <a:b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rPr>
            </a:br>
            <a:r>
              <a:rPr lang="en-IN" sz="1400" dirty="0" err="1">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SciPy</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is a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3" tooltip="Free and open-source">
                  <a:extLst>
                    <a:ext uri="{A12FA001-AC4F-418D-AE19-62706E023703}">
                      <ahyp:hlinkClr xmlns:ahyp="http://schemas.microsoft.com/office/drawing/2018/hyperlinkcolor" val="tx"/>
                    </a:ext>
                  </a:extLst>
                </a:hlinkClick>
              </a:rPr>
              <a:t>free and open-source</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4" tooltip="Python (programming language)">
                  <a:extLst>
                    <a:ext uri="{A12FA001-AC4F-418D-AE19-62706E023703}">
                      <ahyp:hlinkClr xmlns:ahyp="http://schemas.microsoft.com/office/drawing/2018/hyperlinkcolor" val="tx"/>
                    </a:ext>
                  </a:extLst>
                </a:hlinkClick>
              </a:rPr>
              <a:t>Python</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library used for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5" tooltip="Scientific computing">
                  <a:extLst>
                    <a:ext uri="{A12FA001-AC4F-418D-AE19-62706E023703}">
                      <ahyp:hlinkClr xmlns:ahyp="http://schemas.microsoft.com/office/drawing/2018/hyperlinkcolor" val="tx"/>
                    </a:ext>
                  </a:extLst>
                </a:hlinkClick>
              </a:rPr>
              <a:t>scientific computing</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and technical computing.</a:t>
            </a:r>
            <a:r>
              <a:rPr lang="en-IN" sz="1400" baseline="300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[4]</a:t>
            </a:r>
            <a:b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rPr>
            </a:b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SciPy contains modules for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7" tooltip="Optimization (mathematics)">
                  <a:extLst>
                    <a:ext uri="{A12FA001-AC4F-418D-AE19-62706E023703}">
                      <ahyp:hlinkClr xmlns:ahyp="http://schemas.microsoft.com/office/drawing/2018/hyperlinkcolor" val="tx"/>
                    </a:ext>
                  </a:extLst>
                </a:hlinkClick>
              </a:rPr>
              <a:t>optimization</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8" tooltip="Linear algebra">
                  <a:extLst>
                    <a:ext uri="{A12FA001-AC4F-418D-AE19-62706E023703}">
                      <ahyp:hlinkClr xmlns:ahyp="http://schemas.microsoft.com/office/drawing/2018/hyperlinkcolor" val="tx"/>
                    </a:ext>
                  </a:extLst>
                </a:hlinkClick>
              </a:rPr>
              <a:t>linear algebra</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9" tooltip="Integral">
                  <a:extLst>
                    <a:ext uri="{A12FA001-AC4F-418D-AE19-62706E023703}">
                      <ahyp:hlinkClr xmlns:ahyp="http://schemas.microsoft.com/office/drawing/2018/hyperlinkcolor" val="tx"/>
                    </a:ext>
                  </a:extLst>
                </a:hlinkClick>
              </a:rPr>
              <a:t>integration</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0" tooltip="Interpolation">
                  <a:extLst>
                    <a:ext uri="{A12FA001-AC4F-418D-AE19-62706E023703}">
                      <ahyp:hlinkClr xmlns:ahyp="http://schemas.microsoft.com/office/drawing/2018/hyperlinkcolor" val="tx"/>
                    </a:ext>
                  </a:extLst>
                </a:hlinkClick>
              </a:rPr>
              <a:t>interpolation</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1" tooltip="Special functions">
                  <a:extLst>
                    <a:ext uri="{A12FA001-AC4F-418D-AE19-62706E023703}">
                      <ahyp:hlinkClr xmlns:ahyp="http://schemas.microsoft.com/office/drawing/2018/hyperlinkcolor" val="tx"/>
                    </a:ext>
                  </a:extLst>
                </a:hlinkClick>
              </a:rPr>
              <a:t>special functions</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2" tooltip="Fast Fourier transform">
                  <a:extLst>
                    <a:ext uri="{A12FA001-AC4F-418D-AE19-62706E023703}">
                      <ahyp:hlinkClr xmlns:ahyp="http://schemas.microsoft.com/office/drawing/2018/hyperlinkcolor" val="tx"/>
                    </a:ext>
                  </a:extLst>
                </a:hlinkClick>
              </a:rPr>
              <a:t>FFT</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3" tooltip="Signal processing">
                  <a:extLst>
                    <a:ext uri="{A12FA001-AC4F-418D-AE19-62706E023703}">
                      <ahyp:hlinkClr xmlns:ahyp="http://schemas.microsoft.com/office/drawing/2018/hyperlinkcolor" val="tx"/>
                    </a:ext>
                  </a:extLst>
                </a:hlinkClick>
              </a:rPr>
              <a:t>signal</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and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4" tooltip="Image processing">
                  <a:extLst>
                    <a:ext uri="{A12FA001-AC4F-418D-AE19-62706E023703}">
                      <ahyp:hlinkClr xmlns:ahyp="http://schemas.microsoft.com/office/drawing/2018/hyperlinkcolor" val="tx"/>
                    </a:ext>
                  </a:extLst>
                </a:hlinkClick>
              </a:rPr>
              <a:t>image processing</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5">
                  <a:extLst>
                    <a:ext uri="{A12FA001-AC4F-418D-AE19-62706E023703}">
                      <ahyp:hlinkClr xmlns:ahyp="http://schemas.microsoft.com/office/drawing/2018/hyperlinkcolor" val="tx"/>
                    </a:ext>
                  </a:extLst>
                </a:hlinkClick>
              </a:rPr>
              <a:t>ODE</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solvers and other tasks common in science and engineering.</a:t>
            </a:r>
            <a:b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rPr>
            </a:b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SciPy is also a family of conferences for users and developers of these tools: SciPy (in the United States), </a:t>
            </a:r>
            <a:r>
              <a:rPr lang="en-IN" sz="1400" dirty="0" err="1">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EuroSciPy</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(in Europe) and SciPy.in (in India).</a:t>
            </a:r>
            <a:r>
              <a:rPr lang="en-IN" sz="1400" baseline="300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6">
                  <a:extLst>
                    <a:ext uri="{A12FA001-AC4F-418D-AE19-62706E023703}">
                      <ahyp:hlinkClr xmlns:ahyp="http://schemas.microsoft.com/office/drawing/2018/hyperlinkcolor" val="tx"/>
                    </a:ext>
                  </a:extLst>
                </a:hlinkClick>
              </a:rPr>
              <a:t>[5]</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7" tooltip="Enthought">
                  <a:extLst>
                    <a:ext uri="{A12FA001-AC4F-418D-AE19-62706E023703}">
                      <ahyp:hlinkClr xmlns:ahyp="http://schemas.microsoft.com/office/drawing/2018/hyperlinkcolor" val="tx"/>
                    </a:ext>
                  </a:extLst>
                </a:hlinkClick>
              </a:rPr>
              <a:t>Enthought</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originated the SciPy conference in the United States and continues to sponsor many of the international conferences as well as host the SciPy website.</a:t>
            </a:r>
            <a:b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rPr>
            </a:b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The SciPy library is currently distributed under the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8" tooltip="BSD license">
                  <a:extLst>
                    <a:ext uri="{A12FA001-AC4F-418D-AE19-62706E023703}">
                      <ahyp:hlinkClr xmlns:ahyp="http://schemas.microsoft.com/office/drawing/2018/hyperlinkcolor" val="tx"/>
                    </a:ext>
                  </a:extLst>
                </a:hlinkClick>
              </a:rPr>
              <a:t>BSD license</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and its development is sponsored and supported by an open community of developers. It is also supported by </a:t>
            </a:r>
            <a:r>
              <a:rPr lang="en-IN" sz="1400" dirty="0" err="1">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hlinkClick r:id="rId19" tooltip="NumFOCUS (page does not exist)">
                  <a:extLst>
                    <a:ext uri="{A12FA001-AC4F-418D-AE19-62706E023703}">
                      <ahyp:hlinkClr xmlns:ahyp="http://schemas.microsoft.com/office/drawing/2018/hyperlinkcolor" val="tx"/>
                    </a:ext>
                  </a:extLst>
                </a:hlinkClick>
              </a:rPr>
              <a:t>NumFOCUS</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cs typeface="Arial" panose="020B0604020202020204" pitchFamily="34" charset="0"/>
              </a:rPr>
              <a:t>, a community foundation for supporting reproducible and accessible science.</a:t>
            </a:r>
            <a:b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rPr>
            </a:br>
            <a:endParaRPr lang="en-IN" sz="1400" dirty="0">
              <a:solidFill>
                <a:schemeClr val="tx1">
                  <a:lumMod val="85000"/>
                  <a:lumOff val="15000"/>
                </a:schemeClr>
              </a:solidFill>
              <a:latin typeface="Book Antiqua" panose="02040602050305030304" pitchFamily="18" charset="0"/>
            </a:endParaRPr>
          </a:p>
        </p:txBody>
      </p:sp>
      <p:pic>
        <p:nvPicPr>
          <p:cNvPr id="3" name="Picture 2" descr="A close up of a logo&#10;&#10;Description automatically generated">
            <a:extLst>
              <a:ext uri="{FF2B5EF4-FFF2-40B4-BE49-F238E27FC236}">
                <a16:creationId xmlns:a16="http://schemas.microsoft.com/office/drawing/2014/main" id="{86A2CC23-C466-43C0-981F-D05EC8686BC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98750" y="212912"/>
            <a:ext cx="6578417" cy="9480176"/>
          </a:xfrm>
          <a:prstGeom prst="rect">
            <a:avLst/>
          </a:prstGeom>
        </p:spPr>
      </p:pic>
    </p:spTree>
    <p:extLst>
      <p:ext uri="{BB962C8B-B14F-4D97-AF65-F5344CB8AC3E}">
        <p14:creationId xmlns:p14="http://schemas.microsoft.com/office/powerpoint/2010/main" val="380871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2137-E36C-4A14-BFAA-3B80840AF369}"/>
              </a:ext>
            </a:extLst>
          </p:cNvPr>
          <p:cNvSpPr>
            <a:spLocks noGrp="1"/>
          </p:cNvSpPr>
          <p:nvPr>
            <p:ph type="title"/>
          </p:nvPr>
        </p:nvSpPr>
        <p:spPr>
          <a:xfrm>
            <a:off x="471488" y="527404"/>
            <a:ext cx="6066472" cy="8906155"/>
          </a:xfrm>
        </p:spPr>
        <p:txBody>
          <a:bodyPr>
            <a:normAutofit/>
          </a:bodyPr>
          <a:lstStyle/>
          <a:p>
            <a:pPr fontAlgn="base"/>
            <a:r>
              <a:rPr lang="en-IN" sz="1600" b="1" dirty="0">
                <a:solidFill>
                  <a:srgbClr val="273239"/>
                </a:solidFill>
                <a:effectLst/>
                <a:latin typeface="Book Antiqua" panose="02040602050305030304" pitchFamily="18" charset="0"/>
                <a:ea typeface="Times New Roman" panose="02020603050405020304" pitchFamily="18" charset="0"/>
              </a:rPr>
              <a:t>Introduction to Clustering</a:t>
            </a:r>
            <a:br>
              <a:rPr lang="en-IN" sz="1400" dirty="0">
                <a:effectLst/>
                <a:latin typeface="Times New Roman" panose="02020603050405020304" pitchFamily="18" charset="0"/>
                <a:ea typeface="Times New Roman" panose="02020603050405020304" pitchFamily="18" charset="0"/>
              </a:rPr>
            </a:br>
            <a:r>
              <a:rPr lang="en-IN" sz="1400" dirty="0">
                <a:solidFill>
                  <a:srgbClr val="273239"/>
                </a:solidFill>
                <a:effectLst/>
                <a:latin typeface="Book Antiqua" panose="02040602050305030304" pitchFamily="18" charset="0"/>
                <a:ea typeface="Times New Roman" panose="02020603050405020304" pitchFamily="18" charset="0"/>
              </a:rPr>
              <a:t> </a:t>
            </a:r>
            <a:br>
              <a:rPr lang="en-IN" sz="1400" dirty="0">
                <a:effectLst/>
                <a:latin typeface="Times New Roman" panose="02020603050405020304" pitchFamily="18" charset="0"/>
                <a:ea typeface="Times New Roman" panose="02020603050405020304" pitchFamily="18" charset="0"/>
              </a:rPr>
            </a:br>
            <a:r>
              <a:rPr lang="en-IN" sz="1400" dirty="0">
                <a:solidFill>
                  <a:srgbClr val="273239"/>
                </a:solidFill>
                <a:effectLst/>
                <a:latin typeface="Book Antiqua" panose="02040602050305030304" pitchFamily="18" charset="0"/>
                <a:ea typeface="Times New Roman" panose="02020603050405020304" pitchFamily="18" charset="0"/>
              </a:rPr>
              <a:t>It is basically a type </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rPr>
              <a:t>of </a:t>
            </a:r>
            <a:r>
              <a:rPr lang="en-IN" sz="1400" u="sng" dirty="0">
                <a:solidFill>
                  <a:schemeClr val="tx1">
                    <a:lumMod val="85000"/>
                    <a:lumOff val="15000"/>
                  </a:schemeClr>
                </a:solidFill>
                <a:effectLst/>
                <a:latin typeface="Book Antiqua" panose="0204060205030503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unsupervised learning method</a:t>
            </a:r>
            <a:r>
              <a:rPr lang="en-IN" sz="1400" dirty="0">
                <a:solidFill>
                  <a:schemeClr val="tx1">
                    <a:lumMod val="85000"/>
                    <a:lumOff val="15000"/>
                  </a:schemeClr>
                </a:solidFill>
                <a:effectLst/>
                <a:latin typeface="Book Antiqua" panose="02040602050305030304" pitchFamily="18" charset="0"/>
                <a:ea typeface="Times New Roman" panose="02020603050405020304" pitchFamily="18" charset="0"/>
              </a:rPr>
              <a:t> . </a:t>
            </a:r>
            <a:r>
              <a:rPr lang="en-IN" sz="1400" dirty="0">
                <a:solidFill>
                  <a:srgbClr val="273239"/>
                </a:solidFill>
                <a:effectLst/>
                <a:latin typeface="Book Antiqua" panose="02040602050305030304" pitchFamily="18" charset="0"/>
                <a:ea typeface="Times New Roman" panose="02020603050405020304" pitchFamily="18" charset="0"/>
              </a:rPr>
              <a:t>An unsupervised learning method is a method in which we draw references from datasets consisting of input data without labelled responses. Generally, it is used as a process to find meaningful structure, explanatory underlying processes, generative features, and groupings inherent in a set of examples.</a:t>
            </a:r>
            <a:br>
              <a:rPr lang="en-IN" sz="1400" dirty="0">
                <a:solidFill>
                  <a:srgbClr val="273239"/>
                </a:solidFill>
                <a:effectLst/>
                <a:latin typeface="Book Antiqua" panose="02040602050305030304" pitchFamily="18" charset="0"/>
                <a:ea typeface="Times New Roman" panose="02020603050405020304" pitchFamily="18" charset="0"/>
              </a:rPr>
            </a:br>
            <a:r>
              <a:rPr lang="en-IN" sz="1400" b="1" dirty="0">
                <a:solidFill>
                  <a:srgbClr val="273239"/>
                </a:solidFill>
                <a:effectLst/>
                <a:latin typeface="Book Antiqua" panose="02040602050305030304" pitchFamily="18" charset="0"/>
                <a:ea typeface="Times New Roman" panose="02020603050405020304" pitchFamily="18" charset="0"/>
              </a:rPr>
              <a:t>Clustering</a:t>
            </a:r>
            <a:r>
              <a:rPr lang="en-IN" sz="1400" dirty="0">
                <a:solidFill>
                  <a:srgbClr val="273239"/>
                </a:solidFill>
                <a:effectLst/>
                <a:latin typeface="Book Antiqua" panose="02040602050305030304" pitchFamily="18" charset="0"/>
                <a:ea typeface="Times New Roman" panose="02020603050405020304" pitchFamily="18" charset="0"/>
              </a:rPr>
              <a:t>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a:t>
            </a:r>
            <a:br>
              <a:rPr lang="en-IN" sz="1400" dirty="0">
                <a:effectLst/>
                <a:latin typeface="Times New Roman" panose="02020603050405020304" pitchFamily="18" charset="0"/>
                <a:ea typeface="Times New Roman" panose="02020603050405020304" pitchFamily="18" charset="0"/>
              </a:rPr>
            </a:b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Add picture</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b="1" dirty="0">
                <a:solidFill>
                  <a:srgbClr val="273239"/>
                </a:solidFill>
                <a:effectLst/>
                <a:latin typeface="Book Antiqua" panose="02040602050305030304" pitchFamily="18" charset="0"/>
                <a:ea typeface="Times New Roman" panose="02020603050405020304" pitchFamily="18" charset="0"/>
              </a:rPr>
              <a:t>DBSCAN: Density-based Spatial Clustering of Applications with Noise</a:t>
            </a:r>
            <a:br>
              <a:rPr lang="en-IN" sz="1400" dirty="0">
                <a:solidFill>
                  <a:srgbClr val="273239"/>
                </a:solidFill>
                <a:effectLst/>
                <a:latin typeface="Book Antiqua" panose="02040602050305030304" pitchFamily="18" charset="0"/>
                <a:ea typeface="Times New Roman" panose="02020603050405020304" pitchFamily="18" charset="0"/>
              </a:rPr>
            </a:br>
            <a:r>
              <a:rPr lang="en-IN" sz="1400" dirty="0">
                <a:solidFill>
                  <a:srgbClr val="273239"/>
                </a:solidFill>
                <a:effectLst/>
                <a:latin typeface="Book Antiqua" panose="02040602050305030304" pitchFamily="18" charset="0"/>
                <a:ea typeface="Times New Roman" panose="02020603050405020304" pitchFamily="18" charset="0"/>
              </a:rPr>
              <a:t>These data points are clustered by using the basic concept that the data point lies within the given constraint from the cluster centre. Various distance methods and techniques are used for calculation of the outliers</a:t>
            </a:r>
            <a:br>
              <a:rPr lang="en-IN" sz="1400" dirty="0">
                <a:solidFill>
                  <a:srgbClr val="273239"/>
                </a:solidFill>
                <a:effectLst/>
                <a:latin typeface="Book Antiqua" panose="02040602050305030304" pitchFamily="18" charset="0"/>
                <a:ea typeface="Times New Roman" panose="02020603050405020304" pitchFamily="18" charset="0"/>
              </a:rPr>
            </a:br>
            <a:br>
              <a:rPr lang="en-IN" sz="1400" dirty="0">
                <a:solidFill>
                  <a:srgbClr val="273239"/>
                </a:solidFill>
                <a:effectLst/>
                <a:latin typeface="Book Antiqua" panose="0204060205030503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r>
              <a:rPr lang="en-IN" sz="1600" b="1" dirty="0">
                <a:solidFill>
                  <a:srgbClr val="273239"/>
                </a:solidFill>
                <a:effectLst/>
                <a:latin typeface="Book Antiqua" panose="02040602050305030304" pitchFamily="18" charset="0"/>
                <a:ea typeface="Times New Roman" panose="02020603050405020304" pitchFamily="18" charset="0"/>
              </a:rPr>
              <a:t>Why Clustering ?</a:t>
            </a:r>
            <a:br>
              <a:rPr lang="en-IN" sz="1400" b="1" dirty="0">
                <a:solidFill>
                  <a:srgbClr val="273239"/>
                </a:solidFill>
                <a:latin typeface="Book Antiqua" panose="02040602050305030304" pitchFamily="18" charset="0"/>
                <a:ea typeface="Times New Roman" panose="02020603050405020304" pitchFamily="18" charset="0"/>
              </a:rPr>
            </a:br>
            <a:br>
              <a:rPr lang="en-IN" sz="1400" b="1" dirty="0">
                <a:solidFill>
                  <a:srgbClr val="273239"/>
                </a:solidFill>
                <a:latin typeface="Book Antiqua" panose="02040602050305030304" pitchFamily="18" charset="0"/>
                <a:ea typeface="Times New Roman" panose="02020603050405020304" pitchFamily="18" charset="0"/>
              </a:rPr>
            </a:br>
            <a:r>
              <a:rPr lang="en-IN" sz="1400" dirty="0">
                <a:solidFill>
                  <a:srgbClr val="273239"/>
                </a:solidFill>
                <a:effectLst/>
                <a:latin typeface="Book Antiqua" panose="02040602050305030304" pitchFamily="18" charset="0"/>
                <a:ea typeface="Times New Roman" panose="02020603050405020304" pitchFamily="18" charset="0"/>
              </a:rPr>
              <a:t>Clustering is very much important as it determines the intrinsic grouping among the </a:t>
            </a:r>
            <a:r>
              <a:rPr lang="en-IN" sz="1400" dirty="0" err="1">
                <a:solidFill>
                  <a:srgbClr val="273239"/>
                </a:solidFill>
                <a:effectLst/>
                <a:latin typeface="Book Antiqua" panose="02040602050305030304" pitchFamily="18" charset="0"/>
                <a:ea typeface="Times New Roman" panose="02020603050405020304" pitchFamily="18" charset="0"/>
              </a:rPr>
              <a:t>unlabeled</a:t>
            </a:r>
            <a:r>
              <a:rPr lang="en-IN" sz="1400" dirty="0">
                <a:solidFill>
                  <a:srgbClr val="273239"/>
                </a:solidFill>
                <a:effectLst/>
                <a:latin typeface="Book Antiqua" panose="02040602050305030304" pitchFamily="18" charset="0"/>
                <a:ea typeface="Times New Roman" panose="02020603050405020304" pitchFamily="18" charset="0"/>
              </a:rPr>
              <a:t> data present. There are no criteria for a good clustering. It depends on the user, what is the criteria they may use which satisfy their need. For instance, we could be interested in finding representatives for homogeneous groups (data reduction), in finding “natural clusters” and describe their unknown properties (“natural” data types), in finding useful and suitable groupings (“useful” data classes) or in finding unusual data objects (outlier detection). This algorithm must make some assumptions which constitute the similarity of points and each assumption make different and equally valid clusters.</a:t>
            </a:r>
            <a:br>
              <a:rPr lang="en-IN" sz="1400" dirty="0">
                <a:effectLst/>
                <a:latin typeface="Times New Roman" panose="02020603050405020304" pitchFamily="18" charset="0"/>
                <a:ea typeface="Times New Roman" panose="02020603050405020304" pitchFamily="18" charset="0"/>
              </a:rPr>
            </a:br>
            <a:endParaRPr lang="en-IN" sz="1400" dirty="0"/>
          </a:p>
        </p:txBody>
      </p:sp>
      <p:pic>
        <p:nvPicPr>
          <p:cNvPr id="3" name="Picture 2" descr="A close up of a logo&#10;&#10;Description automatically generated">
            <a:extLst>
              <a:ext uri="{FF2B5EF4-FFF2-40B4-BE49-F238E27FC236}">
                <a16:creationId xmlns:a16="http://schemas.microsoft.com/office/drawing/2014/main" id="{463F0181-7FB3-436F-B9B5-45C018C974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Tree>
    <p:extLst>
      <p:ext uri="{BB962C8B-B14F-4D97-AF65-F5344CB8AC3E}">
        <p14:creationId xmlns:p14="http://schemas.microsoft.com/office/powerpoint/2010/main" val="98414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466-6051-41AE-A7DF-8D4F0BDC3052}"/>
              </a:ext>
            </a:extLst>
          </p:cNvPr>
          <p:cNvSpPr>
            <a:spLocks noGrp="1"/>
          </p:cNvSpPr>
          <p:nvPr>
            <p:ph type="title"/>
          </p:nvPr>
        </p:nvSpPr>
        <p:spPr>
          <a:xfrm>
            <a:off x="471488" y="527404"/>
            <a:ext cx="5959792" cy="8982355"/>
          </a:xfrm>
        </p:spPr>
        <p:txBody>
          <a:bodyPr>
            <a:normAutofit/>
          </a:bodyPr>
          <a:lstStyle/>
          <a:p>
            <a:pPr fontAlgn="base"/>
            <a:r>
              <a:rPr lang="en-IN" sz="1600" b="1" dirty="0">
                <a:solidFill>
                  <a:srgbClr val="273239"/>
                </a:solidFill>
                <a:effectLst/>
                <a:latin typeface="Book Antiqua" panose="02040602050305030304" pitchFamily="18" charset="0"/>
                <a:ea typeface="Times New Roman" panose="02020603050405020304" pitchFamily="18" charset="0"/>
              </a:rPr>
              <a:t>Clustering Algorithms :</a:t>
            </a:r>
            <a:br>
              <a:rPr lang="en-IN" sz="1600" b="1" dirty="0">
                <a:solidFill>
                  <a:srgbClr val="273239"/>
                </a:solidFill>
                <a:effectLst/>
                <a:latin typeface="Book Antiqua" panose="02040602050305030304" pitchFamily="18" charset="0"/>
                <a:ea typeface="Times New Roman" panose="02020603050405020304" pitchFamily="18" charset="0"/>
              </a:rPr>
            </a:br>
            <a:br>
              <a:rPr lang="en-IN" sz="1600" dirty="0">
                <a:effectLst/>
                <a:latin typeface="Times New Roman" panose="02020603050405020304" pitchFamily="18" charset="0"/>
                <a:ea typeface="Times New Roman" panose="02020603050405020304" pitchFamily="18" charset="0"/>
              </a:rPr>
            </a:br>
            <a: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K-means clustering algorithm</a:t>
            </a:r>
            <a: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rPr>
              <a:t> – It is the simplest unsupervised learning algorithm that solves clustering </a:t>
            </a:r>
            <a:r>
              <a:rPr lang="en-IN" sz="1400" dirty="0" err="1">
                <a:solidFill>
                  <a:srgbClr val="273239"/>
                </a:solidFill>
                <a:effectLst/>
                <a:latin typeface="Book Antiqua" panose="02040602050305030304" pitchFamily="18" charset="0"/>
                <a:ea typeface="Calibri" panose="020F0502020204030204" pitchFamily="34" charset="0"/>
                <a:cs typeface="Arial" panose="020B0604020202020204" pitchFamily="34" charset="0"/>
              </a:rPr>
              <a:t>problem.K</a:t>
            </a:r>
            <a:r>
              <a:rPr lang="en-IN" sz="1400" dirty="0">
                <a:solidFill>
                  <a:srgbClr val="273239"/>
                </a:solidFill>
                <a:effectLst/>
                <a:latin typeface="Book Antiqua" panose="02040602050305030304" pitchFamily="18" charset="0"/>
                <a:ea typeface="Calibri" panose="020F0502020204030204" pitchFamily="34" charset="0"/>
                <a:cs typeface="Arial" panose="020B0604020202020204" pitchFamily="34" charset="0"/>
              </a:rPr>
              <a:t>-means algorithm partition n observations into k clusters where each observation belongs to the cluster with the nearest mean serving as a prototype of the cluster .</a:t>
            </a:r>
            <a:br>
              <a:rPr lang="en-IN" sz="1400" dirty="0">
                <a:solidFill>
                  <a:srgbClr val="273239"/>
                </a:solidFill>
                <a:effectLst/>
                <a:latin typeface="Book Antiqua" panose="02040602050305030304" pitchFamily="18" charset="0"/>
                <a:ea typeface="Calibri" panose="020F0502020204030204" pitchFamily="34" charset="0"/>
                <a:cs typeface="Arial" panose="020B0604020202020204" pitchFamily="34" charset="0"/>
              </a:rPr>
            </a:b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b="1"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KNN Algorithm</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b="1"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K-Nearest Neighbour is one of the simplest Machine Learning algorithms based on Supervised Learning </a:t>
            </a:r>
            <a:r>
              <a:rPr lang="en-IN" sz="1400" dirty="0" err="1">
                <a:solidFill>
                  <a:srgbClr val="000000"/>
                </a:solidFill>
                <a:effectLst/>
                <a:latin typeface="Book Antiqua" panose="02040602050305030304" pitchFamily="18" charset="0"/>
                <a:ea typeface="Calibri" panose="020F0502020204030204" pitchFamily="34" charset="0"/>
                <a:cs typeface="Segoe UI" panose="020B0502040204020203" pitchFamily="34" charset="0"/>
              </a:rPr>
              <a:t>technique.K</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-NN algorithm assumes the similarity between the new case/data and available cases and put the new case into the category that is most similar to the available </a:t>
            </a:r>
            <a:r>
              <a:rPr lang="en-IN" sz="1400" dirty="0" err="1">
                <a:solidFill>
                  <a:srgbClr val="000000"/>
                </a:solidFill>
                <a:effectLst/>
                <a:latin typeface="Book Antiqua" panose="02040602050305030304" pitchFamily="18" charset="0"/>
                <a:ea typeface="Calibri" panose="020F0502020204030204" pitchFamily="34" charset="0"/>
                <a:cs typeface="Segoe UI" panose="020B0502040204020203" pitchFamily="34" charset="0"/>
              </a:rPr>
              <a:t>categories.K</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-NN algorithm stores all the available data and classifies a new data point based on the similarity. This means when new data appears then it can be easily classified into a well suite category by using K- NN algorithm. K-NN algorithm can be used for Regression as well as for Classification but mostly it is used for the Classification problems</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b="1" dirty="0">
                <a:solidFill>
                  <a:srgbClr val="262626"/>
                </a:solidFill>
                <a:effectLst/>
                <a:latin typeface="Book Antiqua" panose="02040602050305030304" pitchFamily="18" charset="0"/>
                <a:ea typeface="Times New Roman" panose="02020603050405020304" pitchFamily="18" charset="0"/>
                <a:cs typeface="Helvetica" panose="020B0604020202020204" pitchFamily="34" charset="0"/>
              </a:rPr>
              <a:t>How does K-NN work?</a:t>
            </a:r>
            <a:br>
              <a:rPr lang="en-IN"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400" dirty="0">
                <a:solidFill>
                  <a:srgbClr val="333333"/>
                </a:solidFill>
                <a:effectLst/>
                <a:latin typeface="Book Antiqua" panose="02040602050305030304" pitchFamily="18" charset="0"/>
                <a:ea typeface="Times New Roman" panose="02020603050405020304" pitchFamily="18" charset="0"/>
                <a:cs typeface="Segoe UI" panose="020B0502040204020203" pitchFamily="34" charset="0"/>
              </a:rPr>
              <a:t>The K-NN working can be explained on the basis of the below algorithm:</a:t>
            </a:r>
            <a:br>
              <a:rPr lang="en-IN" sz="1400" dirty="0">
                <a:effectLst/>
                <a:latin typeface="Times New Roman" panose="02020603050405020304" pitchFamily="18" charset="0"/>
                <a:ea typeface="Times New Roman" panose="02020603050405020304" pitchFamily="18" charset="0"/>
              </a:rPr>
            </a:br>
            <a:r>
              <a:rPr lang="en-IN" sz="1400" b="1"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Step-1:</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Select the number K of the </a:t>
            </a:r>
            <a:r>
              <a:rPr lang="en-IN" sz="1400" dirty="0" err="1">
                <a:solidFill>
                  <a:srgbClr val="000000"/>
                </a:solidFill>
                <a:effectLst/>
                <a:latin typeface="Book Antiqua" panose="02040602050305030304" pitchFamily="18" charset="0"/>
                <a:ea typeface="Calibri" panose="020F0502020204030204" pitchFamily="34" charset="0"/>
                <a:cs typeface="Segoe UI" panose="020B0502040204020203" pitchFamily="34" charset="0"/>
              </a:rPr>
              <a:t>neighbors</a:t>
            </a:r>
            <a:b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N" sz="1400" b="1"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Step-2:</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Calculate the Euclidean distance of </a:t>
            </a:r>
            <a:r>
              <a:rPr lang="en-IN" sz="1400" b="1"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K number of </a:t>
            </a:r>
            <a:r>
              <a:rPr lang="en-IN" sz="1400" b="1" dirty="0" err="1">
                <a:solidFill>
                  <a:srgbClr val="000000"/>
                </a:solidFill>
                <a:effectLst/>
                <a:latin typeface="Book Antiqua" panose="02040602050305030304" pitchFamily="18" charset="0"/>
                <a:ea typeface="Calibri" panose="020F0502020204030204" pitchFamily="34" charset="0"/>
                <a:cs typeface="Segoe UI" panose="020B0502040204020203" pitchFamily="34" charset="0"/>
              </a:rPr>
              <a:t>neighbors</a:t>
            </a:r>
            <a:b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N" sz="1400" b="1"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Step-3:</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Take the K nearest </a:t>
            </a:r>
            <a:r>
              <a:rPr lang="en-IN" sz="1400" dirty="0" err="1">
                <a:solidFill>
                  <a:srgbClr val="000000"/>
                </a:solidFill>
                <a:effectLst/>
                <a:latin typeface="Book Antiqua" panose="02040602050305030304" pitchFamily="18" charset="0"/>
                <a:ea typeface="Calibri" panose="020F0502020204030204" pitchFamily="34" charset="0"/>
                <a:cs typeface="Segoe UI" panose="020B0502040204020203" pitchFamily="34" charset="0"/>
              </a:rPr>
              <a:t>neighbors</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as per the calculated Euclidean distance.</a:t>
            </a:r>
            <a:b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N" sz="1400" b="1"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Step-4:</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Among these k </a:t>
            </a:r>
            <a:r>
              <a:rPr lang="en-IN" sz="1400" dirty="0" err="1">
                <a:solidFill>
                  <a:srgbClr val="000000"/>
                </a:solidFill>
                <a:effectLst/>
                <a:latin typeface="Book Antiqua" panose="02040602050305030304" pitchFamily="18" charset="0"/>
                <a:ea typeface="Calibri" panose="020F0502020204030204" pitchFamily="34" charset="0"/>
                <a:cs typeface="Segoe UI" panose="020B0502040204020203" pitchFamily="34" charset="0"/>
              </a:rPr>
              <a:t>neighbors</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count the number of the data points in each category.</a:t>
            </a:r>
            <a:b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N" sz="1400" b="1"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Step-5:</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Assign the new data points to that category for which the number of the </a:t>
            </a:r>
            <a:r>
              <a:rPr lang="en-IN" sz="1400" dirty="0" err="1">
                <a:solidFill>
                  <a:srgbClr val="000000"/>
                </a:solidFill>
                <a:effectLst/>
                <a:latin typeface="Book Antiqua" panose="02040602050305030304" pitchFamily="18" charset="0"/>
                <a:ea typeface="Calibri" panose="020F0502020204030204" pitchFamily="34" charset="0"/>
                <a:cs typeface="Segoe UI" panose="020B0502040204020203" pitchFamily="34" charset="0"/>
              </a:rPr>
              <a:t>neighbor</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is maximum.</a:t>
            </a:r>
            <a:b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N" sz="1400" b="1"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Step-6:</a:t>
            </a: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 Our model is ready.</a:t>
            </a:r>
            <a:b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pic>
        <p:nvPicPr>
          <p:cNvPr id="3" name="Picture 2" descr="A close up of a logo&#10;&#10;Description automatically generated">
            <a:extLst>
              <a:ext uri="{FF2B5EF4-FFF2-40B4-BE49-F238E27FC236}">
                <a16:creationId xmlns:a16="http://schemas.microsoft.com/office/drawing/2014/main" id="{187A501D-6C50-4930-BB36-925B1FC67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175" y="278493"/>
            <a:ext cx="6578417" cy="9480176"/>
          </a:xfrm>
          <a:prstGeom prst="rect">
            <a:avLst/>
          </a:prstGeom>
        </p:spPr>
      </p:pic>
    </p:spTree>
    <p:extLst>
      <p:ext uri="{BB962C8B-B14F-4D97-AF65-F5344CB8AC3E}">
        <p14:creationId xmlns:p14="http://schemas.microsoft.com/office/powerpoint/2010/main" val="245488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D850-9989-4C07-96FB-72BA28FCCE31}"/>
              </a:ext>
            </a:extLst>
          </p:cNvPr>
          <p:cNvSpPr>
            <a:spLocks noGrp="1"/>
          </p:cNvSpPr>
          <p:nvPr>
            <p:ph type="title"/>
          </p:nvPr>
        </p:nvSpPr>
        <p:spPr>
          <a:xfrm>
            <a:off x="471488" y="527404"/>
            <a:ext cx="6005512" cy="8967115"/>
          </a:xfrm>
        </p:spPr>
        <p:txBody>
          <a:bodyPr>
            <a:normAutofit/>
          </a:bodyPr>
          <a:lstStyle/>
          <a:p>
            <a:pPr>
              <a:lnSpc>
                <a:spcPct val="107000"/>
              </a:lnSpc>
              <a:spcBef>
                <a:spcPts val="200"/>
              </a:spcBef>
            </a:pPr>
            <a:r>
              <a:rPr lang="en-IN" sz="1400" b="1" dirty="0">
                <a:solidFill>
                  <a:srgbClr val="262626"/>
                </a:solidFill>
                <a:effectLst/>
                <a:latin typeface="Book Antiqua" panose="02040602050305030304" pitchFamily="18" charset="0"/>
                <a:ea typeface="Times New Roman" panose="02020603050405020304" pitchFamily="18" charset="0"/>
                <a:cs typeface="Helvetica" panose="020B0604020202020204" pitchFamily="34" charset="0"/>
              </a:rPr>
              <a:t>How to select the value of K in the K-NN Algorithm?</a:t>
            </a:r>
            <a:br>
              <a:rPr lang="en-IN" sz="1400" b="1"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solidFill>
                  <a:srgbClr val="333333"/>
                </a:solidFill>
                <a:effectLst/>
                <a:latin typeface="Book Antiqua" panose="02040602050305030304" pitchFamily="18" charset="0"/>
                <a:ea typeface="Times New Roman" panose="02020603050405020304" pitchFamily="18" charset="0"/>
                <a:cs typeface="Segoe UI" panose="020B0502040204020203" pitchFamily="34" charset="0"/>
              </a:rPr>
              <a:t>Below are some points to remember while selecting the value of K in the K-NN </a:t>
            </a:r>
            <a:r>
              <a:rPr lang="en-IN" sz="1400" dirty="0" err="1">
                <a:solidFill>
                  <a:srgbClr val="333333"/>
                </a:solidFill>
                <a:effectLst/>
                <a:latin typeface="Book Antiqua" panose="02040602050305030304" pitchFamily="18" charset="0"/>
                <a:ea typeface="Times New Roman" panose="02020603050405020304" pitchFamily="18" charset="0"/>
                <a:cs typeface="Segoe UI" panose="020B0502040204020203" pitchFamily="34" charset="0"/>
              </a:rPr>
              <a:t>algorithm</a:t>
            </a:r>
            <a:r>
              <a:rPr lang="en-IN" sz="1400" b="1" dirty="0" err="1">
                <a:solidFill>
                  <a:srgbClr val="FFFFFF"/>
                </a:solidFill>
                <a:effectLst/>
                <a:latin typeface="Book Antiqua" panose="02040602050305030304" pitchFamily="18" charset="0"/>
                <a:ea typeface="Times New Roman" panose="02020603050405020304" pitchFamily="18" charset="0"/>
              </a:rPr>
              <a:t>Next</a:t>
            </a:r>
            <a:br>
              <a:rPr lang="en-IN" sz="1400" dirty="0">
                <a:effectLst/>
                <a:latin typeface="Book Antiqua" panose="02040602050305030304" pitchFamily="18" charset="0"/>
                <a:ea typeface="Times New Roman" panose="02020603050405020304" pitchFamily="18" charset="0"/>
              </a:rPr>
            </a:br>
            <a:r>
              <a:rPr lang="en-IN" sz="1400" b="1" dirty="0">
                <a:solidFill>
                  <a:srgbClr val="FFFFFF"/>
                </a:solidFill>
                <a:effectLst/>
                <a:latin typeface="Book Antiqua" panose="02040602050305030304" pitchFamily="18" charset="0"/>
                <a:ea typeface="Calibri" panose="020F0502020204030204" pitchFamily="34" charset="0"/>
                <a:cs typeface="Arial" panose="020B0604020202020204" pitchFamily="34" charset="0"/>
              </a:rPr>
              <a:t>Stay</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There is no particular way to determine the best value for "K", so we need to try some values to find the best out of them. The most preferred value for K is 5.</a:t>
            </a:r>
            <a:br>
              <a:rPr lang="en-IN" sz="1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A very low value for K such as K=1 or K=2, can be noisy and lead to the effects of outliers in the model.</a:t>
            </a:r>
            <a:br>
              <a:rPr lang="en-IN" sz="1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Large values for K are good, but it may find some difficulties.</a:t>
            </a:r>
            <a:br>
              <a:rPr lang="en-IN" sz="1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br>
            <a:r>
              <a:rPr lang="en-IN" sz="1400" b="1" dirty="0">
                <a:solidFill>
                  <a:srgbClr val="262626"/>
                </a:solidFill>
                <a:effectLst/>
                <a:latin typeface="Book Antiqua" panose="02040602050305030304" pitchFamily="18" charset="0"/>
                <a:ea typeface="Times New Roman" panose="02020603050405020304" pitchFamily="18" charset="0"/>
                <a:cs typeface="Helvetica" panose="020B0604020202020204" pitchFamily="34" charset="0"/>
              </a:rPr>
              <a:t>Advantages of KNN Algorithm:</a:t>
            </a:r>
            <a:br>
              <a:rPr lang="en-IN" sz="1400" b="1"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It is simple to implement.</a:t>
            </a:r>
            <a:br>
              <a:rPr lang="en-IN" sz="1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It is robust to the noisy training data</a:t>
            </a:r>
            <a:br>
              <a:rPr lang="en-IN" sz="1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It can be more effective if the training data is large.</a:t>
            </a:r>
            <a:br>
              <a:rPr lang="en-IN" sz="1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br>
            <a:r>
              <a:rPr lang="en-IN" sz="1400" b="1" dirty="0">
                <a:solidFill>
                  <a:srgbClr val="262626"/>
                </a:solidFill>
                <a:effectLst/>
                <a:latin typeface="Book Antiqua" panose="02040602050305030304" pitchFamily="18" charset="0"/>
                <a:ea typeface="Times New Roman" panose="02020603050405020304" pitchFamily="18" charset="0"/>
                <a:cs typeface="Helvetica" panose="020B0604020202020204" pitchFamily="34" charset="0"/>
              </a:rPr>
              <a:t>Disadvantages of KNN Algorithm:</a:t>
            </a:r>
            <a:br>
              <a:rPr lang="en-IN" sz="1400" b="1"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Always needs to determine the value of K which may be complex some time.</a:t>
            </a:r>
            <a:br>
              <a:rPr lang="en-IN" sz="1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br>
            <a:r>
              <a:rPr lang="en-IN" sz="1400" dirty="0">
                <a:solidFill>
                  <a:srgbClr val="000000"/>
                </a:solidFill>
                <a:effectLst/>
                <a:latin typeface="Book Antiqua" panose="02040602050305030304" pitchFamily="18" charset="0"/>
                <a:ea typeface="Calibri" panose="020F0502020204030204" pitchFamily="34" charset="0"/>
                <a:cs typeface="Segoe UI" panose="020B0502040204020203" pitchFamily="34" charset="0"/>
              </a:rPr>
              <a:t>The computation cost is high because of calculating the distance between the data points for all the training samples.</a:t>
            </a:r>
            <a:endParaRPr lang="en-IN" sz="1400" dirty="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endParaRPr>
          </a:p>
        </p:txBody>
      </p:sp>
      <p:pic>
        <p:nvPicPr>
          <p:cNvPr id="3" name="Picture 2" descr="A close up of a logo&#10;&#10;Description automatically generated">
            <a:extLst>
              <a:ext uri="{FF2B5EF4-FFF2-40B4-BE49-F238E27FC236}">
                <a16:creationId xmlns:a16="http://schemas.microsoft.com/office/drawing/2014/main" id="{913B73D8-E6D7-4DAF-BDCB-AB09057B1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Tree>
    <p:extLst>
      <p:ext uri="{BB962C8B-B14F-4D97-AF65-F5344CB8AC3E}">
        <p14:creationId xmlns:p14="http://schemas.microsoft.com/office/powerpoint/2010/main" val="222529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183E65-CAC5-442B-BD33-B61D2462E4F5}"/>
              </a:ext>
            </a:extLst>
          </p:cNvPr>
          <p:cNvPicPr>
            <a:picLocks noChangeAspect="1"/>
          </p:cNvPicPr>
          <p:nvPr/>
        </p:nvPicPr>
        <p:blipFill>
          <a:blip r:embed="rId2"/>
          <a:stretch>
            <a:fillRect/>
          </a:stretch>
        </p:blipFill>
        <p:spPr>
          <a:xfrm>
            <a:off x="386080" y="914400"/>
            <a:ext cx="5909564" cy="8321040"/>
          </a:xfrm>
          <a:prstGeom prst="rect">
            <a:avLst/>
          </a:prstGeom>
        </p:spPr>
      </p:pic>
      <p:pic>
        <p:nvPicPr>
          <p:cNvPr id="6" name="Picture 5" descr="A close up of a logo&#10;&#10;Description automatically generated">
            <a:extLst>
              <a:ext uri="{FF2B5EF4-FFF2-40B4-BE49-F238E27FC236}">
                <a16:creationId xmlns:a16="http://schemas.microsoft.com/office/drawing/2014/main" id="{EE876352-D9DF-4A86-95D8-972A01847E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53" y="212912"/>
            <a:ext cx="6578417" cy="9480176"/>
          </a:xfrm>
          <a:prstGeom prst="rect">
            <a:avLst/>
          </a:prstGeom>
        </p:spPr>
      </p:pic>
    </p:spTree>
    <p:extLst>
      <p:ext uri="{BB962C8B-B14F-4D97-AF65-F5344CB8AC3E}">
        <p14:creationId xmlns:p14="http://schemas.microsoft.com/office/powerpoint/2010/main" val="338009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DEA3-0BA2-47DE-BDE5-F8B28A2E92C6}"/>
              </a:ext>
            </a:extLst>
          </p:cNvPr>
          <p:cNvSpPr>
            <a:spLocks noGrp="1"/>
          </p:cNvSpPr>
          <p:nvPr>
            <p:ph type="title"/>
          </p:nvPr>
        </p:nvSpPr>
        <p:spPr>
          <a:xfrm>
            <a:off x="471488" y="527404"/>
            <a:ext cx="5929312" cy="8814715"/>
          </a:xfrm>
        </p:spPr>
        <p:txBody>
          <a:bodyPr>
            <a:normAutofit/>
          </a:bodyPr>
          <a:lstStyle/>
          <a:p>
            <a:pPr>
              <a:lnSpc>
                <a:spcPct val="107000"/>
              </a:lnSpc>
              <a:spcAft>
                <a:spcPts val="800"/>
              </a:spcAft>
            </a:pPr>
            <a:r>
              <a:rPr lang="en-IN" sz="1800" b="1" dirty="0">
                <a:effectLst/>
                <a:latin typeface="Book Antiqua" panose="02040602050305030304" pitchFamily="18" charset="0"/>
                <a:ea typeface="Calibri" panose="020F0502020204030204" pitchFamily="34" charset="0"/>
                <a:cs typeface="Arial" panose="020B0604020202020204" pitchFamily="34" charset="0"/>
              </a:rPr>
              <a:t>CODE:</a:t>
            </a:r>
            <a:br>
              <a:rPr lang="en-IN" sz="1800" b="1" dirty="0">
                <a:effectLst/>
                <a:latin typeface="Book Antiqua" panose="02040602050305030304" pitchFamily="18" charset="0"/>
                <a:ea typeface="Calibri" panose="020F0502020204030204" pitchFamily="34" charset="0"/>
                <a:cs typeface="Arial" panose="020B0604020202020204" pitchFamily="34" charset="0"/>
              </a:rPr>
            </a:b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import pandas as pd</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import </a:t>
            </a:r>
            <a:r>
              <a:rPr lang="en-IN" sz="1400" dirty="0" err="1">
                <a:effectLst/>
                <a:latin typeface="Book Antiqua" panose="02040602050305030304" pitchFamily="18" charset="0"/>
                <a:ea typeface="Calibri" panose="020F0502020204030204" pitchFamily="34" charset="0"/>
                <a:cs typeface="Arial" panose="020B0604020202020204" pitchFamily="34" charset="0"/>
              </a:rPr>
              <a:t>numpy</a:t>
            </a:r>
            <a:r>
              <a:rPr lang="en-IN" sz="1400" dirty="0">
                <a:effectLst/>
                <a:latin typeface="Book Antiqua" panose="02040602050305030304" pitchFamily="18" charset="0"/>
                <a:ea typeface="Calibri" panose="020F0502020204030204" pitchFamily="34" charset="0"/>
                <a:cs typeface="Arial" panose="020B0604020202020204" pitchFamily="34" charset="0"/>
              </a:rPr>
              <a:t> as np</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from </a:t>
            </a:r>
            <a:r>
              <a:rPr lang="en-IN" sz="1400" dirty="0" err="1">
                <a:effectLst/>
                <a:latin typeface="Book Antiqua" panose="02040602050305030304" pitchFamily="18" charset="0"/>
                <a:ea typeface="Calibri" panose="020F0502020204030204" pitchFamily="34" charset="0"/>
                <a:cs typeface="Arial" panose="020B0604020202020204" pitchFamily="34" charset="0"/>
              </a:rPr>
              <a:t>scipy.sparse</a:t>
            </a:r>
            <a:r>
              <a:rPr lang="en-IN" sz="1400" dirty="0">
                <a:effectLst/>
                <a:latin typeface="Book Antiqua" panose="02040602050305030304" pitchFamily="18" charset="0"/>
                <a:ea typeface="Calibri" panose="020F0502020204030204" pitchFamily="34" charset="0"/>
                <a:cs typeface="Arial" panose="020B0604020202020204" pitchFamily="34" charset="0"/>
              </a:rPr>
              <a:t> import </a:t>
            </a:r>
            <a:r>
              <a:rPr lang="en-IN" sz="1400" dirty="0" err="1">
                <a:effectLst/>
                <a:latin typeface="Book Antiqua" panose="02040602050305030304" pitchFamily="18" charset="0"/>
                <a:ea typeface="Calibri" panose="020F0502020204030204" pitchFamily="34" charset="0"/>
                <a:cs typeface="Arial" panose="020B0604020202020204" pitchFamily="34" charset="0"/>
              </a:rPr>
              <a:t>csr_matrix</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from </a:t>
            </a:r>
            <a:r>
              <a:rPr lang="en-IN" sz="1400" dirty="0" err="1">
                <a:effectLst/>
                <a:latin typeface="Book Antiqua" panose="02040602050305030304" pitchFamily="18" charset="0"/>
                <a:ea typeface="Calibri" panose="020F0502020204030204" pitchFamily="34" charset="0"/>
                <a:cs typeface="Arial" panose="020B0604020202020204" pitchFamily="34" charset="0"/>
              </a:rPr>
              <a:t>sklearn.neighbors</a:t>
            </a:r>
            <a:r>
              <a:rPr lang="en-IN" sz="1400" dirty="0">
                <a:effectLst/>
                <a:latin typeface="Book Antiqua" panose="02040602050305030304" pitchFamily="18" charset="0"/>
                <a:ea typeface="Calibri" panose="020F0502020204030204" pitchFamily="34" charset="0"/>
                <a:cs typeface="Arial" panose="020B0604020202020204" pitchFamily="34" charset="0"/>
              </a:rPr>
              <a:t> import </a:t>
            </a:r>
            <a:r>
              <a:rPr lang="en-IN" sz="1400" dirty="0" err="1">
                <a:effectLst/>
                <a:latin typeface="Book Antiqua" panose="02040602050305030304" pitchFamily="18" charset="0"/>
                <a:ea typeface="Calibri" panose="020F0502020204030204" pitchFamily="34" charset="0"/>
                <a:cs typeface="Arial" panose="020B0604020202020204" pitchFamily="34" charset="0"/>
              </a:rPr>
              <a:t>NearestNeighbors</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import </a:t>
            </a:r>
            <a:r>
              <a:rPr lang="en-IN" sz="1400" dirty="0" err="1">
                <a:effectLst/>
                <a:latin typeface="Book Antiqua" panose="02040602050305030304" pitchFamily="18" charset="0"/>
                <a:ea typeface="Calibri" panose="020F0502020204030204" pitchFamily="34" charset="0"/>
                <a:cs typeface="Arial" panose="020B0604020202020204" pitchFamily="34" charset="0"/>
              </a:rPr>
              <a:t>matplotlib.pyplot</a:t>
            </a:r>
            <a:r>
              <a:rPr lang="en-IN" sz="1400" dirty="0">
                <a:effectLst/>
                <a:latin typeface="Book Antiqua" panose="02040602050305030304" pitchFamily="18" charset="0"/>
                <a:ea typeface="Calibri" panose="020F0502020204030204" pitchFamily="34" charset="0"/>
                <a:cs typeface="Arial" panose="020B0604020202020204" pitchFamily="34" charset="0"/>
              </a:rPr>
              <a:t> as </a:t>
            </a:r>
            <a:r>
              <a:rPr lang="en-IN" sz="1400" dirty="0" err="1">
                <a:effectLst/>
                <a:latin typeface="Book Antiqua" panose="02040602050305030304" pitchFamily="18" charset="0"/>
                <a:ea typeface="Calibri" panose="020F0502020204030204" pitchFamily="34" charset="0"/>
                <a:cs typeface="Arial" panose="020B0604020202020204" pitchFamily="34" charset="0"/>
              </a:rPr>
              <a:t>plt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import seaborn as </a:t>
            </a:r>
            <a:r>
              <a:rPr lang="en-IN" sz="1400" dirty="0" err="1">
                <a:effectLst/>
                <a:latin typeface="Book Antiqua" panose="02040602050305030304" pitchFamily="18" charset="0"/>
                <a:ea typeface="Calibri" panose="020F0502020204030204" pitchFamily="34" charset="0"/>
                <a:cs typeface="Arial" panose="020B0604020202020204" pitchFamily="34" charset="0"/>
              </a:rPr>
              <a:t>sns</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movies = </a:t>
            </a:r>
            <a:r>
              <a:rPr lang="en-IN" sz="1400" dirty="0" err="1">
                <a:effectLst/>
                <a:latin typeface="Book Antiqua" panose="02040602050305030304" pitchFamily="18" charset="0"/>
                <a:ea typeface="Calibri" panose="020F0502020204030204" pitchFamily="34" charset="0"/>
                <a:cs typeface="Arial" panose="020B0604020202020204" pitchFamily="34" charset="0"/>
              </a:rPr>
              <a:t>pd.read_csv</a:t>
            </a:r>
            <a:r>
              <a:rPr lang="en-IN" sz="1400" dirty="0">
                <a:effectLst/>
                <a:latin typeface="Book Antiqua" panose="02040602050305030304" pitchFamily="18" charset="0"/>
                <a:ea typeface="Calibri" panose="020F0502020204030204" pitchFamily="34" charset="0"/>
                <a:cs typeface="Arial" panose="020B0604020202020204" pitchFamily="34" charset="0"/>
              </a:rPr>
              <a:t>("movies.csv")</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ratings = </a:t>
            </a:r>
            <a:r>
              <a:rPr lang="en-IN" sz="1400" dirty="0" err="1">
                <a:effectLst/>
                <a:latin typeface="Book Antiqua" panose="02040602050305030304" pitchFamily="18" charset="0"/>
                <a:ea typeface="Calibri" panose="020F0502020204030204" pitchFamily="34" charset="0"/>
                <a:cs typeface="Arial" panose="020B0604020202020204" pitchFamily="34" charset="0"/>
              </a:rPr>
              <a:t>pd.read_csv</a:t>
            </a:r>
            <a:r>
              <a:rPr lang="en-IN" sz="1400" dirty="0">
                <a:effectLst/>
                <a:latin typeface="Book Antiqua" panose="02040602050305030304" pitchFamily="18" charset="0"/>
                <a:ea typeface="Calibri" panose="020F0502020204030204" pitchFamily="34" charset="0"/>
                <a:cs typeface="Arial" panose="020B0604020202020204" pitchFamily="34" charset="0"/>
              </a:rPr>
              <a:t>("ratings.csv")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movies.head</a:t>
            </a:r>
            <a:r>
              <a:rPr lang="en-IN" sz="1400" dirty="0">
                <a:effectLst/>
                <a:latin typeface="Book Antiqua" panose="02040602050305030304" pitchFamily="18" charset="0"/>
                <a:ea typeface="Calibri" panose="020F0502020204030204" pitchFamily="34" charset="0"/>
                <a:cs typeface="Arial" panose="020B0604020202020204" pitchFamily="34" charset="0"/>
              </a:rPr>
              <a: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ratings.head</a:t>
            </a:r>
            <a:r>
              <a:rPr lang="en-IN" sz="1400" dirty="0">
                <a:effectLst/>
                <a:latin typeface="Book Antiqua" panose="02040602050305030304" pitchFamily="18" charset="0"/>
                <a:ea typeface="Calibri" panose="020F0502020204030204" pitchFamily="34" charset="0"/>
                <a:cs typeface="Arial" panose="020B0604020202020204" pitchFamily="34" charset="0"/>
              </a:rPr>
              <a: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final_dataset</a:t>
            </a:r>
            <a:r>
              <a:rPr lang="en-IN" sz="1400" dirty="0">
                <a:effectLst/>
                <a:latin typeface="Book Antiqua" panose="02040602050305030304" pitchFamily="18" charset="0"/>
                <a:ea typeface="Calibri" panose="020F0502020204030204" pitchFamily="34" charset="0"/>
                <a:cs typeface="Arial" panose="020B0604020202020204" pitchFamily="34" charset="0"/>
              </a:rPr>
              <a:t> = </a:t>
            </a:r>
            <a:r>
              <a:rPr lang="en-IN" sz="1400" dirty="0" err="1">
                <a:effectLst/>
                <a:latin typeface="Book Antiqua" panose="02040602050305030304" pitchFamily="18" charset="0"/>
                <a:ea typeface="Calibri" panose="020F0502020204030204" pitchFamily="34" charset="0"/>
                <a:cs typeface="Arial" panose="020B0604020202020204" pitchFamily="34" charset="0"/>
              </a:rPr>
              <a:t>ratings.pivot</a:t>
            </a:r>
            <a:r>
              <a:rPr lang="en-IN" sz="1400" dirty="0">
                <a:effectLst/>
                <a:latin typeface="Book Antiqua" panose="02040602050305030304" pitchFamily="18" charset="0"/>
                <a:ea typeface="Calibri" panose="020F0502020204030204" pitchFamily="34" charset="0"/>
                <a:cs typeface="Arial" panose="020B0604020202020204" pitchFamily="34" charset="0"/>
              </a:rPr>
              <a:t>(index='</a:t>
            </a:r>
            <a:r>
              <a:rPr lang="en-IN" sz="1400" dirty="0" err="1">
                <a:effectLst/>
                <a:latin typeface="Book Antiqua" panose="02040602050305030304" pitchFamily="18" charset="0"/>
                <a:ea typeface="Calibri" panose="020F0502020204030204" pitchFamily="34" charset="0"/>
                <a:cs typeface="Arial" panose="020B0604020202020204" pitchFamily="34" charset="0"/>
              </a:rPr>
              <a:t>movieId</a:t>
            </a:r>
            <a:r>
              <a:rPr lang="en-IN" sz="1400" dirty="0">
                <a:effectLst/>
                <a:latin typeface="Book Antiqua" panose="02040602050305030304" pitchFamily="18" charset="0"/>
                <a:ea typeface="Calibri" panose="020F0502020204030204" pitchFamily="34" charset="0"/>
                <a:cs typeface="Arial" panose="020B0604020202020204" pitchFamily="34" charset="0"/>
              </a:rPr>
              <a:t>',columns='</a:t>
            </a:r>
            <a:r>
              <a:rPr lang="en-IN" sz="1400" dirty="0" err="1">
                <a:effectLst/>
                <a:latin typeface="Book Antiqua" panose="02040602050305030304" pitchFamily="18" charset="0"/>
                <a:ea typeface="Calibri" panose="020F0502020204030204" pitchFamily="34" charset="0"/>
                <a:cs typeface="Arial" panose="020B0604020202020204" pitchFamily="34" charset="0"/>
              </a:rPr>
              <a:t>userId</a:t>
            </a:r>
            <a:r>
              <a:rPr lang="en-IN" sz="1400" dirty="0">
                <a:effectLst/>
                <a:latin typeface="Book Antiqua" panose="02040602050305030304" pitchFamily="18" charset="0"/>
                <a:ea typeface="Calibri" panose="020F0502020204030204" pitchFamily="34" charset="0"/>
                <a:cs typeface="Arial" panose="020B0604020202020204" pitchFamily="34" charset="0"/>
              </a:rPr>
              <a:t>',values='rating')</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final_dataset.head</a:t>
            </a:r>
            <a:r>
              <a:rPr lang="en-IN" sz="1400" dirty="0">
                <a:effectLst/>
                <a:latin typeface="Book Antiqua" panose="02040602050305030304" pitchFamily="18" charset="0"/>
                <a:ea typeface="Calibri" panose="020F0502020204030204" pitchFamily="34" charset="0"/>
                <a:cs typeface="Arial" panose="020B0604020202020204" pitchFamily="34" charset="0"/>
              </a:rPr>
              <a: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final_dataset.fillna</a:t>
            </a:r>
            <a:r>
              <a:rPr lang="en-IN" sz="1400" dirty="0">
                <a:effectLst/>
                <a:latin typeface="Book Antiqua" panose="02040602050305030304" pitchFamily="18" charset="0"/>
                <a:ea typeface="Calibri" panose="020F0502020204030204" pitchFamily="34" charset="0"/>
                <a:cs typeface="Arial" panose="020B0604020202020204" pitchFamily="34" charset="0"/>
              </a:rPr>
              <a:t>(0,inplace=True)</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final_dataset.head</a:t>
            </a:r>
            <a:r>
              <a:rPr lang="en-IN" sz="1400" dirty="0">
                <a:effectLst/>
                <a:latin typeface="Book Antiqua" panose="02040602050305030304" pitchFamily="18" charset="0"/>
                <a:ea typeface="Calibri" panose="020F0502020204030204" pitchFamily="34" charset="0"/>
                <a:cs typeface="Arial" panose="020B0604020202020204" pitchFamily="34" charset="0"/>
              </a:rPr>
              <a: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no_user_voted</a:t>
            </a:r>
            <a:r>
              <a:rPr lang="en-IN" sz="1400" dirty="0">
                <a:effectLst/>
                <a:latin typeface="Book Antiqua" panose="02040602050305030304" pitchFamily="18" charset="0"/>
                <a:ea typeface="Calibri" panose="020F0502020204030204" pitchFamily="34" charset="0"/>
                <a:cs typeface="Arial" panose="020B0604020202020204" pitchFamily="34" charset="0"/>
              </a:rPr>
              <a:t> = </a:t>
            </a:r>
            <a:r>
              <a:rPr lang="en-IN" sz="1400" dirty="0" err="1">
                <a:effectLst/>
                <a:latin typeface="Book Antiqua" panose="02040602050305030304" pitchFamily="18" charset="0"/>
                <a:ea typeface="Calibri" panose="020F0502020204030204" pitchFamily="34" charset="0"/>
                <a:cs typeface="Arial" panose="020B0604020202020204" pitchFamily="34" charset="0"/>
              </a:rPr>
              <a:t>ratings.groupby</a:t>
            </a:r>
            <a:r>
              <a:rPr lang="en-IN" sz="1400" dirty="0">
                <a:effectLst/>
                <a:latin typeface="Book Antiqua" panose="02040602050305030304" pitchFamily="18" charset="0"/>
                <a:ea typeface="Calibri" panose="020F0502020204030204" pitchFamily="34" charset="0"/>
                <a:cs typeface="Arial" panose="020B0604020202020204" pitchFamily="34" charset="0"/>
              </a:rPr>
              <a:t>('</a:t>
            </a:r>
            <a:r>
              <a:rPr lang="en-IN" sz="1400" dirty="0" err="1">
                <a:effectLst/>
                <a:latin typeface="Book Antiqua" panose="02040602050305030304" pitchFamily="18" charset="0"/>
                <a:ea typeface="Calibri" panose="020F0502020204030204" pitchFamily="34" charset="0"/>
                <a:cs typeface="Arial" panose="020B0604020202020204" pitchFamily="34" charset="0"/>
              </a:rPr>
              <a:t>movieId</a:t>
            </a:r>
            <a:r>
              <a:rPr lang="en-IN" sz="1400" dirty="0">
                <a:effectLst/>
                <a:latin typeface="Book Antiqua" panose="02040602050305030304" pitchFamily="18" charset="0"/>
                <a:ea typeface="Calibri" panose="020F0502020204030204" pitchFamily="34" charset="0"/>
                <a:cs typeface="Arial" panose="020B0604020202020204" pitchFamily="34" charset="0"/>
              </a:rPr>
              <a:t>')['rating'].</a:t>
            </a:r>
            <a:r>
              <a:rPr lang="en-IN" sz="1400" dirty="0" err="1">
                <a:effectLst/>
                <a:latin typeface="Book Antiqua" panose="02040602050305030304" pitchFamily="18" charset="0"/>
                <a:ea typeface="Calibri" panose="020F0502020204030204" pitchFamily="34" charset="0"/>
                <a:cs typeface="Arial" panose="020B0604020202020204" pitchFamily="34" charset="0"/>
              </a:rPr>
              <a:t>agg</a:t>
            </a:r>
            <a:r>
              <a:rPr lang="en-IN" sz="1400" dirty="0">
                <a:effectLst/>
                <a:latin typeface="Book Antiqua" panose="02040602050305030304" pitchFamily="18" charset="0"/>
                <a:ea typeface="Calibri" panose="020F0502020204030204" pitchFamily="34" charset="0"/>
                <a:cs typeface="Arial" panose="020B0604020202020204" pitchFamily="34" charset="0"/>
              </a:rPr>
              <a:t>('count')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no_movies_voted</a:t>
            </a:r>
            <a:r>
              <a:rPr lang="en-IN" sz="1400" dirty="0">
                <a:effectLst/>
                <a:latin typeface="Book Antiqua" panose="02040602050305030304" pitchFamily="18" charset="0"/>
                <a:ea typeface="Calibri" panose="020F0502020204030204" pitchFamily="34" charset="0"/>
                <a:cs typeface="Arial" panose="020B0604020202020204" pitchFamily="34" charset="0"/>
              </a:rPr>
              <a:t> = </a:t>
            </a:r>
            <a:r>
              <a:rPr lang="en-IN" sz="1400" dirty="0" err="1">
                <a:effectLst/>
                <a:latin typeface="Book Antiqua" panose="02040602050305030304" pitchFamily="18" charset="0"/>
                <a:ea typeface="Calibri" panose="020F0502020204030204" pitchFamily="34" charset="0"/>
                <a:cs typeface="Arial" panose="020B0604020202020204" pitchFamily="34" charset="0"/>
              </a:rPr>
              <a:t>ratings.groupby</a:t>
            </a:r>
            <a:r>
              <a:rPr lang="en-IN" sz="1400" dirty="0">
                <a:effectLst/>
                <a:latin typeface="Book Antiqua" panose="02040602050305030304" pitchFamily="18" charset="0"/>
                <a:ea typeface="Calibri" panose="020F0502020204030204" pitchFamily="34" charset="0"/>
                <a:cs typeface="Arial" panose="020B0604020202020204" pitchFamily="34" charset="0"/>
              </a:rPr>
              <a:t>('</a:t>
            </a:r>
            <a:r>
              <a:rPr lang="en-IN" sz="1400" dirty="0" err="1">
                <a:effectLst/>
                <a:latin typeface="Book Antiqua" panose="02040602050305030304" pitchFamily="18" charset="0"/>
                <a:ea typeface="Calibri" panose="020F0502020204030204" pitchFamily="34" charset="0"/>
                <a:cs typeface="Arial" panose="020B0604020202020204" pitchFamily="34" charset="0"/>
              </a:rPr>
              <a:t>userId</a:t>
            </a:r>
            <a:r>
              <a:rPr lang="en-IN" sz="1400" dirty="0">
                <a:effectLst/>
                <a:latin typeface="Book Antiqua" panose="02040602050305030304" pitchFamily="18" charset="0"/>
                <a:ea typeface="Calibri" panose="020F0502020204030204" pitchFamily="34" charset="0"/>
                <a:cs typeface="Arial" panose="020B0604020202020204" pitchFamily="34" charset="0"/>
              </a:rPr>
              <a:t>')['rating'].</a:t>
            </a:r>
            <a:r>
              <a:rPr lang="en-IN" sz="1400" dirty="0" err="1">
                <a:effectLst/>
                <a:latin typeface="Book Antiqua" panose="02040602050305030304" pitchFamily="18" charset="0"/>
                <a:ea typeface="Calibri" panose="020F0502020204030204" pitchFamily="34" charset="0"/>
                <a:cs typeface="Arial" panose="020B0604020202020204" pitchFamily="34" charset="0"/>
              </a:rPr>
              <a:t>agg</a:t>
            </a:r>
            <a:r>
              <a:rPr lang="en-IN" sz="1400" dirty="0">
                <a:effectLst/>
                <a:latin typeface="Book Antiqua" panose="02040602050305030304" pitchFamily="18" charset="0"/>
                <a:ea typeface="Calibri" panose="020F0502020204030204" pitchFamily="34" charset="0"/>
                <a:cs typeface="Arial" panose="020B0604020202020204" pitchFamily="34" charset="0"/>
              </a:rPr>
              <a:t>('count')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f,ax</a:t>
            </a:r>
            <a:r>
              <a:rPr lang="en-IN" sz="1400" dirty="0">
                <a:effectLst/>
                <a:latin typeface="Book Antiqua" panose="02040602050305030304" pitchFamily="18" charset="0"/>
                <a:ea typeface="Calibri" panose="020F0502020204030204" pitchFamily="34" charset="0"/>
                <a:cs typeface="Arial" panose="020B0604020202020204" pitchFamily="34" charset="0"/>
              </a:rPr>
              <a:t> = </a:t>
            </a:r>
            <a:r>
              <a:rPr lang="en-IN" sz="1400" dirty="0" err="1">
                <a:effectLst/>
                <a:latin typeface="Book Antiqua" panose="02040602050305030304" pitchFamily="18" charset="0"/>
                <a:ea typeface="Calibri" panose="020F0502020204030204" pitchFamily="34" charset="0"/>
                <a:cs typeface="Arial" panose="020B0604020202020204" pitchFamily="34" charset="0"/>
              </a:rPr>
              <a:t>plt.subplots</a:t>
            </a:r>
            <a:r>
              <a:rPr lang="en-IN" sz="1400" dirty="0">
                <a:effectLst/>
                <a:latin typeface="Book Antiqua" panose="02040602050305030304" pitchFamily="18" charset="0"/>
                <a:ea typeface="Calibri" panose="020F0502020204030204" pitchFamily="34" charset="0"/>
                <a:cs typeface="Arial" panose="020B0604020202020204" pitchFamily="34" charset="0"/>
              </a:rPr>
              <a:t>(1,1,figsize=(16,4))</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plt.scatter</a:t>
            </a:r>
            <a:r>
              <a:rPr lang="en-IN" sz="1400" dirty="0">
                <a:effectLst/>
                <a:latin typeface="Book Antiqua" panose="02040602050305030304" pitchFamily="18" charset="0"/>
                <a:ea typeface="Calibri" panose="020F0502020204030204" pitchFamily="34" charset="0"/>
                <a:cs typeface="Arial" panose="020B0604020202020204" pitchFamily="34" charset="0"/>
              </a:rPr>
              <a:t>(</a:t>
            </a:r>
            <a:r>
              <a:rPr lang="en-IN" sz="1400" dirty="0" err="1">
                <a:effectLst/>
                <a:latin typeface="Book Antiqua" panose="02040602050305030304" pitchFamily="18" charset="0"/>
                <a:ea typeface="Calibri" panose="020F0502020204030204" pitchFamily="34" charset="0"/>
                <a:cs typeface="Arial" panose="020B0604020202020204" pitchFamily="34" charset="0"/>
              </a:rPr>
              <a:t>no_user_voted.index,no_user_voted,color</a:t>
            </a:r>
            <a:r>
              <a:rPr lang="en-IN" sz="1400" dirty="0">
                <a:effectLst/>
                <a:latin typeface="Book Antiqua" panose="02040602050305030304" pitchFamily="18" charset="0"/>
                <a:ea typeface="Calibri" panose="020F0502020204030204" pitchFamily="34" charset="0"/>
                <a:cs typeface="Arial" panose="020B0604020202020204" pitchFamily="34" charset="0"/>
              </a:rPr>
              <a:t>='</a:t>
            </a:r>
            <a:r>
              <a:rPr lang="en-IN" sz="1400" dirty="0" err="1">
                <a:effectLst/>
                <a:latin typeface="Book Antiqua" panose="02040602050305030304" pitchFamily="18" charset="0"/>
                <a:ea typeface="Calibri" panose="020F0502020204030204" pitchFamily="34" charset="0"/>
                <a:cs typeface="Arial" panose="020B0604020202020204" pitchFamily="34" charset="0"/>
              </a:rPr>
              <a:t>mediumseagreen</a:t>
            </a:r>
            <a:r>
              <a:rPr lang="en-IN" sz="1400" dirty="0">
                <a:effectLst/>
                <a:latin typeface="Book Antiqua" panose="02040602050305030304" pitchFamily="18" charset="0"/>
                <a:ea typeface="Calibri" panose="020F0502020204030204" pitchFamily="34" charset="0"/>
                <a:cs typeface="Arial" panose="020B0604020202020204" pitchFamily="34" charset="0"/>
              </a:rPr>
              <a: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plt.axhline</a:t>
            </a:r>
            <a:r>
              <a:rPr lang="en-IN" sz="1400" dirty="0">
                <a:effectLst/>
                <a:latin typeface="Book Antiqua" panose="02040602050305030304" pitchFamily="18" charset="0"/>
                <a:ea typeface="Calibri" panose="020F0502020204030204" pitchFamily="34" charset="0"/>
                <a:cs typeface="Arial" panose="020B0604020202020204" pitchFamily="34" charset="0"/>
              </a:rPr>
              <a:t>(y=10,color='r')</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plt.xlabel</a:t>
            </a:r>
            <a:r>
              <a:rPr lang="en-IN" sz="1400" dirty="0">
                <a:effectLst/>
                <a:latin typeface="Book Antiqua" panose="02040602050305030304" pitchFamily="18" charset="0"/>
                <a:ea typeface="Calibri" panose="020F0502020204030204" pitchFamily="34" charset="0"/>
                <a:cs typeface="Arial" panose="020B0604020202020204" pitchFamily="34" charset="0"/>
              </a:rPr>
              <a:t>('</a:t>
            </a:r>
            <a:r>
              <a:rPr lang="en-IN" sz="1400" dirty="0" err="1">
                <a:effectLst/>
                <a:latin typeface="Book Antiqua" panose="02040602050305030304" pitchFamily="18" charset="0"/>
                <a:ea typeface="Calibri" panose="020F0502020204030204" pitchFamily="34" charset="0"/>
                <a:cs typeface="Arial" panose="020B0604020202020204" pitchFamily="34" charset="0"/>
              </a:rPr>
              <a:t>MovieId</a:t>
            </a:r>
            <a:r>
              <a:rPr lang="en-IN" sz="1400" dirty="0">
                <a:effectLst/>
                <a:latin typeface="Book Antiqua" panose="02040602050305030304" pitchFamily="18" charset="0"/>
                <a:ea typeface="Calibri" panose="020F0502020204030204" pitchFamily="34" charset="0"/>
                <a:cs typeface="Arial" panose="020B0604020202020204" pitchFamily="34" charset="0"/>
              </a:rPr>
              <a:t>')</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plt.ylabel</a:t>
            </a:r>
            <a:r>
              <a:rPr lang="en-IN" sz="1400" dirty="0">
                <a:effectLst/>
                <a:latin typeface="Book Antiqua" panose="02040602050305030304" pitchFamily="18" charset="0"/>
                <a:ea typeface="Calibri" panose="020F0502020204030204" pitchFamily="34" charset="0"/>
                <a:cs typeface="Arial" panose="020B0604020202020204" pitchFamily="34" charset="0"/>
              </a:rPr>
              <a:t>('No. of users voted')</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err="1">
                <a:effectLst/>
                <a:latin typeface="Book Antiqua" panose="02040602050305030304" pitchFamily="18" charset="0"/>
                <a:ea typeface="Calibri" panose="020F0502020204030204" pitchFamily="34" charset="0"/>
                <a:cs typeface="Arial" panose="020B0604020202020204" pitchFamily="34" charset="0"/>
              </a:rPr>
              <a:t>plt.show</a:t>
            </a:r>
            <a:r>
              <a:rPr lang="en-IN" sz="1400" dirty="0">
                <a:effectLst/>
                <a:latin typeface="Book Antiqua" panose="02040602050305030304" pitchFamily="18" charset="0"/>
                <a:ea typeface="Calibri" panose="020F0502020204030204" pitchFamily="34" charset="0"/>
                <a:cs typeface="Arial" panose="020B0604020202020204" pitchFamily="34" charset="0"/>
              </a:rPr>
              <a:t>()</a:t>
            </a:r>
            <a:endParaRPr lang="en-IN" sz="1400" dirty="0">
              <a:latin typeface="Book Antiqua" panose="02040602050305030304" pitchFamily="18" charset="0"/>
            </a:endParaRPr>
          </a:p>
        </p:txBody>
      </p:sp>
      <p:pic>
        <p:nvPicPr>
          <p:cNvPr id="3" name="Picture 2" descr="A close up of a logo&#10;&#10;Description automatically generated">
            <a:extLst>
              <a:ext uri="{FF2B5EF4-FFF2-40B4-BE49-F238E27FC236}">
                <a16:creationId xmlns:a16="http://schemas.microsoft.com/office/drawing/2014/main" id="{44E5A39A-18FA-4255-A138-4925748F66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935" y="212912"/>
            <a:ext cx="6578417" cy="9480176"/>
          </a:xfrm>
          <a:prstGeom prst="rect">
            <a:avLst/>
          </a:prstGeom>
        </p:spPr>
      </p:pic>
    </p:spTree>
    <p:extLst>
      <p:ext uri="{BB962C8B-B14F-4D97-AF65-F5344CB8AC3E}">
        <p14:creationId xmlns:p14="http://schemas.microsoft.com/office/powerpoint/2010/main" val="147874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181A-9702-44C5-81D2-C81C1FB1C8CD}"/>
              </a:ext>
            </a:extLst>
          </p:cNvPr>
          <p:cNvSpPr>
            <a:spLocks noGrp="1"/>
          </p:cNvSpPr>
          <p:nvPr>
            <p:ph type="title"/>
          </p:nvPr>
        </p:nvSpPr>
        <p:spPr>
          <a:xfrm>
            <a:off x="471489" y="527404"/>
            <a:ext cx="5898832" cy="8799475"/>
          </a:xfrm>
        </p:spPr>
        <p:txBody>
          <a:bodyPr>
            <a:normAutofit/>
          </a:bodyPr>
          <a:lstStyle/>
          <a:p>
            <a:pPr>
              <a:lnSpc>
                <a:spcPct val="107000"/>
              </a:lnSpc>
              <a:spcAft>
                <a:spcPts val="800"/>
              </a:spcAft>
            </a:pP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final_dataset.loc</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no_user_voted</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no_user_voted</a:t>
            </a:r>
            <a:r>
              <a:rPr lang="en-IN" sz="1400" dirty="0">
                <a:effectLst/>
                <a:latin typeface="Times New Roman" panose="02020603050405020304" pitchFamily="18" charset="0"/>
                <a:ea typeface="Calibri" panose="020F0502020204030204" pitchFamily="34" charset="0"/>
                <a:cs typeface="Arial" panose="020B0604020202020204" pitchFamily="34" charset="0"/>
              </a:rPr>
              <a:t> &gt; 10].index,:]</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f,ax</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plt.subplots</a:t>
            </a:r>
            <a:r>
              <a:rPr lang="en-IN" sz="1400" dirty="0">
                <a:effectLst/>
                <a:latin typeface="Times New Roman" panose="02020603050405020304" pitchFamily="18" charset="0"/>
                <a:ea typeface="Calibri" panose="020F0502020204030204" pitchFamily="34" charset="0"/>
                <a:cs typeface="Arial" panose="020B0604020202020204" pitchFamily="34" charset="0"/>
              </a:rPr>
              <a:t>(1,1,figsize=(16,4))</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plt.scatter</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no_movies_voted.index,no_movies_voted,color</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mediumseagreen</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plt.axhline</a:t>
            </a:r>
            <a:r>
              <a:rPr lang="en-IN" sz="1400" dirty="0">
                <a:effectLst/>
                <a:latin typeface="Times New Roman" panose="02020603050405020304" pitchFamily="18" charset="0"/>
                <a:ea typeface="Calibri" panose="020F0502020204030204" pitchFamily="34" charset="0"/>
                <a:cs typeface="Arial" panose="020B0604020202020204" pitchFamily="34" charset="0"/>
              </a:rPr>
              <a:t>(y=50,color='r')</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plt.xlabel</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UserId</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plt.ylabel</a:t>
            </a:r>
            <a:r>
              <a:rPr lang="en-IN" sz="1400" dirty="0">
                <a:effectLst/>
                <a:latin typeface="Times New Roman" panose="02020603050405020304" pitchFamily="18" charset="0"/>
                <a:ea typeface="Calibri" panose="020F0502020204030204" pitchFamily="34" charset="0"/>
                <a:cs typeface="Arial" panose="020B0604020202020204" pitchFamily="34" charset="0"/>
              </a:rPr>
              <a:t>('No. of votes by user')</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plt.show</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final_dataset.loc</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no_movies_voted</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no_movies_voted</a:t>
            </a:r>
            <a:r>
              <a:rPr lang="en-IN" sz="1400" dirty="0">
                <a:effectLst/>
                <a:latin typeface="Times New Roman" panose="02020603050405020304" pitchFamily="18" charset="0"/>
                <a:ea typeface="Calibri" panose="020F0502020204030204" pitchFamily="34" charset="0"/>
                <a:cs typeface="Arial" panose="020B0604020202020204" pitchFamily="34" charset="0"/>
              </a:rPr>
              <a:t> &gt; 50].index]</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sample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np.array</a:t>
            </a:r>
            <a:r>
              <a:rPr lang="en-IN" sz="1400" dirty="0">
                <a:effectLst/>
                <a:latin typeface="Times New Roman" panose="02020603050405020304" pitchFamily="18" charset="0"/>
                <a:ea typeface="Calibri" panose="020F0502020204030204" pitchFamily="34" charset="0"/>
                <a:cs typeface="Arial" panose="020B0604020202020204" pitchFamily="34" charset="0"/>
              </a:rPr>
              <a:t>([[0,0,3,0,0],[4,0,0,0,2],[0,0,0,0,1]])</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sparsity = 1.0 -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np.count_nonzero</a:t>
            </a:r>
            <a:r>
              <a:rPr lang="en-IN" sz="1400" dirty="0">
                <a:effectLst/>
                <a:latin typeface="Times New Roman" panose="02020603050405020304" pitchFamily="18" charset="0"/>
                <a:ea typeface="Calibri" panose="020F0502020204030204" pitchFamily="34" charset="0"/>
                <a:cs typeface="Arial" panose="020B0604020202020204" pitchFamily="34" charset="0"/>
              </a:rPr>
              <a:t>(sample) / float(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sample.size</a:t>
            </a: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print(sparsity)</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csr_sample</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csr_matrix</a:t>
            </a:r>
            <a:r>
              <a:rPr lang="en-IN" sz="1400" dirty="0">
                <a:effectLst/>
                <a:latin typeface="Times New Roman" panose="02020603050405020304" pitchFamily="18" charset="0"/>
                <a:ea typeface="Calibri" panose="020F0502020204030204" pitchFamily="34" charset="0"/>
                <a:cs typeface="Arial" panose="020B0604020202020204" pitchFamily="34" charset="0"/>
              </a:rPr>
              <a:t>(sample)</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print(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csr_sample</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csr_data</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csr_matrix</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final_dataset.values</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final_dataset.reset_index</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inplace</a:t>
            </a:r>
            <a:r>
              <a:rPr lang="en-IN" sz="1400" dirty="0">
                <a:effectLst/>
                <a:latin typeface="Times New Roman" panose="02020603050405020304" pitchFamily="18" charset="0"/>
                <a:ea typeface="Calibri" panose="020F0502020204030204" pitchFamily="34" charset="0"/>
                <a:cs typeface="Arial" panose="020B0604020202020204" pitchFamily="34" charset="0"/>
              </a:rPr>
              <a:t>=True)</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knn</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NearestNeighbors</a:t>
            </a:r>
            <a:r>
              <a:rPr lang="en-IN" sz="1400" dirty="0">
                <a:effectLst/>
                <a:latin typeface="Times New Roman" panose="02020603050405020304" pitchFamily="18" charset="0"/>
                <a:ea typeface="Calibri" panose="020F0502020204030204" pitchFamily="34" charset="0"/>
                <a:cs typeface="Arial" panose="020B0604020202020204" pitchFamily="34" charset="0"/>
              </a:rPr>
              <a:t>(metric='cosine', algorithm='brute',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n_neighbors</a:t>
            </a:r>
            <a:r>
              <a:rPr lang="en-IN" sz="1400" dirty="0">
                <a:effectLst/>
                <a:latin typeface="Times New Roman" panose="02020603050405020304" pitchFamily="18" charset="0"/>
                <a:ea typeface="Calibri" panose="020F0502020204030204" pitchFamily="34" charset="0"/>
                <a:cs typeface="Arial" panose="020B0604020202020204" pitchFamily="34" charset="0"/>
              </a:rPr>
              <a:t>=20,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n_jobs</a:t>
            </a:r>
            <a:r>
              <a:rPr lang="en-IN" sz="1400" dirty="0">
                <a:effectLst/>
                <a:latin typeface="Times New Roman" panose="02020603050405020304" pitchFamily="18" charset="0"/>
                <a:ea typeface="Calibri" panose="020F0502020204030204" pitchFamily="34" charset="0"/>
                <a:cs typeface="Arial" panose="020B0604020202020204" pitchFamily="34" charset="0"/>
              </a:rPr>
              <a:t>=-1)</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knn.fit</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csr_data</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def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get_movie_recommendation</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movie_name</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n_movies_to_reccomend</a:t>
            </a:r>
            <a:r>
              <a:rPr lang="en-IN" sz="1400" dirty="0">
                <a:effectLst/>
                <a:latin typeface="Times New Roman" panose="02020603050405020304" pitchFamily="18" charset="0"/>
                <a:ea typeface="Calibri" panose="020F0502020204030204" pitchFamily="34" charset="0"/>
                <a:cs typeface="Arial" panose="020B0604020202020204" pitchFamily="34" charset="0"/>
              </a:rPr>
              <a:t> = 10</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rPr>
              <a:t>    </a:t>
            </a:r>
            <a:r>
              <a:rPr lang="en-IN" sz="1400" dirty="0" err="1">
                <a:effectLst/>
                <a:latin typeface="Times New Roman" panose="02020603050405020304" pitchFamily="18" charset="0"/>
                <a:ea typeface="Calibri" panose="020F0502020204030204" pitchFamily="34" charset="0"/>
              </a:rPr>
              <a:t>movie_list</a:t>
            </a:r>
            <a:r>
              <a:rPr lang="en-IN" sz="1400" dirty="0">
                <a:effectLst/>
                <a:latin typeface="Times New Roman" panose="02020603050405020304" pitchFamily="18" charset="0"/>
                <a:ea typeface="Calibri" panose="020F0502020204030204" pitchFamily="34" charset="0"/>
              </a:rPr>
              <a:t> = movies[movies['title'].</a:t>
            </a:r>
            <a:r>
              <a:rPr lang="en-IN" sz="1400" dirty="0" err="1">
                <a:effectLst/>
                <a:latin typeface="Times New Roman" panose="02020603050405020304" pitchFamily="18" charset="0"/>
                <a:ea typeface="Calibri" panose="020F0502020204030204" pitchFamily="34" charset="0"/>
              </a:rPr>
              <a:t>str.contains</a:t>
            </a:r>
            <a:r>
              <a:rPr lang="en-IN" sz="1400" dirty="0">
                <a:effectLst/>
                <a:latin typeface="Times New Roman" panose="02020603050405020304" pitchFamily="18" charset="0"/>
                <a:ea typeface="Calibri" panose="020F0502020204030204" pitchFamily="34" charset="0"/>
              </a:rPr>
              <a:t>(</a:t>
            </a:r>
            <a:r>
              <a:rPr lang="en-IN" sz="1400" dirty="0" err="1">
                <a:effectLst/>
                <a:latin typeface="Times New Roman" panose="02020603050405020304" pitchFamily="18" charset="0"/>
                <a:ea typeface="Calibri" panose="020F0502020204030204" pitchFamily="34" charset="0"/>
              </a:rPr>
              <a:t>movie_name</a:t>
            </a:r>
            <a:r>
              <a:rPr lang="en-IN" sz="1400" dirty="0">
                <a:effectLst/>
                <a:latin typeface="Times New Roman" panose="02020603050405020304" pitchFamily="18" charset="0"/>
                <a:ea typeface="Calibri" panose="020F0502020204030204" pitchFamily="34" charset="0"/>
              </a:rPr>
              <a:t>)] </a:t>
            </a:r>
            <a:endParaRPr lang="en-IN" sz="1400" dirty="0"/>
          </a:p>
        </p:txBody>
      </p:sp>
      <p:pic>
        <p:nvPicPr>
          <p:cNvPr id="3" name="Picture 2" descr="A close up of a logo&#10;&#10;Description automatically generated">
            <a:extLst>
              <a:ext uri="{FF2B5EF4-FFF2-40B4-BE49-F238E27FC236}">
                <a16:creationId xmlns:a16="http://schemas.microsoft.com/office/drawing/2014/main" id="{F934A5A2-C922-472E-B27B-0A5D1464B1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583" y="187053"/>
            <a:ext cx="6578417" cy="9480176"/>
          </a:xfrm>
          <a:prstGeom prst="rect">
            <a:avLst/>
          </a:prstGeom>
        </p:spPr>
      </p:pic>
    </p:spTree>
    <p:extLst>
      <p:ext uri="{BB962C8B-B14F-4D97-AF65-F5344CB8AC3E}">
        <p14:creationId xmlns:p14="http://schemas.microsoft.com/office/powerpoint/2010/main" val="244185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D0F9-1998-4364-95CA-22D4AD96D31C}"/>
              </a:ext>
            </a:extLst>
          </p:cNvPr>
          <p:cNvSpPr>
            <a:spLocks noGrp="1"/>
          </p:cNvSpPr>
          <p:nvPr>
            <p:ph type="title"/>
          </p:nvPr>
        </p:nvSpPr>
        <p:spPr>
          <a:xfrm>
            <a:off x="471488" y="527404"/>
            <a:ext cx="5929312" cy="8631835"/>
          </a:xfrm>
        </p:spPr>
        <p:txBody>
          <a:bodyPr>
            <a:norm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Arial" panose="020B0604020202020204" pitchFamily="34" charset="0"/>
              </a:rPr>
              <a:t>if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len</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movie_list</a:t>
            </a: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movie_idx</a:t>
            </a: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movie_list.iloc</a:t>
            </a:r>
            <a:r>
              <a:rPr lang="en-IN" sz="1400" dirty="0">
                <a:effectLst/>
                <a:latin typeface="Times New Roman" panose="02020603050405020304" pitchFamily="18" charset="0"/>
                <a:ea typeface="Calibri" panose="020F0502020204030204" pitchFamily="34" charset="0"/>
                <a:cs typeface="Arial" panose="020B0604020202020204" pitchFamily="34" charset="0"/>
              </a:rPr>
              <a:t>[0]['</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movieId</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movie_idx</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movieId</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movie_idx</a:t>
            </a:r>
            <a:r>
              <a:rPr lang="en-IN" sz="1400" dirty="0">
                <a:effectLst/>
                <a:latin typeface="Times New Roman" panose="02020603050405020304" pitchFamily="18" charset="0"/>
                <a:ea typeface="Calibri" panose="020F0502020204030204" pitchFamily="34" charset="0"/>
                <a:cs typeface="Arial" panose="020B0604020202020204" pitchFamily="34" charset="0"/>
              </a:rPr>
              <a:t>].index[0]</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distances , indices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knn.kneighbors</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csr_data</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movie_idx</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n_neighbors</a:t>
            </a:r>
            <a:r>
              <a:rPr lang="en-IN" sz="1400" dirty="0">
                <a:effectLst/>
                <a:latin typeface="Times New Roman" panose="02020603050405020304" pitchFamily="18" charset="0"/>
                <a:ea typeface="Calibri" panose="020F0502020204030204" pitchFamily="34" charset="0"/>
                <a:cs typeface="Arial" panose="020B0604020202020204" pitchFamily="34" charset="0"/>
              </a:rPr>
              <a:t>=n_movies_to_reccomend+1)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rec_movie_indices</a:t>
            </a:r>
            <a:r>
              <a:rPr lang="en-IN" sz="1400" dirty="0">
                <a:effectLst/>
                <a:latin typeface="Times New Roman" panose="02020603050405020304" pitchFamily="18" charset="0"/>
                <a:ea typeface="Calibri" panose="020F0502020204030204" pitchFamily="34" charset="0"/>
                <a:cs typeface="Arial" panose="020B0604020202020204" pitchFamily="34" charset="0"/>
              </a:rPr>
              <a:t> = sorted(list(zip(</a:t>
            </a:r>
            <a:r>
              <a:rPr lang="en-IN" sz="1400" dirty="0" err="1">
                <a:effectLst/>
                <a:latin typeface="Times New Roman" panose="02020603050405020304" pitchFamily="18" charset="0"/>
                <a:ea typeface="Calibri" panose="020F0502020204030204" pitchFamily="34" charset="0"/>
                <a:cs typeface="Arial" panose="020B0604020202020204" pitchFamily="34" charset="0"/>
              </a:rPr>
              <a:t>indices.squeeze</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tolist</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distances.squeeze</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tolist</a:t>
            </a:r>
            <a:r>
              <a:rPr lang="en-IN" sz="1400" dirty="0">
                <a:effectLst/>
                <a:latin typeface="Times New Roman" panose="02020603050405020304" pitchFamily="18" charset="0"/>
                <a:ea typeface="Calibri" panose="020F0502020204030204" pitchFamily="34" charset="0"/>
                <a:cs typeface="Arial" panose="020B0604020202020204" pitchFamily="34" charset="0"/>
              </a:rPr>
              <a:t>())),key=lambda x: x[1])[:0:-1]</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recommend_frame</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for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val</a:t>
            </a:r>
            <a:r>
              <a:rPr lang="en-IN" sz="1400" dirty="0">
                <a:effectLst/>
                <a:latin typeface="Times New Roman" panose="02020603050405020304" pitchFamily="18" charset="0"/>
                <a:ea typeface="Calibri" panose="020F0502020204030204" pitchFamily="34" charset="0"/>
                <a:cs typeface="Arial" panose="020B0604020202020204" pitchFamily="34" charset="0"/>
              </a:rPr>
              <a:t> in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rec_movie_indices</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movie_idx</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final_dataset.iloc</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val</a:t>
            </a:r>
            <a:r>
              <a:rPr lang="en-IN" sz="1400" dirty="0">
                <a:effectLst/>
                <a:latin typeface="Times New Roman" panose="02020603050405020304" pitchFamily="18" charset="0"/>
                <a:ea typeface="Calibri" panose="020F0502020204030204" pitchFamily="34" charset="0"/>
                <a:cs typeface="Arial" panose="020B0604020202020204" pitchFamily="34" charset="0"/>
              </a:rPr>
              <a:t>[0]]['</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movieId</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idx</a:t>
            </a:r>
            <a:r>
              <a:rPr lang="en-IN" sz="1400" dirty="0">
                <a:effectLst/>
                <a:latin typeface="Times New Roman" panose="02020603050405020304" pitchFamily="18" charset="0"/>
                <a:ea typeface="Calibri" panose="020F0502020204030204" pitchFamily="34" charset="0"/>
                <a:cs typeface="Arial" panose="020B0604020202020204" pitchFamily="34" charset="0"/>
              </a:rPr>
              <a:t> = movies[movies['</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movieId</a:t>
            </a:r>
            <a:r>
              <a:rPr lang="en-IN" sz="1400" dirty="0">
                <a:effectLst/>
                <a:latin typeface="Times New Roman" panose="02020603050405020304" pitchFamily="18" charset="0"/>
                <a:ea typeface="Calibri" panose="020F0502020204030204" pitchFamily="34" charset="0"/>
                <a:cs typeface="Arial" panose="020B0604020202020204" pitchFamily="34" charset="0"/>
              </a:rPr>
              <a:t>']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movie_idx</a:t>
            </a:r>
            <a:r>
              <a:rPr lang="en-IN" sz="1400" dirty="0">
                <a:effectLst/>
                <a:latin typeface="Times New Roman" panose="02020603050405020304" pitchFamily="18" charset="0"/>
                <a:ea typeface="Calibri" panose="020F0502020204030204" pitchFamily="34" charset="0"/>
                <a:cs typeface="Arial" panose="020B0604020202020204" pitchFamily="34" charset="0"/>
              </a:rPr>
              <a:t>].index</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recommend_frame.append</a:t>
            </a:r>
            <a:r>
              <a:rPr lang="en-IN" sz="1400" dirty="0">
                <a:effectLst/>
                <a:latin typeface="Times New Roman" panose="02020603050405020304" pitchFamily="18" charset="0"/>
                <a:ea typeface="Calibri" panose="020F0502020204030204" pitchFamily="34" charset="0"/>
                <a:cs typeface="Arial" panose="020B0604020202020204" pitchFamily="34" charset="0"/>
              </a:rPr>
              <a:t>({'Title':</a:t>
            </a:r>
            <a:r>
              <a:rPr lang="en-IN" sz="1400" dirty="0" err="1">
                <a:effectLst/>
                <a:latin typeface="Times New Roman" panose="02020603050405020304" pitchFamily="18" charset="0"/>
                <a:ea typeface="Calibri" panose="020F0502020204030204" pitchFamily="34" charset="0"/>
                <a:cs typeface="Arial" panose="020B0604020202020204" pitchFamily="34" charset="0"/>
              </a:rPr>
              <a:t>movies.iloc</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idx</a:t>
            </a:r>
            <a:r>
              <a:rPr lang="en-IN" sz="1400" dirty="0">
                <a:effectLst/>
                <a:latin typeface="Times New Roman" panose="02020603050405020304" pitchFamily="18" charset="0"/>
                <a:ea typeface="Calibri" panose="020F0502020204030204" pitchFamily="34" charset="0"/>
                <a:cs typeface="Arial" panose="020B0604020202020204" pitchFamily="34" charset="0"/>
              </a:rPr>
              <a:t>]['title'].values[0],'Distance':</a:t>
            </a:r>
            <a:r>
              <a:rPr lang="en-IN" sz="1400" dirty="0" err="1">
                <a:effectLst/>
                <a:latin typeface="Times New Roman" panose="02020603050405020304" pitchFamily="18" charset="0"/>
                <a:ea typeface="Calibri" panose="020F0502020204030204" pitchFamily="34" charset="0"/>
                <a:cs typeface="Arial" panose="020B0604020202020204" pitchFamily="34" charset="0"/>
              </a:rPr>
              <a:t>val</a:t>
            </a:r>
            <a:r>
              <a:rPr lang="en-IN" sz="1400" dirty="0">
                <a:effectLst/>
                <a:latin typeface="Times New Roman" panose="02020603050405020304" pitchFamily="18" charset="0"/>
                <a:ea typeface="Calibri" panose="020F0502020204030204" pitchFamily="34" charset="0"/>
                <a:cs typeface="Arial" panose="020B0604020202020204" pitchFamily="34" charset="0"/>
              </a:rPr>
              <a:t>[1]})</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df = </a:t>
            </a:r>
            <a:r>
              <a:rPr lang="en-IN" sz="1400" dirty="0" err="1">
                <a:effectLst/>
                <a:latin typeface="Times New Roman" panose="02020603050405020304" pitchFamily="18" charset="0"/>
                <a:ea typeface="Calibri" panose="020F0502020204030204" pitchFamily="34" charset="0"/>
                <a:cs typeface="Arial" panose="020B0604020202020204" pitchFamily="34" charset="0"/>
              </a:rPr>
              <a:t>pd.DataFrame</a:t>
            </a:r>
            <a:r>
              <a:rPr lang="en-IN" sz="1400" dirty="0">
                <a:effectLst/>
                <a:latin typeface="Times New Roman" panose="02020603050405020304" pitchFamily="18" charset="0"/>
                <a:ea typeface="Calibri" panose="020F0502020204030204" pitchFamily="34" charset="0"/>
                <a:cs typeface="Arial" panose="020B0604020202020204" pitchFamily="34" charset="0"/>
              </a:rPr>
              <a:t>(</a:t>
            </a:r>
            <a:r>
              <a:rPr lang="en-IN" sz="1400" dirty="0" err="1">
                <a:effectLst/>
                <a:latin typeface="Times New Roman" panose="02020603050405020304" pitchFamily="18" charset="0"/>
                <a:ea typeface="Calibri" panose="020F0502020204030204" pitchFamily="34" charset="0"/>
                <a:cs typeface="Arial" panose="020B0604020202020204" pitchFamily="34" charset="0"/>
              </a:rPr>
              <a:t>recommend_frame,index</a:t>
            </a:r>
            <a:r>
              <a:rPr lang="en-IN" sz="1400" dirty="0">
                <a:effectLst/>
                <a:latin typeface="Times New Roman" panose="02020603050405020304" pitchFamily="18" charset="0"/>
                <a:ea typeface="Calibri" panose="020F0502020204030204" pitchFamily="34" charset="0"/>
                <a:cs typeface="Arial" panose="020B0604020202020204" pitchFamily="34" charset="0"/>
              </a:rPr>
              <a:t>=range(1,n_movies_to_reccomend+1))</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return df</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else:</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return "No movies found. Please check your input"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a:effectLst/>
                <a:latin typeface="Times New Roman" panose="0202060305040502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dirty="0" err="1">
                <a:effectLst/>
                <a:latin typeface="Times New Roman" panose="02020603050405020304" pitchFamily="18" charset="0"/>
                <a:ea typeface="Calibri" panose="020F0502020204030204" pitchFamily="34" charset="0"/>
                <a:cs typeface="Arial" panose="020B0604020202020204" pitchFamily="34" charset="0"/>
              </a:rPr>
              <a:t>get_movie_recommendation</a:t>
            </a:r>
            <a:r>
              <a:rPr lang="en-IN" sz="1400" dirty="0">
                <a:effectLst/>
                <a:latin typeface="Times New Roman" panose="02020603050405020304" pitchFamily="18" charset="0"/>
                <a:ea typeface="Calibri" panose="020F0502020204030204" pitchFamily="34" charset="0"/>
                <a:cs typeface="Arial" panose="020B0604020202020204" pitchFamily="34" charset="0"/>
              </a:rPr>
              <a:t>('search movie here')</a:t>
            </a:r>
            <a:br>
              <a:rPr lang="en-IN" sz="1400" dirty="0">
                <a:effectLst/>
                <a:latin typeface="Calibri" panose="020F0502020204030204" pitchFamily="34" charset="0"/>
                <a:ea typeface="Calibri" panose="020F0502020204030204" pitchFamily="34" charset="0"/>
                <a:cs typeface="Arial" panose="020B0604020202020204" pitchFamily="34" charset="0"/>
              </a:rPr>
            </a:br>
            <a:endParaRPr lang="en-IN" sz="1400" dirty="0"/>
          </a:p>
        </p:txBody>
      </p:sp>
      <p:pic>
        <p:nvPicPr>
          <p:cNvPr id="3" name="Picture 2" descr="A close up of a logo&#10;&#10;Description automatically generated">
            <a:extLst>
              <a:ext uri="{FF2B5EF4-FFF2-40B4-BE49-F238E27FC236}">
                <a16:creationId xmlns:a16="http://schemas.microsoft.com/office/drawing/2014/main" id="{113163E8-81E3-4F7F-BCA8-15F0EA9890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935" y="212912"/>
            <a:ext cx="6578417" cy="9480176"/>
          </a:xfrm>
          <a:prstGeom prst="rect">
            <a:avLst/>
          </a:prstGeom>
        </p:spPr>
      </p:pic>
    </p:spTree>
    <p:extLst>
      <p:ext uri="{BB962C8B-B14F-4D97-AF65-F5344CB8AC3E}">
        <p14:creationId xmlns:p14="http://schemas.microsoft.com/office/powerpoint/2010/main" val="881158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Graphical user interface, text, application, email&#10;&#10;Description automatically generated">
            <a:extLst>
              <a:ext uri="{FF2B5EF4-FFF2-40B4-BE49-F238E27FC236}">
                <a16:creationId xmlns:a16="http://schemas.microsoft.com/office/drawing/2014/main" id="{F5F4E8AC-1C79-42BA-8BEA-28195F3A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88" y="5284287"/>
            <a:ext cx="6067541" cy="3189153"/>
          </a:xfrm>
          <a:prstGeom prst="rect">
            <a:avLst/>
          </a:prstGeom>
        </p:spPr>
      </p:pic>
      <p:pic>
        <p:nvPicPr>
          <p:cNvPr id="14" name="Picture 13" descr="Graphical user interface, text, application, email&#10;&#10;Description automatically generated">
            <a:extLst>
              <a:ext uri="{FF2B5EF4-FFF2-40B4-BE49-F238E27FC236}">
                <a16:creationId xmlns:a16="http://schemas.microsoft.com/office/drawing/2014/main" id="{43398BBF-8342-43A4-A940-273B63FD8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88" y="1146981"/>
            <a:ext cx="6149421" cy="3189153"/>
          </a:xfrm>
          <a:prstGeom prst="rect">
            <a:avLst/>
          </a:prstGeom>
        </p:spPr>
      </p:pic>
      <p:pic>
        <p:nvPicPr>
          <p:cNvPr id="15" name="Picture 14" descr="A close up of a logo&#10;&#10;Description automatically generated">
            <a:extLst>
              <a:ext uri="{FF2B5EF4-FFF2-40B4-BE49-F238E27FC236}">
                <a16:creationId xmlns:a16="http://schemas.microsoft.com/office/drawing/2014/main" id="{F7ABA216-C9F5-43D4-93BF-A25A819D55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89" y="212912"/>
            <a:ext cx="6578417" cy="9480176"/>
          </a:xfrm>
          <a:prstGeom prst="rect">
            <a:avLst/>
          </a:prstGeom>
        </p:spPr>
      </p:pic>
      <p:sp>
        <p:nvSpPr>
          <p:cNvPr id="2" name="Title 1">
            <a:extLst>
              <a:ext uri="{FF2B5EF4-FFF2-40B4-BE49-F238E27FC236}">
                <a16:creationId xmlns:a16="http://schemas.microsoft.com/office/drawing/2014/main" id="{31C84EBA-CE40-401A-9B11-7CC596A96A31}"/>
              </a:ext>
            </a:extLst>
          </p:cNvPr>
          <p:cNvSpPr>
            <a:spLocks noGrp="1"/>
          </p:cNvSpPr>
          <p:nvPr>
            <p:ph type="title"/>
          </p:nvPr>
        </p:nvSpPr>
        <p:spPr>
          <a:xfrm>
            <a:off x="588684" y="678706"/>
            <a:ext cx="5915025" cy="468275"/>
          </a:xfrm>
        </p:spPr>
        <p:txBody>
          <a:bodyPr>
            <a:normAutofit/>
          </a:bodyPr>
          <a:lstStyle/>
          <a:p>
            <a:r>
              <a:rPr lang="en-US" sz="1600" b="1" dirty="0">
                <a:latin typeface="Book Antiqua" panose="02040602050305030304" pitchFamily="18" charset="0"/>
              </a:rPr>
              <a:t>OUTPUT:</a:t>
            </a:r>
            <a:endParaRPr lang="en-IN" sz="1600" b="1" dirty="0">
              <a:latin typeface="Book Antiqua" panose="02040602050305030304" pitchFamily="18" charset="0"/>
            </a:endParaRPr>
          </a:p>
        </p:txBody>
      </p:sp>
    </p:spTree>
    <p:extLst>
      <p:ext uri="{BB962C8B-B14F-4D97-AF65-F5344CB8AC3E}">
        <p14:creationId xmlns:p14="http://schemas.microsoft.com/office/powerpoint/2010/main" val="428649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1079" y="1195206"/>
            <a:ext cx="5064015" cy="584775"/>
          </a:xfrm>
          <a:prstGeom prst="rect">
            <a:avLst/>
          </a:prstGeom>
        </p:spPr>
        <p:txBody>
          <a:bodyPr wrap="none">
            <a:spAutoFit/>
          </a:bodyPr>
          <a:lstStyle/>
          <a:p>
            <a:pPr algn="ctr"/>
            <a:r>
              <a:rPr lang="en-IN" sz="3200" b="1" dirty="0">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34837" y="1700479"/>
            <a:ext cx="6388321" cy="307777"/>
          </a:xfrm>
          <a:prstGeom prst="rect">
            <a:avLst/>
          </a:prstGeom>
        </p:spPr>
        <p:txBody>
          <a:bodyPr wrap="square">
            <a:spAutoFit/>
          </a:bodyPr>
          <a:lstStyle/>
          <a:p>
            <a:pPr algn="ctr"/>
            <a:r>
              <a:rPr lang="en-IN" sz="1400" b="1" dirty="0">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1400" b="1" dirty="0">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775848" y="2544309"/>
            <a:ext cx="5334475" cy="923330"/>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This is to certify that the project titled</a:t>
            </a:r>
          </a:p>
          <a:p>
            <a:pPr algn="ctr"/>
            <a:r>
              <a:rPr lang="en-US" sz="2600" b="1" dirty="0">
                <a:latin typeface="Times New Roman" panose="02020603050405020304" pitchFamily="18" charset="0"/>
                <a:cs typeface="Times New Roman" panose="02020603050405020304" pitchFamily="18" charset="0"/>
              </a:rPr>
              <a:t> </a:t>
            </a:r>
          </a:p>
          <a:p>
            <a:pPr algn="ctr"/>
            <a:r>
              <a:rPr lang="en-US" sz="1400" b="1" dirty="0">
                <a:latin typeface="Times New Roman" panose="02020603050405020304" pitchFamily="18" charset="0"/>
                <a:cs typeface="Times New Roman" panose="02020603050405020304" pitchFamily="18" charset="0"/>
              </a:rPr>
              <a:t>“MOVIE RECOMMENDATIONS”</a:t>
            </a:r>
            <a:endParaRPr lang="en-SG" sz="140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
        <p:nvSpPr>
          <p:cNvPr id="12" name="Rectangle 11"/>
          <p:cNvSpPr/>
          <p:nvPr/>
        </p:nvSpPr>
        <p:spPr>
          <a:xfrm>
            <a:off x="390466" y="2910916"/>
            <a:ext cx="6024195" cy="1384995"/>
          </a:xfrm>
          <a:prstGeom prst="rect">
            <a:avLst/>
          </a:prstGeom>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br>
              <a:rPr lang="en-US" sz="24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1200" dirty="0">
                <a:latin typeface="Times New Roman" panose="02020603050405020304" pitchFamily="18" charset="0"/>
                <a:cs typeface="Times New Roman" panose="02020603050405020304" pitchFamily="18" charset="0"/>
              </a:rPr>
              <a:t>AC </a:t>
            </a:r>
            <a:r>
              <a:rPr lang="en-US" sz="1200" dirty="0">
                <a:latin typeface="Times New Roman" panose="02020603050405020304" pitchFamily="18" charset="0"/>
                <a:cs typeface="Times New Roman" panose="02020603050405020304" pitchFamily="18" charset="0"/>
              </a:rPr>
              <a:t>during the academic year 2020-21.</a:t>
            </a:r>
          </a:p>
        </p:txBody>
      </p:sp>
      <p:graphicFrame>
        <p:nvGraphicFramePr>
          <p:cNvPr id="13" name="Table 12"/>
          <p:cNvGraphicFramePr>
            <a:graphicFrameLocks noGrp="1"/>
          </p:cNvGraphicFramePr>
          <p:nvPr>
            <p:extLst>
              <p:ext uri="{D42A27DB-BD31-4B8C-83A1-F6EECF244321}">
                <p14:modId xmlns:p14="http://schemas.microsoft.com/office/powerpoint/2010/main" val="3204799442"/>
              </p:ext>
            </p:extLst>
          </p:nvPr>
        </p:nvGraphicFramePr>
        <p:xfrm>
          <a:off x="349944" y="4482329"/>
          <a:ext cx="6105238" cy="3100705"/>
        </p:xfrm>
        <a:graphic>
          <a:graphicData uri="http://schemas.openxmlformats.org/drawingml/2006/table">
            <a:tbl>
              <a:tblPr firstRow="1" bandRow="1">
                <a:tableStyleId>{5C22544A-7EE6-4342-B048-85BDC9FD1C3A}</a:tableStyleId>
              </a:tblPr>
              <a:tblGrid>
                <a:gridCol w="2785927">
                  <a:extLst>
                    <a:ext uri="{9D8B030D-6E8A-4147-A177-3AD203B41FA5}">
                      <a16:colId xmlns:a16="http://schemas.microsoft.com/office/drawing/2014/main" val="20000"/>
                    </a:ext>
                  </a:extLst>
                </a:gridCol>
                <a:gridCol w="1926014">
                  <a:extLst>
                    <a:ext uri="{9D8B030D-6E8A-4147-A177-3AD203B41FA5}">
                      <a16:colId xmlns:a16="http://schemas.microsoft.com/office/drawing/2014/main" val="20001"/>
                    </a:ext>
                  </a:extLst>
                </a:gridCol>
                <a:gridCol w="1393297">
                  <a:extLst>
                    <a:ext uri="{9D8B030D-6E8A-4147-A177-3AD203B41FA5}">
                      <a16:colId xmlns:a16="http://schemas.microsoft.com/office/drawing/2014/main" val="20002"/>
                    </a:ext>
                  </a:extLst>
                </a:gridCol>
              </a:tblGrid>
              <a:tr h="475850">
                <a:tc>
                  <a:txBody>
                    <a:bodyPr/>
                    <a:lstStyle/>
                    <a:p>
                      <a:pPr algn="ctr"/>
                      <a:r>
                        <a:rPr lang="en-IN" sz="1600" b="1" dirty="0">
                          <a:latin typeface="+mn-lt"/>
                        </a:rPr>
                        <a:t>NAME</a:t>
                      </a:r>
                      <a:endParaRPr lang="en-US" sz="1600" b="1" dirty="0">
                        <a:latin typeface="+mn-lt"/>
                      </a:endParaRPr>
                    </a:p>
                  </a:txBody>
                  <a:tcPr marL="36000" marR="36000" marT="36000" marB="36000" anchor="ctr"/>
                </a:tc>
                <a:tc>
                  <a:txBody>
                    <a:bodyPr/>
                    <a:lstStyle/>
                    <a:p>
                      <a:pPr algn="ctr"/>
                      <a:r>
                        <a:rPr lang="en-IN" sz="1600" b="1" dirty="0">
                          <a:latin typeface="+mn-lt"/>
                        </a:rPr>
                        <a:t>ROLL</a:t>
                      </a:r>
                      <a:r>
                        <a:rPr lang="en-IN" sz="1600" b="1" baseline="0" dirty="0">
                          <a:latin typeface="+mn-lt"/>
                        </a:rPr>
                        <a:t> NO.</a:t>
                      </a:r>
                      <a:endParaRPr lang="en-US" sz="1600" b="1" dirty="0">
                        <a:latin typeface="+mn-lt"/>
                      </a:endParaRPr>
                    </a:p>
                  </a:txBody>
                  <a:tcPr marL="36000" marR="36000" marT="36000" marB="36000" anchor="ctr"/>
                </a:tc>
                <a:tc>
                  <a:txBody>
                    <a:bodyPr/>
                    <a:lstStyle/>
                    <a:p>
                      <a:pPr algn="ctr"/>
                      <a:r>
                        <a:rPr lang="en-IN" sz="1600" b="1" dirty="0">
                          <a:latin typeface="+mn-lt"/>
                        </a:rPr>
                        <a:t>BRANCH</a:t>
                      </a:r>
                      <a:endParaRPr lang="en-US" sz="1600" b="1" dirty="0">
                        <a:latin typeface="+mn-lt"/>
                      </a:endParaRPr>
                    </a:p>
                  </a:txBody>
                  <a:tcPr marL="36000" marR="36000" marT="36000" marB="36000" anchor="ctr"/>
                </a:tc>
                <a:extLst>
                  <a:ext uri="{0D108BD9-81ED-4DB2-BD59-A6C34878D82A}">
                    <a16:rowId xmlns:a16="http://schemas.microsoft.com/office/drawing/2014/main" val="10000"/>
                  </a:ext>
                </a:extLst>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KOMMALA VISHNUVARDHAN</a:t>
                      </a:r>
                      <a:endParaRPr lang="en-IN" sz="1400" b="0" i="0" u="none" strike="noStrike" dirty="0">
                        <a:solidFill>
                          <a:srgbClr val="000000"/>
                        </a:solidFill>
                        <a:effectLst/>
                        <a:latin typeface="+mn-lt"/>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dirty="0">
                          <a:effectLst/>
                          <a:latin typeface="+mn-lt"/>
                          <a:ea typeface="Calibri" panose="020F0502020204030204" pitchFamily="34" charset="0"/>
                        </a:rPr>
                        <a:t>20241A6625</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CSE(AIML)</a:t>
                      </a:r>
                      <a:endParaRPr lang="en-IN" sz="1400" b="0" i="0" u="none" strike="noStrike" dirty="0">
                        <a:solidFill>
                          <a:srgbClr val="000000"/>
                        </a:solidFill>
                        <a:effectLst/>
                        <a:latin typeface="+mn-lt"/>
                      </a:endParaRPr>
                    </a:p>
                  </a:txBody>
                  <a:tcPr marL="36000" marR="36000" marT="36000" marB="36000" anchor="ctr"/>
                </a:tc>
                <a:extLst>
                  <a:ext uri="{0D108BD9-81ED-4DB2-BD59-A6C34878D82A}">
                    <a16:rowId xmlns:a16="http://schemas.microsoft.com/office/drawing/2014/main" val="10003"/>
                  </a:ext>
                </a:extLst>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KANCHI MISHRA</a:t>
                      </a:r>
                      <a:endParaRPr lang="en-IN" sz="1400" b="0" i="0" u="none" strike="noStrike" dirty="0">
                        <a:solidFill>
                          <a:srgbClr val="000000"/>
                        </a:solidFill>
                        <a:effectLst/>
                        <a:latin typeface="+mn-lt"/>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dirty="0">
                          <a:effectLst/>
                          <a:latin typeface="+mn-lt"/>
                          <a:ea typeface="Calibri" panose="020F0502020204030204" pitchFamily="34" charset="0"/>
                        </a:rPr>
                        <a:t>20241A3228</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CSBS</a:t>
                      </a:r>
                      <a:endParaRPr lang="en-IN" sz="1400" b="0" i="0" u="none" strike="noStrike" dirty="0">
                        <a:solidFill>
                          <a:srgbClr val="000000"/>
                        </a:solidFill>
                        <a:effectLst/>
                        <a:latin typeface="+mn-lt"/>
                      </a:endParaRPr>
                    </a:p>
                  </a:txBody>
                  <a:tcPr marL="36000" marR="36000" marT="36000" marB="36000" anchor="ctr"/>
                </a:tc>
                <a:extLst>
                  <a:ext uri="{0D108BD9-81ED-4DB2-BD59-A6C34878D82A}">
                    <a16:rowId xmlns:a16="http://schemas.microsoft.com/office/drawing/2014/main" val="2017163711"/>
                  </a:ext>
                </a:extLst>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SREYA SREE </a:t>
                      </a:r>
                      <a:endParaRPr lang="en-IN" sz="1400" b="0" i="0" u="none" strike="noStrike" dirty="0">
                        <a:solidFill>
                          <a:srgbClr val="000000"/>
                        </a:solidFill>
                        <a:effectLst/>
                        <a:latin typeface="+mn-lt"/>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dirty="0">
                          <a:effectLst/>
                          <a:latin typeface="+mn-lt"/>
                          <a:ea typeface="Calibri" panose="020F0502020204030204" pitchFamily="34" charset="0"/>
                        </a:rPr>
                        <a:t>20241A339</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CSBS</a:t>
                      </a:r>
                      <a:endParaRPr lang="en-IN" sz="1400" b="0" i="0" u="none" strike="noStrike" dirty="0">
                        <a:solidFill>
                          <a:srgbClr val="000000"/>
                        </a:solidFill>
                        <a:effectLst/>
                        <a:latin typeface="+mn-lt"/>
                      </a:endParaRPr>
                    </a:p>
                  </a:txBody>
                  <a:tcPr marL="36000" marR="36000" marT="36000" marB="36000" anchor="ctr"/>
                </a:tc>
                <a:extLst>
                  <a:ext uri="{0D108BD9-81ED-4DB2-BD59-A6C34878D82A}">
                    <a16:rowId xmlns:a16="http://schemas.microsoft.com/office/drawing/2014/main" val="3514319545"/>
                  </a:ext>
                </a:extLst>
              </a:tr>
              <a:tr h="524971">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MANASA  KUMARI</a:t>
                      </a:r>
                      <a:endParaRPr lang="en-IN" sz="1400" b="0" i="0" u="none" strike="noStrike" dirty="0">
                        <a:solidFill>
                          <a:srgbClr val="000000"/>
                        </a:solidFill>
                        <a:effectLst/>
                        <a:latin typeface="+mn-lt"/>
                      </a:endParaRPr>
                    </a:p>
                  </a:txBody>
                  <a:tcPr marL="36000" marR="36000" marT="36000" marB="3600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dirty="0">
                          <a:effectLst/>
                          <a:latin typeface="+mn-lt"/>
                          <a:ea typeface="Calibri" panose="020F0502020204030204" pitchFamily="34" charset="0"/>
                        </a:rPr>
                        <a:t>20241A237</a:t>
                      </a:r>
                      <a:endParaRPr lang="en-IN" sz="1400" b="0" dirty="0">
                        <a:effectLst/>
                        <a:latin typeface="+mn-lt"/>
                        <a:ea typeface="Calibri" panose="020F0502020204030204" pitchFamily="34" charset="0"/>
                      </a:endParaRPr>
                    </a:p>
                  </a:txBody>
                  <a:tcPr marL="36000" marR="36000" marT="36000" marB="36000" anchor="ct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CSBS</a:t>
                      </a:r>
                      <a:endParaRPr lang="en-IN" sz="1400" b="0" i="0" u="none" strike="noStrike" dirty="0">
                        <a:solidFill>
                          <a:srgbClr val="000000"/>
                        </a:solidFill>
                        <a:effectLst/>
                        <a:latin typeface="+mn-lt"/>
                      </a:endParaRPr>
                    </a:p>
                  </a:txBody>
                  <a:tcPr marL="36000" marR="36000" marT="36000" marB="36000" anchor="ctr"/>
                </a:tc>
                <a:extLst>
                  <a:ext uri="{0D108BD9-81ED-4DB2-BD59-A6C34878D82A}">
                    <a16:rowId xmlns:a16="http://schemas.microsoft.com/office/drawing/2014/main" val="4009999536"/>
                  </a:ext>
                </a:extLst>
              </a:tr>
              <a:tr h="524971">
                <a:tc>
                  <a:txBody>
                    <a:bodyPr/>
                    <a:lstStyle/>
                    <a:p>
                      <a:pPr algn="ctr" fontAlgn="ctr"/>
                      <a:r>
                        <a:rPr lang="en-US" sz="1400" b="0" i="0" u="none" strike="noStrike" dirty="0">
                          <a:solidFill>
                            <a:srgbClr val="000000"/>
                          </a:solidFill>
                          <a:effectLst/>
                          <a:latin typeface="+mn-lt"/>
                        </a:rPr>
                        <a:t>G.RUTHVIK TARANG</a:t>
                      </a:r>
                      <a:endParaRPr lang="en-IN" sz="1400" b="0" i="0" u="none" strike="noStrike" dirty="0">
                        <a:solidFill>
                          <a:srgbClr val="000000"/>
                        </a:solidFill>
                        <a:effectLst/>
                        <a:latin typeface="+mn-lt"/>
                      </a:endParaRPr>
                    </a:p>
                  </a:txBody>
                  <a:tcPr marL="36000" marR="36000" marT="36000" marB="36000" anchor="ctr"/>
                </a:tc>
                <a:tc>
                  <a:txBody>
                    <a:bodyPr/>
                    <a:lstStyle/>
                    <a:p>
                      <a:pPr algn="ctr"/>
                      <a:r>
                        <a:rPr lang="en-US" sz="1400" b="0" dirty="0">
                          <a:latin typeface="+mn-lt"/>
                        </a:rPr>
                        <a:t>20241A3222</a:t>
                      </a:r>
                    </a:p>
                  </a:txBody>
                  <a:tcPr marL="36000" marR="36000" marT="36000" marB="36000" anchor="ctr"/>
                </a:tc>
                <a:tc>
                  <a:txBody>
                    <a:bodyPr/>
                    <a:lstStyle/>
                    <a:p>
                      <a:pPr algn="ctr" fontAlgn="ctr"/>
                      <a:r>
                        <a:rPr lang="en-US" sz="1400" b="0" i="0" u="none" strike="noStrike" dirty="0">
                          <a:solidFill>
                            <a:srgbClr val="000000"/>
                          </a:solidFill>
                          <a:effectLst/>
                          <a:latin typeface="+mn-lt"/>
                        </a:rPr>
                        <a:t>CSBS</a:t>
                      </a:r>
                      <a:endParaRPr lang="en-IN" sz="1400" b="0" i="0" u="none" strike="noStrike" dirty="0">
                        <a:solidFill>
                          <a:srgbClr val="000000"/>
                        </a:solidFill>
                        <a:effectLst/>
                        <a:latin typeface="+mn-lt"/>
                      </a:endParaRPr>
                    </a:p>
                  </a:txBody>
                  <a:tcPr marL="36000" marR="36000" marT="36000" marB="36000" anchor="ctr"/>
                </a:tc>
                <a:extLst>
                  <a:ext uri="{0D108BD9-81ED-4DB2-BD59-A6C34878D82A}">
                    <a16:rowId xmlns:a16="http://schemas.microsoft.com/office/drawing/2014/main" val="443372718"/>
                  </a:ext>
                </a:extLst>
              </a:tr>
            </a:tbl>
          </a:graphicData>
        </a:graphic>
      </p:graphicFrame>
      <p:pic>
        <p:nvPicPr>
          <p:cNvPr id="14" name="Picture 13"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32" y="212912"/>
            <a:ext cx="6578417" cy="9480176"/>
          </a:xfrm>
          <a:prstGeom prst="rect">
            <a:avLst/>
          </a:prstGeom>
        </p:spPr>
      </p:pic>
      <p:sp>
        <p:nvSpPr>
          <p:cNvPr id="15" name="TextBox 14">
            <a:extLst>
              <a:ext uri="{FF2B5EF4-FFF2-40B4-BE49-F238E27FC236}">
                <a16:creationId xmlns:a16="http://schemas.microsoft.com/office/drawing/2014/main" id="{9A63D064-D22E-40AC-9EC1-29A265844CED}"/>
              </a:ext>
            </a:extLst>
          </p:cNvPr>
          <p:cNvSpPr txBox="1"/>
          <p:nvPr/>
        </p:nvSpPr>
        <p:spPr>
          <a:xfrm>
            <a:off x="-563647" y="7584786"/>
            <a:ext cx="7932420"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This work was not submitted or published earlier for any study</a:t>
            </a:r>
            <a:endParaRPr lang="en-US" sz="18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411FF68-789F-4BDC-9B25-6F99EA0F7495}"/>
              </a:ext>
            </a:extLst>
          </p:cNvPr>
          <p:cNvSpPr/>
          <p:nvPr/>
        </p:nvSpPr>
        <p:spPr>
          <a:xfrm>
            <a:off x="2397789" y="8663754"/>
            <a:ext cx="2025450"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Dr.B.R.K.Reddy</a:t>
            </a:r>
          </a:p>
          <a:p>
            <a:pPr algn="ctr"/>
            <a:r>
              <a:rPr lang="en-IN" sz="1400" dirty="0">
                <a:latin typeface="Times New Roman" panose="02020603050405020304" pitchFamily="18" charset="0"/>
                <a:cs typeface="Times New Roman" panose="02020603050405020304" pitchFamily="18" charset="0"/>
              </a:rPr>
              <a:t>Program Coordinator</a:t>
            </a:r>
            <a:endParaRPr lang="en-US" sz="1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C8657DAB-670C-422F-AA1C-BB5DF70BBA36}"/>
              </a:ext>
            </a:extLst>
          </p:cNvPr>
          <p:cNvSpPr/>
          <p:nvPr/>
        </p:nvSpPr>
        <p:spPr>
          <a:xfrm>
            <a:off x="3774040" y="8663754"/>
            <a:ext cx="3429000" cy="523220"/>
          </a:xfrm>
          <a:prstGeom prst="rect">
            <a:avLst/>
          </a:prstGeom>
        </p:spPr>
        <p:txBody>
          <a:bodyPr>
            <a:spAutoFit/>
          </a:bodyPr>
          <a:lstStyle/>
          <a:p>
            <a:pPr algn="ctr"/>
            <a:r>
              <a:rPr lang="en-IN" sz="1400" dirty="0">
                <a:latin typeface="Times New Roman" panose="02020603050405020304" pitchFamily="18" charset="0"/>
                <a:cs typeface="Times New Roman" panose="02020603050405020304" pitchFamily="18" charset="0"/>
              </a:rPr>
              <a:t>Dr.Ramamurthy  Suri</a:t>
            </a:r>
          </a:p>
          <a:p>
            <a:pPr algn="ctr"/>
            <a:r>
              <a:rPr lang="en-IN" sz="1400" dirty="0">
                <a:latin typeface="Times New Roman" panose="02020603050405020304" pitchFamily="18" charset="0"/>
                <a:cs typeface="Times New Roman" panose="02020603050405020304" pitchFamily="18" charset="0"/>
              </a:rPr>
              <a:t>Associate Dean,AAC</a:t>
            </a:r>
            <a:endParaRPr lang="en-US" sz="14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9FD23DB8-FCF7-4CC7-A7B4-607DB946070E}"/>
              </a:ext>
            </a:extLst>
          </p:cNvPr>
          <p:cNvSpPr/>
          <p:nvPr/>
        </p:nvSpPr>
        <p:spPr>
          <a:xfrm>
            <a:off x="591231" y="8091847"/>
            <a:ext cx="1154483" cy="338554"/>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Dr/Ms./Mr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955A6215-DFA8-40A6-8020-E54C7E089595}"/>
              </a:ext>
            </a:extLst>
          </p:cNvPr>
          <p:cNvSpPr/>
          <p:nvPr/>
        </p:nvSpPr>
        <p:spPr>
          <a:xfrm>
            <a:off x="392418" y="8879197"/>
            <a:ext cx="1637371" cy="307777"/>
          </a:xfrm>
          <a:prstGeom prst="rect">
            <a:avLst/>
          </a:prstGeom>
        </p:spPr>
        <p:txBody>
          <a:bodyPr wrap="none">
            <a:spAutoFit/>
          </a:bodyPr>
          <a:lstStyle/>
          <a:p>
            <a:r>
              <a:rPr lang="en-IN" sz="1400" dirty="0">
                <a:latin typeface="Times New Roman" panose="02020603050405020304" pitchFamily="18" charset="0"/>
                <a:cs typeface="Times New Roman" panose="02020603050405020304" pitchFamily="18" charset="0"/>
              </a:rPr>
              <a:t>   Project Supervisor</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AE07A351-FEDD-4F97-AED1-2D9C1C5C2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 y="5318761"/>
            <a:ext cx="5747642" cy="2987040"/>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2364350A-B8D8-4050-82B2-8B7706B80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 y="995960"/>
            <a:ext cx="5958840" cy="3115766"/>
          </a:xfrm>
          <a:prstGeom prst="rect">
            <a:avLst/>
          </a:prstGeom>
        </p:spPr>
      </p:pic>
      <p:pic>
        <p:nvPicPr>
          <p:cNvPr id="7" name="Picture 6" descr="A close up of a logo&#10;&#10;Description automatically generated">
            <a:extLst>
              <a:ext uri="{FF2B5EF4-FFF2-40B4-BE49-F238E27FC236}">
                <a16:creationId xmlns:a16="http://schemas.microsoft.com/office/drawing/2014/main" id="{CC8FABF0-C51D-46AA-955A-88F267FC68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Tree>
    <p:extLst>
      <p:ext uri="{BB962C8B-B14F-4D97-AF65-F5344CB8AC3E}">
        <p14:creationId xmlns:p14="http://schemas.microsoft.com/office/powerpoint/2010/main" val="20842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1928-576F-4F2E-958A-C1917548E118}"/>
              </a:ext>
            </a:extLst>
          </p:cNvPr>
          <p:cNvSpPr>
            <a:spLocks noGrp="1"/>
          </p:cNvSpPr>
          <p:nvPr>
            <p:ph type="title"/>
          </p:nvPr>
        </p:nvSpPr>
        <p:spPr>
          <a:xfrm>
            <a:off x="471489" y="527404"/>
            <a:ext cx="5853112" cy="8647075"/>
          </a:xfrm>
        </p:spPr>
        <p:txBody>
          <a:bodyPr>
            <a:normAutofit/>
          </a:bodyPr>
          <a:lstStyle/>
          <a:p>
            <a:pPr>
              <a:lnSpc>
                <a:spcPts val="2400"/>
              </a:lnSpc>
              <a:spcBef>
                <a:spcPts val="2400"/>
              </a:spcBef>
            </a:pPr>
            <a:r>
              <a:rPr lang="en-IN" sz="1600" b="1" spc="-5" dirty="0">
                <a:solidFill>
                  <a:srgbClr val="292929"/>
                </a:solidFill>
                <a:effectLst/>
                <a:latin typeface="Book Antiqua" panose="02040602050305030304" pitchFamily="18" charset="0"/>
                <a:ea typeface="Times New Roman" panose="02020603050405020304" pitchFamily="18" charset="0"/>
              </a:rPr>
              <a:t>FUTURE DEVELOPMENTS</a:t>
            </a:r>
            <a:br>
              <a:rPr lang="en-IN" sz="1400" b="1" spc="-5" dirty="0">
                <a:solidFill>
                  <a:srgbClr val="292929"/>
                </a:solidFill>
                <a:effectLst/>
                <a:latin typeface="Book Antiqua" panose="02040602050305030304" pitchFamily="18" charset="0"/>
                <a:ea typeface="Times New Roman" panose="02020603050405020304" pitchFamily="18" charset="0"/>
              </a:rPr>
            </a:br>
            <a:br>
              <a:rPr lang="en-IN" sz="1400" dirty="0">
                <a:effectLst/>
                <a:latin typeface="Times New Roman" panose="02020603050405020304" pitchFamily="18" charset="0"/>
                <a:ea typeface="Times New Roman" panose="02020603050405020304" pitchFamily="18" charset="0"/>
              </a:rPr>
            </a:br>
            <a:r>
              <a:rPr lang="en-IN" sz="1400" spc="-5" dirty="0">
                <a:solidFill>
                  <a:srgbClr val="292929"/>
                </a:solidFill>
                <a:effectLst/>
                <a:latin typeface="Book Antiqua" panose="02040602050305030304" pitchFamily="18" charset="0"/>
                <a:ea typeface="Times New Roman" panose="02020603050405020304" pitchFamily="18" charset="0"/>
              </a:rPr>
              <a:t>Neural Networks and Deep Learning have been all the rage the last couple of years in many different fields, and it appears that they are also helpful for solving recommendation system problems.</a:t>
            </a:r>
            <a:br>
              <a:rPr lang="en-IN" sz="1400" dirty="0">
                <a:effectLst/>
                <a:latin typeface="Times New Roman" panose="02020603050405020304" pitchFamily="18" charset="0"/>
                <a:ea typeface="Times New Roman" panose="02020603050405020304" pitchFamily="18" charset="0"/>
              </a:rPr>
            </a:br>
            <a:r>
              <a:rPr lang="en-IN" sz="1400" spc="-5" dirty="0">
                <a:solidFill>
                  <a:srgbClr val="292929"/>
                </a:solidFill>
                <a:effectLst/>
                <a:latin typeface="Book Antiqua" panose="02040602050305030304" pitchFamily="18" charset="0"/>
                <a:ea typeface="Times New Roman" panose="02020603050405020304" pitchFamily="18" charset="0"/>
              </a:rPr>
              <a:t>One of the benefits of Deep Learning is similar to matrix factorization, in that there is an ability to derive latent attributes. Deep Learning, however, can make up for some of the weaknesses of matrix factorization such as the inability to include time in the model — which standard matrix factorization isn’t designed for. Deep Learning, however, can utilize Recurrent Neural Networks which are specifically designed for time and sequence data.</a:t>
            </a:r>
            <a:br>
              <a:rPr lang="en-IN" sz="1400" dirty="0">
                <a:effectLst/>
                <a:latin typeface="Times New Roman" panose="02020603050405020304" pitchFamily="18" charset="0"/>
                <a:ea typeface="Times New Roman" panose="02020603050405020304" pitchFamily="18" charset="0"/>
              </a:rPr>
            </a:b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Incorporating time into a recommender system is important, because there are often preference seasonal effects. For example, it is likely that in December, more people are going to be watching holiday-themed movies and buying home </a:t>
            </a:r>
            <a:r>
              <a:rPr lang="en-IN" sz="1400" spc="-5" dirty="0" err="1">
                <a:solidFill>
                  <a:srgbClr val="292929"/>
                </a:solidFill>
                <a:effectLst/>
                <a:latin typeface="Book Antiqua" panose="02040602050305030304" pitchFamily="18" charset="0"/>
                <a:ea typeface="Calibri" panose="020F0502020204030204" pitchFamily="34" charset="0"/>
                <a:cs typeface="Arial" panose="020B0604020202020204" pitchFamily="34" charset="0"/>
              </a:rPr>
              <a:t>decorations.Another</a:t>
            </a: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 point that can be taken under consideration  is the need to see what would happen if a customer was shown a sub-optimal recommendation. This is taking a reinforcement learning approach, since the goal in this case would be to show customers a recommendation, and then record what the customer does. At times, customers can be recommended something that does not seem like the best option, just to see how the customer reacts which will improve the learning in the long-term.</a:t>
            </a:r>
            <a:endParaRPr lang="en-IN" sz="1400" dirty="0"/>
          </a:p>
        </p:txBody>
      </p:sp>
      <p:pic>
        <p:nvPicPr>
          <p:cNvPr id="3" name="Picture 2" descr="A close up of a logo&#10;&#10;Description automatically generated">
            <a:extLst>
              <a:ext uri="{FF2B5EF4-FFF2-40B4-BE49-F238E27FC236}">
                <a16:creationId xmlns:a16="http://schemas.microsoft.com/office/drawing/2014/main" id="{CE6D0F17-BB24-4BD0-8382-0FC8E63A8C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36" y="212912"/>
            <a:ext cx="6578417" cy="9480176"/>
          </a:xfrm>
          <a:prstGeom prst="rect">
            <a:avLst/>
          </a:prstGeom>
        </p:spPr>
      </p:pic>
    </p:spTree>
    <p:extLst>
      <p:ext uri="{BB962C8B-B14F-4D97-AF65-F5344CB8AC3E}">
        <p14:creationId xmlns:p14="http://schemas.microsoft.com/office/powerpoint/2010/main" val="46339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02D4-4FB7-49A3-A025-74ED47FB709D}"/>
              </a:ext>
            </a:extLst>
          </p:cNvPr>
          <p:cNvSpPr>
            <a:spLocks noGrp="1"/>
          </p:cNvSpPr>
          <p:nvPr>
            <p:ph type="title"/>
          </p:nvPr>
        </p:nvSpPr>
        <p:spPr>
          <a:xfrm>
            <a:off x="487204" y="1055725"/>
            <a:ext cx="5883592" cy="4247796"/>
          </a:xfrm>
        </p:spPr>
        <p:txBody>
          <a:bodyPr/>
          <a:lstStyle/>
          <a:p>
            <a:r>
              <a:rPr lang="en-US" sz="1800" b="1" dirty="0">
                <a:latin typeface="Book Antiqua" panose="02040602050305030304" pitchFamily="18" charset="0"/>
              </a:rPr>
              <a:t>REFRENCES:</a:t>
            </a:r>
            <a:br>
              <a:rPr lang="en-US" dirty="0">
                <a:latin typeface="Book Antiqua" panose="02040602050305030304" pitchFamily="18" charset="0"/>
              </a:rPr>
            </a:br>
            <a:r>
              <a:rPr lang="en-US" sz="1400" dirty="0">
                <a:latin typeface="Book Antiqua" panose="02040602050305030304" pitchFamily="18" charset="0"/>
                <a:hlinkClick r:id="rId2"/>
              </a:rPr>
              <a:t>https://www.analyticsvidhya.com/blog/2020/11/create-your-own-movie-movie-recommendation-system</a:t>
            </a:r>
            <a:br>
              <a:rPr lang="en-US" sz="1400" dirty="0">
                <a:latin typeface="Book Antiqua" panose="02040602050305030304" pitchFamily="18" charset="0"/>
              </a:rPr>
            </a:br>
            <a:br>
              <a:rPr lang="en-US" sz="1400" dirty="0">
                <a:latin typeface="Book Antiqua" panose="02040602050305030304" pitchFamily="18" charset="0"/>
              </a:rPr>
            </a:br>
            <a:br>
              <a:rPr lang="en-US" sz="1400" dirty="0">
                <a:latin typeface="Book Antiqua" panose="02040602050305030304" pitchFamily="18" charset="0"/>
              </a:rPr>
            </a:br>
            <a:r>
              <a:rPr lang="en-US" sz="1400" dirty="0">
                <a:latin typeface="Book Antiqua" panose="02040602050305030304" pitchFamily="18" charset="0"/>
                <a:hlinkClick r:id="rId3"/>
              </a:rPr>
              <a:t>https://towardsdatascience.com/how-to-build-a-movie-recommendation-system-67e321339109</a:t>
            </a:r>
            <a:br>
              <a:rPr lang="en-US" sz="1400" dirty="0">
                <a:latin typeface="Book Antiqua" panose="02040602050305030304" pitchFamily="18" charset="0"/>
              </a:rPr>
            </a:br>
            <a:br>
              <a:rPr lang="en-US" sz="1400" dirty="0">
                <a:latin typeface="Book Antiqua" panose="02040602050305030304" pitchFamily="18" charset="0"/>
              </a:rPr>
            </a:br>
            <a:r>
              <a:rPr lang="en-US" sz="1400" dirty="0">
                <a:latin typeface="Book Antiqua" panose="02040602050305030304" pitchFamily="18" charset="0"/>
                <a:hlinkClick r:id="rId4"/>
              </a:rPr>
              <a:t>https://www.javatpoint.com/k-nearest-neighbor-algorithm-for-machine-learning</a:t>
            </a:r>
            <a:br>
              <a:rPr lang="en-US" dirty="0">
                <a:latin typeface="Book Antiqua" panose="02040602050305030304" pitchFamily="18" charset="0"/>
              </a:rPr>
            </a:br>
            <a:br>
              <a:rPr lang="en-US" dirty="0">
                <a:latin typeface="Book Antiqua" panose="02040602050305030304" pitchFamily="18" charset="0"/>
              </a:rPr>
            </a:br>
            <a:r>
              <a:rPr lang="en-US" sz="1400" dirty="0">
                <a:latin typeface="Book Antiqua" panose="02040602050305030304" pitchFamily="18" charset="0"/>
                <a:hlinkClick r:id="rId5"/>
              </a:rPr>
              <a:t>https://www.sciencedirect.com/topics/computer-science/cosine-similarity#:~:text=Cosine%20similarity%20measures%20the%20similarity,document%20similarity%20in%20text%20analysis</a:t>
            </a:r>
            <a:br>
              <a:rPr lang="en-US" sz="1400" dirty="0">
                <a:latin typeface="Book Antiqua" panose="02040602050305030304" pitchFamily="18" charset="0"/>
              </a:rPr>
            </a:br>
            <a:br>
              <a:rPr lang="en-US" sz="1400" dirty="0">
                <a:latin typeface="Book Antiqua" panose="02040602050305030304" pitchFamily="18" charset="0"/>
              </a:rPr>
            </a:br>
            <a:r>
              <a:rPr lang="en-US" sz="1400" dirty="0">
                <a:latin typeface="Book Antiqua" panose="02040602050305030304" pitchFamily="18" charset="0"/>
                <a:hlinkClick r:id="rId6"/>
              </a:rPr>
              <a:t>https://www.geeksforgeeks.org/clustering-in-machine-learning</a:t>
            </a:r>
            <a:br>
              <a:rPr lang="en-US" sz="1400" dirty="0">
                <a:latin typeface="Book Antiqua" panose="02040602050305030304" pitchFamily="18" charset="0"/>
              </a:rPr>
            </a:br>
            <a:endParaRPr lang="en-IN" sz="1400" dirty="0">
              <a:latin typeface="Book Antiqua" panose="02040602050305030304" pitchFamily="18" charset="0"/>
            </a:endParaRPr>
          </a:p>
        </p:txBody>
      </p:sp>
      <p:pic>
        <p:nvPicPr>
          <p:cNvPr id="3" name="Picture 2" descr="A close up of a logo&#10;&#10;Description automatically generated">
            <a:extLst>
              <a:ext uri="{FF2B5EF4-FFF2-40B4-BE49-F238E27FC236}">
                <a16:creationId xmlns:a16="http://schemas.microsoft.com/office/drawing/2014/main" id="{2C8C2817-D0D3-4414-BBB6-C7245087B15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Tree>
    <p:extLst>
      <p:ext uri="{BB962C8B-B14F-4D97-AF65-F5344CB8AC3E}">
        <p14:creationId xmlns:p14="http://schemas.microsoft.com/office/powerpoint/2010/main" val="396936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p:cNvSpPr txBox="1"/>
          <p:nvPr/>
        </p:nvSpPr>
        <p:spPr>
          <a:xfrm>
            <a:off x="1173223" y="2384588"/>
            <a:ext cx="4511553" cy="338554"/>
          </a:xfrm>
          <a:prstGeom prst="rect">
            <a:avLst/>
          </a:prstGeom>
          <a:noFill/>
        </p:spPr>
        <p:txBody>
          <a:bodyPr wrap="square" rtlCol="0">
            <a:spAutoFit/>
          </a:bodyPr>
          <a:lstStyle/>
          <a:p>
            <a:pPr algn="ct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49" y="3281146"/>
            <a:ext cx="5829300" cy="3539430"/>
          </a:xfrm>
          <a:prstGeom prst="rect">
            <a:avLst/>
          </a:prstGeom>
          <a:noFill/>
        </p:spPr>
        <p:txBody>
          <a:bodyPr wrap="square" rtlCol="0">
            <a:spAutoFit/>
          </a:bodyPr>
          <a:lstStyle/>
          <a:p>
            <a:pPr algn="just"/>
            <a:r>
              <a:rPr lang="en-GB" sz="1400" dirty="0">
                <a:latin typeface="Book Antiqua" panose="02040602050305030304" pitchFamily="18" charset="0"/>
                <a:cs typeface="Times New Roman" panose="02020603050405020304" pitchFamily="18" charset="0"/>
              </a:rPr>
              <a:t>We express our deep sense of gratitude to our </a:t>
            </a:r>
            <a:r>
              <a:rPr lang="en-SG" altLang="en-GB" sz="1400" dirty="0">
                <a:latin typeface="Book Antiqua" panose="02040602050305030304" pitchFamily="18" charset="0"/>
                <a:cs typeface="Times New Roman" panose="02020603050405020304" pitchFamily="18" charset="0"/>
              </a:rPr>
              <a:t>respected</a:t>
            </a:r>
            <a:r>
              <a:rPr lang="en-GB" sz="1400" dirty="0">
                <a:latin typeface="Book Antiqua" panose="0204060205030503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400" dirty="0">
              <a:latin typeface="Book Antiqua" panose="02040602050305030304" pitchFamily="18" charset="0"/>
              <a:cs typeface="Times New Roman" panose="02020603050405020304" pitchFamily="18" charset="0"/>
            </a:endParaRPr>
          </a:p>
          <a:p>
            <a:pPr algn="just"/>
            <a:r>
              <a:rPr lang="en-GB" sz="1400" dirty="0">
                <a:latin typeface="Book Antiqua" panose="02040602050305030304" pitchFamily="18" charset="0"/>
                <a:cs typeface="Times New Roman" panose="02020603050405020304" pitchFamily="18" charset="0"/>
              </a:rPr>
              <a:t>With immense pleasure, we extend our appreciation to our </a:t>
            </a:r>
            <a:r>
              <a:rPr lang="en-SG" altLang="en-GB" sz="1400" dirty="0">
                <a:latin typeface="Book Antiqua" panose="02040602050305030304" pitchFamily="18" charset="0"/>
                <a:cs typeface="Times New Roman" panose="02020603050405020304" pitchFamily="18" charset="0"/>
              </a:rPr>
              <a:t>respected</a:t>
            </a:r>
            <a:r>
              <a:rPr lang="en-GB" sz="1400" dirty="0">
                <a:latin typeface="Book Antiqua" panose="02040602050305030304" pitchFamily="18" charset="0"/>
                <a:cs typeface="Times New Roman" panose="02020603050405020304" pitchFamily="18" charset="0"/>
              </a:rPr>
              <a:t> Principal, for permitting us to carry out this project.</a:t>
            </a:r>
          </a:p>
          <a:p>
            <a:pPr algn="just"/>
            <a:endParaRPr lang="en-GB" sz="1400" dirty="0">
              <a:latin typeface="Book Antiqua" panose="02040602050305030304" pitchFamily="18" charset="0"/>
              <a:cs typeface="Times New Roman" panose="02020603050405020304" pitchFamily="18" charset="0"/>
            </a:endParaRPr>
          </a:p>
          <a:p>
            <a:pPr algn="just"/>
            <a:r>
              <a:rPr lang="en-GB" sz="1400" dirty="0">
                <a:latin typeface="Book Antiqua" panose="02040602050305030304" pitchFamily="18" charset="0"/>
                <a:cs typeface="Times New Roman" panose="02020603050405020304" pitchFamily="18" charset="0"/>
              </a:rPr>
              <a:t>We are thankful to the Associate Dean, Advanced Academic Centre, for providing us an appropriate </a:t>
            </a:r>
            <a:r>
              <a:rPr lang="en-SG" sz="1400" dirty="0">
                <a:latin typeface="Book Antiqua" panose="02040602050305030304" pitchFamily="18" charset="0"/>
                <a:cs typeface="Times New Roman" panose="02020603050405020304" pitchFamily="18" charset="0"/>
              </a:rPr>
              <a:t>environment</a:t>
            </a:r>
            <a:r>
              <a:rPr lang="en-GB" sz="1400" dirty="0">
                <a:latin typeface="Book Antiqua" panose="02040602050305030304" pitchFamily="18" charset="0"/>
                <a:cs typeface="Times New Roman" panose="02020603050405020304" pitchFamily="18" charset="0"/>
              </a:rPr>
              <a:t> required for the project completion.</a:t>
            </a:r>
          </a:p>
          <a:p>
            <a:pPr algn="just"/>
            <a:endParaRPr lang="en-GB" sz="1400" dirty="0">
              <a:latin typeface="Book Antiqua" panose="02040602050305030304" pitchFamily="18" charset="0"/>
              <a:cs typeface="Times New Roman" panose="02020603050405020304" pitchFamily="18" charset="0"/>
            </a:endParaRPr>
          </a:p>
          <a:p>
            <a:pPr algn="just"/>
            <a:r>
              <a:rPr lang="en-GB" sz="1400" dirty="0">
                <a:latin typeface="Book Antiqua" panose="02040602050305030304" pitchFamily="18" charset="0"/>
                <a:cs typeface="Times New Roman" panose="02020603050405020304" pitchFamily="18" charset="0"/>
              </a:rPr>
              <a:t>We are grateful to </a:t>
            </a:r>
            <a:r>
              <a:rPr lang="en-SG" altLang="en-GB" sz="1400" dirty="0">
                <a:latin typeface="Book Antiqua" panose="02040602050305030304" pitchFamily="18" charset="0"/>
                <a:cs typeface="Times New Roman" panose="02020603050405020304" pitchFamily="18" charset="0"/>
              </a:rPr>
              <a:t>our</a:t>
            </a:r>
            <a:r>
              <a:rPr lang="en-GB" sz="1400" dirty="0">
                <a:latin typeface="Book Antiqua" panose="02040602050305030304" pitchFamily="18" charset="0"/>
                <a:cs typeface="Times New Roman" panose="02020603050405020304" pitchFamily="18" charset="0"/>
              </a:rPr>
              <a:t> project supervisor who spared valuable time </a:t>
            </a:r>
            <a:r>
              <a:rPr lang="en-SG" sz="1400" dirty="0">
                <a:latin typeface="Book Antiqua" panose="02040602050305030304" pitchFamily="18" charset="0"/>
                <a:cs typeface="Times New Roman" panose="02020603050405020304" pitchFamily="18" charset="0"/>
              </a:rPr>
              <a:t>to</a:t>
            </a:r>
            <a:r>
              <a:rPr lang="en-GB" sz="1400" dirty="0">
                <a:latin typeface="Book Antiqua" panose="02040602050305030304" pitchFamily="18" charset="0"/>
                <a:cs typeface="Times New Roman" panose="02020603050405020304" pitchFamily="18" charset="0"/>
              </a:rPr>
              <a:t> </a:t>
            </a:r>
            <a:r>
              <a:rPr lang="en-SG" altLang="en-GB" sz="1400" dirty="0">
                <a:latin typeface="Book Antiqua" panose="02040602050305030304" pitchFamily="18" charset="0"/>
                <a:cs typeface="Times New Roman" panose="02020603050405020304" pitchFamily="18" charset="0"/>
              </a:rPr>
              <a:t>influence </a:t>
            </a:r>
            <a:r>
              <a:rPr lang="en-GB" sz="1400" dirty="0">
                <a:latin typeface="Book Antiqua" panose="02040602050305030304" pitchFamily="18" charset="0"/>
                <a:cs typeface="Times New Roman" panose="02020603050405020304" pitchFamily="18" charset="0"/>
              </a:rPr>
              <a:t>us with their novel insights</a:t>
            </a:r>
            <a:r>
              <a:rPr lang="en-SG" altLang="en-GB" sz="1400" dirty="0">
                <a:latin typeface="Book Antiqua" panose="02040602050305030304" pitchFamily="18" charset="0"/>
                <a:cs typeface="Times New Roman" panose="02020603050405020304" pitchFamily="18" charset="0"/>
              </a:rPr>
              <a:t>.</a:t>
            </a:r>
          </a:p>
          <a:p>
            <a:pPr algn="just"/>
            <a:endParaRPr lang="en-SG" altLang="en-GB" sz="1400" dirty="0">
              <a:latin typeface="Book Antiqua" panose="02040602050305030304" pitchFamily="18" charset="0"/>
              <a:cs typeface="Times New Roman" panose="02020603050405020304" pitchFamily="18" charset="0"/>
            </a:endParaRPr>
          </a:p>
          <a:p>
            <a:pPr algn="just"/>
            <a:r>
              <a:rPr lang="en-GB" sz="1400" dirty="0">
                <a:latin typeface="Book Antiqua" panose="02040602050305030304" pitchFamily="18" charset="0"/>
                <a:cs typeface="Times New Roman" panose="02020603050405020304" pitchFamily="18" charset="0"/>
              </a:rPr>
              <a:t>We are indebted to </a:t>
            </a:r>
            <a:r>
              <a:rPr lang="en-SG" altLang="en-GB" sz="1400" dirty="0">
                <a:latin typeface="Book Antiqua" panose="02040602050305030304" pitchFamily="18" charset="0"/>
                <a:cs typeface="Times New Roman" panose="02020603050405020304" pitchFamily="18" charset="0"/>
              </a:rPr>
              <a:t>all the above mentioned people </a:t>
            </a:r>
            <a:r>
              <a:rPr lang="en-GB" sz="1400" dirty="0">
                <a:latin typeface="Book Antiqua" panose="02040602050305030304" pitchFamily="18" charset="0"/>
                <a:cs typeface="Times New Roman" panose="02020603050405020304" pitchFamily="18" charset="0"/>
              </a:rPr>
              <a:t>without whom we would not have </a:t>
            </a:r>
            <a:r>
              <a:rPr lang="en-SG" altLang="en-GB" sz="1400" dirty="0">
                <a:latin typeface="Book Antiqua" panose="02040602050305030304" pitchFamily="18" charset="0"/>
                <a:cs typeface="Times New Roman" panose="02020603050405020304" pitchFamily="18" charset="0"/>
              </a:rPr>
              <a:t>concluded</a:t>
            </a:r>
            <a:r>
              <a:rPr lang="en-GB" sz="1400" dirty="0">
                <a:latin typeface="Book Antiqua" panose="02040602050305030304" pitchFamily="18" charset="0"/>
                <a:cs typeface="Times New Roman" panose="02020603050405020304" pitchFamily="18" charset="0"/>
              </a:rPr>
              <a:t> the project.</a:t>
            </a:r>
            <a:endParaRPr lang="en-IN" sz="1400" dirty="0">
              <a:latin typeface="Book Antiqua" panose="0204060205030503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754" y="212912"/>
            <a:ext cx="6578417" cy="9480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99A238-4AE3-4791-94E0-085EC02ADECC}"/>
              </a:ext>
            </a:extLst>
          </p:cNvPr>
          <p:cNvSpPr>
            <a:spLocks noGrp="1"/>
          </p:cNvSpPr>
          <p:nvPr>
            <p:ph type="title"/>
          </p:nvPr>
        </p:nvSpPr>
        <p:spPr>
          <a:xfrm>
            <a:off x="611280" y="535520"/>
            <a:ext cx="6038494" cy="8834959"/>
          </a:xfrm>
        </p:spPr>
        <p:txBody>
          <a:bodyPr>
            <a:normAutofit/>
          </a:bodyPr>
          <a:lstStyle/>
          <a:p>
            <a:pPr>
              <a:lnSpc>
                <a:spcPct val="107000"/>
              </a:lnSpc>
              <a:spcAft>
                <a:spcPts val="800"/>
              </a:spcAft>
            </a:pPr>
            <a:r>
              <a:rPr lang="en-IN" sz="1800" b="1" spc="-5" dirty="0">
                <a:solidFill>
                  <a:srgbClr val="292929"/>
                </a:solidFill>
                <a:latin typeface="Book Antiqua" panose="02040602050305030304" pitchFamily="18" charset="0"/>
                <a:ea typeface="Calibri" panose="020F0502020204030204" pitchFamily="34" charset="0"/>
                <a:cs typeface="Arial" panose="020B0604020202020204" pitchFamily="34" charset="0"/>
              </a:rPr>
              <a:t>ABSTRACT</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Calibri" panose="020F0502020204030204" pitchFamily="34"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Recommendation systems have become prevalent in recent years as they dealing with the information overload problem by suggesting users the most relevant products from a massive amount of data. For media product, online collaborative movie recommendations make attempts to assist users to access their preferred movies by capturing precisely similar </a:t>
            </a:r>
            <a:r>
              <a:rPr lang="en-IN" sz="1400" spc="-5" dirty="0" err="1">
                <a:solidFill>
                  <a:srgbClr val="292929"/>
                </a:solidFill>
                <a:effectLst/>
                <a:latin typeface="Book Antiqua" panose="02040602050305030304" pitchFamily="18" charset="0"/>
                <a:ea typeface="Calibri" panose="020F0502020204030204" pitchFamily="34" charset="0"/>
                <a:cs typeface="Arial" panose="020B0604020202020204" pitchFamily="34" charset="0"/>
              </a:rPr>
              <a:t>neighbors</a:t>
            </a: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 among users or movies from their historical common ratings. However, due to the data sparsely, </a:t>
            </a:r>
            <a:r>
              <a:rPr lang="en-IN" sz="1400" spc="-5" dirty="0" err="1">
                <a:solidFill>
                  <a:srgbClr val="292929"/>
                </a:solidFill>
                <a:effectLst/>
                <a:latin typeface="Book Antiqua" panose="02040602050305030304" pitchFamily="18" charset="0"/>
                <a:ea typeface="Calibri" panose="020F0502020204030204" pitchFamily="34" charset="0"/>
                <a:cs typeface="Arial" panose="020B0604020202020204" pitchFamily="34" charset="0"/>
              </a:rPr>
              <a:t>neighbor</a:t>
            </a: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 selecting is getting more difficult with the fast increasing of movies and users. In this paper, a hybrid model-based movie recommendation system which utilizes the improved K-means clustering coupled with genetic algorithms (GAs) to partition transformed user space is proposed. It employs principal component analysis (PCA) data reduction technique to dense the movie population space which could reduce the computation complexity in intelligent movie </a:t>
            </a:r>
            <a:r>
              <a:rPr lang="en-IN" sz="1400" spc="-5" dirty="0" err="1">
                <a:solidFill>
                  <a:srgbClr val="292929"/>
                </a:solidFill>
                <a:effectLst/>
                <a:latin typeface="Book Antiqua" panose="02040602050305030304" pitchFamily="18" charset="0"/>
                <a:ea typeface="Calibri" panose="020F0502020204030204" pitchFamily="34" charset="0"/>
                <a:cs typeface="Arial" panose="020B0604020202020204" pitchFamily="34" charset="0"/>
              </a:rPr>
              <a:t>recom-mendation</a:t>
            </a: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 as well. The experiment results on </a:t>
            </a:r>
            <a:r>
              <a:rPr lang="en-IN" sz="1400" spc="-5" dirty="0" err="1">
                <a:solidFill>
                  <a:srgbClr val="292929"/>
                </a:solidFill>
                <a:effectLst/>
                <a:latin typeface="Book Antiqua" panose="02040602050305030304" pitchFamily="18" charset="0"/>
                <a:ea typeface="Calibri" panose="020F0502020204030204" pitchFamily="34" charset="0"/>
                <a:cs typeface="Arial" panose="020B0604020202020204" pitchFamily="34" charset="0"/>
              </a:rPr>
              <a:t>Movielens</a:t>
            </a: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 dataset indicate that the proposed approach can provide high performance in terms of accuracy, and generate more reliable and personalized movie recommendations when compared with the existing methods.</a:t>
            </a:r>
            <a:br>
              <a:rPr lang="en-IN" sz="1400" dirty="0">
                <a:effectLst/>
                <a:latin typeface="Calibri" panose="020F0502020204030204" pitchFamily="34" charset="0"/>
                <a:ea typeface="Calibri" panose="020F0502020204030204" pitchFamily="34" charset="0"/>
                <a:cs typeface="Arial" panose="020B0604020202020204" pitchFamily="34" charset="0"/>
              </a:rPr>
            </a:br>
            <a:endParaRPr lang="en-IN" sz="1400" dirty="0"/>
          </a:p>
        </p:txBody>
      </p:sp>
      <p:pic>
        <p:nvPicPr>
          <p:cNvPr id="6" name="Picture 5" descr="A close up of a logo&#10;&#10;Description automatically generated">
            <a:extLst>
              <a:ext uri="{FF2B5EF4-FFF2-40B4-BE49-F238E27FC236}">
                <a16:creationId xmlns:a16="http://schemas.microsoft.com/office/drawing/2014/main" id="{6EC8FC04-A731-4795-B258-3F5E160B00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1"/>
            <a:ext cx="6578417" cy="9480176"/>
          </a:xfrm>
          <a:prstGeom prst="rect">
            <a:avLst/>
          </a:prstGeom>
        </p:spPr>
      </p:pic>
    </p:spTree>
    <p:extLst>
      <p:ext uri="{BB962C8B-B14F-4D97-AF65-F5344CB8AC3E}">
        <p14:creationId xmlns:p14="http://schemas.microsoft.com/office/powerpoint/2010/main" val="383524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8F40AE-9A3D-4916-8F5B-483002B7C46D}"/>
              </a:ext>
            </a:extLst>
          </p:cNvPr>
          <p:cNvSpPr>
            <a:spLocks noGrp="1"/>
          </p:cNvSpPr>
          <p:nvPr>
            <p:ph type="title"/>
          </p:nvPr>
        </p:nvSpPr>
        <p:spPr>
          <a:xfrm>
            <a:off x="382457" y="439986"/>
            <a:ext cx="6093085" cy="9026028"/>
          </a:xfrm>
        </p:spPr>
        <p:txBody>
          <a:bodyPr>
            <a:normAutofit/>
          </a:bodyPr>
          <a:lstStyle/>
          <a:p>
            <a:pPr>
              <a:lnSpc>
                <a:spcPct val="107000"/>
              </a:lnSpc>
              <a:spcAft>
                <a:spcPts val="800"/>
              </a:spcAft>
            </a:pPr>
            <a:r>
              <a:rPr lang="en-IN" sz="1600" b="1"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MACHINE LARNING</a:t>
            </a:r>
            <a:b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br>
            <a:b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Machine learning is a tool for turning information into knowledge. In the past 50 years, there has been an explosion of data. This mass of data is useless unless we analyse it and find the patterns hidden within. Machine learning techniques are used to automatically find the valuable underlying patterns within complex data that we would otherwise struggle to discover. The hidden patterns and knowledge about a problem can be used to predict future events and perform all kinds of complex decision making.</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 </a:t>
            </a:r>
            <a:br>
              <a:rPr lang="en-IN" sz="1400" spc="-5" dirty="0">
                <a:solidFill>
                  <a:srgbClr val="292929"/>
                </a:solidFill>
                <a:latin typeface="Book Antiqua" panose="02040602050305030304" pitchFamily="18"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Most of us are unaware that we already interact with Machine Learning every single day. Every time we Google something, listen to a song or even take a photo, Machine Learning is becoming part of the engine behind it, constantly learning and improving from every interaction. It’s also behind world-changing advances like detecting cancer, creating new drugs and self-driving cars.</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 </a:t>
            </a:r>
            <a:br>
              <a:rPr lang="en-IN" sz="1400" spc="-5" dirty="0">
                <a:solidFill>
                  <a:srgbClr val="292929"/>
                </a:solidFill>
                <a:latin typeface="Book Antiqua" panose="02040602050305030304" pitchFamily="18" charset="0"/>
                <a:ea typeface="Calibri" panose="020F0502020204030204" pitchFamily="34" charset="0"/>
                <a:cs typeface="Arial" panose="020B0604020202020204" pitchFamily="34" charset="0"/>
              </a:rPr>
            </a:b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Traditionally, software engineering combined human created </a:t>
            </a:r>
            <a:r>
              <a:rPr lang="en-IN" sz="1400" i="1"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rules </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with </a:t>
            </a:r>
            <a:r>
              <a:rPr lang="en-IN" sz="1400" i="1"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data </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to </a:t>
            </a:r>
            <a:r>
              <a:rPr lang="en-IN" sz="1400" b="1"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create answers to a problem</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 Instead, machine learning uses </a:t>
            </a:r>
            <a:r>
              <a:rPr lang="en-IN" sz="1400" i="1"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data </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and </a:t>
            </a:r>
            <a:r>
              <a:rPr lang="en-IN" sz="1400" i="1"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answers </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to </a:t>
            </a:r>
            <a:r>
              <a:rPr lang="en-IN" sz="1400" b="1"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discover the rules behind a problem</a:t>
            </a:r>
            <a: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t>. (Chollet, 2017)</a:t>
            </a:r>
            <a:br>
              <a:rPr lang="en-IN" sz="1400" spc="-5" dirty="0">
                <a:solidFill>
                  <a:srgbClr val="292929"/>
                </a:solidFill>
                <a:effectLst/>
                <a:latin typeface="Book Antiqua" panose="02040602050305030304" pitchFamily="18" charset="0"/>
                <a:ea typeface="Times New Roman" panose="02020603050405020304" pitchFamily="18" charset="0"/>
                <a:cs typeface="Segoe UI" panose="020B0502040204020203" pitchFamily="34" charset="0"/>
              </a:rPr>
            </a:br>
            <a:r>
              <a:rPr lang="en-IN" sz="1400" spc="-5" dirty="0">
                <a:solidFill>
                  <a:srgbClr val="292929"/>
                </a:solidFill>
                <a:effectLst/>
                <a:latin typeface="Book Antiqua" panose="02040602050305030304" pitchFamily="18" charset="0"/>
                <a:ea typeface="Times New Roman" panose="02020603050405020304" pitchFamily="18" charset="0"/>
              </a:rPr>
              <a:t>To learn the rules governing a phenomenon, machines have to go through a </a:t>
            </a:r>
            <a:r>
              <a:rPr lang="en-IN" sz="1400" b="1" spc="-5" dirty="0">
                <a:solidFill>
                  <a:srgbClr val="292929"/>
                </a:solidFill>
                <a:effectLst/>
                <a:latin typeface="Book Antiqua" panose="02040602050305030304" pitchFamily="18" charset="0"/>
                <a:ea typeface="Times New Roman" panose="02020603050405020304" pitchFamily="18" charset="0"/>
              </a:rPr>
              <a:t>learning process, </a:t>
            </a:r>
            <a:r>
              <a:rPr lang="en-IN" sz="1400" spc="-5" dirty="0">
                <a:solidFill>
                  <a:srgbClr val="292929"/>
                </a:solidFill>
                <a:effectLst/>
                <a:latin typeface="Book Antiqua" panose="02040602050305030304" pitchFamily="18" charset="0"/>
                <a:ea typeface="Times New Roman" panose="02020603050405020304" pitchFamily="18" charset="0"/>
              </a:rPr>
              <a:t>trying different rules and learning from how well they perform. Hence, why it’s known as Machine Learning.</a:t>
            </a:r>
            <a:br>
              <a:rPr lang="en-IN" sz="1400" dirty="0">
                <a:effectLst/>
                <a:latin typeface="Book Antiqua" panose="02040602050305030304" pitchFamily="18" charset="0"/>
                <a:ea typeface="Times New Roman" panose="02020603050405020304" pitchFamily="18"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dirty="0">
                <a:effectLst/>
                <a:latin typeface="Book Antiqua" panose="02040602050305030304" pitchFamily="18" charset="0"/>
                <a:ea typeface="Calibri" panose="020F0502020204030204" pitchFamily="34" charset="0"/>
                <a:cs typeface="Arial" panose="020B0604020202020204" pitchFamily="34" charset="0"/>
              </a:rPr>
              <a:t> </a:t>
            </a:r>
            <a:r>
              <a:rPr lang="en-IN" sz="1400" spc="-5" dirty="0">
                <a:solidFill>
                  <a:srgbClr val="292929"/>
                </a:solidFill>
                <a:effectLst/>
                <a:latin typeface="Book Antiqua" panose="02040602050305030304" pitchFamily="18" charset="0"/>
                <a:ea typeface="Times New Roman" panose="02020603050405020304" pitchFamily="18" charset="0"/>
              </a:rPr>
              <a:t>There are many approaches that can be taken when conducting Machine Learning. They are usually grouped into the areas listed below.</a:t>
            </a:r>
            <a:br>
              <a:rPr lang="en-IN" sz="1400" dirty="0">
                <a:effectLst/>
                <a:latin typeface="Book Antiqua" panose="02040602050305030304" pitchFamily="18" charset="0"/>
                <a:ea typeface="Times New Roman" panose="02020603050405020304" pitchFamily="18" charset="0"/>
              </a:rPr>
            </a:br>
            <a:r>
              <a:rPr lang="en-IN" sz="1400" strike="noStrike" spc="-5" dirty="0">
                <a:solidFill>
                  <a:schemeClr val="tx1">
                    <a:lumMod val="85000"/>
                    <a:lumOff val="15000"/>
                  </a:schemeClr>
                </a:solidFill>
                <a:effectLst/>
                <a:latin typeface="Book Antiqua" panose="02040602050305030304" pitchFamily="18" charset="0"/>
                <a:ea typeface="Times New Roman" panose="02020603050405020304" pitchFamily="18" charset="0"/>
                <a:cs typeface="Segoe UI" panose="020B0502040204020203" pitchFamily="34" charset="0"/>
                <a:hlinkClick r:id="rId2">
                  <a:extLst>
                    <a:ext uri="{A12FA001-AC4F-418D-AE19-62706E023703}">
                      <ahyp:hlinkClr xmlns:ahyp="http://schemas.microsoft.com/office/drawing/2018/hyperlinkcolor" val="tx"/>
                    </a:ext>
                  </a:extLst>
                </a:hlinkClick>
              </a:rPr>
              <a:t>Supervised Learning</a:t>
            </a:r>
            <a:b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rPr>
            </a:br>
            <a:r>
              <a:rPr lang="en-IN" sz="1400" strike="noStrike" spc="-5" dirty="0">
                <a:solidFill>
                  <a:schemeClr val="tx1">
                    <a:lumMod val="85000"/>
                    <a:lumOff val="15000"/>
                  </a:schemeClr>
                </a:solidFill>
                <a:effectLst/>
                <a:latin typeface="Book Antiqua" panose="02040602050305030304" pitchFamily="18" charset="0"/>
                <a:ea typeface="Times New Roman" panose="02020603050405020304" pitchFamily="18" charset="0"/>
                <a:cs typeface="Segoe UI" panose="020B0502040204020203" pitchFamily="34" charset="0"/>
                <a:hlinkClick r:id="rId3">
                  <a:extLst>
                    <a:ext uri="{A12FA001-AC4F-418D-AE19-62706E023703}">
                      <ahyp:hlinkClr xmlns:ahyp="http://schemas.microsoft.com/office/drawing/2018/hyperlinkcolor" val="tx"/>
                    </a:ext>
                  </a:extLst>
                </a:hlinkClick>
              </a:rPr>
              <a:t>Unsupervised Learning</a:t>
            </a:r>
            <a:b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rPr>
            </a:br>
            <a:r>
              <a:rPr lang="en-IN" sz="1400" strike="noStrike" spc="-5" dirty="0">
                <a:solidFill>
                  <a:schemeClr val="tx1">
                    <a:lumMod val="85000"/>
                    <a:lumOff val="15000"/>
                  </a:schemeClr>
                </a:solidFill>
                <a:effectLst/>
                <a:latin typeface="Book Antiqua" panose="02040602050305030304" pitchFamily="18" charset="0"/>
                <a:ea typeface="Times New Roman" panose="02020603050405020304" pitchFamily="18" charset="0"/>
                <a:cs typeface="Segoe UI" panose="020B0502040204020203" pitchFamily="34" charset="0"/>
                <a:hlinkClick r:id="rId4">
                  <a:extLst>
                    <a:ext uri="{A12FA001-AC4F-418D-AE19-62706E023703}">
                      <ahyp:hlinkClr xmlns:ahyp="http://schemas.microsoft.com/office/drawing/2018/hyperlinkcolor" val="tx"/>
                    </a:ext>
                  </a:extLst>
                </a:hlinkClick>
              </a:rPr>
              <a:t>Semi-supervised Learning</a:t>
            </a:r>
            <a:br>
              <a:rPr lang="en-IN" sz="1400" dirty="0">
                <a:solidFill>
                  <a:schemeClr val="tx1">
                    <a:lumMod val="85000"/>
                    <a:lumOff val="15000"/>
                  </a:schemeClr>
                </a:solidFill>
                <a:effectLst/>
                <a:latin typeface="Book Antiqua" panose="02040602050305030304" pitchFamily="18" charset="0"/>
                <a:ea typeface="Calibri" panose="020F0502020204030204" pitchFamily="34" charset="0"/>
                <a:cs typeface="Arial" panose="020B0604020202020204" pitchFamily="34" charset="0"/>
              </a:rPr>
            </a:br>
            <a:r>
              <a:rPr lang="en-IN" sz="1400" strike="noStrike" spc="-5" dirty="0">
                <a:solidFill>
                  <a:schemeClr val="tx1">
                    <a:lumMod val="85000"/>
                    <a:lumOff val="15000"/>
                  </a:schemeClr>
                </a:solidFill>
                <a:effectLst/>
                <a:latin typeface="Book Antiqua" panose="02040602050305030304" pitchFamily="18" charset="0"/>
                <a:ea typeface="Times New Roman" panose="02020603050405020304" pitchFamily="18" charset="0"/>
                <a:cs typeface="Segoe UI" panose="020B0502040204020203" pitchFamily="34" charset="0"/>
                <a:hlinkClick r:id="rId5">
                  <a:extLst>
                    <a:ext uri="{A12FA001-AC4F-418D-AE19-62706E023703}">
                      <ahyp:hlinkClr xmlns:ahyp="http://schemas.microsoft.com/office/drawing/2018/hyperlinkcolor" val="tx"/>
                    </a:ext>
                  </a:extLst>
                </a:hlinkClick>
              </a:rPr>
              <a:t>Reinforcement Learning</a:t>
            </a:r>
            <a:br>
              <a:rPr lang="en-IN" sz="1400" dirty="0">
                <a:effectLst/>
                <a:highlight>
                  <a:srgbClr val="FFFF00"/>
                </a:highlight>
                <a:latin typeface="Book Antiqua" panose="02040602050305030304" pitchFamily="18" charset="0"/>
                <a:ea typeface="Times New Roman" panose="02020603050405020304" pitchFamily="18" charset="0"/>
              </a:rPr>
            </a:br>
            <a:endParaRPr lang="en-IN" sz="1400" dirty="0">
              <a:highlight>
                <a:srgbClr val="FFFF00"/>
              </a:highlight>
              <a:latin typeface="Book Antiqua" panose="02040602050305030304" pitchFamily="18" charset="0"/>
            </a:endParaRPr>
          </a:p>
        </p:txBody>
      </p:sp>
      <p:pic>
        <p:nvPicPr>
          <p:cNvPr id="7" name="Picture 6" descr="A close up of a logo&#10;&#10;Description automatically generated">
            <a:extLst>
              <a:ext uri="{FF2B5EF4-FFF2-40B4-BE49-F238E27FC236}">
                <a16:creationId xmlns:a16="http://schemas.microsoft.com/office/drawing/2014/main" id="{F307C414-D2C9-43A8-B78D-1EB8C936A6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790" y="212912"/>
            <a:ext cx="6578417" cy="9480176"/>
          </a:xfrm>
          <a:prstGeom prst="rect">
            <a:avLst/>
          </a:prstGeom>
        </p:spPr>
      </p:pic>
    </p:spTree>
    <p:extLst>
      <p:ext uri="{BB962C8B-B14F-4D97-AF65-F5344CB8AC3E}">
        <p14:creationId xmlns:p14="http://schemas.microsoft.com/office/powerpoint/2010/main" val="159770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3681-6E71-4A8B-892D-FD62B1AF69BF}"/>
              </a:ext>
            </a:extLst>
          </p:cNvPr>
          <p:cNvSpPr>
            <a:spLocks noGrp="1"/>
          </p:cNvSpPr>
          <p:nvPr>
            <p:ph type="title"/>
          </p:nvPr>
        </p:nvSpPr>
        <p:spPr>
          <a:xfrm>
            <a:off x="471488" y="386080"/>
            <a:ext cx="5956608" cy="8948989"/>
          </a:xfrm>
        </p:spPr>
        <p:txBody>
          <a:bodyPr>
            <a:normAutofit/>
          </a:bodyPr>
          <a:lstStyle/>
          <a:p>
            <a:pPr>
              <a:lnSpc>
                <a:spcPts val="2400"/>
              </a:lnSpc>
              <a:spcBef>
                <a:spcPts val="2400"/>
              </a:spcBef>
            </a:pP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400" b="1" kern="0" dirty="0">
                <a:solidFill>
                  <a:srgbClr val="222222"/>
                </a:solidFill>
                <a:effectLst/>
                <a:latin typeface="Book Antiqua" panose="02040602050305030304" pitchFamily="18" charset="0"/>
                <a:ea typeface="Times New Roman" panose="02020603050405020304" pitchFamily="18" charset="0"/>
                <a:cs typeface="Arial" panose="020B0604020202020204" pitchFamily="34" charset="0"/>
              </a:rPr>
              <a:t> </a:t>
            </a:r>
            <a:br>
              <a:rPr lang="en-IN" sz="1400" b="1" kern="0"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IN" sz="1600" b="1" kern="0" dirty="0">
                <a:solidFill>
                  <a:srgbClr val="222222"/>
                </a:solidFill>
                <a:effectLst/>
                <a:latin typeface="Book Antiqua" panose="02040602050305030304" pitchFamily="18" charset="0"/>
                <a:ea typeface="Times New Roman" panose="02020603050405020304" pitchFamily="18" charset="0"/>
                <a:cs typeface="Arial" panose="020B0604020202020204" pitchFamily="34" charset="0"/>
              </a:rPr>
              <a:t>Recommender Systems</a:t>
            </a:r>
            <a:br>
              <a:rPr lang="en-IN" sz="1400" b="1" kern="0"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IN" sz="1400"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Recommender systems are defined as recommendation inputs given by the people, which the system then aggregates and directs to appropriate recipients.  It can be further defined as a system that produces individualized recommendations as output or has the effect of guiding the user in a personalized way to interesting objects in a larger space of possible options. Recommender system will become an integral part of the Media and Entertainment industry in the near future. There are majorly six types of recommender systems which work primarily in the Media and Entertainment industry: </a:t>
            </a:r>
            <a:r>
              <a:rPr lang="en-IN" sz="1400" b="1"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Collaborative Recommender system</a:t>
            </a:r>
            <a:r>
              <a:rPr lang="en-IN" sz="1400"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b="1"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Content-based recommender system</a:t>
            </a:r>
            <a:r>
              <a:rPr lang="en-IN" sz="1400"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b="1"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Demographic based recommender system</a:t>
            </a:r>
            <a:r>
              <a:rPr lang="en-IN" sz="1400"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b="1"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Utility based recommender system</a:t>
            </a:r>
            <a:r>
              <a:rPr lang="en-IN" sz="1400"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 </a:t>
            </a:r>
            <a:r>
              <a:rPr lang="en-IN" sz="1400" b="1"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Knowledge based recommender system</a:t>
            </a:r>
            <a:r>
              <a:rPr lang="en-IN" sz="1400" dirty="0">
                <a:solidFill>
                  <a:srgbClr val="3F3F3F"/>
                </a:solidFill>
                <a:effectLst/>
                <a:latin typeface="Book Antiqua" panose="02040602050305030304" pitchFamily="18" charset="0"/>
                <a:ea typeface="Times New Roman" panose="02020603050405020304" pitchFamily="18" charset="0"/>
                <a:cs typeface="Arial" panose="020B0604020202020204" pitchFamily="34" charset="0"/>
              </a:rPr>
              <a:t> and</a:t>
            </a:r>
            <a:r>
              <a:rPr lang="en-IN" sz="1400" u="sng" dirty="0">
                <a:solidFill>
                  <a:schemeClr val="tx1">
                    <a:lumMod val="85000"/>
                    <a:lumOff val="15000"/>
                  </a:schemeClr>
                </a:solidFill>
                <a:latin typeface="Book Antiqua" panose="02040602050305030304" pitchFamily="18" charset="0"/>
                <a:ea typeface="Times New Roman" panose="02020603050405020304" pitchFamily="18" charset="0"/>
                <a:cs typeface="Arial" panose="020B0604020202020204" pitchFamily="34" charset="0"/>
              </a:rPr>
              <a:t> hybrid recommended system.</a:t>
            </a:r>
            <a:br>
              <a:rPr lang="en-IN" sz="1400" u="sng" dirty="0">
                <a:solidFill>
                  <a:schemeClr val="tx1">
                    <a:lumMod val="85000"/>
                    <a:lumOff val="15000"/>
                  </a:schemeClr>
                </a:solidFill>
                <a:latin typeface="Book Antiqua" panose="02040602050305030304" pitchFamily="18" charset="0"/>
                <a:ea typeface="Times New Roman" panose="02020603050405020304" pitchFamily="18" charset="0"/>
                <a:cs typeface="Arial" panose="020B0604020202020204" pitchFamily="34" charset="0"/>
              </a:rPr>
            </a:br>
            <a:br>
              <a:rPr lang="en-IN" sz="1400" u="sng" dirty="0">
                <a:solidFill>
                  <a:schemeClr val="tx1">
                    <a:lumMod val="85000"/>
                    <a:lumOff val="15000"/>
                  </a:schemeClr>
                </a:solidFill>
                <a:latin typeface="Book Antiqua" panose="02040602050305030304" pitchFamily="18" charset="0"/>
                <a:ea typeface="Times New Roman" panose="02020603050405020304" pitchFamily="18" charset="0"/>
                <a:cs typeface="Arial" panose="020B0604020202020204" pitchFamily="34" charset="0"/>
              </a:rPr>
            </a:br>
            <a:br>
              <a:rPr lang="en-IN" sz="1400" u="sng" dirty="0">
                <a:solidFill>
                  <a:schemeClr val="tx1">
                    <a:lumMod val="85000"/>
                    <a:lumOff val="15000"/>
                  </a:schemeClr>
                </a:solidFill>
                <a:effectLst/>
                <a:latin typeface="Book Antiqua" panose="02040602050305030304" pitchFamily="18" charset="0"/>
                <a:ea typeface="Times New Roman" panose="02020603050405020304" pitchFamily="18" charset="0"/>
              </a:rPr>
            </a:br>
            <a:r>
              <a:rPr lang="en-IN" sz="1600" b="1" dirty="0">
                <a:solidFill>
                  <a:srgbClr val="333333"/>
                </a:solidFill>
                <a:effectLst/>
                <a:latin typeface="Book Antiqua" panose="02040602050305030304" pitchFamily="18" charset="0"/>
                <a:ea typeface="Times New Roman" panose="02020603050405020304" pitchFamily="18" charset="0"/>
                <a:cs typeface="Times New Roman" panose="02020603050405020304" pitchFamily="18" charset="0"/>
              </a:rPr>
              <a:t>What is a movie  Recommendation System?</a:t>
            </a:r>
            <a:r>
              <a:rPr lang="en-IN" sz="1600" dirty="0">
                <a:solidFill>
                  <a:srgbClr val="3F3F3F"/>
                </a:solidFill>
                <a:latin typeface="Book Antiqua" panose="02040602050305030304" pitchFamily="18" charset="0"/>
                <a:ea typeface="Times New Roman" panose="02020603050405020304" pitchFamily="18" charset="0"/>
                <a:cs typeface="Arial" panose="020B0604020202020204" pitchFamily="34" charset="0"/>
              </a:rPr>
              <a:t> </a:t>
            </a:r>
            <a:br>
              <a:rPr lang="en-IN" sz="1600" b="1"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IN" sz="1400" dirty="0">
                <a:solidFill>
                  <a:srgbClr val="595858"/>
                </a:solidFill>
                <a:effectLst/>
                <a:latin typeface="Book Antiqua" panose="02040602050305030304" pitchFamily="18" charset="0"/>
                <a:ea typeface="Calibri" panose="020F0502020204030204" pitchFamily="34" charset="0"/>
                <a:cs typeface="Arial" panose="020B0604020202020204" pitchFamily="34" charset="0"/>
              </a:rPr>
              <a:t>Simply put a movie  </a:t>
            </a:r>
            <a:r>
              <a:rPr lang="en-IN" sz="1400" b="1" dirty="0">
                <a:solidFill>
                  <a:srgbClr val="595858"/>
                </a:solidFill>
                <a:effectLst/>
                <a:latin typeface="Book Antiqua" panose="02040602050305030304" pitchFamily="18" charset="0"/>
                <a:ea typeface="Calibri" panose="020F0502020204030204" pitchFamily="34" charset="0"/>
                <a:cs typeface="Arial" panose="020B0604020202020204" pitchFamily="34" charset="0"/>
              </a:rPr>
              <a:t>Recommendation System</a:t>
            </a:r>
            <a:r>
              <a:rPr lang="en-IN" sz="1400" dirty="0">
                <a:solidFill>
                  <a:srgbClr val="595858"/>
                </a:solidFill>
                <a:effectLst/>
                <a:latin typeface="Book Antiqua" panose="02040602050305030304" pitchFamily="18" charset="0"/>
                <a:ea typeface="Calibri" panose="020F0502020204030204" pitchFamily="34" charset="0"/>
                <a:cs typeface="Arial" panose="020B0604020202020204" pitchFamily="34" charset="0"/>
              </a:rPr>
              <a:t> is a filtration program whose prime goal is to predict the “rating” or “preference” of a user towards a domain-specific item or item. In our case, this domain-specific item is a movie, therefore the main focus of our recommendation system is to filter and predict only those movies which a user would prefer given some data about the user him or herself.</a:t>
            </a:r>
            <a:br>
              <a:rPr lang="en-IN" sz="1400" dirty="0">
                <a:solidFill>
                  <a:srgbClr val="595858"/>
                </a:solidFill>
                <a:effectLst/>
                <a:latin typeface="Book Antiqua" panose="02040602050305030304" pitchFamily="18" charset="0"/>
                <a:ea typeface="Calibri" panose="020F0502020204030204" pitchFamily="34" charset="0"/>
                <a:cs typeface="Arial" panose="020B0604020202020204" pitchFamily="34" charset="0"/>
              </a:rPr>
            </a:br>
            <a:endParaRPr lang="en-IN" sz="1400" dirty="0">
              <a:latin typeface="Book Antiqua" panose="02040602050305030304" pitchFamily="18" charset="0"/>
            </a:endParaRPr>
          </a:p>
        </p:txBody>
      </p:sp>
      <p:pic>
        <p:nvPicPr>
          <p:cNvPr id="3" name="Picture 2" descr="A close up of a logo&#10;&#10;Description automatically generated">
            <a:extLst>
              <a:ext uri="{FF2B5EF4-FFF2-40B4-BE49-F238E27FC236}">
                <a16:creationId xmlns:a16="http://schemas.microsoft.com/office/drawing/2014/main" id="{D51D52D7-A011-43D1-9484-E1727FBD05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Tree>
    <p:extLst>
      <p:ext uri="{BB962C8B-B14F-4D97-AF65-F5344CB8AC3E}">
        <p14:creationId xmlns:p14="http://schemas.microsoft.com/office/powerpoint/2010/main" val="367576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BA63-33D0-41E4-9A63-8BEC286E6368}"/>
              </a:ext>
            </a:extLst>
          </p:cNvPr>
          <p:cNvSpPr>
            <a:spLocks noGrp="1"/>
          </p:cNvSpPr>
          <p:nvPr>
            <p:ph type="title"/>
          </p:nvPr>
        </p:nvSpPr>
        <p:spPr>
          <a:xfrm>
            <a:off x="423400" y="366215"/>
            <a:ext cx="6011199" cy="9012380"/>
          </a:xfrm>
        </p:spPr>
        <p:txBody>
          <a:bodyPr>
            <a:normAutofit/>
          </a:bodyPr>
          <a:lstStyle/>
          <a:p>
            <a:pPr>
              <a:lnSpc>
                <a:spcPts val="1680"/>
              </a:lnSpc>
              <a:spcBef>
                <a:spcPts val="1500"/>
              </a:spcBef>
              <a:spcAft>
                <a:spcPts val="1500"/>
              </a:spcAft>
            </a:pPr>
            <a:br>
              <a:rPr lang="en-IN" sz="1400" dirty="0">
                <a:effectLst/>
                <a:latin typeface="Book Antiqua" panose="02040602050305030304" pitchFamily="18" charset="0"/>
                <a:ea typeface="Calibri" panose="020F0502020204030204" pitchFamily="34" charset="0"/>
                <a:cs typeface="Arial" panose="020B0604020202020204" pitchFamily="34" charset="0"/>
              </a:rPr>
            </a:br>
            <a:r>
              <a:rPr lang="en-IN" sz="1600" b="1" kern="0" dirty="0">
                <a:solidFill>
                  <a:srgbClr val="292929"/>
                </a:solidFill>
                <a:effectLst/>
                <a:latin typeface="Book Antiqua" panose="02040602050305030304" pitchFamily="18" charset="0"/>
                <a:ea typeface="Times New Roman" panose="02020603050405020304" pitchFamily="18" charset="0"/>
                <a:cs typeface="Helvetica" panose="020B0604020202020204" pitchFamily="34" charset="0"/>
              </a:rPr>
              <a:t>A) Content-Based Movie Recommendation Systems</a:t>
            </a:r>
            <a:br>
              <a:rPr lang="en-IN" sz="1400" b="1" kern="0"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IN" sz="1400" spc="-5" dirty="0">
                <a:solidFill>
                  <a:srgbClr val="292929"/>
                </a:solidFill>
                <a:effectLst/>
                <a:latin typeface="Book Antiqua" panose="02040602050305030304" pitchFamily="18" charset="0"/>
                <a:ea typeface="Times New Roman" panose="02020603050405020304" pitchFamily="18" charset="0"/>
              </a:rPr>
              <a:t>Content-based methods are based on the similarity of movie attributes. Using this type of recommender system, if a user watches one movie, similar movies are recommended. For example, if a user watches a comedy movie starring Adam Sandler, the system will recommend them movies in the same genre or starring the same actor, or both. With this in mind, the input for building a content-based recommender system is movie attributes.</a:t>
            </a:r>
            <a:br>
              <a:rPr lang="en-IN" sz="1400" spc="-5" dirty="0">
                <a:solidFill>
                  <a:srgbClr val="292929"/>
                </a:solidFill>
                <a:effectLst/>
                <a:latin typeface="Book Antiqua" panose="02040602050305030304" pitchFamily="18" charset="0"/>
                <a:ea typeface="Times New Roman" panose="02020603050405020304" pitchFamily="18" charset="0"/>
              </a:rPr>
            </a:br>
            <a:br>
              <a:rPr lang="en-IN" sz="1400" spc="-5" dirty="0">
                <a:solidFill>
                  <a:srgbClr val="292929"/>
                </a:solidFill>
                <a:effectLst/>
                <a:latin typeface="Book Antiqua" panose="02040602050305030304" pitchFamily="18" charset="0"/>
                <a:ea typeface="Times New Roman" panose="02020603050405020304" pitchFamily="18" charset="0"/>
              </a:rPr>
            </a:br>
            <a:br>
              <a:rPr lang="en-IN" sz="1400" dirty="0">
                <a:effectLst/>
                <a:latin typeface="Book Antiqua" panose="02040602050305030304" pitchFamily="18" charset="0"/>
                <a:ea typeface="Times New Roman" panose="02020603050405020304" pitchFamily="18" charset="0"/>
              </a:rPr>
            </a:br>
            <a:r>
              <a:rPr lang="en-IN" sz="1600" b="1" kern="0" dirty="0">
                <a:solidFill>
                  <a:srgbClr val="292929"/>
                </a:solidFill>
                <a:effectLst/>
                <a:latin typeface="Book Antiqua" panose="02040602050305030304" pitchFamily="18" charset="0"/>
                <a:ea typeface="Times New Roman" panose="02020603050405020304" pitchFamily="18" charset="0"/>
                <a:cs typeface="Helvetica" panose="020B0604020202020204" pitchFamily="34" charset="0"/>
              </a:rPr>
              <a:t>B) Collaborative Filtering Movie Recommendation Systems</a:t>
            </a:r>
            <a:br>
              <a:rPr lang="en-IN" sz="1600" b="1" kern="0"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IN" sz="1400" spc="-5" dirty="0">
                <a:solidFill>
                  <a:srgbClr val="292929"/>
                </a:solidFill>
                <a:effectLst/>
                <a:latin typeface="Book Antiqua" panose="02040602050305030304" pitchFamily="18" charset="0"/>
                <a:ea typeface="Times New Roman" panose="02020603050405020304" pitchFamily="18" charset="0"/>
              </a:rPr>
              <a:t>With collaborative filtering, the system is based on past interactions between users and movies. With this in mind, the input for a collaborative filtering system is made up of past data of user interactions with the movies they watch.</a:t>
            </a:r>
            <a:br>
              <a:rPr lang="en-IN" sz="1400" dirty="0">
                <a:effectLst/>
                <a:latin typeface="Book Antiqua" panose="02040602050305030304" pitchFamily="18" charset="0"/>
                <a:ea typeface="Times New Roman" panose="02020603050405020304" pitchFamily="18" charset="0"/>
              </a:rPr>
            </a:br>
            <a:r>
              <a:rPr lang="en-IN" sz="1400" spc="-5" dirty="0">
                <a:solidFill>
                  <a:srgbClr val="292929"/>
                </a:solidFill>
                <a:effectLst/>
                <a:latin typeface="Book Antiqua" panose="02040602050305030304" pitchFamily="18" charset="0"/>
                <a:ea typeface="Times New Roman" panose="02020603050405020304" pitchFamily="18" charset="0"/>
              </a:rPr>
              <a:t>For example, if user A watches M1, M2, and M3, and user B watches M1, M3, M4, we recommend M1 and M3 to a similar user C. You can see how this looks in the figure below for clearer reference.</a:t>
            </a:r>
            <a:br>
              <a:rPr lang="en-IN" sz="1400" dirty="0">
                <a:effectLst/>
                <a:latin typeface="Book Antiqua" panose="02040602050305030304" pitchFamily="18" charset="0"/>
                <a:ea typeface="Times New Roman" panose="02020603050405020304" pitchFamily="18" charset="0"/>
              </a:rPr>
            </a:br>
            <a:r>
              <a:rPr lang="en-IN" sz="1400" spc="-5" dirty="0">
                <a:solidFill>
                  <a:srgbClr val="292929"/>
                </a:solidFill>
                <a:effectLst/>
                <a:latin typeface="Book Antiqua" panose="02040602050305030304" pitchFamily="18" charset="0"/>
                <a:ea typeface="Calibri" panose="020F0502020204030204" pitchFamily="34" charset="0"/>
                <a:cs typeface="Arial" panose="020B0604020202020204" pitchFamily="34" charset="0"/>
              </a:rPr>
              <a:t>This data is stored in a matrix called the user-movie interactions matrix, where the rows are the users and the columns are the movies.</a:t>
            </a:r>
            <a:endParaRPr lang="en-IN" sz="1400" dirty="0">
              <a:latin typeface="Book Antiqua" panose="02040602050305030304" pitchFamily="18" charset="0"/>
            </a:endParaRPr>
          </a:p>
        </p:txBody>
      </p:sp>
      <p:pic>
        <p:nvPicPr>
          <p:cNvPr id="3" name="Picture 2" descr="A close up of a logo&#10;&#10;Description automatically generated">
            <a:extLst>
              <a:ext uri="{FF2B5EF4-FFF2-40B4-BE49-F238E27FC236}">
                <a16:creationId xmlns:a16="http://schemas.microsoft.com/office/drawing/2014/main" id="{C2F01ED7-2A18-4553-B6D5-6D8BB1C7DB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790" y="224430"/>
            <a:ext cx="6578417" cy="9480176"/>
          </a:xfrm>
          <a:prstGeom prst="rect">
            <a:avLst/>
          </a:prstGeom>
        </p:spPr>
      </p:pic>
    </p:spTree>
    <p:extLst>
      <p:ext uri="{BB962C8B-B14F-4D97-AF65-F5344CB8AC3E}">
        <p14:creationId xmlns:p14="http://schemas.microsoft.com/office/powerpoint/2010/main" val="292318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E26E96-6288-4838-90ED-087A8CEB7F5C}"/>
              </a:ext>
            </a:extLst>
          </p:cNvPr>
          <p:cNvPicPr>
            <a:picLocks noChangeAspect="1"/>
          </p:cNvPicPr>
          <p:nvPr/>
        </p:nvPicPr>
        <p:blipFill>
          <a:blip r:embed="rId2"/>
          <a:stretch>
            <a:fillRect/>
          </a:stretch>
        </p:blipFill>
        <p:spPr>
          <a:xfrm>
            <a:off x="266700" y="1604636"/>
            <a:ext cx="6324600" cy="6751320"/>
          </a:xfrm>
          <a:prstGeom prst="rect">
            <a:avLst/>
          </a:prstGeom>
        </p:spPr>
      </p:pic>
      <p:pic>
        <p:nvPicPr>
          <p:cNvPr id="12" name="Picture 11" descr="A close up of a logo&#10;&#10;Description automatically generated">
            <a:extLst>
              <a:ext uri="{FF2B5EF4-FFF2-40B4-BE49-F238E27FC236}">
                <a16:creationId xmlns:a16="http://schemas.microsoft.com/office/drawing/2014/main" id="{DB0C5A01-569E-4FC8-87B5-88A47E2BA7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1" y="240208"/>
            <a:ext cx="6578417" cy="9480176"/>
          </a:xfrm>
          <a:prstGeom prst="rect">
            <a:avLst/>
          </a:prstGeom>
        </p:spPr>
      </p:pic>
    </p:spTree>
    <p:extLst>
      <p:ext uri="{BB962C8B-B14F-4D97-AF65-F5344CB8AC3E}">
        <p14:creationId xmlns:p14="http://schemas.microsoft.com/office/powerpoint/2010/main" val="66681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21F215C-8E0B-45E9-BC8B-7A2B8D948890}"/>
              </a:ext>
            </a:extLst>
          </p:cNvPr>
          <p:cNvPicPr>
            <a:picLocks noChangeAspect="1"/>
          </p:cNvPicPr>
          <p:nvPr/>
        </p:nvPicPr>
        <p:blipFill>
          <a:blip r:embed="rId2"/>
          <a:stretch>
            <a:fillRect/>
          </a:stretch>
        </p:blipFill>
        <p:spPr>
          <a:xfrm>
            <a:off x="416825" y="1602486"/>
            <a:ext cx="6324600" cy="6701028"/>
          </a:xfrm>
          <a:prstGeom prst="rect">
            <a:avLst/>
          </a:prstGeom>
        </p:spPr>
      </p:pic>
      <p:pic>
        <p:nvPicPr>
          <p:cNvPr id="11" name="Picture 10" descr="A close up of a logo&#10;&#10;Description automatically generated">
            <a:extLst>
              <a:ext uri="{FF2B5EF4-FFF2-40B4-BE49-F238E27FC236}">
                <a16:creationId xmlns:a16="http://schemas.microsoft.com/office/drawing/2014/main" id="{65EC7CC4-966E-4E46-960A-179B179506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008" y="212912"/>
            <a:ext cx="6578417" cy="9480176"/>
          </a:xfrm>
          <a:prstGeom prst="rect">
            <a:avLst/>
          </a:prstGeom>
        </p:spPr>
      </p:pic>
    </p:spTree>
    <p:extLst>
      <p:ext uri="{BB962C8B-B14F-4D97-AF65-F5344CB8AC3E}">
        <p14:creationId xmlns:p14="http://schemas.microsoft.com/office/powerpoint/2010/main" val="477541035"/>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TotalTime>
  <Words>3545</Words>
  <Application>Microsoft Office PowerPoint</Application>
  <PresentationFormat>A4 Paper (210x297 mm)</PresentationFormat>
  <Paragraphs>66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 Antiqua</vt:lpstr>
      <vt:lpstr>Calibri</vt:lpstr>
      <vt:lpstr>Calibri Light</vt:lpstr>
      <vt:lpstr>Times New Roman</vt:lpstr>
      <vt:lpstr>Office Theme</vt:lpstr>
      <vt:lpstr>PowerPoint Presentation</vt:lpstr>
      <vt:lpstr>PowerPoint Presentation</vt:lpstr>
      <vt:lpstr>PowerPoint Presentation</vt:lpstr>
      <vt:lpstr>ABSTRACT   Recommendation systems have become prevalent in recent years as they dealing with the information overload problem by suggesting users the most relevant products from a massive amount of data. For media product, online collaborative movie recommendations make attempts to assist users to access their preferred movies by capturing precisely similar neighbors among users or movies from their historical common ratings. However, due to the data sparsely, neighbor selecting is getting more difficult with the fast increasing of movies and users. In this paper, a hybrid model-based movie recommendation system which utilizes the improved K-means clustering coupled with genetic algorithms (GAs) to partition transformed user space is proposed. It employs principal component analysis (PCA) data reduction technique to dense the movie population space which could reduce the computation complexity in intelligent movie recom-mendation as well. The experiment results on Movielens dataset indicate that the proposed approach can provide high performance in terms of accuracy, and generate more reliable and personalized movie recommendations when compared with the existing methods. </vt:lpstr>
      <vt:lpstr>MACHINE LARNING  Machine learning is a tool for turning information into knowledge. In the past 50 years, there has been an explosion of data. This mass of data is useless unless we analyse it and find the patterns hidden within. Machine learning techniques are used to automatically find the valuable underlying patterns within complex data that we would otherwise struggle to discover. The hidden patterns and knowledge about a problem can be used to predict future events and perform all kinds of complex decision making.   Most of us are unaware that we already interact with Machine Learning every single day. Every time we Google something, listen to a song or even take a photo, Machine Learning is becoming part of the engine behind it, constantly learning and improving from every interaction. It’s also behind world-changing advances like detecting cancer, creating new drugs and self-driving cars.   Traditionally, software engineering combined human created rules with data to create answers to a problem. Instead, machine learning uses data and answers to discover the rules behind a problem. (Chollet, 2017) To learn the rules governing a phenomenon, machines have to go through a learning process, trying different rules and learning from how well they perform. Hence, why it’s known as Machine Learning.    There are many approaches that can be taken when conducting Machine Learning. They are usually grouped into the areas listed below. Supervised Learning Unsupervised Learning Semi-supervised Learning Reinforcement Learning </vt:lpstr>
      <vt:lpstr>   Recommender Systems Recommender systems are defined as recommendation inputs given by the people, which the system then aggregates and directs to appropriate recipients.  It can be further defined as a system that produces individualized recommendations as output or has the effect of guiding the user in a personalized way to interesting objects in a larger space of possible options. Recommender system will become an integral part of the Media and Entertainment industry in the near future. There are majorly six types of recommender systems which work primarily in the Media and Entertainment industry: Collaborative Recommender system, Content-based recommender system, Demographic based recommender system, Utility based recommender system, Knowledge based recommender system and hybrid recommended system.   What is a movie  Recommendation System?  Simply put a movie  Recommendation System is a filtration program whose prime goal is to predict the “rating” or “preference” of a user towards a domain-specific item or item. In our case, this domain-specific item is a movie, therefore the main focus of our recommendation system is to filter and predict only those movies which a user would prefer given some data about the user him or herself. </vt:lpstr>
      <vt:lpstr> A) Content-Based Movie Recommendation Systems Content-based methods are based on the similarity of movie attributes. Using this type of recommender system, if a user watches one movie, similar movies are recommended. For example, if a user watches a comedy movie starring Adam Sandler, the system will recommend them movies in the same genre or starring the same actor, or both. With this in mind, the input for building a content-based recommender system is movie attributes.   B) Collaborative Filtering Movie Recommendation Systems With collaborative filtering, the system is based on past interactions between users and movies. With this in mind, the input for a collaborative filtering system is made up of past data of user interactions with the movies they watch. For example, if user A watches M1, M2, and M3, and user B watches M1, M3, M4, we recommend M1 and M3 to a similar user C. You can see how this looks in the figure below for clearer reference. This data is stored in a matrix called the user-movie interactions matrix, where the rows are the users and the columns are the movies.</vt:lpstr>
      <vt:lpstr>PowerPoint Presentation</vt:lpstr>
      <vt:lpstr>PowerPoint Presentation</vt:lpstr>
      <vt:lpstr>Scikit-Learn   Scikit-learn is a library in Python that provides many unsupervised and supervised learning algorithms. It’s built upon some of the technology you might already be familiar with, like NumPy, pandas, and Matplotlib! The functionality that scikit-learn provides include: Regression, including Linear and Logistic Regression Classification, including K-Nearest Neighbors Clustering, including K-Means and K-Means++ Model selection Preprocessing, including Min-Max Normalization As you move through Codecademy’s Machine Learning content, you will become familiar with many of these terms. You will also see scikit-learn (in Python, sklearn) modules being used. For example:) &gt;&gt;sklearn.linear_model.LinearRegression is a Linear Regression model inside the linear_model module of sklearn.</vt:lpstr>
      <vt:lpstr>Seaborn Seaborn is a data visualization library built on top of matplotlib and closely integrated with pandas data structures in Python. Visualization is the central part of Seaborn which helps in exploration and understanding of data. Seaborn offers the following functionalities:Dataset oriented API to determine the relationship between variables,Automatic estimation and plotting of linear regression plots,It supports high-level abstractions for multi-plot gridsandVisualizing univariate and bivariate distribution. These are only some of the functionalities offered by Seaborn, there are many more of them, and we can explore all of them here. To initialize the Seaborn library, the command used is: import seaborn as sns SciPy SciPy is a free and open-source Python library used for scientific computing and technical computing.[4] SciPy contains modules for optimization, linear algebra, integration, interpolation, special functions, FFT, signal and image processing, ODE solvers and other tasks common in science and engineering. SciPy is also a family of conferences for users and developers of these tools: SciPy (in the United States), EuroSciPy (in Europe) and SciPy.in (in India).[5] Enthought originated the SciPy conference in the United States and continues to sponsor many of the international conferences as well as host the SciPy website. The SciPy library is currently distributed under the BSD license, and its development is sponsored and supported by an open community of developers. It is also supported by NumFOCUS, a community foundation for supporting reproducible and accessible science. </vt:lpstr>
      <vt:lpstr>Introduction to Clustering   It is basically a type of unsupervised learning method . An unsupervised learning method is a method in which we draw references from datasets consisting of input data without labelled responses. Generally, it is used as a process to find meaningful structure, explanatory underlying processes, generative features, and groupings inherent in a set of examples. 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Add picture DBSCAN: Density-based Spatial Clustering of Applications with Noise These data points are clustered by using the basic concept that the data point lies within the given constraint from the cluster centre. Various distance methods and techniques are used for calculation of the outliers   Why Clustering ?  Clustering is very much important as it determines the intrinsic grouping among the unlabeled data present. There are no criteria for a good clustering. It depends on the user, what is the criteria they may use which satisfy their need. For instance, we could be interested in finding representatives for homogeneous groups (data reduction), in finding “natural clusters” and describe their unknown properties (“natural” data types), in finding useful and suitable groupings (“useful” data classes) or in finding unusual data objects (outlier detection). This algorithm must make some assumptions which constitute the similarity of points and each assumption make different and equally valid clusters. </vt:lpstr>
      <vt:lpstr>Clustering Algorithms :  K-means clustering algorithm – It is the simplest unsupervised learning algorithm that solves clustering problem.K-means algorithm partition n observations into k clusters where each observation belongs to the cluster with the nearest mean serving as a prototype of the cluster .  KNN Algorithm   K-Nearest Neighbour is one of the simplest Machine Learning algorithms based on Supervised Learning technique.K-NN algorithm assumes the similarity between the new case/data and available cases and put the new case into the category that is most similar to the available categories.K-NN algorithm stores all the available data and classifies a new data point based on the similarity. This means when new data appears then it can be easily classified into a well suite category by using K- NN algorithm. K-NN algorithm can be used for Regression as well as for Classification but mostly it is used for the Classification problems   How does K-NN work? The K-NN working can be explained on the basis of the below algorithm: Step-1: Select the number K of the neighbors Step-2: Calculate the Euclidean distance of K number of neighbors Step-3: Take the K nearest neighbors as per the calculated Euclidean distance. Step-4: Among these k neighbors, count the number of the data points in each category. Step-5: Assign the new data points to that category for which the number of the neighbor is maximum. Step-6: Our model is ready. </vt:lpstr>
      <vt:lpstr>How to select the value of K in the K-NN Algorithm?   Below are some points to remember while selecting the value of K in the K-NN algorithmNext Stay There is no particular way to determine the best value for "K", so we need to try some values to find the best out of them. The most preferred value for K is 5. A very low value for K such as K=1 or K=2, can be noisy and lead to the effects of outliers in the model. Large values for K are good, but it may find some difficulties. Advantages of KNN Algorithm: It is simple to implement. It is robust to the noisy training data It can be more effective if the training data is large. Disadvantages of KNN Algorithm: Always needs to determine the value of K which may be complex some time. The computation cost is high because of calculating the distance between the data points for all the training samples.</vt:lpstr>
      <vt:lpstr>PowerPoint Presentation</vt:lpstr>
      <vt:lpstr>CODE:  import pandas as pd import numpy as np   from scipy.sparse import csr_matrix from sklearn.neighbors import NearestNeighbors import matplotlib.pyplot as plt import seaborn as sns   movies = pd.read_csv("movies.csv") ratings = pd.read_csv("ratings.csv")    movies.head()   ratings.head()   final_dataset = ratings.pivot(index='movieId',columns='userId',values='rating') final_dataset.head()   final_dataset.fillna(0,inplace=True) final_dataset.head()   no_user_voted = ratings.groupby('movieId')['rating'].agg('count') no_movies_voted = ratings.groupby('userId')['rating'].agg('count') f,ax = plt.subplots(1,1,figsize=(16,4)) plt.scatter(no_user_voted.index,no_user_voted,color='mediumseagreen') plt.axhline(y=10,color='r') plt.xlabel('MovieId') plt.ylabel('No. of users voted') plt.show()</vt:lpstr>
      <vt:lpstr>final_dataset = final_dataset.loc[no_user_voted[no_user_voted &gt; 10].index,:]   f,ax = plt.subplots(1,1,figsize=(16,4)) plt.scatter(no_movies_voted.index,no_movies_voted,color='mediumseagreen') plt.axhline(y=50,color='r') plt.xlabel('UserId') plt.ylabel('No. of votes by user') plt.show()   final_dataset=final_dataset.loc[:,no_movies_voted[no_movies_voted &gt; 50].index] final_dataset   sample = np.array([[0,0,3,0,0],[4,0,0,0,2],[0,0,0,0,1]]) sparsity = 1.0 - ( np.count_nonzero(sample) / float(sample.size) ) print(sparsity)   csr_sample = csr_matrix(sample) print(csr_sample)   csr_data = csr_matrix(final_dataset.values) final_dataset.reset_index(inplace=True)   knn = NearestNeighbors(metric='cosine', algorithm='brute', n_neighbors=20, n_jobs=-1) knn.fit(csr_data) def get_movie_recommendation(movie_name):     n_movies_to_reccomend = 10     movie_list = movies[movies['title'].str.contains(movie_name)] </vt:lpstr>
      <vt:lpstr>if len(movie_list):                 movie_idx= movie_list.iloc[0]['movieId']         movie_idx = final_dataset[final_dataset['movieId'] == movie_idx].index[0]         distances , indices = knn.kneighbors(csr_data[movie_idx],n_neighbors=n_movies_to_reccomend+1)             rec_movie_indices = sorted(list(zip(indices.squeeze().tolist(),distances.squeeze().tolist())),key=lambda x: x[1])[:0:-1]         recommend_frame = []         for val in rec_movie_indices:             movie_idx = final_dataset.iloc[val[0]]['movieId']             idx = movies[movies['movieId'] == movie_idx].index             recommend_frame.append({'Title':movies.iloc[idx]['title'].values[0],'Distance':val[1]})         df = pd.DataFrame(recommend_frame,index=range(1,n_movies_to_reccomend+1))         return df     else:         return "No movies found. Please check your input"     get_movie_recommendation('search movie here') </vt:lpstr>
      <vt:lpstr>OUTPUT:</vt:lpstr>
      <vt:lpstr>PowerPoint Presentation</vt:lpstr>
      <vt:lpstr>FUTURE DEVELOPMENTS  Neural Networks and Deep Learning have been all the rage the last couple of years in many different fields, and it appears that they are also helpful for solving recommendation system problems. One of the benefits of Deep Learning is similar to matrix factorization, in that there is an ability to derive latent attributes. Deep Learning, however, can make up for some of the weaknesses of matrix factorization such as the inability to include time in the model — which standard matrix factorization isn’t designed for. Deep Learning, however, can utilize Recurrent Neural Networks which are specifically designed for time and sequence data. Incorporating time into a recommender system is important, because there are often preference seasonal effects. For example, it is likely that in December, more people are going to be watching holiday-themed movies and buying home decorations.Another point that can be taken under consideration  is the need to see what would happen if a customer was shown a sub-optimal recommendation. This is taking a reinforcement learning approach, since the goal in this case would be to show customers a recommendation, and then record what the customer does. At times, customers can be recommended something that does not seem like the best option, just to see how the customer reacts which will improve the learning in the long-term.</vt:lpstr>
      <vt:lpstr>REFRENCES: https://www.analyticsvidhya.com/blog/2020/11/create-your-own-movie-movie-recommendation-system   https://towardsdatascience.com/how-to-build-a-movie-recommendation-system-67e321339109  https://www.javatpoint.com/k-nearest-neighbor-algorithm-for-machine-learning  https://www.sciencedirect.com/topics/computer-science/cosine-similarity#:~:text=Cosine%20similarity%20measures%20the%20similarity,document%20similarity%20in%20text%20analysis  https://www.geeksforgeeks.org/clustering-in-machine-learning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Sahu</dc:creator>
  <cp:lastModifiedBy>acer</cp:lastModifiedBy>
  <cp:revision>36</cp:revision>
  <dcterms:created xsi:type="dcterms:W3CDTF">2019-07-03T09:30:00Z</dcterms:created>
  <dcterms:modified xsi:type="dcterms:W3CDTF">2021-08-19T18:05:55Z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