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7"/>
    <p:restoredTop sz="94610"/>
  </p:normalViewPr>
  <p:slideViewPr>
    <p:cSldViewPr snapToGrid="0" snapToObjects="1">
      <p:cViewPr varScale="1">
        <p:scale>
          <a:sx n="103" d="100"/>
          <a:sy n="103" d="100"/>
        </p:scale>
        <p:origin x="208"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400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4" name="Image 1"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1"/>
          <p:cNvSpPr/>
          <p:nvPr/>
        </p:nvSpPr>
        <p:spPr>
          <a:xfrm>
            <a:off x="833199" y="1782008"/>
            <a:ext cx="7477601" cy="1916430"/>
          </a:xfrm>
          <a:prstGeom prst="rect">
            <a:avLst/>
          </a:prstGeom>
          <a:noFill/>
          <a:ln/>
        </p:spPr>
        <p:txBody>
          <a:bodyPr wrap="square" rtlCol="0" anchor="t"/>
          <a:lstStyle/>
          <a:p>
            <a:pPr marL="0" indent="0">
              <a:lnSpc>
                <a:spcPts val="7545"/>
              </a:lnSpc>
              <a:buNone/>
            </a:pPr>
            <a:r>
              <a:rPr lang="en-US" sz="6036" b="1" dirty="0">
                <a:solidFill>
                  <a:srgbClr val="00002E"/>
                </a:solidFill>
                <a:latin typeface="Nunito" pitchFamily="34" charset="0"/>
                <a:ea typeface="Nunito" pitchFamily="34" charset="-122"/>
                <a:cs typeface="Nunito" pitchFamily="34" charset="-120"/>
              </a:rPr>
              <a:t>Introduction to Lung Cancer Prediction</a:t>
            </a:r>
            <a:endParaRPr lang="en-US" sz="6036" dirty="0"/>
          </a:p>
        </p:txBody>
      </p:sp>
      <p:sp>
        <p:nvSpPr>
          <p:cNvPr id="6" name="Text 2"/>
          <p:cNvSpPr/>
          <p:nvPr/>
        </p:nvSpPr>
        <p:spPr>
          <a:xfrm>
            <a:off x="833199" y="4031694"/>
            <a:ext cx="7477601" cy="1777008"/>
          </a:xfrm>
          <a:prstGeom prst="rect">
            <a:avLst/>
          </a:prstGeom>
          <a:noFill/>
          <a:ln/>
        </p:spPr>
        <p:txBody>
          <a:bodyPr wrap="square" rtlCol="0" anchor="t"/>
          <a:lstStyle/>
          <a:p>
            <a:pPr marL="0" indent="0">
              <a:lnSpc>
                <a:spcPts val="2799"/>
              </a:lnSpc>
              <a:buNone/>
            </a:pPr>
            <a:r>
              <a:rPr lang="en-US" sz="1750" dirty="0">
                <a:solidFill>
                  <a:srgbClr val="00002E"/>
                </a:solidFill>
                <a:latin typeface="PT Sans" pitchFamily="34" charset="0"/>
                <a:ea typeface="PT Sans" pitchFamily="34" charset="-122"/>
                <a:cs typeface="PT Sans" pitchFamily="34" charset="-120"/>
              </a:rPr>
              <a:t>Lung cancer is one of the deadliest forms of cancer, but early detection can greatly improve outcomes. This presentation will explore the latest advancements in machine learning-based lung cancer prediction models that can analyze medical imaging data to identify signs of the disease at an early stage.</a:t>
            </a:r>
            <a:endParaRPr lang="en-US" sz="1750" dirty="0"/>
          </a:p>
        </p:txBody>
      </p:sp>
      <p:sp>
        <p:nvSpPr>
          <p:cNvPr id="7" name="Shape 3"/>
          <p:cNvSpPr/>
          <p:nvPr/>
        </p:nvSpPr>
        <p:spPr>
          <a:xfrm>
            <a:off x="833199" y="6075283"/>
            <a:ext cx="355402" cy="355402"/>
          </a:xfrm>
          <a:prstGeom prst="roundRect">
            <a:avLst>
              <a:gd name="adj" fmla="val 25726039"/>
            </a:avLst>
          </a:prstGeom>
          <a:noFill/>
          <a:ln w="7620">
            <a:solidFill>
              <a:srgbClr val="FFFFFF"/>
            </a:solidFill>
            <a:prstDash val="solid"/>
          </a:ln>
        </p:spPr>
        <p:txBody>
          <a:bodyPr/>
          <a:lstStyle/>
          <a:p>
            <a:endParaRPr lang="en-US"/>
          </a:p>
        </p:txBody>
      </p:sp>
      <p:sp>
        <p:nvSpPr>
          <p:cNvPr id="9" name="Text 4"/>
          <p:cNvSpPr/>
          <p:nvPr/>
        </p:nvSpPr>
        <p:spPr>
          <a:xfrm>
            <a:off x="1299686" y="6058614"/>
            <a:ext cx="4541877" cy="3888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4" name="Text 1"/>
          <p:cNvSpPr/>
          <p:nvPr/>
        </p:nvSpPr>
        <p:spPr>
          <a:xfrm>
            <a:off x="2348389" y="753428"/>
            <a:ext cx="8355330" cy="694373"/>
          </a:xfrm>
          <a:prstGeom prst="rect">
            <a:avLst/>
          </a:prstGeom>
          <a:noFill/>
          <a:ln/>
        </p:spPr>
        <p:txBody>
          <a:bodyPr wrap="none" rtlCol="0" anchor="t"/>
          <a:lstStyle/>
          <a:p>
            <a:pPr marL="0" indent="0">
              <a:lnSpc>
                <a:spcPts val="5468"/>
              </a:lnSpc>
              <a:buNone/>
            </a:pPr>
            <a:r>
              <a:rPr lang="en-US" sz="4374" b="1" dirty="0">
                <a:solidFill>
                  <a:srgbClr val="00002E"/>
                </a:solidFill>
                <a:latin typeface="Nunito" pitchFamily="34" charset="0"/>
                <a:ea typeface="Nunito" pitchFamily="34" charset="-122"/>
                <a:cs typeface="Nunito" pitchFamily="34" charset="-120"/>
              </a:rPr>
              <a:t>Conclusion and Future Directions</a:t>
            </a:r>
            <a:endParaRPr lang="en-US" sz="4374" dirty="0"/>
          </a:p>
        </p:txBody>
      </p:sp>
      <p:sp>
        <p:nvSpPr>
          <p:cNvPr id="5" name="Shape 2"/>
          <p:cNvSpPr/>
          <p:nvPr/>
        </p:nvSpPr>
        <p:spPr>
          <a:xfrm>
            <a:off x="2348389" y="2121337"/>
            <a:ext cx="388739" cy="388739"/>
          </a:xfrm>
          <a:prstGeom prst="roundRect">
            <a:avLst>
              <a:gd name="adj" fmla="val 102886"/>
            </a:avLst>
          </a:prstGeom>
          <a:solidFill>
            <a:srgbClr val="F3F3FF"/>
          </a:solidFill>
          <a:ln w="22860">
            <a:solidFill>
              <a:srgbClr val="00002E"/>
            </a:solidFill>
            <a:prstDash val="solid"/>
          </a:ln>
        </p:spPr>
        <p:txBody>
          <a:bodyPr/>
          <a:lstStyle/>
          <a:p>
            <a:endParaRPr lang="en-US"/>
          </a:p>
        </p:txBody>
      </p:sp>
      <p:sp>
        <p:nvSpPr>
          <p:cNvPr id="6" name="Text 3"/>
          <p:cNvSpPr/>
          <p:nvPr/>
        </p:nvSpPr>
        <p:spPr>
          <a:xfrm>
            <a:off x="2959298" y="2142053"/>
            <a:ext cx="4244816" cy="694373"/>
          </a:xfrm>
          <a:prstGeom prst="rect">
            <a:avLst/>
          </a:prstGeom>
          <a:noFill/>
          <a:ln/>
        </p:spPr>
        <p:txBody>
          <a:bodyPr wrap="square" rtlCol="0" anchor="t"/>
          <a:lstStyle/>
          <a:p>
            <a:pPr marL="0" indent="0">
              <a:lnSpc>
                <a:spcPts val="2734"/>
              </a:lnSpc>
              <a:buNone/>
            </a:pPr>
            <a:r>
              <a:rPr lang="en-US" sz="2187" b="1" dirty="0">
                <a:solidFill>
                  <a:srgbClr val="2D4DF2"/>
                </a:solidFill>
                <a:latin typeface="Nunito" pitchFamily="34" charset="0"/>
                <a:ea typeface="Nunito" pitchFamily="34" charset="-122"/>
                <a:cs typeface="Nunito" pitchFamily="34" charset="-120"/>
              </a:rPr>
              <a:t>Improved Accuracy and Early Detection</a:t>
            </a:r>
            <a:endParaRPr lang="en-US" sz="2187" dirty="0"/>
          </a:p>
        </p:txBody>
      </p:sp>
      <p:sp>
        <p:nvSpPr>
          <p:cNvPr id="7" name="Text 4"/>
          <p:cNvSpPr/>
          <p:nvPr/>
        </p:nvSpPr>
        <p:spPr>
          <a:xfrm>
            <a:off x="2959298" y="2969657"/>
            <a:ext cx="4244816" cy="1421606"/>
          </a:xfrm>
          <a:prstGeom prst="rect">
            <a:avLst/>
          </a:prstGeom>
          <a:noFill/>
          <a:ln/>
        </p:spPr>
        <p:txBody>
          <a:bodyPr wrap="square" rtlCol="0" anchor="t"/>
          <a:lstStyle/>
          <a:p>
            <a:pPr marL="0" indent="0">
              <a:lnSpc>
                <a:spcPts val="2799"/>
              </a:lnSpc>
              <a:buNone/>
            </a:pPr>
            <a:r>
              <a:rPr lang="en-US" sz="1750" dirty="0">
                <a:solidFill>
                  <a:srgbClr val="00002E"/>
                </a:solidFill>
                <a:latin typeface="PT Sans" pitchFamily="34" charset="0"/>
                <a:ea typeface="PT Sans" pitchFamily="34" charset="-122"/>
                <a:cs typeface="PT Sans" pitchFamily="34" charset="-120"/>
              </a:rPr>
              <a:t>Ongoing research and development will focus on enhancing the predictive accuracy of lung cancer models, enabling earlier diagnosis and intervention for patients.</a:t>
            </a:r>
            <a:endParaRPr lang="en-US" sz="1750" dirty="0"/>
          </a:p>
        </p:txBody>
      </p:sp>
      <p:sp>
        <p:nvSpPr>
          <p:cNvPr id="8" name="Shape 5"/>
          <p:cNvSpPr/>
          <p:nvPr/>
        </p:nvSpPr>
        <p:spPr>
          <a:xfrm>
            <a:off x="7426285" y="2121337"/>
            <a:ext cx="388739" cy="388739"/>
          </a:xfrm>
          <a:prstGeom prst="roundRect">
            <a:avLst>
              <a:gd name="adj" fmla="val 102886"/>
            </a:avLst>
          </a:prstGeom>
          <a:solidFill>
            <a:srgbClr val="F3F3FF"/>
          </a:solidFill>
          <a:ln w="22860">
            <a:solidFill>
              <a:srgbClr val="00002E"/>
            </a:solidFill>
            <a:prstDash val="solid"/>
          </a:ln>
        </p:spPr>
        <p:txBody>
          <a:bodyPr/>
          <a:lstStyle/>
          <a:p>
            <a:endParaRPr lang="en-US"/>
          </a:p>
        </p:txBody>
      </p:sp>
      <p:sp>
        <p:nvSpPr>
          <p:cNvPr id="9" name="Text 6"/>
          <p:cNvSpPr/>
          <p:nvPr/>
        </p:nvSpPr>
        <p:spPr>
          <a:xfrm>
            <a:off x="8037195" y="2142053"/>
            <a:ext cx="4244816" cy="694373"/>
          </a:xfrm>
          <a:prstGeom prst="rect">
            <a:avLst/>
          </a:prstGeom>
          <a:noFill/>
          <a:ln/>
        </p:spPr>
        <p:txBody>
          <a:bodyPr wrap="square" rtlCol="0" anchor="t"/>
          <a:lstStyle/>
          <a:p>
            <a:pPr marL="0" indent="0">
              <a:lnSpc>
                <a:spcPts val="2734"/>
              </a:lnSpc>
              <a:buNone/>
            </a:pPr>
            <a:r>
              <a:rPr lang="en-US" sz="2187" b="1" dirty="0">
                <a:solidFill>
                  <a:srgbClr val="015F98"/>
                </a:solidFill>
                <a:latin typeface="Nunito" pitchFamily="34" charset="0"/>
                <a:ea typeface="Nunito" pitchFamily="34" charset="-122"/>
                <a:cs typeface="Nunito" pitchFamily="34" charset="-120"/>
              </a:rPr>
              <a:t>Integration with Clinical Workflows</a:t>
            </a:r>
            <a:endParaRPr lang="en-US" sz="2187" dirty="0"/>
          </a:p>
        </p:txBody>
      </p:sp>
      <p:sp>
        <p:nvSpPr>
          <p:cNvPr id="10" name="Text 7"/>
          <p:cNvSpPr/>
          <p:nvPr/>
        </p:nvSpPr>
        <p:spPr>
          <a:xfrm>
            <a:off x="8037195" y="2969657"/>
            <a:ext cx="4244816" cy="1777008"/>
          </a:xfrm>
          <a:prstGeom prst="rect">
            <a:avLst/>
          </a:prstGeom>
          <a:noFill/>
          <a:ln/>
        </p:spPr>
        <p:txBody>
          <a:bodyPr wrap="square" rtlCol="0" anchor="t"/>
          <a:lstStyle/>
          <a:p>
            <a:pPr marL="0" indent="0">
              <a:lnSpc>
                <a:spcPts val="2799"/>
              </a:lnSpc>
              <a:buNone/>
            </a:pPr>
            <a:r>
              <a:rPr lang="en-US" sz="1750" dirty="0">
                <a:solidFill>
                  <a:srgbClr val="00002E"/>
                </a:solidFill>
                <a:latin typeface="PT Sans" pitchFamily="34" charset="0"/>
                <a:ea typeface="PT Sans" pitchFamily="34" charset="-122"/>
                <a:cs typeface="PT Sans" pitchFamily="34" charset="-120"/>
              </a:rPr>
              <a:t>Seamless integration of lung cancer prediction tools into clinical practice will be crucial, allowing healthcare providers to make informed decisions and improve patient outcomes.</a:t>
            </a:r>
            <a:endParaRPr lang="en-US" sz="1750" dirty="0"/>
          </a:p>
        </p:txBody>
      </p:sp>
      <p:sp>
        <p:nvSpPr>
          <p:cNvPr id="11" name="Shape 8"/>
          <p:cNvSpPr/>
          <p:nvPr/>
        </p:nvSpPr>
        <p:spPr>
          <a:xfrm>
            <a:off x="2348389" y="5198031"/>
            <a:ext cx="388739" cy="388739"/>
          </a:xfrm>
          <a:prstGeom prst="roundRect">
            <a:avLst>
              <a:gd name="adj" fmla="val 102886"/>
            </a:avLst>
          </a:prstGeom>
          <a:solidFill>
            <a:srgbClr val="F3F3FF"/>
          </a:solidFill>
          <a:ln w="22860">
            <a:solidFill>
              <a:srgbClr val="00002E"/>
            </a:solidFill>
            <a:prstDash val="solid"/>
          </a:ln>
        </p:spPr>
        <p:txBody>
          <a:bodyPr/>
          <a:lstStyle/>
          <a:p>
            <a:endParaRPr lang="en-US"/>
          </a:p>
        </p:txBody>
      </p:sp>
      <p:sp>
        <p:nvSpPr>
          <p:cNvPr id="12" name="Text 9"/>
          <p:cNvSpPr/>
          <p:nvPr/>
        </p:nvSpPr>
        <p:spPr>
          <a:xfrm>
            <a:off x="2959298" y="5218748"/>
            <a:ext cx="3969901" cy="347186"/>
          </a:xfrm>
          <a:prstGeom prst="rect">
            <a:avLst/>
          </a:prstGeom>
          <a:noFill/>
          <a:ln/>
        </p:spPr>
        <p:txBody>
          <a:bodyPr wrap="none" rtlCol="0" anchor="t"/>
          <a:lstStyle/>
          <a:p>
            <a:pPr marL="0" indent="0">
              <a:lnSpc>
                <a:spcPts val="2734"/>
              </a:lnSpc>
              <a:buNone/>
            </a:pPr>
            <a:r>
              <a:rPr lang="en-US" sz="2187" b="1" dirty="0">
                <a:solidFill>
                  <a:srgbClr val="AD1F96"/>
                </a:solidFill>
                <a:latin typeface="Nunito" pitchFamily="34" charset="0"/>
                <a:ea typeface="Nunito" pitchFamily="34" charset="-122"/>
                <a:cs typeface="Nunito" pitchFamily="34" charset="-120"/>
              </a:rPr>
              <a:t>Personalized Risk Assessments</a:t>
            </a:r>
            <a:endParaRPr lang="en-US" sz="2187" dirty="0"/>
          </a:p>
        </p:txBody>
      </p:sp>
      <p:sp>
        <p:nvSpPr>
          <p:cNvPr id="13" name="Text 10"/>
          <p:cNvSpPr/>
          <p:nvPr/>
        </p:nvSpPr>
        <p:spPr>
          <a:xfrm>
            <a:off x="2959298" y="5699165"/>
            <a:ext cx="4244816" cy="1777008"/>
          </a:xfrm>
          <a:prstGeom prst="rect">
            <a:avLst/>
          </a:prstGeom>
          <a:noFill/>
          <a:ln/>
        </p:spPr>
        <p:txBody>
          <a:bodyPr wrap="square" rtlCol="0" anchor="t"/>
          <a:lstStyle/>
          <a:p>
            <a:pPr marL="0" indent="0">
              <a:lnSpc>
                <a:spcPts val="2799"/>
              </a:lnSpc>
              <a:buNone/>
            </a:pPr>
            <a:r>
              <a:rPr lang="en-US" sz="1750" dirty="0">
                <a:solidFill>
                  <a:srgbClr val="00002E"/>
                </a:solidFill>
                <a:latin typeface="PT Sans" pitchFamily="34" charset="0"/>
                <a:ea typeface="PT Sans" pitchFamily="34" charset="-122"/>
                <a:cs typeface="PT Sans" pitchFamily="34" charset="-120"/>
              </a:rPr>
              <a:t>Advancements in machine learning and data analytics will enable the creation of personalized risk profiles, tailoring lung cancer prevention and screening strategies to individual patient needs.</a:t>
            </a:r>
            <a:endParaRPr lang="en-US" sz="1750" dirty="0"/>
          </a:p>
        </p:txBody>
      </p:sp>
      <p:sp>
        <p:nvSpPr>
          <p:cNvPr id="14" name="Shape 11"/>
          <p:cNvSpPr/>
          <p:nvPr/>
        </p:nvSpPr>
        <p:spPr>
          <a:xfrm>
            <a:off x="7426285" y="5198031"/>
            <a:ext cx="388739" cy="388739"/>
          </a:xfrm>
          <a:prstGeom prst="roundRect">
            <a:avLst>
              <a:gd name="adj" fmla="val 102886"/>
            </a:avLst>
          </a:prstGeom>
          <a:solidFill>
            <a:srgbClr val="F3F3FF"/>
          </a:solidFill>
          <a:ln w="22860">
            <a:solidFill>
              <a:srgbClr val="00002E"/>
            </a:solidFill>
            <a:prstDash val="solid"/>
          </a:ln>
        </p:spPr>
        <p:txBody>
          <a:bodyPr/>
          <a:lstStyle/>
          <a:p>
            <a:endParaRPr lang="en-US"/>
          </a:p>
        </p:txBody>
      </p:sp>
      <p:sp>
        <p:nvSpPr>
          <p:cNvPr id="15" name="Text 12"/>
          <p:cNvSpPr/>
          <p:nvPr/>
        </p:nvSpPr>
        <p:spPr>
          <a:xfrm>
            <a:off x="8037195" y="5218748"/>
            <a:ext cx="3841909" cy="347186"/>
          </a:xfrm>
          <a:prstGeom prst="rect">
            <a:avLst/>
          </a:prstGeom>
          <a:noFill/>
          <a:ln/>
        </p:spPr>
        <p:txBody>
          <a:bodyPr wrap="none" rtlCol="0" anchor="t"/>
          <a:lstStyle/>
          <a:p>
            <a:pPr marL="0" indent="0">
              <a:lnSpc>
                <a:spcPts val="2734"/>
              </a:lnSpc>
              <a:buNone/>
            </a:pPr>
            <a:r>
              <a:rPr lang="en-US" sz="2187" b="1" dirty="0">
                <a:solidFill>
                  <a:srgbClr val="2D4DF2"/>
                </a:solidFill>
                <a:latin typeface="Nunito" pitchFamily="34" charset="0"/>
                <a:ea typeface="Nunito" pitchFamily="34" charset="-122"/>
                <a:cs typeface="Nunito" pitchFamily="34" charset="-120"/>
              </a:rPr>
              <a:t>Collaborative Research Efforts</a:t>
            </a:r>
            <a:endParaRPr lang="en-US" sz="2187" dirty="0"/>
          </a:p>
        </p:txBody>
      </p:sp>
      <p:sp>
        <p:nvSpPr>
          <p:cNvPr id="16" name="Text 13"/>
          <p:cNvSpPr/>
          <p:nvPr/>
        </p:nvSpPr>
        <p:spPr>
          <a:xfrm>
            <a:off x="8037195" y="5699165"/>
            <a:ext cx="4244816" cy="1777008"/>
          </a:xfrm>
          <a:prstGeom prst="rect">
            <a:avLst/>
          </a:prstGeom>
          <a:noFill/>
          <a:ln/>
        </p:spPr>
        <p:txBody>
          <a:bodyPr wrap="square" rtlCol="0" anchor="t"/>
          <a:lstStyle/>
          <a:p>
            <a:pPr marL="0" indent="0">
              <a:lnSpc>
                <a:spcPts val="2799"/>
              </a:lnSpc>
              <a:buNone/>
            </a:pPr>
            <a:r>
              <a:rPr lang="en-US" sz="1750" dirty="0">
                <a:solidFill>
                  <a:srgbClr val="00002E"/>
                </a:solidFill>
                <a:latin typeface="PT Sans" pitchFamily="34" charset="0"/>
                <a:ea typeface="PT Sans" pitchFamily="34" charset="-122"/>
                <a:cs typeface="PT Sans" pitchFamily="34" charset="-120"/>
              </a:rPr>
              <a:t>Fostering interdisciplinary collaboration between clinicians, data scientists, and researchers will drive continuous improvements and innovations in lung cancer prediction models.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26742"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1"/>
          <p:cNvSpPr/>
          <p:nvPr/>
        </p:nvSpPr>
        <p:spPr>
          <a:xfrm>
            <a:off x="6357314" y="395020"/>
            <a:ext cx="7501332" cy="2139696"/>
          </a:xfrm>
          <a:prstGeom prst="rect">
            <a:avLst/>
          </a:prstGeom>
        </p:spPr>
        <p:txBody>
          <a:bodyPr vert="horz" lIns="91440" tIns="45720" rIns="91440" bIns="45720" rtlCol="0" anchor="b">
            <a:normAutofit/>
          </a:bodyPr>
          <a:lstStyle/>
          <a:p>
            <a:pPr marL="0" indent="0">
              <a:lnSpc>
                <a:spcPct val="90000"/>
              </a:lnSpc>
              <a:spcBef>
                <a:spcPct val="0"/>
              </a:spcBef>
              <a:spcAft>
                <a:spcPts val="600"/>
              </a:spcAft>
            </a:pPr>
            <a:r>
              <a:rPr lang="en-US" sz="6500" b="1">
                <a:latin typeface="+mj-lt"/>
                <a:ea typeface="+mj-ea"/>
                <a:cs typeface="+mj-cs"/>
              </a:rPr>
              <a:t>Understanding Lung Cancer</a:t>
            </a:r>
            <a:endParaRPr lang="en-US" sz="6500">
              <a:latin typeface="+mj-lt"/>
              <a:ea typeface="+mj-ea"/>
              <a:cs typeface="+mj-cs"/>
            </a:endParaRPr>
          </a:p>
        </p:txBody>
      </p:sp>
      <p:pic>
        <p:nvPicPr>
          <p:cNvPr id="4" name="Image 1" descr="preencoded.png"/>
          <p:cNvPicPr>
            <a:picLocks noChangeAspect="1"/>
          </p:cNvPicPr>
          <p:nvPr/>
        </p:nvPicPr>
        <p:blipFill rotWithShape="1">
          <a:blip r:embed="rId3"/>
          <a:srcRect t="1710" r="1" b="1"/>
          <a:stretch/>
        </p:blipFill>
        <p:spPr>
          <a:xfrm>
            <a:off x="1" y="10"/>
            <a:ext cx="5588813" cy="82295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7314" y="2849936"/>
            <a:ext cx="5092307" cy="21946"/>
          </a:xfrm>
          <a:custGeom>
            <a:avLst/>
            <a:gdLst>
              <a:gd name="connsiteX0" fmla="*/ 0 w 5092307"/>
              <a:gd name="connsiteY0" fmla="*/ 0 h 21946"/>
              <a:gd name="connsiteX1" fmla="*/ 483769 w 5092307"/>
              <a:gd name="connsiteY1" fmla="*/ 0 h 21946"/>
              <a:gd name="connsiteX2" fmla="*/ 1222154 w 5092307"/>
              <a:gd name="connsiteY2" fmla="*/ 0 h 21946"/>
              <a:gd name="connsiteX3" fmla="*/ 1756846 w 5092307"/>
              <a:gd name="connsiteY3" fmla="*/ 0 h 21946"/>
              <a:gd name="connsiteX4" fmla="*/ 2291538 w 5092307"/>
              <a:gd name="connsiteY4" fmla="*/ 0 h 21946"/>
              <a:gd name="connsiteX5" fmla="*/ 2979000 w 5092307"/>
              <a:gd name="connsiteY5" fmla="*/ 0 h 21946"/>
              <a:gd name="connsiteX6" fmla="*/ 3666461 w 5092307"/>
              <a:gd name="connsiteY6" fmla="*/ 0 h 21946"/>
              <a:gd name="connsiteX7" fmla="*/ 4252076 w 5092307"/>
              <a:gd name="connsiteY7" fmla="*/ 0 h 21946"/>
              <a:gd name="connsiteX8" fmla="*/ 5092307 w 5092307"/>
              <a:gd name="connsiteY8" fmla="*/ 0 h 21946"/>
              <a:gd name="connsiteX9" fmla="*/ 5092307 w 5092307"/>
              <a:gd name="connsiteY9" fmla="*/ 21946 h 21946"/>
              <a:gd name="connsiteX10" fmla="*/ 4455769 w 5092307"/>
              <a:gd name="connsiteY10" fmla="*/ 21946 h 21946"/>
              <a:gd name="connsiteX11" fmla="*/ 3717384 w 5092307"/>
              <a:gd name="connsiteY11" fmla="*/ 21946 h 21946"/>
              <a:gd name="connsiteX12" fmla="*/ 3233615 w 5092307"/>
              <a:gd name="connsiteY12" fmla="*/ 21946 h 21946"/>
              <a:gd name="connsiteX13" fmla="*/ 2546154 w 5092307"/>
              <a:gd name="connsiteY13" fmla="*/ 21946 h 21946"/>
              <a:gd name="connsiteX14" fmla="*/ 1960538 w 5092307"/>
              <a:gd name="connsiteY14" fmla="*/ 21946 h 21946"/>
              <a:gd name="connsiteX15" fmla="*/ 1374923 w 5092307"/>
              <a:gd name="connsiteY15" fmla="*/ 21946 h 21946"/>
              <a:gd name="connsiteX16" fmla="*/ 738385 w 5092307"/>
              <a:gd name="connsiteY16" fmla="*/ 21946 h 21946"/>
              <a:gd name="connsiteX17" fmla="*/ 0 w 5092307"/>
              <a:gd name="connsiteY17" fmla="*/ 21946 h 21946"/>
              <a:gd name="connsiteX18" fmla="*/ 0 w 5092307"/>
              <a:gd name="connsiteY18" fmla="*/ 0 h 21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92307" h="21946" fill="none" extrusionOk="0">
                <a:moveTo>
                  <a:pt x="0" y="0"/>
                </a:moveTo>
                <a:cubicBezTo>
                  <a:pt x="126622" y="2207"/>
                  <a:pt x="310281" y="-9618"/>
                  <a:pt x="483769" y="0"/>
                </a:cubicBezTo>
                <a:cubicBezTo>
                  <a:pt x="657257" y="9618"/>
                  <a:pt x="962372" y="-35609"/>
                  <a:pt x="1222154" y="0"/>
                </a:cubicBezTo>
                <a:cubicBezTo>
                  <a:pt x="1481937" y="35609"/>
                  <a:pt x="1599378" y="20188"/>
                  <a:pt x="1756846" y="0"/>
                </a:cubicBezTo>
                <a:cubicBezTo>
                  <a:pt x="1914314" y="-20188"/>
                  <a:pt x="2080092" y="-5105"/>
                  <a:pt x="2291538" y="0"/>
                </a:cubicBezTo>
                <a:cubicBezTo>
                  <a:pt x="2502984" y="5105"/>
                  <a:pt x="2714641" y="617"/>
                  <a:pt x="2979000" y="0"/>
                </a:cubicBezTo>
                <a:cubicBezTo>
                  <a:pt x="3243359" y="-617"/>
                  <a:pt x="3339677" y="-32878"/>
                  <a:pt x="3666461" y="0"/>
                </a:cubicBezTo>
                <a:cubicBezTo>
                  <a:pt x="3993245" y="32878"/>
                  <a:pt x="3959356" y="10646"/>
                  <a:pt x="4252076" y="0"/>
                </a:cubicBezTo>
                <a:cubicBezTo>
                  <a:pt x="4544797" y="-10646"/>
                  <a:pt x="4803806" y="-6208"/>
                  <a:pt x="5092307" y="0"/>
                </a:cubicBezTo>
                <a:cubicBezTo>
                  <a:pt x="5092586" y="4631"/>
                  <a:pt x="5092360" y="16862"/>
                  <a:pt x="5092307" y="21946"/>
                </a:cubicBezTo>
                <a:cubicBezTo>
                  <a:pt x="4963024" y="39542"/>
                  <a:pt x="4769693" y="24041"/>
                  <a:pt x="4455769" y="21946"/>
                </a:cubicBezTo>
                <a:cubicBezTo>
                  <a:pt x="4141845" y="19851"/>
                  <a:pt x="3943439" y="-13029"/>
                  <a:pt x="3717384" y="21946"/>
                </a:cubicBezTo>
                <a:cubicBezTo>
                  <a:pt x="3491329" y="56921"/>
                  <a:pt x="3361256" y="34282"/>
                  <a:pt x="3233615" y="21946"/>
                </a:cubicBezTo>
                <a:cubicBezTo>
                  <a:pt x="3105974" y="9610"/>
                  <a:pt x="2872163" y="30197"/>
                  <a:pt x="2546154" y="21946"/>
                </a:cubicBezTo>
                <a:cubicBezTo>
                  <a:pt x="2220145" y="13695"/>
                  <a:pt x="2168829" y="22450"/>
                  <a:pt x="1960538" y="21946"/>
                </a:cubicBezTo>
                <a:cubicBezTo>
                  <a:pt x="1752247" y="21442"/>
                  <a:pt x="1523678" y="13932"/>
                  <a:pt x="1374923" y="21946"/>
                </a:cubicBezTo>
                <a:cubicBezTo>
                  <a:pt x="1226168" y="29960"/>
                  <a:pt x="928094" y="36837"/>
                  <a:pt x="738385" y="21946"/>
                </a:cubicBezTo>
                <a:cubicBezTo>
                  <a:pt x="548676" y="7055"/>
                  <a:pt x="168941" y="-5592"/>
                  <a:pt x="0" y="21946"/>
                </a:cubicBezTo>
                <a:cubicBezTo>
                  <a:pt x="287" y="12071"/>
                  <a:pt x="-113" y="6250"/>
                  <a:pt x="0" y="0"/>
                </a:cubicBezTo>
                <a:close/>
              </a:path>
              <a:path w="5092307" h="21946" stroke="0" extrusionOk="0">
                <a:moveTo>
                  <a:pt x="0" y="0"/>
                </a:moveTo>
                <a:cubicBezTo>
                  <a:pt x="123076" y="8408"/>
                  <a:pt x="290804" y="2227"/>
                  <a:pt x="534692" y="0"/>
                </a:cubicBezTo>
                <a:cubicBezTo>
                  <a:pt x="778580" y="-2227"/>
                  <a:pt x="855490" y="-16962"/>
                  <a:pt x="1018461" y="0"/>
                </a:cubicBezTo>
                <a:cubicBezTo>
                  <a:pt x="1181432" y="16962"/>
                  <a:pt x="1320664" y="19870"/>
                  <a:pt x="1553154" y="0"/>
                </a:cubicBezTo>
                <a:cubicBezTo>
                  <a:pt x="1785644" y="-19870"/>
                  <a:pt x="2036509" y="-20672"/>
                  <a:pt x="2189692" y="0"/>
                </a:cubicBezTo>
                <a:cubicBezTo>
                  <a:pt x="2342875" y="20672"/>
                  <a:pt x="2544654" y="-33332"/>
                  <a:pt x="2877153" y="0"/>
                </a:cubicBezTo>
                <a:cubicBezTo>
                  <a:pt x="3209652" y="33332"/>
                  <a:pt x="3394712" y="30818"/>
                  <a:pt x="3615538" y="0"/>
                </a:cubicBezTo>
                <a:cubicBezTo>
                  <a:pt x="3836364" y="-30818"/>
                  <a:pt x="4201667" y="-30590"/>
                  <a:pt x="4353922" y="0"/>
                </a:cubicBezTo>
                <a:cubicBezTo>
                  <a:pt x="4506177" y="30590"/>
                  <a:pt x="4855479" y="18332"/>
                  <a:pt x="5092307" y="0"/>
                </a:cubicBezTo>
                <a:cubicBezTo>
                  <a:pt x="5091574" y="4400"/>
                  <a:pt x="5092005" y="11744"/>
                  <a:pt x="5092307" y="21946"/>
                </a:cubicBezTo>
                <a:cubicBezTo>
                  <a:pt x="4864916" y="7468"/>
                  <a:pt x="4690539" y="13687"/>
                  <a:pt x="4557615" y="21946"/>
                </a:cubicBezTo>
                <a:cubicBezTo>
                  <a:pt x="4424691" y="30205"/>
                  <a:pt x="4076201" y="51864"/>
                  <a:pt x="3819230" y="21946"/>
                </a:cubicBezTo>
                <a:cubicBezTo>
                  <a:pt x="3562259" y="-7972"/>
                  <a:pt x="3498341" y="13372"/>
                  <a:pt x="3335461" y="21946"/>
                </a:cubicBezTo>
                <a:cubicBezTo>
                  <a:pt x="3172581" y="30520"/>
                  <a:pt x="2979939" y="3719"/>
                  <a:pt x="2648000" y="21946"/>
                </a:cubicBezTo>
                <a:cubicBezTo>
                  <a:pt x="2316061" y="40173"/>
                  <a:pt x="2286972" y="9792"/>
                  <a:pt x="2062384" y="21946"/>
                </a:cubicBezTo>
                <a:cubicBezTo>
                  <a:pt x="1837796" y="34100"/>
                  <a:pt x="1672241" y="1952"/>
                  <a:pt x="1476769" y="21946"/>
                </a:cubicBezTo>
                <a:cubicBezTo>
                  <a:pt x="1281297" y="41940"/>
                  <a:pt x="975566" y="5945"/>
                  <a:pt x="738385" y="21946"/>
                </a:cubicBezTo>
                <a:cubicBezTo>
                  <a:pt x="501204" y="37947"/>
                  <a:pt x="163670" y="-14697"/>
                  <a:pt x="0" y="21946"/>
                </a:cubicBezTo>
                <a:cubicBezTo>
                  <a:pt x="-116" y="15135"/>
                  <a:pt x="-209" y="796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2"/>
          <p:cNvSpPr/>
          <p:nvPr/>
        </p:nvSpPr>
        <p:spPr>
          <a:xfrm>
            <a:off x="6357314" y="3247948"/>
            <a:ext cx="7501332" cy="4180637"/>
          </a:xfrm>
          <a:prstGeom prst="rect">
            <a:avLst/>
          </a:prstGeom>
        </p:spPr>
        <p:txBody>
          <a:bodyPr vert="horz" lIns="91440" tIns="45720" rIns="91440" bIns="45720" rtlCol="0">
            <a:normAutofit/>
          </a:bodyPr>
          <a:lstStyle/>
          <a:p>
            <a:pPr marL="0" indent="-228600">
              <a:lnSpc>
                <a:spcPct val="90000"/>
              </a:lnSpc>
              <a:spcAft>
                <a:spcPts val="600"/>
              </a:spcAft>
              <a:buFont typeface="Arial" panose="020B0604020202020204" pitchFamily="34" charset="0"/>
              <a:buChar char="•"/>
            </a:pPr>
            <a:r>
              <a:rPr lang="en-US" sz="2600"/>
              <a:t>Lung cancer is a complex and devastating disease that affects the respiratory system. It is characterized by the uncontrolled growth of abnormal cells in the lungs, which can lead to the development of tumors and the disruption of normal lung function. Understanding the underlying causes, risk factors, and disease progression is crucial for effective prevention, early detection, and treatment.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4" name="Image 1" descr="preencoded.png"/>
          <p:cNvPicPr>
            <a:picLocks noChangeAspect="1"/>
          </p:cNvPicPr>
          <p:nvPr/>
        </p:nvPicPr>
        <p:blipFill>
          <a:blip r:embed="rId3"/>
          <a:stretch>
            <a:fillRect/>
          </a:stretch>
        </p:blipFill>
        <p:spPr>
          <a:xfrm>
            <a:off x="102689" y="141290"/>
            <a:ext cx="3530681" cy="7947020"/>
          </a:xfrm>
          <a:prstGeom prst="rect">
            <a:avLst/>
          </a:prstGeom>
        </p:spPr>
      </p:pic>
      <p:sp>
        <p:nvSpPr>
          <p:cNvPr id="5" name="Text 1"/>
          <p:cNvSpPr/>
          <p:nvPr/>
        </p:nvSpPr>
        <p:spPr>
          <a:xfrm>
            <a:off x="4449008" y="580311"/>
            <a:ext cx="8279725" cy="659606"/>
          </a:xfrm>
          <a:prstGeom prst="rect">
            <a:avLst/>
          </a:prstGeom>
          <a:noFill/>
          <a:ln/>
        </p:spPr>
        <p:txBody>
          <a:bodyPr wrap="none" rtlCol="0" anchor="t"/>
          <a:lstStyle/>
          <a:p>
            <a:pPr marL="0" indent="0">
              <a:lnSpc>
                <a:spcPts val="5193"/>
              </a:lnSpc>
              <a:buNone/>
            </a:pPr>
            <a:r>
              <a:rPr lang="en-US" sz="4155" b="1" dirty="0">
                <a:solidFill>
                  <a:srgbClr val="00002E"/>
                </a:solidFill>
                <a:latin typeface="Nunito" pitchFamily="34" charset="0"/>
                <a:ea typeface="Nunito" pitchFamily="34" charset="-122"/>
                <a:cs typeface="Nunito" pitchFamily="34" charset="-120"/>
              </a:rPr>
              <a:t>Data Collection and Preprocessing</a:t>
            </a:r>
            <a:endParaRPr lang="en-US" sz="4155" dirty="0"/>
          </a:p>
        </p:txBody>
      </p:sp>
      <p:sp>
        <p:nvSpPr>
          <p:cNvPr id="6" name="Shape 2"/>
          <p:cNvSpPr/>
          <p:nvPr/>
        </p:nvSpPr>
        <p:spPr>
          <a:xfrm>
            <a:off x="4752499" y="1556504"/>
            <a:ext cx="26313" cy="6095881"/>
          </a:xfrm>
          <a:prstGeom prst="rect">
            <a:avLst/>
          </a:prstGeom>
          <a:solidFill>
            <a:srgbClr val="DFDFEB"/>
          </a:solidFill>
          <a:ln/>
        </p:spPr>
        <p:txBody>
          <a:bodyPr/>
          <a:lstStyle/>
          <a:p>
            <a:endParaRPr lang="en-US"/>
          </a:p>
        </p:txBody>
      </p:sp>
      <p:sp>
        <p:nvSpPr>
          <p:cNvPr id="7" name="Shape 3"/>
          <p:cNvSpPr/>
          <p:nvPr/>
        </p:nvSpPr>
        <p:spPr>
          <a:xfrm>
            <a:off x="5003006" y="1945541"/>
            <a:ext cx="738664" cy="26313"/>
          </a:xfrm>
          <a:prstGeom prst="rect">
            <a:avLst/>
          </a:prstGeom>
          <a:solidFill>
            <a:srgbClr val="2D4DF2"/>
          </a:solidFill>
          <a:ln/>
        </p:spPr>
        <p:txBody>
          <a:bodyPr/>
          <a:lstStyle/>
          <a:p>
            <a:endParaRPr lang="en-US"/>
          </a:p>
        </p:txBody>
      </p:sp>
      <p:sp>
        <p:nvSpPr>
          <p:cNvPr id="8" name="Shape 4"/>
          <p:cNvSpPr/>
          <p:nvPr/>
        </p:nvSpPr>
        <p:spPr>
          <a:xfrm>
            <a:off x="4528185" y="1721406"/>
            <a:ext cx="474821" cy="474821"/>
          </a:xfrm>
          <a:prstGeom prst="roundRect">
            <a:avLst>
              <a:gd name="adj" fmla="val 80011"/>
            </a:avLst>
          </a:prstGeom>
          <a:solidFill>
            <a:srgbClr val="F3F3FF"/>
          </a:solidFill>
          <a:ln w="22860">
            <a:solidFill>
              <a:srgbClr val="00002E"/>
            </a:solidFill>
            <a:prstDash val="solid"/>
          </a:ln>
        </p:spPr>
        <p:txBody>
          <a:bodyPr/>
          <a:lstStyle/>
          <a:p>
            <a:endParaRPr lang="en-US"/>
          </a:p>
        </p:txBody>
      </p:sp>
      <p:sp>
        <p:nvSpPr>
          <p:cNvPr id="9" name="Text 5"/>
          <p:cNvSpPr/>
          <p:nvPr/>
        </p:nvSpPr>
        <p:spPr>
          <a:xfrm>
            <a:off x="4670584" y="1760934"/>
            <a:ext cx="189905" cy="395645"/>
          </a:xfrm>
          <a:prstGeom prst="rect">
            <a:avLst/>
          </a:prstGeom>
          <a:noFill/>
          <a:ln/>
        </p:spPr>
        <p:txBody>
          <a:bodyPr wrap="none" rtlCol="0" anchor="t"/>
          <a:lstStyle/>
          <a:p>
            <a:pPr marL="0" indent="0" algn="ctr">
              <a:lnSpc>
                <a:spcPts val="3116"/>
              </a:lnSpc>
              <a:buNone/>
            </a:pPr>
            <a:r>
              <a:rPr lang="en-US" sz="2493" b="1" dirty="0">
                <a:solidFill>
                  <a:srgbClr val="2D4DF2"/>
                </a:solidFill>
                <a:latin typeface="Nunito" pitchFamily="34" charset="0"/>
                <a:ea typeface="Nunito" pitchFamily="34" charset="-122"/>
                <a:cs typeface="Nunito" pitchFamily="34" charset="-120"/>
              </a:rPr>
              <a:t>1</a:t>
            </a:r>
            <a:endParaRPr lang="en-US" sz="2493" dirty="0"/>
          </a:p>
        </p:txBody>
      </p:sp>
      <p:sp>
        <p:nvSpPr>
          <p:cNvPr id="10" name="Text 6"/>
          <p:cNvSpPr/>
          <p:nvPr/>
        </p:nvSpPr>
        <p:spPr>
          <a:xfrm>
            <a:off x="5926336" y="1767483"/>
            <a:ext cx="2638187" cy="329803"/>
          </a:xfrm>
          <a:prstGeom prst="rect">
            <a:avLst/>
          </a:prstGeom>
          <a:noFill/>
          <a:ln/>
        </p:spPr>
        <p:txBody>
          <a:bodyPr wrap="none" rtlCol="0" anchor="t"/>
          <a:lstStyle/>
          <a:p>
            <a:pPr marL="0" indent="0" algn="l">
              <a:lnSpc>
                <a:spcPts val="2597"/>
              </a:lnSpc>
              <a:buNone/>
            </a:pPr>
            <a:r>
              <a:rPr lang="en-US" sz="2077" b="1" dirty="0">
                <a:solidFill>
                  <a:srgbClr val="2D4DF2"/>
                </a:solidFill>
                <a:latin typeface="Nunito" pitchFamily="34" charset="0"/>
                <a:ea typeface="Nunito" pitchFamily="34" charset="-122"/>
                <a:cs typeface="Nunito" pitchFamily="34" charset="-120"/>
              </a:rPr>
              <a:t>Data Sources</a:t>
            </a:r>
            <a:endParaRPr lang="en-US" sz="2077" dirty="0"/>
          </a:p>
        </p:txBody>
      </p:sp>
      <p:sp>
        <p:nvSpPr>
          <p:cNvPr id="11" name="Text 7"/>
          <p:cNvSpPr/>
          <p:nvPr/>
        </p:nvSpPr>
        <p:spPr>
          <a:xfrm>
            <a:off x="5926336" y="2223849"/>
            <a:ext cx="7912656" cy="1012984"/>
          </a:xfrm>
          <a:prstGeom prst="rect">
            <a:avLst/>
          </a:prstGeom>
          <a:noFill/>
          <a:ln/>
        </p:spPr>
        <p:txBody>
          <a:bodyPr wrap="square" rtlCol="0" anchor="t"/>
          <a:lstStyle/>
          <a:p>
            <a:pPr marL="0" indent="0" algn="l">
              <a:lnSpc>
                <a:spcPts val="2659"/>
              </a:lnSpc>
              <a:buNone/>
            </a:pPr>
            <a:r>
              <a:rPr lang="en-US" sz="1662" dirty="0">
                <a:solidFill>
                  <a:srgbClr val="00002E"/>
                </a:solidFill>
                <a:latin typeface="PT Sans" pitchFamily="34" charset="0"/>
                <a:ea typeface="PT Sans" pitchFamily="34" charset="-122"/>
                <a:cs typeface="PT Sans" pitchFamily="34" charset="-120"/>
              </a:rPr>
              <a:t>Collect lung cancer data from reputable medical databases, electronic health records, and clinical studies. Ensure the data is comprehensive, covering patient demographics, medical history, and diagnostic information.</a:t>
            </a:r>
            <a:endParaRPr lang="en-US" sz="1662" dirty="0"/>
          </a:p>
        </p:txBody>
      </p:sp>
      <p:sp>
        <p:nvSpPr>
          <p:cNvPr id="12" name="Shape 8"/>
          <p:cNvSpPr/>
          <p:nvPr/>
        </p:nvSpPr>
        <p:spPr>
          <a:xfrm>
            <a:off x="5003006" y="4047827"/>
            <a:ext cx="738664" cy="26313"/>
          </a:xfrm>
          <a:prstGeom prst="rect">
            <a:avLst/>
          </a:prstGeom>
          <a:solidFill>
            <a:srgbClr val="015F98"/>
          </a:solidFill>
          <a:ln/>
        </p:spPr>
        <p:txBody>
          <a:bodyPr/>
          <a:lstStyle/>
          <a:p>
            <a:endParaRPr lang="en-US"/>
          </a:p>
        </p:txBody>
      </p:sp>
      <p:sp>
        <p:nvSpPr>
          <p:cNvPr id="13" name="Shape 9"/>
          <p:cNvSpPr/>
          <p:nvPr/>
        </p:nvSpPr>
        <p:spPr>
          <a:xfrm>
            <a:off x="4528185" y="3823692"/>
            <a:ext cx="474821" cy="474821"/>
          </a:xfrm>
          <a:prstGeom prst="roundRect">
            <a:avLst>
              <a:gd name="adj" fmla="val 80011"/>
            </a:avLst>
          </a:prstGeom>
          <a:solidFill>
            <a:srgbClr val="F3F3FF"/>
          </a:solidFill>
          <a:ln w="22860">
            <a:solidFill>
              <a:srgbClr val="00002E"/>
            </a:solidFill>
            <a:prstDash val="solid"/>
          </a:ln>
        </p:spPr>
        <p:txBody>
          <a:bodyPr/>
          <a:lstStyle/>
          <a:p>
            <a:endParaRPr lang="en-US"/>
          </a:p>
        </p:txBody>
      </p:sp>
      <p:sp>
        <p:nvSpPr>
          <p:cNvPr id="14" name="Text 10"/>
          <p:cNvSpPr/>
          <p:nvPr/>
        </p:nvSpPr>
        <p:spPr>
          <a:xfrm>
            <a:off x="4670584" y="3863221"/>
            <a:ext cx="189905" cy="395645"/>
          </a:xfrm>
          <a:prstGeom prst="rect">
            <a:avLst/>
          </a:prstGeom>
          <a:noFill/>
          <a:ln/>
        </p:spPr>
        <p:txBody>
          <a:bodyPr wrap="none" rtlCol="0" anchor="t"/>
          <a:lstStyle/>
          <a:p>
            <a:pPr marL="0" indent="0" algn="ctr">
              <a:lnSpc>
                <a:spcPts val="3116"/>
              </a:lnSpc>
              <a:buNone/>
            </a:pPr>
            <a:r>
              <a:rPr lang="en-US" sz="2493" b="1" dirty="0">
                <a:solidFill>
                  <a:srgbClr val="015F98"/>
                </a:solidFill>
                <a:latin typeface="Nunito" pitchFamily="34" charset="0"/>
                <a:ea typeface="Nunito" pitchFamily="34" charset="-122"/>
                <a:cs typeface="Nunito" pitchFamily="34" charset="-120"/>
              </a:rPr>
              <a:t>2</a:t>
            </a:r>
            <a:endParaRPr lang="en-US" sz="2493" dirty="0"/>
          </a:p>
        </p:txBody>
      </p:sp>
      <p:sp>
        <p:nvSpPr>
          <p:cNvPr id="15" name="Text 11"/>
          <p:cNvSpPr/>
          <p:nvPr/>
        </p:nvSpPr>
        <p:spPr>
          <a:xfrm>
            <a:off x="5926336" y="3869769"/>
            <a:ext cx="2638187" cy="329803"/>
          </a:xfrm>
          <a:prstGeom prst="rect">
            <a:avLst/>
          </a:prstGeom>
          <a:noFill/>
          <a:ln/>
        </p:spPr>
        <p:txBody>
          <a:bodyPr wrap="none" rtlCol="0" anchor="t"/>
          <a:lstStyle/>
          <a:p>
            <a:pPr marL="0" indent="0" algn="l">
              <a:lnSpc>
                <a:spcPts val="2597"/>
              </a:lnSpc>
              <a:buNone/>
            </a:pPr>
            <a:r>
              <a:rPr lang="en-US" sz="2077" b="1" dirty="0">
                <a:solidFill>
                  <a:srgbClr val="015F98"/>
                </a:solidFill>
                <a:latin typeface="Nunito" pitchFamily="34" charset="0"/>
                <a:ea typeface="Nunito" pitchFamily="34" charset="-122"/>
                <a:cs typeface="Nunito" pitchFamily="34" charset="-120"/>
              </a:rPr>
              <a:t>Data Cleaning</a:t>
            </a:r>
            <a:endParaRPr lang="en-US" sz="2077" dirty="0"/>
          </a:p>
        </p:txBody>
      </p:sp>
      <p:sp>
        <p:nvSpPr>
          <p:cNvPr id="16" name="Text 12"/>
          <p:cNvSpPr/>
          <p:nvPr/>
        </p:nvSpPr>
        <p:spPr>
          <a:xfrm>
            <a:off x="5926336" y="4326136"/>
            <a:ext cx="7912656" cy="1012984"/>
          </a:xfrm>
          <a:prstGeom prst="rect">
            <a:avLst/>
          </a:prstGeom>
          <a:noFill/>
          <a:ln/>
        </p:spPr>
        <p:txBody>
          <a:bodyPr wrap="square" rtlCol="0" anchor="t"/>
          <a:lstStyle/>
          <a:p>
            <a:pPr marL="0" indent="0" algn="l">
              <a:lnSpc>
                <a:spcPts val="2659"/>
              </a:lnSpc>
              <a:buNone/>
            </a:pPr>
            <a:r>
              <a:rPr lang="en-US" sz="1662" dirty="0">
                <a:solidFill>
                  <a:srgbClr val="00002E"/>
                </a:solidFill>
                <a:latin typeface="PT Sans" pitchFamily="34" charset="0"/>
                <a:ea typeface="PT Sans" pitchFamily="34" charset="-122"/>
                <a:cs typeface="PT Sans" pitchFamily="34" charset="-120"/>
              </a:rPr>
              <a:t>Preprocess the data by handling missing values, removing duplicates, and addressing any inconsistencies or errors. Implement robust data cleaning techniques to ensure data integrity and reliability.</a:t>
            </a:r>
            <a:endParaRPr lang="en-US" sz="1662" dirty="0"/>
          </a:p>
        </p:txBody>
      </p:sp>
      <p:sp>
        <p:nvSpPr>
          <p:cNvPr id="17" name="Shape 13"/>
          <p:cNvSpPr/>
          <p:nvPr/>
        </p:nvSpPr>
        <p:spPr>
          <a:xfrm>
            <a:off x="5003006" y="6150114"/>
            <a:ext cx="738664" cy="26313"/>
          </a:xfrm>
          <a:prstGeom prst="rect">
            <a:avLst/>
          </a:prstGeom>
          <a:solidFill>
            <a:srgbClr val="AD1F96"/>
          </a:solidFill>
          <a:ln/>
        </p:spPr>
        <p:txBody>
          <a:bodyPr/>
          <a:lstStyle/>
          <a:p>
            <a:endParaRPr lang="en-US"/>
          </a:p>
        </p:txBody>
      </p:sp>
      <p:sp>
        <p:nvSpPr>
          <p:cNvPr id="18" name="Shape 14"/>
          <p:cNvSpPr/>
          <p:nvPr/>
        </p:nvSpPr>
        <p:spPr>
          <a:xfrm>
            <a:off x="4528185" y="5925979"/>
            <a:ext cx="474821" cy="474821"/>
          </a:xfrm>
          <a:prstGeom prst="roundRect">
            <a:avLst>
              <a:gd name="adj" fmla="val 80011"/>
            </a:avLst>
          </a:prstGeom>
          <a:solidFill>
            <a:srgbClr val="F3F3FF"/>
          </a:solidFill>
          <a:ln w="22860">
            <a:solidFill>
              <a:srgbClr val="00002E"/>
            </a:solidFill>
            <a:prstDash val="solid"/>
          </a:ln>
        </p:spPr>
        <p:txBody>
          <a:bodyPr/>
          <a:lstStyle/>
          <a:p>
            <a:endParaRPr lang="en-US"/>
          </a:p>
        </p:txBody>
      </p:sp>
      <p:sp>
        <p:nvSpPr>
          <p:cNvPr id="19" name="Text 15"/>
          <p:cNvSpPr/>
          <p:nvPr/>
        </p:nvSpPr>
        <p:spPr>
          <a:xfrm>
            <a:off x="4670584" y="5965508"/>
            <a:ext cx="189905" cy="395645"/>
          </a:xfrm>
          <a:prstGeom prst="rect">
            <a:avLst/>
          </a:prstGeom>
          <a:noFill/>
          <a:ln/>
        </p:spPr>
        <p:txBody>
          <a:bodyPr wrap="none" rtlCol="0" anchor="t"/>
          <a:lstStyle/>
          <a:p>
            <a:pPr marL="0" indent="0" algn="ctr">
              <a:lnSpc>
                <a:spcPts val="3116"/>
              </a:lnSpc>
              <a:buNone/>
            </a:pPr>
            <a:r>
              <a:rPr lang="en-US" sz="2493" b="1" dirty="0">
                <a:solidFill>
                  <a:srgbClr val="AD1F96"/>
                </a:solidFill>
                <a:latin typeface="Nunito" pitchFamily="34" charset="0"/>
                <a:ea typeface="Nunito" pitchFamily="34" charset="-122"/>
                <a:cs typeface="Nunito" pitchFamily="34" charset="-120"/>
              </a:rPr>
              <a:t>3</a:t>
            </a:r>
            <a:endParaRPr lang="en-US" sz="2493" dirty="0"/>
          </a:p>
        </p:txBody>
      </p:sp>
      <p:sp>
        <p:nvSpPr>
          <p:cNvPr id="20" name="Text 16"/>
          <p:cNvSpPr/>
          <p:nvPr/>
        </p:nvSpPr>
        <p:spPr>
          <a:xfrm>
            <a:off x="5926336" y="5972056"/>
            <a:ext cx="2638187" cy="329803"/>
          </a:xfrm>
          <a:prstGeom prst="rect">
            <a:avLst/>
          </a:prstGeom>
          <a:noFill/>
          <a:ln/>
        </p:spPr>
        <p:txBody>
          <a:bodyPr wrap="none" rtlCol="0" anchor="t"/>
          <a:lstStyle/>
          <a:p>
            <a:pPr marL="0" indent="0" algn="l">
              <a:lnSpc>
                <a:spcPts val="2597"/>
              </a:lnSpc>
              <a:buNone/>
            </a:pPr>
            <a:r>
              <a:rPr lang="en-US" sz="2077" b="1" dirty="0">
                <a:solidFill>
                  <a:srgbClr val="AD1F96"/>
                </a:solidFill>
                <a:latin typeface="Nunito" pitchFamily="34" charset="0"/>
                <a:ea typeface="Nunito" pitchFamily="34" charset="-122"/>
                <a:cs typeface="Nunito" pitchFamily="34" charset="-120"/>
              </a:rPr>
              <a:t>Feature Extraction</a:t>
            </a:r>
            <a:endParaRPr lang="en-US" sz="2077" dirty="0"/>
          </a:p>
        </p:txBody>
      </p:sp>
      <p:sp>
        <p:nvSpPr>
          <p:cNvPr id="21" name="Text 17"/>
          <p:cNvSpPr/>
          <p:nvPr/>
        </p:nvSpPr>
        <p:spPr>
          <a:xfrm>
            <a:off x="5926336" y="6428423"/>
            <a:ext cx="7912656" cy="1012984"/>
          </a:xfrm>
          <a:prstGeom prst="rect">
            <a:avLst/>
          </a:prstGeom>
          <a:noFill/>
          <a:ln/>
        </p:spPr>
        <p:txBody>
          <a:bodyPr wrap="square" rtlCol="0" anchor="t"/>
          <a:lstStyle/>
          <a:p>
            <a:pPr marL="0" indent="0" algn="l">
              <a:lnSpc>
                <a:spcPts val="2659"/>
              </a:lnSpc>
              <a:buNone/>
            </a:pPr>
            <a:r>
              <a:rPr lang="en-US" sz="1662" dirty="0">
                <a:solidFill>
                  <a:srgbClr val="00002E"/>
                </a:solidFill>
                <a:latin typeface="PT Sans" pitchFamily="34" charset="0"/>
                <a:ea typeface="PT Sans" pitchFamily="34" charset="-122"/>
                <a:cs typeface="PT Sans" pitchFamily="34" charset="-120"/>
              </a:rPr>
              <a:t>Extract relevant features from the data, such as patient age, smoking history, biomarkers, and imaging data. Transform the data into a format suitable for machine learning analysis.</a:t>
            </a:r>
            <a:endParaRPr lang="en-US" sz="1662"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 1" descr="preencoded.png"/>
          <p:cNvPicPr>
            <a:picLocks noChangeAspect="1"/>
          </p:cNvPicPr>
          <p:nvPr/>
        </p:nvPicPr>
        <p:blipFill>
          <a:blip r:embed="rId3"/>
          <a:stretch>
            <a:fillRect/>
          </a:stretch>
        </p:blipFill>
        <p:spPr>
          <a:xfrm>
            <a:off x="8465490" y="772159"/>
            <a:ext cx="4456853" cy="6685280"/>
          </a:xfrm>
          <a:prstGeom prst="rect">
            <a:avLst/>
          </a:prstGeom>
        </p:spPr>
      </p:pic>
      <p:sp>
        <p:nvSpPr>
          <p:cNvPr id="5" name="Text 1"/>
          <p:cNvSpPr/>
          <p:nvPr/>
        </p:nvSpPr>
        <p:spPr>
          <a:xfrm>
            <a:off x="1708056" y="2303331"/>
            <a:ext cx="6074397" cy="1128141"/>
          </a:xfrm>
          <a:prstGeom prst="rect">
            <a:avLst/>
          </a:prstGeom>
          <a:noFill/>
          <a:ln/>
        </p:spPr>
        <p:txBody>
          <a:bodyPr wrap="square" rtlCol="0" anchor="t"/>
          <a:lstStyle/>
          <a:p>
            <a:pPr defTabSz="740664">
              <a:lnSpc>
                <a:spcPts val="4429"/>
              </a:lnSpc>
              <a:spcAft>
                <a:spcPts val="600"/>
              </a:spcAft>
            </a:pPr>
            <a:r>
              <a:rPr lang="en-US" sz="3543" b="1" kern="1200">
                <a:solidFill>
                  <a:srgbClr val="00002E"/>
                </a:solidFill>
                <a:latin typeface="Nunito" pitchFamily="34" charset="0"/>
                <a:ea typeface="+mn-ea"/>
                <a:cs typeface="+mn-cs"/>
              </a:rPr>
              <a:t>Feature Engineering and Selection</a:t>
            </a:r>
            <a:endParaRPr lang="en-US" sz="4374"/>
          </a:p>
        </p:txBody>
      </p:sp>
      <p:sp>
        <p:nvSpPr>
          <p:cNvPr id="6" name="Text 2"/>
          <p:cNvSpPr/>
          <p:nvPr/>
        </p:nvSpPr>
        <p:spPr>
          <a:xfrm>
            <a:off x="1708056" y="3702192"/>
            <a:ext cx="6074397" cy="1154835"/>
          </a:xfrm>
          <a:prstGeom prst="rect">
            <a:avLst/>
          </a:prstGeom>
          <a:noFill/>
          <a:ln/>
        </p:spPr>
        <p:txBody>
          <a:bodyPr wrap="square" rtlCol="0" anchor="t"/>
          <a:lstStyle/>
          <a:p>
            <a:pPr defTabSz="740664">
              <a:lnSpc>
                <a:spcPts val="2267"/>
              </a:lnSpc>
              <a:spcAft>
                <a:spcPts val="600"/>
              </a:spcAft>
            </a:pPr>
            <a:r>
              <a:rPr lang="en-US" sz="1418" kern="1200">
                <a:solidFill>
                  <a:srgbClr val="00002E"/>
                </a:solidFill>
                <a:latin typeface="PT Sans" pitchFamily="34" charset="0"/>
                <a:ea typeface="+mn-ea"/>
                <a:cs typeface="+mn-cs"/>
              </a:rPr>
              <a:t>Feature engineering is the process of transforming raw data into meaningful features that can improve the performance of machine learning models. Feature selection identifies the most relevant features, reducing the dimensionality of the data and improving model accuracy.</a:t>
            </a:r>
            <a:endParaRPr lang="en-US" sz="1750"/>
          </a:p>
        </p:txBody>
      </p:sp>
      <p:sp>
        <p:nvSpPr>
          <p:cNvPr id="7" name="Text 3"/>
          <p:cNvSpPr/>
          <p:nvPr/>
        </p:nvSpPr>
        <p:spPr>
          <a:xfrm>
            <a:off x="1708056" y="5060043"/>
            <a:ext cx="6074397" cy="866127"/>
          </a:xfrm>
          <a:prstGeom prst="rect">
            <a:avLst/>
          </a:prstGeom>
          <a:noFill/>
          <a:ln/>
        </p:spPr>
        <p:txBody>
          <a:bodyPr wrap="square" rtlCol="0" anchor="t"/>
          <a:lstStyle/>
          <a:p>
            <a:pPr defTabSz="740664">
              <a:lnSpc>
                <a:spcPts val="2267"/>
              </a:lnSpc>
              <a:spcAft>
                <a:spcPts val="600"/>
              </a:spcAft>
            </a:pPr>
            <a:r>
              <a:rPr lang="en-US" sz="1418" kern="1200">
                <a:solidFill>
                  <a:srgbClr val="00002E"/>
                </a:solidFill>
                <a:latin typeface="PT Sans" pitchFamily="34" charset="0"/>
                <a:ea typeface="+mn-ea"/>
                <a:cs typeface="+mn-cs"/>
              </a:rPr>
              <a:t>Techniques like Principal Component Analysis, Recursive Feature Elimination, and Sequential Feature Selection can be used to identify the optimal set of features for lung cancer prediction.</a:t>
            </a:r>
            <a:endParaRPr lang="en-US" sz="175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4" name="Image 1" descr="preencoded.png"/>
          <p:cNvPicPr>
            <a:picLocks noChangeAspect="1"/>
          </p:cNvPicPr>
          <p:nvPr/>
        </p:nvPicPr>
        <p:blipFill>
          <a:blip r:embed="rId3"/>
          <a:stretch>
            <a:fillRect/>
          </a:stretch>
        </p:blipFill>
        <p:spPr>
          <a:xfrm>
            <a:off x="-7620" y="0"/>
            <a:ext cx="5486400" cy="8229600"/>
          </a:xfrm>
          <a:prstGeom prst="rect">
            <a:avLst/>
          </a:prstGeom>
        </p:spPr>
      </p:pic>
      <p:sp>
        <p:nvSpPr>
          <p:cNvPr id="5" name="Text 1"/>
          <p:cNvSpPr/>
          <p:nvPr/>
        </p:nvSpPr>
        <p:spPr>
          <a:xfrm>
            <a:off x="6319599" y="2098715"/>
            <a:ext cx="7477601" cy="1388745"/>
          </a:xfrm>
          <a:prstGeom prst="rect">
            <a:avLst/>
          </a:prstGeom>
          <a:noFill/>
          <a:ln/>
        </p:spPr>
        <p:txBody>
          <a:bodyPr wrap="square" rtlCol="0" anchor="t"/>
          <a:lstStyle/>
          <a:p>
            <a:pPr marL="0" indent="0">
              <a:lnSpc>
                <a:spcPts val="5468"/>
              </a:lnSpc>
              <a:buNone/>
            </a:pPr>
            <a:r>
              <a:rPr lang="en-US" sz="4374" b="1" dirty="0">
                <a:solidFill>
                  <a:srgbClr val="00002E"/>
                </a:solidFill>
                <a:latin typeface="Nunito" pitchFamily="34" charset="0"/>
                <a:ea typeface="Nunito" pitchFamily="34" charset="-122"/>
                <a:cs typeface="Nunito" pitchFamily="34" charset="-120"/>
              </a:rPr>
              <a:t>Machine Learning Models for Prediction</a:t>
            </a:r>
            <a:endParaRPr lang="en-US" sz="4374" dirty="0"/>
          </a:p>
        </p:txBody>
      </p:sp>
      <p:sp>
        <p:nvSpPr>
          <p:cNvPr id="6" name="Text 2"/>
          <p:cNvSpPr/>
          <p:nvPr/>
        </p:nvSpPr>
        <p:spPr>
          <a:xfrm>
            <a:off x="6675001" y="3820716"/>
            <a:ext cx="7122200" cy="710803"/>
          </a:xfrm>
          <a:prstGeom prst="rect">
            <a:avLst/>
          </a:prstGeom>
          <a:noFill/>
          <a:ln/>
        </p:spPr>
        <p:txBody>
          <a:bodyPr wrap="square" rtlCol="0" anchor="t"/>
          <a:lstStyle/>
          <a:p>
            <a:pPr marL="342900" indent="-342900" algn="l">
              <a:lnSpc>
                <a:spcPts val="2799"/>
              </a:lnSpc>
              <a:buSzPct val="100000"/>
              <a:buFont typeface="+mj-lt"/>
              <a:buAutoNum type="arabicPeriod"/>
            </a:pPr>
            <a:r>
              <a:rPr lang="en-US" sz="1750" dirty="0">
                <a:solidFill>
                  <a:srgbClr val="00002E"/>
                </a:solidFill>
                <a:latin typeface="PT Sans" pitchFamily="34" charset="0"/>
                <a:ea typeface="PT Sans" pitchFamily="34" charset="-122"/>
                <a:cs typeface="PT Sans" pitchFamily="34" charset="-120"/>
              </a:rPr>
              <a:t>Logistic Regression: A robust and interpretable model for binary classification of lung cancer risk.</a:t>
            </a:r>
            <a:endParaRPr lang="en-US" sz="1750" dirty="0"/>
          </a:p>
        </p:txBody>
      </p:sp>
      <p:sp>
        <p:nvSpPr>
          <p:cNvPr id="7" name="Text 3"/>
          <p:cNvSpPr/>
          <p:nvPr/>
        </p:nvSpPr>
        <p:spPr>
          <a:xfrm>
            <a:off x="6675001" y="4620339"/>
            <a:ext cx="7122200" cy="710803"/>
          </a:xfrm>
          <a:prstGeom prst="rect">
            <a:avLst/>
          </a:prstGeom>
          <a:noFill/>
          <a:ln/>
        </p:spPr>
        <p:txBody>
          <a:bodyPr wrap="square" rtlCol="0" anchor="t"/>
          <a:lstStyle/>
          <a:p>
            <a:pPr marL="342900" indent="-342900" algn="l">
              <a:lnSpc>
                <a:spcPts val="2799"/>
              </a:lnSpc>
              <a:buSzPct val="100000"/>
              <a:buFont typeface="+mj-lt"/>
              <a:buAutoNum type="arabicPeriod" startAt="2"/>
            </a:pPr>
            <a:r>
              <a:rPr lang="en-US" sz="1750" dirty="0">
                <a:solidFill>
                  <a:srgbClr val="00002E"/>
                </a:solidFill>
                <a:latin typeface="PT Sans" pitchFamily="34" charset="0"/>
                <a:ea typeface="PT Sans" pitchFamily="34" charset="-122"/>
                <a:cs typeface="PT Sans" pitchFamily="34" charset="-120"/>
              </a:rPr>
              <a:t>Random Forest: An ensemble method that handles complex, nonlinear relationships in the data.</a:t>
            </a:r>
            <a:endParaRPr lang="en-US" sz="1750" dirty="0"/>
          </a:p>
        </p:txBody>
      </p:sp>
      <p:sp>
        <p:nvSpPr>
          <p:cNvPr id="8" name="Text 4"/>
          <p:cNvSpPr/>
          <p:nvPr/>
        </p:nvSpPr>
        <p:spPr>
          <a:xfrm>
            <a:off x="6675001" y="5419963"/>
            <a:ext cx="7122200" cy="710803"/>
          </a:xfrm>
          <a:prstGeom prst="rect">
            <a:avLst/>
          </a:prstGeom>
          <a:noFill/>
          <a:ln/>
        </p:spPr>
        <p:txBody>
          <a:bodyPr wrap="square" rtlCol="0" anchor="t"/>
          <a:lstStyle/>
          <a:p>
            <a:pPr marL="342900" indent="-342900" algn="l">
              <a:lnSpc>
                <a:spcPts val="2799"/>
              </a:lnSpc>
              <a:buSzPct val="100000"/>
              <a:buFont typeface="+mj-lt"/>
              <a:buAutoNum type="arabicPeriod" startAt="3"/>
            </a:pPr>
            <a:r>
              <a:rPr lang="en-IN" b="0" i="0" dirty="0">
                <a:solidFill>
                  <a:srgbClr val="0D0D0D"/>
                </a:solidFill>
                <a:effectLst/>
                <a:latin typeface="Söhne"/>
              </a:rPr>
              <a:t>Linear regression :Linear regression is a statistical method used to model the relationship between a dependent variable and one or more independent variables. It assumes a linear relationship between the independent variables (predictors) and the dependent variable (outcome</a:t>
            </a:r>
            <a:r>
              <a:rPr lang="en-IN" sz="1600" b="0" i="0" dirty="0">
                <a:solidFill>
                  <a:srgbClr val="0D0D0D"/>
                </a:solidFill>
                <a:effectLst/>
                <a:latin typeface="Söhne"/>
              </a:rPr>
              <a:t>)</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6" name="Text 2"/>
          <p:cNvSpPr/>
          <p:nvPr/>
        </p:nvSpPr>
        <p:spPr>
          <a:xfrm>
            <a:off x="2348389" y="1394817"/>
            <a:ext cx="8661321" cy="694373"/>
          </a:xfrm>
          <a:prstGeom prst="rect">
            <a:avLst/>
          </a:prstGeom>
          <a:noFill/>
          <a:ln/>
        </p:spPr>
        <p:txBody>
          <a:bodyPr wrap="none" rtlCol="0" anchor="t"/>
          <a:lstStyle/>
          <a:p>
            <a:pPr marL="0" indent="0">
              <a:lnSpc>
                <a:spcPts val="5468"/>
              </a:lnSpc>
              <a:buNone/>
            </a:pPr>
            <a:r>
              <a:rPr lang="en-US" sz="4374" b="1" dirty="0">
                <a:solidFill>
                  <a:srgbClr val="00002E"/>
                </a:solidFill>
                <a:latin typeface="Nunito" pitchFamily="34" charset="0"/>
                <a:ea typeface="Nunito" pitchFamily="34" charset="-122"/>
                <a:cs typeface="Nunito" pitchFamily="34" charset="-120"/>
              </a:rPr>
              <a:t>Model Evaluation and Comparison</a:t>
            </a:r>
            <a:endParaRPr lang="en-US" sz="4374" dirty="0"/>
          </a:p>
        </p:txBody>
      </p:sp>
      <p:pic>
        <p:nvPicPr>
          <p:cNvPr id="7" name="Image 2" descr="preencoded.png"/>
          <p:cNvPicPr>
            <a:picLocks noChangeAspect="1"/>
          </p:cNvPicPr>
          <p:nvPr/>
        </p:nvPicPr>
        <p:blipFill>
          <a:blip r:embed="rId3"/>
          <a:stretch>
            <a:fillRect/>
          </a:stretch>
        </p:blipFill>
        <p:spPr>
          <a:xfrm>
            <a:off x="2348389" y="2422446"/>
            <a:ext cx="3311128" cy="888682"/>
          </a:xfrm>
          <a:prstGeom prst="rect">
            <a:avLst/>
          </a:prstGeom>
        </p:spPr>
      </p:pic>
      <p:sp>
        <p:nvSpPr>
          <p:cNvPr id="8" name="Text 3"/>
          <p:cNvSpPr/>
          <p:nvPr/>
        </p:nvSpPr>
        <p:spPr>
          <a:xfrm>
            <a:off x="2570559" y="3644384"/>
            <a:ext cx="2866787" cy="694373"/>
          </a:xfrm>
          <a:prstGeom prst="rect">
            <a:avLst/>
          </a:prstGeom>
          <a:noFill/>
          <a:ln/>
        </p:spPr>
        <p:txBody>
          <a:bodyPr wrap="square" rtlCol="0" anchor="t"/>
          <a:lstStyle/>
          <a:p>
            <a:pPr marL="0" indent="0" algn="l">
              <a:lnSpc>
                <a:spcPts val="2734"/>
              </a:lnSpc>
              <a:buNone/>
            </a:pPr>
            <a:r>
              <a:rPr lang="en-US" sz="2187" b="1" dirty="0">
                <a:solidFill>
                  <a:srgbClr val="2D4DF2"/>
                </a:solidFill>
                <a:latin typeface="Nunito" pitchFamily="34" charset="0"/>
                <a:ea typeface="Nunito" pitchFamily="34" charset="-122"/>
                <a:cs typeface="Nunito" pitchFamily="34" charset="-120"/>
              </a:rPr>
              <a:t>Model Performance Metrics</a:t>
            </a:r>
            <a:endParaRPr lang="en-US" sz="2187" dirty="0"/>
          </a:p>
        </p:txBody>
      </p:sp>
      <p:sp>
        <p:nvSpPr>
          <p:cNvPr id="9" name="Text 4"/>
          <p:cNvSpPr/>
          <p:nvPr/>
        </p:nvSpPr>
        <p:spPr>
          <a:xfrm>
            <a:off x="2570559" y="4471988"/>
            <a:ext cx="2866787" cy="1777008"/>
          </a:xfrm>
          <a:prstGeom prst="rect">
            <a:avLst/>
          </a:prstGeom>
          <a:noFill/>
          <a:ln/>
        </p:spPr>
        <p:txBody>
          <a:bodyPr wrap="square" rtlCol="0" anchor="t"/>
          <a:lstStyle/>
          <a:p>
            <a:pPr marL="0" indent="0" algn="l">
              <a:lnSpc>
                <a:spcPts val="2799"/>
              </a:lnSpc>
              <a:buNone/>
            </a:pPr>
            <a:r>
              <a:rPr lang="en-US" sz="1750" dirty="0">
                <a:solidFill>
                  <a:srgbClr val="00002E"/>
                </a:solidFill>
                <a:latin typeface="PT Sans" pitchFamily="34" charset="0"/>
                <a:ea typeface="PT Sans" pitchFamily="34" charset="-122"/>
                <a:cs typeface="PT Sans" pitchFamily="34" charset="-120"/>
              </a:rPr>
              <a:t>Evaluate model performance using metrics like accuracy, precision, recall, and F1-score to identify the most effective approach.</a:t>
            </a:r>
            <a:endParaRPr lang="en-US" sz="1750" dirty="0"/>
          </a:p>
        </p:txBody>
      </p:sp>
      <p:pic>
        <p:nvPicPr>
          <p:cNvPr id="10" name="Image 3" descr="preencoded.png"/>
          <p:cNvPicPr>
            <a:picLocks noChangeAspect="1"/>
          </p:cNvPicPr>
          <p:nvPr/>
        </p:nvPicPr>
        <p:blipFill>
          <a:blip r:embed="rId4"/>
          <a:stretch>
            <a:fillRect/>
          </a:stretch>
        </p:blipFill>
        <p:spPr>
          <a:xfrm>
            <a:off x="5659517" y="2422446"/>
            <a:ext cx="3311128" cy="888682"/>
          </a:xfrm>
          <a:prstGeom prst="rect">
            <a:avLst/>
          </a:prstGeom>
        </p:spPr>
      </p:pic>
      <p:sp>
        <p:nvSpPr>
          <p:cNvPr id="11" name="Text 5"/>
          <p:cNvSpPr/>
          <p:nvPr/>
        </p:nvSpPr>
        <p:spPr>
          <a:xfrm>
            <a:off x="5881687" y="3644384"/>
            <a:ext cx="2777490" cy="347186"/>
          </a:xfrm>
          <a:prstGeom prst="rect">
            <a:avLst/>
          </a:prstGeom>
          <a:noFill/>
          <a:ln/>
        </p:spPr>
        <p:txBody>
          <a:bodyPr wrap="none" rtlCol="0" anchor="t"/>
          <a:lstStyle/>
          <a:p>
            <a:pPr marL="0" indent="0" algn="l">
              <a:lnSpc>
                <a:spcPts val="2734"/>
              </a:lnSpc>
              <a:buNone/>
            </a:pPr>
            <a:r>
              <a:rPr lang="en-US" sz="2187" b="1" dirty="0">
                <a:solidFill>
                  <a:srgbClr val="015F98"/>
                </a:solidFill>
                <a:latin typeface="Nunito" pitchFamily="34" charset="0"/>
                <a:ea typeface="Nunito" pitchFamily="34" charset="-122"/>
                <a:cs typeface="Nunito" pitchFamily="34" charset="-120"/>
              </a:rPr>
              <a:t>Cross-Validation</a:t>
            </a:r>
            <a:endParaRPr lang="en-US" sz="2187" dirty="0"/>
          </a:p>
        </p:txBody>
      </p:sp>
      <p:sp>
        <p:nvSpPr>
          <p:cNvPr id="12" name="Text 6"/>
          <p:cNvSpPr/>
          <p:nvPr/>
        </p:nvSpPr>
        <p:spPr>
          <a:xfrm>
            <a:off x="5881687" y="4124801"/>
            <a:ext cx="2866787" cy="1777008"/>
          </a:xfrm>
          <a:prstGeom prst="rect">
            <a:avLst/>
          </a:prstGeom>
          <a:noFill/>
          <a:ln/>
        </p:spPr>
        <p:txBody>
          <a:bodyPr wrap="square" rtlCol="0" anchor="t"/>
          <a:lstStyle/>
          <a:p>
            <a:pPr marL="0" indent="0" algn="l">
              <a:lnSpc>
                <a:spcPts val="2799"/>
              </a:lnSpc>
              <a:buNone/>
            </a:pPr>
            <a:r>
              <a:rPr lang="en-US" sz="1750" dirty="0">
                <a:solidFill>
                  <a:srgbClr val="00002E"/>
                </a:solidFill>
                <a:latin typeface="PT Sans" pitchFamily="34" charset="0"/>
                <a:ea typeface="PT Sans" pitchFamily="34" charset="-122"/>
                <a:cs typeface="PT Sans" pitchFamily="34" charset="-120"/>
              </a:rPr>
              <a:t>Employ cross-validation techniques to ensure robust and unbiased model assessment, accounting for dataset variability.</a:t>
            </a:r>
            <a:endParaRPr lang="en-US" sz="1750" dirty="0"/>
          </a:p>
        </p:txBody>
      </p:sp>
      <p:pic>
        <p:nvPicPr>
          <p:cNvPr id="13" name="Image 4" descr="preencoded.png"/>
          <p:cNvPicPr>
            <a:picLocks noChangeAspect="1"/>
          </p:cNvPicPr>
          <p:nvPr/>
        </p:nvPicPr>
        <p:blipFill>
          <a:blip r:embed="rId5"/>
          <a:stretch>
            <a:fillRect/>
          </a:stretch>
        </p:blipFill>
        <p:spPr>
          <a:xfrm>
            <a:off x="8970645" y="2422446"/>
            <a:ext cx="3311247" cy="888682"/>
          </a:xfrm>
          <a:prstGeom prst="rect">
            <a:avLst/>
          </a:prstGeom>
        </p:spPr>
      </p:pic>
      <p:sp>
        <p:nvSpPr>
          <p:cNvPr id="14" name="Text 7"/>
          <p:cNvSpPr/>
          <p:nvPr/>
        </p:nvSpPr>
        <p:spPr>
          <a:xfrm>
            <a:off x="9192816" y="3644384"/>
            <a:ext cx="2777490" cy="347186"/>
          </a:xfrm>
          <a:prstGeom prst="rect">
            <a:avLst/>
          </a:prstGeom>
          <a:noFill/>
          <a:ln/>
        </p:spPr>
        <p:txBody>
          <a:bodyPr wrap="none" rtlCol="0" anchor="t"/>
          <a:lstStyle/>
          <a:p>
            <a:pPr marL="0" indent="0" algn="l">
              <a:lnSpc>
                <a:spcPts val="2734"/>
              </a:lnSpc>
              <a:buNone/>
            </a:pPr>
            <a:r>
              <a:rPr lang="en-US" sz="2187" b="1" dirty="0">
                <a:solidFill>
                  <a:srgbClr val="AD1F96"/>
                </a:solidFill>
                <a:latin typeface="Nunito" pitchFamily="34" charset="0"/>
                <a:ea typeface="Nunito" pitchFamily="34" charset="-122"/>
                <a:cs typeface="Nunito" pitchFamily="34" charset="-120"/>
              </a:rPr>
              <a:t>Comparative Analysis</a:t>
            </a:r>
            <a:endParaRPr lang="en-US" sz="2187" dirty="0"/>
          </a:p>
        </p:txBody>
      </p:sp>
      <p:sp>
        <p:nvSpPr>
          <p:cNvPr id="15" name="Text 8"/>
          <p:cNvSpPr/>
          <p:nvPr/>
        </p:nvSpPr>
        <p:spPr>
          <a:xfrm>
            <a:off x="9192816" y="4124801"/>
            <a:ext cx="2866906" cy="2487811"/>
          </a:xfrm>
          <a:prstGeom prst="rect">
            <a:avLst/>
          </a:prstGeom>
          <a:noFill/>
          <a:ln/>
        </p:spPr>
        <p:txBody>
          <a:bodyPr wrap="square" rtlCol="0" anchor="t"/>
          <a:lstStyle/>
          <a:p>
            <a:pPr marL="0" indent="0" algn="l">
              <a:lnSpc>
                <a:spcPts val="2799"/>
              </a:lnSpc>
              <a:buNone/>
            </a:pPr>
            <a:r>
              <a:rPr lang="en-US" sz="1750" dirty="0">
                <a:solidFill>
                  <a:srgbClr val="00002E"/>
                </a:solidFill>
                <a:latin typeface="PT Sans" pitchFamily="34" charset="0"/>
                <a:ea typeface="PT Sans" pitchFamily="34" charset="-122"/>
                <a:cs typeface="PT Sans" pitchFamily="34" charset="-120"/>
              </a:rPr>
              <a:t>Compare the performance of different machine learning models, such as logistic regression, decision trees, and random forests, to determine the optimal model for lung cancer prediction.</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4" name="Text 1"/>
          <p:cNvSpPr/>
          <p:nvPr/>
        </p:nvSpPr>
        <p:spPr>
          <a:xfrm>
            <a:off x="2710815" y="566857"/>
            <a:ext cx="9208770" cy="1287304"/>
          </a:xfrm>
          <a:prstGeom prst="rect">
            <a:avLst/>
          </a:prstGeom>
          <a:noFill/>
          <a:ln/>
        </p:spPr>
        <p:txBody>
          <a:bodyPr wrap="square" rtlCol="0" anchor="t"/>
          <a:lstStyle/>
          <a:p>
            <a:pPr marL="0" indent="0">
              <a:lnSpc>
                <a:spcPts val="5069"/>
              </a:lnSpc>
              <a:buNone/>
            </a:pPr>
            <a:r>
              <a:rPr lang="en-US" sz="4055" b="1" dirty="0">
                <a:solidFill>
                  <a:srgbClr val="00002E"/>
                </a:solidFill>
                <a:latin typeface="Nunito" pitchFamily="34" charset="0"/>
                <a:ea typeface="Nunito" pitchFamily="34" charset="-122"/>
                <a:cs typeface="Nunito" pitchFamily="34" charset="-120"/>
              </a:rPr>
              <a:t>Clinical Implications of Lung Cancer Prediction</a:t>
            </a:r>
            <a:endParaRPr lang="en-US" sz="4055" dirty="0"/>
          </a:p>
        </p:txBody>
      </p:sp>
      <p:sp>
        <p:nvSpPr>
          <p:cNvPr id="5" name="Text 2"/>
          <p:cNvSpPr/>
          <p:nvPr/>
        </p:nvSpPr>
        <p:spPr>
          <a:xfrm>
            <a:off x="2710815" y="2348508"/>
            <a:ext cx="4353163" cy="2636520"/>
          </a:xfrm>
          <a:prstGeom prst="rect">
            <a:avLst/>
          </a:prstGeom>
          <a:noFill/>
          <a:ln/>
        </p:spPr>
        <p:txBody>
          <a:bodyPr wrap="square" rtlCol="0" anchor="t"/>
          <a:lstStyle/>
          <a:p>
            <a:pPr marL="0" indent="0">
              <a:lnSpc>
                <a:spcPts val="2595"/>
              </a:lnSpc>
              <a:buNone/>
            </a:pPr>
            <a:r>
              <a:rPr lang="en-US" sz="1622" dirty="0">
                <a:solidFill>
                  <a:srgbClr val="00002E"/>
                </a:solidFill>
                <a:latin typeface="PT Sans" pitchFamily="34" charset="0"/>
                <a:ea typeface="PT Sans" pitchFamily="34" charset="-122"/>
                <a:cs typeface="PT Sans" pitchFamily="34" charset="-120"/>
              </a:rPr>
              <a:t>Accurate lung cancer prediction models can have significant clinical implications. Early detection enables timely interventions, improving treatment outcomes and patient prognosis. Predictive tools can also guide personalized screening strategies, optimizing resource allocation and minimizing unnecessary procedures.</a:t>
            </a:r>
            <a:endParaRPr lang="en-US" sz="1622" dirty="0"/>
          </a:p>
        </p:txBody>
      </p:sp>
      <p:sp>
        <p:nvSpPr>
          <p:cNvPr id="6" name="Text 3"/>
          <p:cNvSpPr/>
          <p:nvPr/>
        </p:nvSpPr>
        <p:spPr>
          <a:xfrm>
            <a:off x="2710815" y="5170408"/>
            <a:ext cx="4353163" cy="2306955"/>
          </a:xfrm>
          <a:prstGeom prst="rect">
            <a:avLst/>
          </a:prstGeom>
          <a:noFill/>
          <a:ln/>
        </p:spPr>
        <p:txBody>
          <a:bodyPr wrap="square" rtlCol="0" anchor="t"/>
          <a:lstStyle/>
          <a:p>
            <a:pPr marL="0" indent="0">
              <a:lnSpc>
                <a:spcPts val="2595"/>
              </a:lnSpc>
              <a:buNone/>
            </a:pPr>
            <a:r>
              <a:rPr lang="en-US" sz="1622" dirty="0">
                <a:solidFill>
                  <a:srgbClr val="00002E"/>
                </a:solidFill>
                <a:latin typeface="PT Sans" pitchFamily="34" charset="0"/>
                <a:ea typeface="PT Sans" pitchFamily="34" charset="-122"/>
                <a:cs typeface="PT Sans" pitchFamily="34" charset="-120"/>
              </a:rPr>
              <a:t>Furthermore, risk prediction models can inform shared decision-making between patients and clinicians, empowering individuals to make more informed choices about their healthcare. Integrating these models into clinical practice has the potential to transform lung cancer management and enhance patient-centered care.</a:t>
            </a:r>
            <a:endParaRPr lang="en-US" sz="1622" dirty="0"/>
          </a:p>
        </p:txBody>
      </p:sp>
      <p:pic>
        <p:nvPicPr>
          <p:cNvPr id="7" name="Image 1" descr="preencoded.png"/>
          <p:cNvPicPr>
            <a:picLocks noChangeAspect="1"/>
          </p:cNvPicPr>
          <p:nvPr/>
        </p:nvPicPr>
        <p:blipFill>
          <a:blip r:embed="rId3"/>
          <a:stretch>
            <a:fillRect/>
          </a:stretch>
        </p:blipFill>
        <p:spPr>
          <a:xfrm>
            <a:off x="7574042" y="2394823"/>
            <a:ext cx="4353163" cy="290202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4" name="Text 1"/>
          <p:cNvSpPr/>
          <p:nvPr/>
        </p:nvSpPr>
        <p:spPr>
          <a:xfrm>
            <a:off x="3838456" y="427673"/>
            <a:ext cx="3888462" cy="486013"/>
          </a:xfrm>
          <a:prstGeom prst="rect">
            <a:avLst/>
          </a:prstGeom>
          <a:noFill/>
          <a:ln/>
        </p:spPr>
        <p:txBody>
          <a:bodyPr wrap="none" rtlCol="0" anchor="t"/>
          <a:lstStyle/>
          <a:p>
            <a:pPr marL="0" indent="0">
              <a:lnSpc>
                <a:spcPts val="3827"/>
              </a:lnSpc>
              <a:buNone/>
            </a:pPr>
            <a:r>
              <a:rPr lang="en-US" sz="3062" b="1" dirty="0">
                <a:solidFill>
                  <a:srgbClr val="00002E"/>
                </a:solidFill>
                <a:latin typeface="Nunito" pitchFamily="34" charset="0"/>
                <a:ea typeface="Nunito" pitchFamily="34" charset="-122"/>
                <a:cs typeface="Nunito" pitchFamily="34" charset="-120"/>
              </a:rPr>
              <a:t>Proposed Workflow</a:t>
            </a:r>
            <a:endParaRPr lang="en-US" sz="3062" dirty="0"/>
          </a:p>
        </p:txBody>
      </p:sp>
      <p:pic>
        <p:nvPicPr>
          <p:cNvPr id="5" name="Image 1" descr="preencoded.png"/>
          <p:cNvPicPr>
            <a:picLocks noChangeAspect="1"/>
          </p:cNvPicPr>
          <p:nvPr/>
        </p:nvPicPr>
        <p:blipFill>
          <a:blip r:embed="rId3"/>
          <a:stretch>
            <a:fillRect/>
          </a:stretch>
        </p:blipFill>
        <p:spPr>
          <a:xfrm>
            <a:off x="5266310" y="1100856"/>
            <a:ext cx="863522" cy="1436276"/>
          </a:xfrm>
          <a:prstGeom prst="rect">
            <a:avLst/>
          </a:prstGeom>
        </p:spPr>
      </p:pic>
      <p:sp>
        <p:nvSpPr>
          <p:cNvPr id="6" name="Text 2"/>
          <p:cNvSpPr/>
          <p:nvPr/>
        </p:nvSpPr>
        <p:spPr>
          <a:xfrm>
            <a:off x="5518309" y="1789867"/>
            <a:ext cx="301723" cy="460028"/>
          </a:xfrm>
          <a:prstGeom prst="rect">
            <a:avLst/>
          </a:prstGeom>
          <a:noFill/>
          <a:ln/>
        </p:spPr>
        <p:txBody>
          <a:bodyPr wrap="none" rtlCol="0" anchor="t"/>
          <a:lstStyle/>
          <a:p>
            <a:pPr marL="0" indent="0" algn="ctr">
              <a:lnSpc>
                <a:spcPts val="2449"/>
              </a:lnSpc>
              <a:buNone/>
            </a:pPr>
            <a:r>
              <a:rPr lang="en-US" sz="1531" b="1" dirty="0">
                <a:solidFill>
                  <a:srgbClr val="2D4DF2"/>
                </a:solidFill>
                <a:latin typeface="Nunito" pitchFamily="34" charset="0"/>
                <a:ea typeface="Nunito" pitchFamily="34" charset="-122"/>
                <a:cs typeface="Nunito" pitchFamily="34" charset="-120"/>
              </a:rPr>
              <a:t>1</a:t>
            </a:r>
            <a:endParaRPr lang="en-US" sz="1531" dirty="0"/>
          </a:p>
        </p:txBody>
      </p:sp>
      <p:sp>
        <p:nvSpPr>
          <p:cNvPr id="7" name="Text 3"/>
          <p:cNvSpPr/>
          <p:nvPr/>
        </p:nvSpPr>
        <p:spPr>
          <a:xfrm>
            <a:off x="6076355" y="1380173"/>
            <a:ext cx="1944172" cy="243007"/>
          </a:xfrm>
          <a:prstGeom prst="rect">
            <a:avLst/>
          </a:prstGeom>
          <a:noFill/>
          <a:ln/>
        </p:spPr>
        <p:txBody>
          <a:bodyPr wrap="none" rtlCol="0" anchor="t"/>
          <a:lstStyle/>
          <a:p>
            <a:pPr marL="0" indent="0" algn="l">
              <a:lnSpc>
                <a:spcPts val="1914"/>
              </a:lnSpc>
              <a:buNone/>
            </a:pPr>
            <a:r>
              <a:rPr lang="en-US" sz="1531" b="1" dirty="0">
                <a:solidFill>
                  <a:srgbClr val="2D4DF2"/>
                </a:solidFill>
                <a:latin typeface="Nunito" pitchFamily="34" charset="0"/>
                <a:ea typeface="Nunito" pitchFamily="34" charset="-122"/>
                <a:cs typeface="Nunito" pitchFamily="34" charset="-120"/>
              </a:rPr>
              <a:t>Gather Data</a:t>
            </a:r>
            <a:endParaRPr lang="en-US" sz="1531" dirty="0"/>
          </a:p>
        </p:txBody>
      </p:sp>
      <p:sp>
        <p:nvSpPr>
          <p:cNvPr id="8" name="Text 4"/>
          <p:cNvSpPr/>
          <p:nvPr/>
        </p:nvSpPr>
        <p:spPr>
          <a:xfrm>
            <a:off x="6076355" y="1716405"/>
            <a:ext cx="4560094" cy="497443"/>
          </a:xfrm>
          <a:prstGeom prst="rect">
            <a:avLst/>
          </a:prstGeom>
          <a:noFill/>
          <a:ln/>
        </p:spPr>
        <p:txBody>
          <a:bodyPr wrap="square" rtlCol="0" anchor="t"/>
          <a:lstStyle/>
          <a:p>
            <a:pPr marL="0" indent="0" algn="l">
              <a:lnSpc>
                <a:spcPts val="1960"/>
              </a:lnSpc>
              <a:buNone/>
            </a:pPr>
            <a:r>
              <a:rPr lang="en-US" sz="1225" dirty="0">
                <a:solidFill>
                  <a:srgbClr val="00002E"/>
                </a:solidFill>
                <a:latin typeface="PT Sans" pitchFamily="34" charset="0"/>
                <a:ea typeface="PT Sans" pitchFamily="34" charset="-122"/>
                <a:cs typeface="PT Sans" pitchFamily="34" charset="-120"/>
              </a:rPr>
              <a:t>Collect comprehensive lung cancer patient data from multiple sources.</a:t>
            </a:r>
            <a:endParaRPr lang="en-US" sz="1225" dirty="0"/>
          </a:p>
        </p:txBody>
      </p:sp>
      <p:sp>
        <p:nvSpPr>
          <p:cNvPr id="9" name="Shape 5"/>
          <p:cNvSpPr/>
          <p:nvPr/>
        </p:nvSpPr>
        <p:spPr>
          <a:xfrm>
            <a:off x="6131778" y="2530377"/>
            <a:ext cx="4793456" cy="9704"/>
          </a:xfrm>
          <a:prstGeom prst="rect">
            <a:avLst/>
          </a:prstGeom>
          <a:solidFill>
            <a:srgbClr val="2D4DF2"/>
          </a:solidFill>
          <a:ln/>
        </p:spPr>
        <p:txBody>
          <a:bodyPr/>
          <a:lstStyle/>
          <a:p>
            <a:endParaRPr lang="en-US"/>
          </a:p>
        </p:txBody>
      </p:sp>
      <p:pic>
        <p:nvPicPr>
          <p:cNvPr id="10" name="Image 2" descr="preencoded.png"/>
          <p:cNvPicPr>
            <a:picLocks noChangeAspect="1"/>
          </p:cNvPicPr>
          <p:nvPr/>
        </p:nvPicPr>
        <p:blipFill>
          <a:blip r:embed="rId4"/>
          <a:stretch>
            <a:fillRect/>
          </a:stretch>
        </p:blipFill>
        <p:spPr>
          <a:xfrm>
            <a:off x="4860731" y="2554286"/>
            <a:ext cx="1650466" cy="1372508"/>
          </a:xfrm>
          <a:prstGeom prst="rect">
            <a:avLst/>
          </a:prstGeom>
        </p:spPr>
      </p:pic>
      <p:sp>
        <p:nvSpPr>
          <p:cNvPr id="11" name="Text 6"/>
          <p:cNvSpPr/>
          <p:nvPr/>
        </p:nvSpPr>
        <p:spPr>
          <a:xfrm>
            <a:off x="5518309" y="3141803"/>
            <a:ext cx="301723" cy="170982"/>
          </a:xfrm>
          <a:prstGeom prst="rect">
            <a:avLst/>
          </a:prstGeom>
          <a:noFill/>
          <a:ln/>
        </p:spPr>
        <p:txBody>
          <a:bodyPr wrap="none" rtlCol="0" anchor="t"/>
          <a:lstStyle/>
          <a:p>
            <a:pPr marL="0" indent="0" algn="ctr">
              <a:lnSpc>
                <a:spcPts val="2449"/>
              </a:lnSpc>
              <a:buNone/>
            </a:pPr>
            <a:r>
              <a:rPr lang="en-US" sz="1531" b="1" dirty="0">
                <a:solidFill>
                  <a:srgbClr val="015F98"/>
                </a:solidFill>
                <a:latin typeface="Nunito" pitchFamily="34" charset="0"/>
                <a:ea typeface="Nunito" pitchFamily="34" charset="-122"/>
                <a:cs typeface="Nunito" pitchFamily="34" charset="-120"/>
              </a:rPr>
              <a:t>2</a:t>
            </a:r>
            <a:endParaRPr lang="en-US" sz="1531" dirty="0"/>
          </a:p>
        </p:txBody>
      </p:sp>
      <p:sp>
        <p:nvSpPr>
          <p:cNvPr id="12" name="Text 7"/>
          <p:cNvSpPr/>
          <p:nvPr/>
        </p:nvSpPr>
        <p:spPr>
          <a:xfrm>
            <a:off x="6420564" y="2563654"/>
            <a:ext cx="1944172" cy="243007"/>
          </a:xfrm>
          <a:prstGeom prst="rect">
            <a:avLst/>
          </a:prstGeom>
          <a:noFill/>
          <a:ln/>
        </p:spPr>
        <p:txBody>
          <a:bodyPr wrap="none" rtlCol="0" anchor="t"/>
          <a:lstStyle/>
          <a:p>
            <a:pPr marL="0" indent="0" algn="l">
              <a:lnSpc>
                <a:spcPts val="1914"/>
              </a:lnSpc>
              <a:buNone/>
            </a:pPr>
            <a:r>
              <a:rPr lang="en-US" sz="1531" b="1" dirty="0">
                <a:solidFill>
                  <a:srgbClr val="015F98"/>
                </a:solidFill>
                <a:latin typeface="Nunito" pitchFamily="34" charset="0"/>
                <a:ea typeface="Nunito" pitchFamily="34" charset="-122"/>
                <a:cs typeface="Nunito" pitchFamily="34" charset="-120"/>
              </a:rPr>
              <a:t>Preprocess Data</a:t>
            </a:r>
            <a:endParaRPr lang="en-US" sz="1531" dirty="0"/>
          </a:p>
        </p:txBody>
      </p:sp>
      <p:sp>
        <p:nvSpPr>
          <p:cNvPr id="13" name="Text 8"/>
          <p:cNvSpPr/>
          <p:nvPr/>
        </p:nvSpPr>
        <p:spPr>
          <a:xfrm>
            <a:off x="6511196" y="3123190"/>
            <a:ext cx="4125251" cy="274139"/>
          </a:xfrm>
          <a:prstGeom prst="rect">
            <a:avLst/>
          </a:prstGeom>
          <a:noFill/>
          <a:ln/>
        </p:spPr>
        <p:txBody>
          <a:bodyPr wrap="square" rtlCol="0" anchor="t"/>
          <a:lstStyle/>
          <a:p>
            <a:pPr marL="0" indent="0" algn="l">
              <a:lnSpc>
                <a:spcPts val="1960"/>
              </a:lnSpc>
              <a:buNone/>
            </a:pPr>
            <a:r>
              <a:rPr lang="en-US" sz="1225" dirty="0">
                <a:solidFill>
                  <a:srgbClr val="00002E"/>
                </a:solidFill>
                <a:latin typeface="PT Sans" pitchFamily="34" charset="0"/>
                <a:ea typeface="PT Sans" pitchFamily="34" charset="-122"/>
                <a:cs typeface="PT Sans" pitchFamily="34" charset="-120"/>
              </a:rPr>
              <a:t>Clean, integrate, and transform the data into a format suitable for analysis.</a:t>
            </a:r>
            <a:endParaRPr lang="en-US" sz="1225" dirty="0"/>
          </a:p>
        </p:txBody>
      </p:sp>
      <p:sp>
        <p:nvSpPr>
          <p:cNvPr id="14" name="Shape 9"/>
          <p:cNvSpPr/>
          <p:nvPr/>
        </p:nvSpPr>
        <p:spPr>
          <a:xfrm>
            <a:off x="6511197" y="3886496"/>
            <a:ext cx="4449247" cy="9704"/>
          </a:xfrm>
          <a:prstGeom prst="rect">
            <a:avLst/>
          </a:prstGeom>
          <a:solidFill>
            <a:srgbClr val="015F98"/>
          </a:solidFill>
          <a:ln/>
        </p:spPr>
        <p:txBody>
          <a:bodyPr/>
          <a:lstStyle/>
          <a:p>
            <a:endParaRPr lang="en-US"/>
          </a:p>
        </p:txBody>
      </p:sp>
      <p:pic>
        <p:nvPicPr>
          <p:cNvPr id="15" name="Image 3" descr="preencoded.png"/>
          <p:cNvPicPr>
            <a:picLocks noChangeAspect="1"/>
          </p:cNvPicPr>
          <p:nvPr/>
        </p:nvPicPr>
        <p:blipFill>
          <a:blip r:embed="rId5"/>
          <a:stretch>
            <a:fillRect/>
          </a:stretch>
        </p:blipFill>
        <p:spPr>
          <a:xfrm>
            <a:off x="4457840" y="3937961"/>
            <a:ext cx="2456249" cy="1361697"/>
          </a:xfrm>
          <a:prstGeom prst="rect">
            <a:avLst/>
          </a:prstGeom>
        </p:spPr>
      </p:pic>
      <p:sp>
        <p:nvSpPr>
          <p:cNvPr id="16" name="Text 10"/>
          <p:cNvSpPr/>
          <p:nvPr/>
        </p:nvSpPr>
        <p:spPr>
          <a:xfrm>
            <a:off x="5412259" y="4262320"/>
            <a:ext cx="547413" cy="412162"/>
          </a:xfrm>
          <a:prstGeom prst="rect">
            <a:avLst/>
          </a:prstGeom>
          <a:noFill/>
          <a:ln/>
        </p:spPr>
        <p:txBody>
          <a:bodyPr wrap="none" rtlCol="0" anchor="t"/>
          <a:lstStyle/>
          <a:p>
            <a:pPr marL="0" indent="0" algn="ctr">
              <a:lnSpc>
                <a:spcPts val="2449"/>
              </a:lnSpc>
              <a:buNone/>
            </a:pPr>
            <a:r>
              <a:rPr lang="en-US" sz="1531" b="1" dirty="0">
                <a:solidFill>
                  <a:srgbClr val="AD1F96"/>
                </a:solidFill>
                <a:latin typeface="Nunito" pitchFamily="34" charset="0"/>
                <a:ea typeface="Nunito" pitchFamily="34" charset="-122"/>
                <a:cs typeface="Nunito" pitchFamily="34" charset="-120"/>
              </a:rPr>
              <a:t>3</a:t>
            </a:r>
            <a:endParaRPr lang="en-US" sz="1531" dirty="0"/>
          </a:p>
        </p:txBody>
      </p:sp>
      <p:sp>
        <p:nvSpPr>
          <p:cNvPr id="17" name="Text 11"/>
          <p:cNvSpPr/>
          <p:nvPr/>
        </p:nvSpPr>
        <p:spPr>
          <a:xfrm rot="10800000" flipV="1">
            <a:off x="6917255" y="3991706"/>
            <a:ext cx="1738646" cy="554561"/>
          </a:xfrm>
          <a:prstGeom prst="rect">
            <a:avLst/>
          </a:prstGeom>
          <a:noFill/>
          <a:ln/>
        </p:spPr>
        <p:txBody>
          <a:bodyPr wrap="none" rtlCol="0" anchor="t"/>
          <a:lstStyle/>
          <a:p>
            <a:pPr marL="0" indent="0" algn="l">
              <a:lnSpc>
                <a:spcPts val="1914"/>
              </a:lnSpc>
              <a:buNone/>
            </a:pPr>
            <a:r>
              <a:rPr lang="en-US" sz="1531" b="1" dirty="0">
                <a:solidFill>
                  <a:srgbClr val="AD1F96"/>
                </a:solidFill>
                <a:latin typeface="Nunito" pitchFamily="34" charset="0"/>
                <a:ea typeface="Nunito" pitchFamily="34" charset="-122"/>
                <a:cs typeface="Nunito" pitchFamily="34" charset="-120"/>
              </a:rPr>
              <a:t>Feature Engineering</a:t>
            </a:r>
            <a:endParaRPr lang="en-US" sz="1531" dirty="0"/>
          </a:p>
        </p:txBody>
      </p:sp>
      <p:sp>
        <p:nvSpPr>
          <p:cNvPr id="18" name="Text 12"/>
          <p:cNvSpPr/>
          <p:nvPr/>
        </p:nvSpPr>
        <p:spPr>
          <a:xfrm>
            <a:off x="6914088" y="4535092"/>
            <a:ext cx="3722359" cy="45719"/>
          </a:xfrm>
          <a:prstGeom prst="rect">
            <a:avLst/>
          </a:prstGeom>
          <a:noFill/>
          <a:ln/>
        </p:spPr>
        <p:txBody>
          <a:bodyPr wrap="square" rtlCol="0" anchor="t"/>
          <a:lstStyle/>
          <a:p>
            <a:pPr marL="0" indent="0" algn="l">
              <a:lnSpc>
                <a:spcPts val="1960"/>
              </a:lnSpc>
              <a:buNone/>
            </a:pPr>
            <a:r>
              <a:rPr lang="en-US" sz="1225" dirty="0">
                <a:solidFill>
                  <a:srgbClr val="00002E"/>
                </a:solidFill>
                <a:latin typeface="PT Sans" pitchFamily="34" charset="0"/>
                <a:ea typeface="PT Sans" pitchFamily="34" charset="-122"/>
                <a:cs typeface="PT Sans" pitchFamily="34" charset="-120"/>
              </a:rPr>
              <a:t>Identify and extract the most relevant features from the data to drive predictive accuracy.</a:t>
            </a:r>
            <a:endParaRPr lang="en-US" sz="1225" dirty="0"/>
          </a:p>
        </p:txBody>
      </p:sp>
      <p:sp>
        <p:nvSpPr>
          <p:cNvPr id="19" name="Shape 13"/>
          <p:cNvSpPr/>
          <p:nvPr/>
        </p:nvSpPr>
        <p:spPr>
          <a:xfrm>
            <a:off x="6914089" y="5293013"/>
            <a:ext cx="4105037" cy="9704"/>
          </a:xfrm>
          <a:prstGeom prst="rect">
            <a:avLst/>
          </a:prstGeom>
          <a:solidFill>
            <a:srgbClr val="AD1F96"/>
          </a:solidFill>
          <a:ln/>
        </p:spPr>
        <p:txBody>
          <a:bodyPr/>
          <a:lstStyle/>
          <a:p>
            <a:endParaRPr lang="en-US"/>
          </a:p>
        </p:txBody>
      </p:sp>
      <p:pic>
        <p:nvPicPr>
          <p:cNvPr id="20" name="Image 4" descr="preencoded.png"/>
          <p:cNvPicPr>
            <a:picLocks noChangeAspect="1"/>
          </p:cNvPicPr>
          <p:nvPr/>
        </p:nvPicPr>
        <p:blipFill>
          <a:blip r:embed="rId6"/>
          <a:stretch>
            <a:fillRect/>
          </a:stretch>
        </p:blipFill>
        <p:spPr>
          <a:xfrm>
            <a:off x="4048338" y="5305776"/>
            <a:ext cx="3280860" cy="1364163"/>
          </a:xfrm>
          <a:prstGeom prst="rect">
            <a:avLst/>
          </a:prstGeom>
        </p:spPr>
      </p:pic>
      <p:sp>
        <p:nvSpPr>
          <p:cNvPr id="21" name="Text 14"/>
          <p:cNvSpPr/>
          <p:nvPr/>
        </p:nvSpPr>
        <p:spPr>
          <a:xfrm>
            <a:off x="5518309" y="5675084"/>
            <a:ext cx="301723" cy="534124"/>
          </a:xfrm>
          <a:prstGeom prst="rect">
            <a:avLst/>
          </a:prstGeom>
          <a:noFill/>
          <a:ln/>
        </p:spPr>
        <p:txBody>
          <a:bodyPr wrap="none" rtlCol="0" anchor="t"/>
          <a:lstStyle/>
          <a:p>
            <a:pPr marL="0" indent="0" algn="ctr">
              <a:lnSpc>
                <a:spcPts val="2449"/>
              </a:lnSpc>
              <a:buNone/>
            </a:pPr>
            <a:r>
              <a:rPr lang="en-US" sz="1531" b="1" dirty="0">
                <a:solidFill>
                  <a:srgbClr val="2D4DF2"/>
                </a:solidFill>
                <a:latin typeface="Nunito" pitchFamily="34" charset="0"/>
                <a:ea typeface="Nunito" pitchFamily="34" charset="-122"/>
                <a:cs typeface="Nunito" pitchFamily="34" charset="-120"/>
              </a:rPr>
              <a:t>4</a:t>
            </a:r>
            <a:endParaRPr lang="en-US" sz="1531" dirty="0"/>
          </a:p>
        </p:txBody>
      </p:sp>
      <p:sp>
        <p:nvSpPr>
          <p:cNvPr id="22" name="Text 15"/>
          <p:cNvSpPr/>
          <p:nvPr/>
        </p:nvSpPr>
        <p:spPr>
          <a:xfrm>
            <a:off x="7524300" y="5382340"/>
            <a:ext cx="1846038" cy="45719"/>
          </a:xfrm>
          <a:prstGeom prst="rect">
            <a:avLst/>
          </a:prstGeom>
          <a:noFill/>
          <a:ln/>
        </p:spPr>
        <p:txBody>
          <a:bodyPr wrap="none" rtlCol="0" anchor="t"/>
          <a:lstStyle/>
          <a:p>
            <a:pPr marL="0" indent="0" algn="l">
              <a:lnSpc>
                <a:spcPts val="1914"/>
              </a:lnSpc>
              <a:buNone/>
            </a:pPr>
            <a:r>
              <a:rPr lang="en-US" sz="1531" b="1" dirty="0">
                <a:solidFill>
                  <a:srgbClr val="2D4DF2"/>
                </a:solidFill>
                <a:latin typeface="Nunito" pitchFamily="34" charset="0"/>
                <a:ea typeface="Nunito" pitchFamily="34" charset="-122"/>
                <a:cs typeface="Nunito" pitchFamily="34" charset="-120"/>
              </a:rPr>
              <a:t>Model Development</a:t>
            </a:r>
            <a:endParaRPr lang="en-US" sz="1531" dirty="0"/>
          </a:p>
        </p:txBody>
      </p:sp>
      <p:sp>
        <p:nvSpPr>
          <p:cNvPr id="23" name="Text 16"/>
          <p:cNvSpPr/>
          <p:nvPr/>
        </p:nvSpPr>
        <p:spPr>
          <a:xfrm rot="10800000" flipV="1">
            <a:off x="7524300" y="5759025"/>
            <a:ext cx="3400933" cy="782813"/>
          </a:xfrm>
          <a:prstGeom prst="rect">
            <a:avLst/>
          </a:prstGeom>
          <a:noFill/>
          <a:ln/>
        </p:spPr>
        <p:txBody>
          <a:bodyPr wrap="square" rtlCol="0" anchor="t"/>
          <a:lstStyle/>
          <a:p>
            <a:pPr marL="0" indent="0" algn="l">
              <a:lnSpc>
                <a:spcPts val="1960"/>
              </a:lnSpc>
              <a:buNone/>
            </a:pPr>
            <a:r>
              <a:rPr lang="en-US" sz="1225" dirty="0">
                <a:solidFill>
                  <a:srgbClr val="00002E"/>
                </a:solidFill>
                <a:latin typeface="PT Sans" pitchFamily="34" charset="0"/>
                <a:ea typeface="PT Sans" pitchFamily="34" charset="-122"/>
                <a:cs typeface="PT Sans" pitchFamily="34" charset="-120"/>
              </a:rPr>
              <a:t>Train and optimize machine learning models to predict lung cancer risk and outcomes.</a:t>
            </a:r>
            <a:endParaRPr lang="en-US" sz="1225" dirty="0"/>
          </a:p>
        </p:txBody>
      </p:sp>
      <p:sp>
        <p:nvSpPr>
          <p:cNvPr id="24" name="Shape 17"/>
          <p:cNvSpPr/>
          <p:nvPr/>
        </p:nvSpPr>
        <p:spPr>
          <a:xfrm>
            <a:off x="7315200" y="6628350"/>
            <a:ext cx="3760827" cy="9704"/>
          </a:xfrm>
          <a:prstGeom prst="rect">
            <a:avLst/>
          </a:prstGeom>
          <a:solidFill>
            <a:srgbClr val="2D4DF2"/>
          </a:solidFill>
          <a:ln/>
        </p:spPr>
        <p:txBody>
          <a:bodyPr/>
          <a:lstStyle/>
          <a:p>
            <a:endParaRPr lang="en-US"/>
          </a:p>
        </p:txBody>
      </p:sp>
      <p:pic>
        <p:nvPicPr>
          <p:cNvPr id="25" name="Image 5" descr="preencoded.png"/>
          <p:cNvPicPr>
            <a:picLocks noChangeAspect="1"/>
          </p:cNvPicPr>
          <p:nvPr/>
        </p:nvPicPr>
        <p:blipFill>
          <a:blip r:embed="rId7"/>
          <a:stretch>
            <a:fillRect/>
          </a:stretch>
        </p:blipFill>
        <p:spPr>
          <a:xfrm>
            <a:off x="3669224" y="6679814"/>
            <a:ext cx="4057694" cy="1349715"/>
          </a:xfrm>
          <a:prstGeom prst="rect">
            <a:avLst/>
          </a:prstGeom>
        </p:spPr>
      </p:pic>
      <p:sp>
        <p:nvSpPr>
          <p:cNvPr id="26" name="Text 18"/>
          <p:cNvSpPr/>
          <p:nvPr/>
        </p:nvSpPr>
        <p:spPr>
          <a:xfrm>
            <a:off x="5212833" y="6947772"/>
            <a:ext cx="746839" cy="553322"/>
          </a:xfrm>
          <a:prstGeom prst="rect">
            <a:avLst/>
          </a:prstGeom>
          <a:noFill/>
          <a:ln/>
        </p:spPr>
        <p:txBody>
          <a:bodyPr wrap="none" rtlCol="0" anchor="t"/>
          <a:lstStyle/>
          <a:p>
            <a:pPr marL="0" indent="0" algn="ctr">
              <a:lnSpc>
                <a:spcPts val="2449"/>
              </a:lnSpc>
              <a:buNone/>
            </a:pPr>
            <a:r>
              <a:rPr lang="en-US" sz="1531" b="1" dirty="0">
                <a:solidFill>
                  <a:srgbClr val="015F98"/>
                </a:solidFill>
                <a:latin typeface="Nunito" pitchFamily="34" charset="0"/>
                <a:ea typeface="Nunito" pitchFamily="34" charset="-122"/>
                <a:cs typeface="Nunito" pitchFamily="34" charset="-120"/>
              </a:rPr>
              <a:t>5</a:t>
            </a:r>
            <a:endParaRPr lang="en-US" sz="1531" dirty="0"/>
          </a:p>
        </p:txBody>
      </p:sp>
      <p:sp>
        <p:nvSpPr>
          <p:cNvPr id="27" name="Text 19"/>
          <p:cNvSpPr/>
          <p:nvPr/>
        </p:nvSpPr>
        <p:spPr>
          <a:xfrm>
            <a:off x="7726917" y="6788848"/>
            <a:ext cx="1923710" cy="390555"/>
          </a:xfrm>
          <a:prstGeom prst="rect">
            <a:avLst/>
          </a:prstGeom>
          <a:noFill/>
          <a:ln/>
        </p:spPr>
        <p:txBody>
          <a:bodyPr wrap="none" rtlCol="0" anchor="t"/>
          <a:lstStyle/>
          <a:p>
            <a:pPr marL="0" indent="0" algn="l">
              <a:lnSpc>
                <a:spcPts val="1914"/>
              </a:lnSpc>
              <a:buNone/>
            </a:pPr>
            <a:r>
              <a:rPr lang="en-US" sz="1531" b="1" dirty="0">
                <a:solidFill>
                  <a:srgbClr val="015F98"/>
                </a:solidFill>
                <a:latin typeface="Nunito" pitchFamily="34" charset="0"/>
                <a:ea typeface="Nunito" pitchFamily="34" charset="-122"/>
                <a:cs typeface="Nunito" pitchFamily="34" charset="-120"/>
              </a:rPr>
              <a:t>Deployment</a:t>
            </a:r>
            <a:endParaRPr lang="en-US" sz="1531" dirty="0"/>
          </a:p>
        </p:txBody>
      </p:sp>
      <p:sp>
        <p:nvSpPr>
          <p:cNvPr id="28" name="Text 20"/>
          <p:cNvSpPr/>
          <p:nvPr/>
        </p:nvSpPr>
        <p:spPr>
          <a:xfrm>
            <a:off x="7726917" y="7221163"/>
            <a:ext cx="3349109" cy="561356"/>
          </a:xfrm>
          <a:prstGeom prst="rect">
            <a:avLst/>
          </a:prstGeom>
          <a:noFill/>
          <a:ln/>
        </p:spPr>
        <p:txBody>
          <a:bodyPr wrap="square" rtlCol="0" anchor="t"/>
          <a:lstStyle/>
          <a:p>
            <a:pPr marL="0" indent="0" algn="l">
              <a:lnSpc>
                <a:spcPts val="1960"/>
              </a:lnSpc>
              <a:buNone/>
            </a:pPr>
            <a:r>
              <a:rPr lang="en-US" sz="1225" dirty="0">
                <a:solidFill>
                  <a:srgbClr val="00002E"/>
                </a:solidFill>
                <a:latin typeface="PT Sans" pitchFamily="34" charset="0"/>
                <a:ea typeface="PT Sans" pitchFamily="34" charset="-122"/>
                <a:cs typeface="PT Sans" pitchFamily="34" charset="-120"/>
              </a:rPr>
              <a:t>Integrate the model into a clinical decision support system for real-world application.</a:t>
            </a:r>
            <a:endParaRPr lang="en-US" sz="1225" dirty="0"/>
          </a:p>
        </p:txBody>
      </p:sp>
      <p:sp>
        <p:nvSpPr>
          <p:cNvPr id="29" name="Text 21"/>
          <p:cNvSpPr/>
          <p:nvPr/>
        </p:nvSpPr>
        <p:spPr>
          <a:xfrm>
            <a:off x="3838456" y="7278172"/>
            <a:ext cx="6953488" cy="994886"/>
          </a:xfrm>
          <a:prstGeom prst="rect">
            <a:avLst/>
          </a:prstGeom>
          <a:noFill/>
          <a:ln/>
        </p:spPr>
        <p:txBody>
          <a:bodyPr wrap="square" rtlCol="0" anchor="t"/>
          <a:lstStyle/>
          <a:p>
            <a:pPr marL="0" indent="0">
              <a:lnSpc>
                <a:spcPts val="1960"/>
              </a:lnSpc>
              <a:buNone/>
            </a:pPr>
            <a:r>
              <a:rPr lang="en-US" sz="1225" dirty="0">
                <a:solidFill>
                  <a:srgbClr val="00002E"/>
                </a:solidFill>
                <a:latin typeface="PT Sans" pitchFamily="34" charset="0"/>
                <a:ea typeface="PT Sans" pitchFamily="34" charset="-122"/>
                <a:cs typeface="PT Sans" pitchFamily="34" charset="-120"/>
              </a:rPr>
              <a:t>.</a:t>
            </a:r>
            <a:endParaRPr lang="en-US" sz="12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4" name="Text 1"/>
          <p:cNvSpPr/>
          <p:nvPr/>
        </p:nvSpPr>
        <p:spPr>
          <a:xfrm>
            <a:off x="2348389" y="1498878"/>
            <a:ext cx="5554980" cy="694373"/>
          </a:xfrm>
          <a:prstGeom prst="rect">
            <a:avLst/>
          </a:prstGeom>
          <a:noFill/>
          <a:ln/>
        </p:spPr>
        <p:txBody>
          <a:bodyPr wrap="none" rtlCol="0" anchor="t"/>
          <a:lstStyle/>
          <a:p>
            <a:pPr marL="0" indent="0">
              <a:lnSpc>
                <a:spcPts val="5468"/>
              </a:lnSpc>
              <a:buNone/>
            </a:pPr>
            <a:r>
              <a:rPr lang="en-US" sz="4374" b="1" dirty="0">
                <a:solidFill>
                  <a:srgbClr val="00002E"/>
                </a:solidFill>
                <a:latin typeface="Nunito" pitchFamily="34" charset="0"/>
                <a:ea typeface="Nunito" pitchFamily="34" charset="-122"/>
                <a:cs typeface="Nunito" pitchFamily="34" charset="-120"/>
              </a:rPr>
              <a:t>Implementation</a:t>
            </a:r>
            <a:endParaRPr lang="en-US" sz="4374" dirty="0"/>
          </a:p>
        </p:txBody>
      </p:sp>
      <p:pic>
        <p:nvPicPr>
          <p:cNvPr id="5" name="Image 1" descr="preencoded.png"/>
          <p:cNvPicPr>
            <a:picLocks noChangeAspect="1"/>
          </p:cNvPicPr>
          <p:nvPr/>
        </p:nvPicPr>
        <p:blipFill>
          <a:blip r:embed="rId3"/>
          <a:stretch>
            <a:fillRect/>
          </a:stretch>
        </p:blipFill>
        <p:spPr>
          <a:xfrm>
            <a:off x="2348389" y="2637592"/>
            <a:ext cx="555427" cy="555427"/>
          </a:xfrm>
          <a:prstGeom prst="rect">
            <a:avLst/>
          </a:prstGeom>
        </p:spPr>
      </p:pic>
      <p:sp>
        <p:nvSpPr>
          <p:cNvPr id="6" name="Text 2"/>
          <p:cNvSpPr/>
          <p:nvPr/>
        </p:nvSpPr>
        <p:spPr>
          <a:xfrm>
            <a:off x="2348389" y="3415189"/>
            <a:ext cx="2233374" cy="694373"/>
          </a:xfrm>
          <a:prstGeom prst="rect">
            <a:avLst/>
          </a:prstGeom>
          <a:noFill/>
          <a:ln/>
        </p:spPr>
        <p:txBody>
          <a:bodyPr wrap="square" rtlCol="0" anchor="t"/>
          <a:lstStyle/>
          <a:p>
            <a:pPr marL="0" indent="0" algn="l">
              <a:lnSpc>
                <a:spcPts val="2734"/>
              </a:lnSpc>
              <a:buNone/>
            </a:pPr>
            <a:r>
              <a:rPr lang="en-US" sz="2187" b="1" dirty="0">
                <a:solidFill>
                  <a:srgbClr val="2D4DF2"/>
                </a:solidFill>
                <a:latin typeface="Nunito" pitchFamily="34" charset="0"/>
                <a:ea typeface="Nunito" pitchFamily="34" charset="-122"/>
                <a:cs typeface="Nunito" pitchFamily="34" charset="-120"/>
              </a:rPr>
              <a:t>Coding the Solution</a:t>
            </a:r>
            <a:endParaRPr lang="en-US" sz="2187" dirty="0"/>
          </a:p>
        </p:txBody>
      </p:sp>
      <p:sp>
        <p:nvSpPr>
          <p:cNvPr id="7" name="Text 3"/>
          <p:cNvSpPr/>
          <p:nvPr/>
        </p:nvSpPr>
        <p:spPr>
          <a:xfrm>
            <a:off x="2348389" y="4242792"/>
            <a:ext cx="2233374" cy="2487811"/>
          </a:xfrm>
          <a:prstGeom prst="rect">
            <a:avLst/>
          </a:prstGeom>
          <a:noFill/>
          <a:ln/>
        </p:spPr>
        <p:txBody>
          <a:bodyPr wrap="square" rtlCol="0" anchor="t"/>
          <a:lstStyle/>
          <a:p>
            <a:pPr marL="0" indent="0" algn="l">
              <a:lnSpc>
                <a:spcPts val="2799"/>
              </a:lnSpc>
              <a:buNone/>
            </a:pPr>
            <a:r>
              <a:rPr lang="en-US" sz="1750" dirty="0">
                <a:solidFill>
                  <a:srgbClr val="00002E"/>
                </a:solidFill>
                <a:latin typeface="PT Sans" pitchFamily="34" charset="0"/>
                <a:ea typeface="PT Sans" pitchFamily="34" charset="-122"/>
                <a:cs typeface="PT Sans" pitchFamily="34" charset="-120"/>
              </a:rPr>
              <a:t>Translate the machine learning models into functional code, integrating them into a comprehensive lung cancer prediction system.</a:t>
            </a:r>
            <a:endParaRPr lang="en-US" sz="1750" dirty="0"/>
          </a:p>
        </p:txBody>
      </p:sp>
      <p:pic>
        <p:nvPicPr>
          <p:cNvPr id="8" name="Image 2" descr="preencoded.png"/>
          <p:cNvPicPr>
            <a:picLocks noChangeAspect="1"/>
          </p:cNvPicPr>
          <p:nvPr/>
        </p:nvPicPr>
        <p:blipFill>
          <a:blip r:embed="rId4"/>
          <a:stretch>
            <a:fillRect/>
          </a:stretch>
        </p:blipFill>
        <p:spPr>
          <a:xfrm>
            <a:off x="4915019" y="2637592"/>
            <a:ext cx="555427" cy="555427"/>
          </a:xfrm>
          <a:prstGeom prst="rect">
            <a:avLst/>
          </a:prstGeom>
        </p:spPr>
      </p:pic>
      <p:sp>
        <p:nvSpPr>
          <p:cNvPr id="9" name="Text 4"/>
          <p:cNvSpPr/>
          <p:nvPr/>
        </p:nvSpPr>
        <p:spPr>
          <a:xfrm>
            <a:off x="4915019" y="3415189"/>
            <a:ext cx="2233493" cy="347186"/>
          </a:xfrm>
          <a:prstGeom prst="rect">
            <a:avLst/>
          </a:prstGeom>
          <a:noFill/>
          <a:ln/>
        </p:spPr>
        <p:txBody>
          <a:bodyPr wrap="none" rtlCol="0" anchor="t"/>
          <a:lstStyle/>
          <a:p>
            <a:pPr marL="0" indent="0" algn="l">
              <a:lnSpc>
                <a:spcPts val="2734"/>
              </a:lnSpc>
              <a:buNone/>
            </a:pPr>
            <a:r>
              <a:rPr lang="en-US" sz="2187" b="1" dirty="0">
                <a:solidFill>
                  <a:srgbClr val="015F98"/>
                </a:solidFill>
                <a:latin typeface="Nunito" pitchFamily="34" charset="0"/>
                <a:ea typeface="Nunito" pitchFamily="34" charset="-122"/>
                <a:cs typeface="Nunito" pitchFamily="34" charset="-120"/>
              </a:rPr>
              <a:t>Deployment</a:t>
            </a:r>
            <a:endParaRPr lang="en-US" sz="2187" dirty="0"/>
          </a:p>
        </p:txBody>
      </p:sp>
      <p:sp>
        <p:nvSpPr>
          <p:cNvPr id="10" name="Text 5"/>
          <p:cNvSpPr/>
          <p:nvPr/>
        </p:nvSpPr>
        <p:spPr>
          <a:xfrm>
            <a:off x="4915019" y="3895606"/>
            <a:ext cx="2233493" cy="2487811"/>
          </a:xfrm>
          <a:prstGeom prst="rect">
            <a:avLst/>
          </a:prstGeom>
          <a:noFill/>
          <a:ln/>
        </p:spPr>
        <p:txBody>
          <a:bodyPr wrap="square" rtlCol="0" anchor="t"/>
          <a:lstStyle/>
          <a:p>
            <a:pPr marL="0" indent="0" algn="l">
              <a:lnSpc>
                <a:spcPts val="2799"/>
              </a:lnSpc>
              <a:buNone/>
            </a:pPr>
            <a:r>
              <a:rPr lang="en-US" sz="1750" dirty="0">
                <a:solidFill>
                  <a:srgbClr val="00002E"/>
                </a:solidFill>
                <a:latin typeface="PT Sans" pitchFamily="34" charset="0"/>
                <a:ea typeface="PT Sans" pitchFamily="34" charset="-122"/>
                <a:cs typeface="PT Sans" pitchFamily="34" charset="-120"/>
              </a:rPr>
              <a:t>Package the solution for easy deployment in clinical settings, ensuring seamless integration with existing healthcare infrastructure.</a:t>
            </a:r>
            <a:endParaRPr lang="en-US" sz="1750" dirty="0"/>
          </a:p>
        </p:txBody>
      </p:sp>
      <p:pic>
        <p:nvPicPr>
          <p:cNvPr id="11" name="Image 3" descr="preencoded.png"/>
          <p:cNvPicPr>
            <a:picLocks noChangeAspect="1"/>
          </p:cNvPicPr>
          <p:nvPr/>
        </p:nvPicPr>
        <p:blipFill>
          <a:blip r:embed="rId5"/>
          <a:stretch>
            <a:fillRect/>
          </a:stretch>
        </p:blipFill>
        <p:spPr>
          <a:xfrm>
            <a:off x="7481768" y="2637592"/>
            <a:ext cx="555427" cy="555427"/>
          </a:xfrm>
          <a:prstGeom prst="rect">
            <a:avLst/>
          </a:prstGeom>
        </p:spPr>
      </p:pic>
      <p:sp>
        <p:nvSpPr>
          <p:cNvPr id="12" name="Text 6"/>
          <p:cNvSpPr/>
          <p:nvPr/>
        </p:nvSpPr>
        <p:spPr>
          <a:xfrm>
            <a:off x="7481768" y="3415189"/>
            <a:ext cx="2233374" cy="694373"/>
          </a:xfrm>
          <a:prstGeom prst="rect">
            <a:avLst/>
          </a:prstGeom>
          <a:noFill/>
          <a:ln/>
        </p:spPr>
        <p:txBody>
          <a:bodyPr wrap="square" rtlCol="0" anchor="t"/>
          <a:lstStyle/>
          <a:p>
            <a:pPr marL="0" indent="0" algn="l">
              <a:lnSpc>
                <a:spcPts val="2734"/>
              </a:lnSpc>
              <a:buNone/>
            </a:pPr>
            <a:r>
              <a:rPr lang="en-US" sz="2187" b="1" dirty="0">
                <a:solidFill>
                  <a:srgbClr val="AD1F96"/>
                </a:solidFill>
                <a:latin typeface="Nunito" pitchFamily="34" charset="0"/>
                <a:ea typeface="Nunito" pitchFamily="34" charset="-122"/>
                <a:cs typeface="Nunito" pitchFamily="34" charset="-120"/>
              </a:rPr>
              <a:t>Testing and Validation</a:t>
            </a:r>
            <a:endParaRPr lang="en-US" sz="2187" dirty="0"/>
          </a:p>
        </p:txBody>
      </p:sp>
      <p:sp>
        <p:nvSpPr>
          <p:cNvPr id="13" name="Text 7"/>
          <p:cNvSpPr/>
          <p:nvPr/>
        </p:nvSpPr>
        <p:spPr>
          <a:xfrm>
            <a:off x="7481768" y="4242792"/>
            <a:ext cx="2233374" cy="2132409"/>
          </a:xfrm>
          <a:prstGeom prst="rect">
            <a:avLst/>
          </a:prstGeom>
          <a:noFill/>
          <a:ln/>
        </p:spPr>
        <p:txBody>
          <a:bodyPr wrap="square" rtlCol="0" anchor="t"/>
          <a:lstStyle/>
          <a:p>
            <a:pPr marL="0" indent="0" algn="l">
              <a:lnSpc>
                <a:spcPts val="2799"/>
              </a:lnSpc>
              <a:buNone/>
            </a:pPr>
            <a:r>
              <a:rPr lang="en-US" sz="1750" dirty="0">
                <a:solidFill>
                  <a:srgbClr val="00002E"/>
                </a:solidFill>
                <a:latin typeface="PT Sans" pitchFamily="34" charset="0"/>
                <a:ea typeface="PT Sans" pitchFamily="34" charset="-122"/>
                <a:cs typeface="PT Sans" pitchFamily="34" charset="-120"/>
              </a:rPr>
              <a:t>Rigorously test the system using diverse datasets to validate its performance and ensure it meets clinical standards.</a:t>
            </a:r>
            <a:endParaRPr lang="en-US" sz="1750" dirty="0"/>
          </a:p>
        </p:txBody>
      </p:sp>
      <p:pic>
        <p:nvPicPr>
          <p:cNvPr id="14" name="Image 4" descr="preencoded.png"/>
          <p:cNvPicPr>
            <a:picLocks noChangeAspect="1"/>
          </p:cNvPicPr>
          <p:nvPr/>
        </p:nvPicPr>
        <p:blipFill>
          <a:blip r:embed="rId6"/>
          <a:stretch>
            <a:fillRect/>
          </a:stretch>
        </p:blipFill>
        <p:spPr>
          <a:xfrm>
            <a:off x="10048399" y="2637592"/>
            <a:ext cx="555427" cy="555427"/>
          </a:xfrm>
          <a:prstGeom prst="rect">
            <a:avLst/>
          </a:prstGeom>
        </p:spPr>
      </p:pic>
      <p:sp>
        <p:nvSpPr>
          <p:cNvPr id="15" name="Text 8"/>
          <p:cNvSpPr/>
          <p:nvPr/>
        </p:nvSpPr>
        <p:spPr>
          <a:xfrm>
            <a:off x="10048399" y="3415189"/>
            <a:ext cx="2233493" cy="347186"/>
          </a:xfrm>
          <a:prstGeom prst="rect">
            <a:avLst/>
          </a:prstGeom>
          <a:noFill/>
          <a:ln/>
        </p:spPr>
        <p:txBody>
          <a:bodyPr wrap="none" rtlCol="0" anchor="t"/>
          <a:lstStyle/>
          <a:p>
            <a:pPr marL="0" indent="0" algn="l">
              <a:lnSpc>
                <a:spcPts val="2734"/>
              </a:lnSpc>
              <a:buNone/>
            </a:pPr>
            <a:r>
              <a:rPr lang="en-US" sz="2187" b="1" dirty="0">
                <a:solidFill>
                  <a:srgbClr val="2D4DF2"/>
                </a:solidFill>
                <a:latin typeface="Nunito" pitchFamily="34" charset="0"/>
                <a:ea typeface="Nunito" pitchFamily="34" charset="-122"/>
                <a:cs typeface="Nunito" pitchFamily="34" charset="-120"/>
              </a:rPr>
              <a:t>User Interface</a:t>
            </a:r>
            <a:endParaRPr lang="en-US" sz="2187" dirty="0"/>
          </a:p>
        </p:txBody>
      </p:sp>
      <p:sp>
        <p:nvSpPr>
          <p:cNvPr id="16" name="Text 9"/>
          <p:cNvSpPr/>
          <p:nvPr/>
        </p:nvSpPr>
        <p:spPr>
          <a:xfrm>
            <a:off x="10048399" y="3895606"/>
            <a:ext cx="2233493" cy="2487811"/>
          </a:xfrm>
          <a:prstGeom prst="rect">
            <a:avLst/>
          </a:prstGeom>
          <a:noFill/>
          <a:ln/>
        </p:spPr>
        <p:txBody>
          <a:bodyPr wrap="square" rtlCol="0" anchor="t"/>
          <a:lstStyle/>
          <a:p>
            <a:pPr marL="0" indent="0" algn="l">
              <a:lnSpc>
                <a:spcPts val="2799"/>
              </a:lnSpc>
              <a:buNone/>
            </a:pPr>
            <a:r>
              <a:rPr lang="en-US" sz="1750" dirty="0">
                <a:solidFill>
                  <a:srgbClr val="00002E"/>
                </a:solidFill>
                <a:latin typeface="PT Sans" pitchFamily="34" charset="0"/>
                <a:ea typeface="PT Sans" pitchFamily="34" charset="-122"/>
                <a:cs typeface="PT Sans" pitchFamily="34" charset="-120"/>
              </a:rPr>
              <a:t>Design an intuitive and user-friendly interface that allows clinicians to easily input patient data and interpret the lung cancer prediction results.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TotalTime>
  <Words>860</Words>
  <Application>Microsoft Macintosh PowerPoint</Application>
  <PresentationFormat>Custom</PresentationFormat>
  <Paragraphs>76</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Aptos</vt:lpstr>
      <vt:lpstr>Arial</vt:lpstr>
      <vt:lpstr>Calibri</vt:lpstr>
      <vt:lpstr>Calibri Light</vt:lpstr>
      <vt:lpstr>Nunito</vt:lpstr>
      <vt:lpstr>PT Sans</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HARSHITHA J (RA2111003011553)</cp:lastModifiedBy>
  <cp:revision>3</cp:revision>
  <dcterms:created xsi:type="dcterms:W3CDTF">2024-04-21T05:48:35Z</dcterms:created>
  <dcterms:modified xsi:type="dcterms:W3CDTF">2024-04-24T05:03:14Z</dcterms:modified>
</cp:coreProperties>
</file>