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76" r:id="rId4"/>
    <p:sldId id="260" r:id="rId5"/>
    <p:sldId id="261" r:id="rId6"/>
    <p:sldId id="265" r:id="rId7"/>
    <p:sldId id="267" r:id="rId8"/>
    <p:sldId id="262" r:id="rId9"/>
    <p:sldId id="272" r:id="rId10"/>
    <p:sldId id="266" r:id="rId11"/>
    <p:sldId id="268" r:id="rId12"/>
    <p:sldId id="271" r:id="rId13"/>
    <p:sldId id="281" r:id="rId14"/>
    <p:sldId id="274" r:id="rId15"/>
    <p:sldId id="273" r:id="rId16"/>
    <p:sldId id="277" r:id="rId17"/>
    <p:sldId id="275" r:id="rId18"/>
    <p:sldId id="278" r:id="rId19"/>
    <p:sldId id="279" r:id="rId20"/>
    <p:sldId id="280" r:id="rId21"/>
    <p:sldId id="282" r:id="rId22"/>
    <p:sldId id="264" r:id="rId23"/>
    <p:sldId id="259" r:id="rId24"/>
  </p:sldIdLst>
  <p:sldSz cx="18288000" cy="10287000"/>
  <p:notesSz cx="6858000" cy="9144000"/>
  <p:embeddedFontLst>
    <p:embeddedFont>
      <p:font typeface="Canva Sans Bold" panose="020B0604020202020204" charset="0"/>
      <p:regular r:id="rId26"/>
    </p:embeddedFont>
    <p:embeddedFont>
      <p:font typeface="Cormorant Garamond Bold Italics" panose="020B0604020202020204" charset="0"/>
      <p:regular r:id="rId27"/>
    </p:embeddedFont>
    <p:embeddedFont>
      <p:font typeface="Quicksan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84C4DC-FBE8-DFDB-A2DA-336BC188D799}" v="5" dt="2025-02-22T06:26:40.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02C67-E1F3-4D4B-9EF8-DA8CC4ADF710}"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A98865-C367-429D-ABF4-B6C0B8BF37D9}" type="slidenum">
              <a:rPr lang="en-IN" smtClean="0"/>
              <a:t>‹#›</a:t>
            </a:fld>
            <a:endParaRPr lang="en-IN"/>
          </a:p>
        </p:txBody>
      </p:sp>
    </p:spTree>
    <p:extLst>
      <p:ext uri="{BB962C8B-B14F-4D97-AF65-F5344CB8AC3E}">
        <p14:creationId xmlns:p14="http://schemas.microsoft.com/office/powerpoint/2010/main" val="403618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321943" y="3468453"/>
            <a:ext cx="13097255" cy="2499339"/>
          </a:xfrm>
          <a:prstGeom prst="rect">
            <a:avLst/>
          </a:prstGeom>
        </p:spPr>
        <p:txBody>
          <a:bodyPr wrap="square" lIns="0" tIns="0" rIns="0" bIns="0" rtlCol="0" anchor="t">
            <a:spAutoFit/>
          </a:bodyPr>
          <a:lstStyle/>
          <a:p>
            <a:pPr algn="ctr">
              <a:lnSpc>
                <a:spcPts val="6595"/>
              </a:lnSpc>
            </a:pPr>
            <a:r>
              <a:rPr lang="en-US" sz="6000" b="1" i="1">
                <a:solidFill>
                  <a:srgbClr val="0F4662"/>
                </a:solidFill>
                <a:latin typeface="Times New Roman" panose="02020603050405020304" pitchFamily="18" charset="0"/>
                <a:ea typeface="Cormorant Garamond Bold Italics"/>
                <a:cs typeface="Times New Roman" panose="02020603050405020304" pitchFamily="18" charset="0"/>
                <a:sym typeface="Cormorant Garamond Bold Italics"/>
              </a:rPr>
              <a:t>Security System with Autonomous Anomaly Detection and Response Robot</a:t>
            </a:r>
          </a:p>
          <a:p>
            <a:pPr marL="0" lvl="0" indent="0" algn="ctr">
              <a:lnSpc>
                <a:spcPts val="6595"/>
              </a:lnSpc>
              <a:spcBef>
                <a:spcPct val="0"/>
              </a:spcBef>
            </a:pPr>
            <a:endParaRPr lang="en-US" sz="4711" b="1" i="1">
              <a:solidFill>
                <a:srgbClr val="0F4662"/>
              </a:solidFill>
              <a:latin typeface="Cormorant Garamond Bold Italics"/>
              <a:ea typeface="Cormorant Garamond Bold Italics"/>
              <a:cs typeface="Cormorant Garamond Bold Italics"/>
              <a:sym typeface="Cormorant Garamond Bold Italics"/>
            </a:endParaRP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5649752" y="5973736"/>
            <a:ext cx="9994163" cy="2211375"/>
          </a:xfrm>
          <a:prstGeom prst="rect">
            <a:avLst/>
          </a:prstGeom>
        </p:spPr>
        <p:txBody>
          <a:bodyPr wrap="square" lIns="0" tIns="0" rIns="0" bIns="0" rtlCol="0" anchor="t">
            <a:spAutoFit/>
          </a:bodyPr>
          <a:lstStyle/>
          <a:p>
            <a:pPr algn="ctr">
              <a:lnSpc>
                <a:spcPts val="4397"/>
              </a:lnSpc>
              <a:spcBef>
                <a:spcPct val="0"/>
              </a:spcBef>
            </a:pPr>
            <a:r>
              <a:rPr lang="en-US" sz="3100">
                <a:solidFill>
                  <a:srgbClr val="0F4662"/>
                </a:solidFill>
                <a:latin typeface="Quicksand"/>
                <a:ea typeface="Quicksand"/>
                <a:cs typeface="Quicksand"/>
              </a:rPr>
              <a:t>I Charuhas Reddy CB.SC.U4AIE23233</a:t>
            </a:r>
            <a:endParaRPr lang="en-US">
              <a:ea typeface="Calibri"/>
              <a:cs typeface="Calibri"/>
            </a:endParaRPr>
          </a:p>
          <a:p>
            <a:pPr algn="ctr">
              <a:lnSpc>
                <a:spcPts val="4397"/>
              </a:lnSpc>
              <a:spcBef>
                <a:spcPct val="0"/>
              </a:spcBef>
            </a:pPr>
            <a:r>
              <a:rPr lang="en-US" sz="3100">
                <a:solidFill>
                  <a:srgbClr val="0F4662"/>
                </a:solidFill>
                <a:latin typeface="Quicksand"/>
                <a:ea typeface="Quicksand"/>
                <a:cs typeface="Quicksand"/>
              </a:rPr>
              <a:t>CB Harshavardhan CB.SC.U4AIE23220</a:t>
            </a:r>
          </a:p>
          <a:p>
            <a:pPr algn="ctr">
              <a:lnSpc>
                <a:spcPts val="4397"/>
              </a:lnSpc>
              <a:spcBef>
                <a:spcPct val="0"/>
              </a:spcBef>
            </a:pPr>
            <a:r>
              <a:rPr lang="en-US" sz="3100">
                <a:solidFill>
                  <a:srgbClr val="0F4662"/>
                </a:solidFill>
                <a:latin typeface="Quicksand"/>
                <a:ea typeface="Quicksand"/>
                <a:cs typeface="Quicksand"/>
              </a:rPr>
              <a:t>C Vishnuvardhan Chowdary CB.SC.U4AIE23219</a:t>
            </a:r>
          </a:p>
          <a:p>
            <a:pPr algn="ctr">
              <a:lnSpc>
                <a:spcPts val="4397"/>
              </a:lnSpc>
              <a:spcBef>
                <a:spcPct val="0"/>
              </a:spcBef>
            </a:pPr>
            <a:r>
              <a:rPr lang="en-US" sz="3100">
                <a:solidFill>
                  <a:srgbClr val="0F4662"/>
                </a:solidFill>
                <a:latin typeface="Quicksand"/>
                <a:ea typeface="Quicksand"/>
                <a:cs typeface="Quicksand"/>
              </a:rPr>
              <a:t>Y </a:t>
            </a:r>
            <a:r>
              <a:rPr lang="en-US" sz="3100" noProof="1">
                <a:solidFill>
                  <a:srgbClr val="0F4662"/>
                </a:solidFill>
                <a:latin typeface="Quicksand"/>
                <a:ea typeface="Quicksand"/>
                <a:cs typeface="Quicksand"/>
              </a:rPr>
              <a:t>Bhasith</a:t>
            </a:r>
            <a:r>
              <a:rPr lang="en-US" sz="3100" dirty="0">
                <a:solidFill>
                  <a:srgbClr val="0F4662"/>
                </a:solidFill>
                <a:latin typeface="Quicksand"/>
                <a:ea typeface="Quicksand"/>
                <a:cs typeface="Quicksand"/>
              </a:rPr>
              <a:t> Sai CB.SC.U4AIE23264 </a:t>
            </a:r>
          </a:p>
        </p:txBody>
      </p:sp>
      <p:sp>
        <p:nvSpPr>
          <p:cNvPr id="7" name="TextBox 7"/>
          <p:cNvSpPr txBox="1"/>
          <p:nvPr/>
        </p:nvSpPr>
        <p:spPr>
          <a:xfrm>
            <a:off x="3322179" y="1967581"/>
            <a:ext cx="11643643" cy="602409"/>
          </a:xfrm>
          <a:prstGeom prst="rect">
            <a:avLst/>
          </a:prstGeom>
        </p:spPr>
        <p:txBody>
          <a:bodyPr lIns="0" tIns="0" rIns="0" bIns="0" rtlCol="0" anchor="t">
            <a:spAutoFit/>
          </a:bodyPr>
          <a:lstStyle/>
          <a:p>
            <a:pPr algn="ctr">
              <a:lnSpc>
                <a:spcPts val="4397"/>
              </a:lnSpc>
              <a:spcBef>
                <a:spcPct val="0"/>
              </a:spcBef>
            </a:pPr>
            <a:r>
              <a:rPr lang="en-US" sz="5400">
                <a:solidFill>
                  <a:srgbClr val="0F4662"/>
                </a:solidFill>
                <a:latin typeface="Times New Roman"/>
                <a:cs typeface="Times New Roman"/>
                <a:sym typeface="Quicksand"/>
              </a:rPr>
              <a:t>Group C9</a:t>
            </a:r>
            <a:endParaRPr lang="en-US" sz="5400">
              <a:latin typeface="Times New Roman"/>
              <a:cs typeface="Times New Roman"/>
            </a:endParaRPr>
          </a:p>
        </p:txBody>
      </p:sp>
      <p:sp>
        <p:nvSpPr>
          <p:cNvPr id="8" name="Freeform 8"/>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7C2A6-FD78-F6FC-6F30-A5B2DD31E393}"/>
              </a:ext>
            </a:extLst>
          </p:cNvPr>
          <p:cNvSpPr>
            <a:spLocks noGrp="1"/>
          </p:cNvSpPr>
          <p:nvPr>
            <p:ph type="ctrTitle"/>
          </p:nvPr>
        </p:nvSpPr>
        <p:spPr>
          <a:xfrm>
            <a:off x="685800" y="330200"/>
            <a:ext cx="7772400" cy="1470025"/>
          </a:xfrm>
        </p:spPr>
        <p:txBody>
          <a:bodyPr>
            <a:normAutofit/>
          </a:bodyPr>
          <a:lstStyle/>
          <a:p>
            <a:pPr algn="l"/>
            <a:r>
              <a:rPr lang="en-US" sz="5400" b="1">
                <a:solidFill>
                  <a:schemeClr val="tx2">
                    <a:lumMod val="76000"/>
                  </a:schemeClr>
                </a:solidFill>
                <a:latin typeface="Times New Roman"/>
                <a:ea typeface="Calibri"/>
                <a:cs typeface="Calibri"/>
              </a:rPr>
              <a:t>Hardware Requirements</a:t>
            </a:r>
            <a:endParaRPr lang="en-US" sz="5400">
              <a:solidFill>
                <a:schemeClr val="tx2">
                  <a:lumMod val="76000"/>
                </a:schemeClr>
              </a:solidFill>
              <a:ea typeface="Calibri"/>
              <a:cs typeface="Calibri"/>
            </a:endParaRPr>
          </a:p>
        </p:txBody>
      </p:sp>
      <p:pic>
        <p:nvPicPr>
          <p:cNvPr id="4" name="Picture 3" descr="A green circuit board with many different components&#10;&#10;AI-generated content may be incorrect.">
            <a:extLst>
              <a:ext uri="{FF2B5EF4-FFF2-40B4-BE49-F238E27FC236}">
                <a16:creationId xmlns:a16="http://schemas.microsoft.com/office/drawing/2014/main" id="{193ACBA1-CB1F-F14B-87F4-B92F2003665A}"/>
              </a:ext>
            </a:extLst>
          </p:cNvPr>
          <p:cNvPicPr>
            <a:picLocks noChangeAspect="1"/>
          </p:cNvPicPr>
          <p:nvPr/>
        </p:nvPicPr>
        <p:blipFill>
          <a:blip r:embed="rId2"/>
          <a:stretch>
            <a:fillRect/>
          </a:stretch>
        </p:blipFill>
        <p:spPr>
          <a:xfrm>
            <a:off x="6788272" y="2588299"/>
            <a:ext cx="4076406" cy="4153634"/>
          </a:xfrm>
          <a:prstGeom prst="rect">
            <a:avLst/>
          </a:prstGeom>
        </p:spPr>
      </p:pic>
      <p:pic>
        <p:nvPicPr>
          <p:cNvPr id="6" name="Picture 5" descr="Web camera on transparent Background 43662155 PNG">
            <a:extLst>
              <a:ext uri="{FF2B5EF4-FFF2-40B4-BE49-F238E27FC236}">
                <a16:creationId xmlns:a16="http://schemas.microsoft.com/office/drawing/2014/main" id="{1063137B-E54A-DC86-D40F-C557162AAEF5}"/>
              </a:ext>
            </a:extLst>
          </p:cNvPr>
          <p:cNvPicPr>
            <a:picLocks noChangeAspect="1"/>
          </p:cNvPicPr>
          <p:nvPr/>
        </p:nvPicPr>
        <p:blipFill>
          <a:blip r:embed="rId3"/>
          <a:stretch>
            <a:fillRect/>
          </a:stretch>
        </p:blipFill>
        <p:spPr>
          <a:xfrm>
            <a:off x="683594" y="2832787"/>
            <a:ext cx="4069343" cy="3881344"/>
          </a:xfrm>
          <a:prstGeom prst="rect">
            <a:avLst/>
          </a:prstGeom>
        </p:spPr>
      </p:pic>
      <p:sp>
        <p:nvSpPr>
          <p:cNvPr id="7" name="TextBox 6">
            <a:extLst>
              <a:ext uri="{FF2B5EF4-FFF2-40B4-BE49-F238E27FC236}">
                <a16:creationId xmlns:a16="http://schemas.microsoft.com/office/drawing/2014/main" id="{399A6AD0-22BD-BCB1-2197-1F51703FC8AB}"/>
              </a:ext>
            </a:extLst>
          </p:cNvPr>
          <p:cNvSpPr txBox="1"/>
          <p:nvPr/>
        </p:nvSpPr>
        <p:spPr>
          <a:xfrm>
            <a:off x="1543822" y="7121463"/>
            <a:ext cx="26659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Calibri"/>
                <a:cs typeface="Calibri"/>
              </a:rPr>
              <a:t>Web Cameras                               </a:t>
            </a:r>
            <a:endParaRPr lang="en-US"/>
          </a:p>
        </p:txBody>
      </p:sp>
      <p:sp>
        <p:nvSpPr>
          <p:cNvPr id="8" name="TextBox 7">
            <a:extLst>
              <a:ext uri="{FF2B5EF4-FFF2-40B4-BE49-F238E27FC236}">
                <a16:creationId xmlns:a16="http://schemas.microsoft.com/office/drawing/2014/main" id="{19DF82BC-4D2E-878A-065E-3DDE59EA78DA}"/>
              </a:ext>
            </a:extLst>
          </p:cNvPr>
          <p:cNvSpPr txBox="1"/>
          <p:nvPr/>
        </p:nvSpPr>
        <p:spPr>
          <a:xfrm>
            <a:off x="8358352" y="623498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15" name="Picture 14" descr="A round silver container with blue and green stripes&#10;&#10;AI-generated content may be incorrect.">
            <a:extLst>
              <a:ext uri="{FF2B5EF4-FFF2-40B4-BE49-F238E27FC236}">
                <a16:creationId xmlns:a16="http://schemas.microsoft.com/office/drawing/2014/main" id="{3B93BFC3-84F4-4CAA-6712-8316A155EF92}"/>
              </a:ext>
            </a:extLst>
          </p:cNvPr>
          <p:cNvPicPr>
            <a:picLocks noChangeAspect="1"/>
          </p:cNvPicPr>
          <p:nvPr/>
        </p:nvPicPr>
        <p:blipFill>
          <a:blip r:embed="rId4"/>
          <a:stretch>
            <a:fillRect/>
          </a:stretch>
        </p:blipFill>
        <p:spPr>
          <a:xfrm>
            <a:off x="12435274" y="2596207"/>
            <a:ext cx="4600317" cy="4523088"/>
          </a:xfrm>
          <a:prstGeom prst="rect">
            <a:avLst/>
          </a:prstGeom>
        </p:spPr>
      </p:pic>
      <p:sp>
        <p:nvSpPr>
          <p:cNvPr id="17" name="TextBox 16">
            <a:extLst>
              <a:ext uri="{FF2B5EF4-FFF2-40B4-BE49-F238E27FC236}">
                <a16:creationId xmlns:a16="http://schemas.microsoft.com/office/drawing/2014/main" id="{048E40A4-A053-3399-3322-CBA48D87D035}"/>
              </a:ext>
            </a:extLst>
          </p:cNvPr>
          <p:cNvSpPr txBox="1"/>
          <p:nvPr/>
        </p:nvSpPr>
        <p:spPr>
          <a:xfrm>
            <a:off x="7527965" y="7126893"/>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Calibri"/>
                <a:cs typeface="Calibri"/>
              </a:rPr>
              <a:t>Raspberry Pi</a:t>
            </a:r>
          </a:p>
        </p:txBody>
      </p:sp>
      <p:sp>
        <p:nvSpPr>
          <p:cNvPr id="18" name="TextBox 17">
            <a:extLst>
              <a:ext uri="{FF2B5EF4-FFF2-40B4-BE49-F238E27FC236}">
                <a16:creationId xmlns:a16="http://schemas.microsoft.com/office/drawing/2014/main" id="{08CF6B87-FA63-96A8-0530-BEF08C4B690E}"/>
              </a:ext>
            </a:extLst>
          </p:cNvPr>
          <p:cNvSpPr txBox="1"/>
          <p:nvPr/>
        </p:nvSpPr>
        <p:spPr>
          <a:xfrm>
            <a:off x="13724702" y="7126991"/>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Calibri"/>
                <a:cs typeface="Calibri"/>
              </a:rPr>
              <a:t>Lidar sensors</a:t>
            </a:r>
            <a:endParaRPr lang="en-US" sz="2400" b="1">
              <a:latin typeface="Times New Roman"/>
              <a:cs typeface="Times New Roman"/>
            </a:endParaRPr>
          </a:p>
        </p:txBody>
      </p:sp>
    </p:spTree>
    <p:extLst>
      <p:ext uri="{BB962C8B-B14F-4D97-AF65-F5344CB8AC3E}">
        <p14:creationId xmlns:p14="http://schemas.microsoft.com/office/powerpoint/2010/main" val="842630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and white electronic device&#10;&#10;AI-generated content may be incorrect.">
            <a:extLst>
              <a:ext uri="{FF2B5EF4-FFF2-40B4-BE49-F238E27FC236}">
                <a16:creationId xmlns:a16="http://schemas.microsoft.com/office/drawing/2014/main" id="{0295178C-1673-C586-21D0-B28C8F8C3E8C}"/>
              </a:ext>
            </a:extLst>
          </p:cNvPr>
          <p:cNvPicPr>
            <a:picLocks noChangeAspect="1"/>
          </p:cNvPicPr>
          <p:nvPr/>
        </p:nvPicPr>
        <p:blipFill>
          <a:blip r:embed="rId2"/>
          <a:stretch>
            <a:fillRect/>
          </a:stretch>
        </p:blipFill>
        <p:spPr>
          <a:xfrm>
            <a:off x="669377" y="2836565"/>
            <a:ext cx="4231416" cy="3228459"/>
          </a:xfrm>
          <a:prstGeom prst="rect">
            <a:avLst/>
          </a:prstGeom>
        </p:spPr>
      </p:pic>
      <p:pic>
        <p:nvPicPr>
          <p:cNvPr id="10" name="Picture 9" descr="A black circuit board with many ports&#10;&#10;AI-generated content may be incorrect.">
            <a:extLst>
              <a:ext uri="{FF2B5EF4-FFF2-40B4-BE49-F238E27FC236}">
                <a16:creationId xmlns:a16="http://schemas.microsoft.com/office/drawing/2014/main" id="{5E1DAB61-3753-BB81-0569-80A498584E84}"/>
              </a:ext>
            </a:extLst>
          </p:cNvPr>
          <p:cNvPicPr>
            <a:picLocks noChangeAspect="1"/>
          </p:cNvPicPr>
          <p:nvPr/>
        </p:nvPicPr>
        <p:blipFill>
          <a:blip r:embed="rId3"/>
          <a:stretch>
            <a:fillRect/>
          </a:stretch>
        </p:blipFill>
        <p:spPr>
          <a:xfrm>
            <a:off x="12737463" y="2551671"/>
            <a:ext cx="4695915" cy="3514590"/>
          </a:xfrm>
          <a:prstGeom prst="rect">
            <a:avLst/>
          </a:prstGeom>
        </p:spPr>
      </p:pic>
      <p:sp>
        <p:nvSpPr>
          <p:cNvPr id="11" name="TextBox 10">
            <a:extLst>
              <a:ext uri="{FF2B5EF4-FFF2-40B4-BE49-F238E27FC236}">
                <a16:creationId xmlns:a16="http://schemas.microsoft.com/office/drawing/2014/main" id="{118736E9-B3CA-8EBD-DAEC-681B5E77EF1E}"/>
              </a:ext>
            </a:extLst>
          </p:cNvPr>
          <p:cNvSpPr txBox="1"/>
          <p:nvPr/>
        </p:nvSpPr>
        <p:spPr>
          <a:xfrm>
            <a:off x="1729359" y="6308388"/>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err="1">
                <a:ea typeface="Calibri"/>
                <a:cs typeface="Calibri"/>
              </a:rPr>
              <a:t>Wifi</a:t>
            </a:r>
            <a:r>
              <a:rPr lang="en-US" sz="2400" b="1">
                <a:ea typeface="Calibri"/>
                <a:cs typeface="Calibri"/>
              </a:rPr>
              <a:t> Module</a:t>
            </a:r>
          </a:p>
        </p:txBody>
      </p:sp>
      <p:sp>
        <p:nvSpPr>
          <p:cNvPr id="12" name="TextBox 11">
            <a:extLst>
              <a:ext uri="{FF2B5EF4-FFF2-40B4-BE49-F238E27FC236}">
                <a16:creationId xmlns:a16="http://schemas.microsoft.com/office/drawing/2014/main" id="{AC041D57-B13A-A1F1-EBFC-7E76F07CD379}"/>
              </a:ext>
            </a:extLst>
          </p:cNvPr>
          <p:cNvSpPr txBox="1"/>
          <p:nvPr/>
        </p:nvSpPr>
        <p:spPr>
          <a:xfrm>
            <a:off x="7768674" y="6315392"/>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Calibri"/>
                <a:cs typeface="Calibri"/>
              </a:rPr>
              <a:t>Surveillance Robot</a:t>
            </a:r>
          </a:p>
        </p:txBody>
      </p:sp>
      <p:sp>
        <p:nvSpPr>
          <p:cNvPr id="13" name="TextBox 12">
            <a:extLst>
              <a:ext uri="{FF2B5EF4-FFF2-40B4-BE49-F238E27FC236}">
                <a16:creationId xmlns:a16="http://schemas.microsoft.com/office/drawing/2014/main" id="{D7447A7E-E969-9832-1289-AEA053196ECF}"/>
              </a:ext>
            </a:extLst>
          </p:cNvPr>
          <p:cNvSpPr txBox="1"/>
          <p:nvPr/>
        </p:nvSpPr>
        <p:spPr>
          <a:xfrm>
            <a:off x="13984941" y="640079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Calibri"/>
                <a:cs typeface="Calibri"/>
              </a:rPr>
              <a:t>Jetson Nano</a:t>
            </a:r>
          </a:p>
        </p:txBody>
      </p:sp>
      <p:pic>
        <p:nvPicPr>
          <p:cNvPr id="3" name="Picture 2" descr="A green and black robot&#10;&#10;AI-generated content may be incorrect.">
            <a:extLst>
              <a:ext uri="{FF2B5EF4-FFF2-40B4-BE49-F238E27FC236}">
                <a16:creationId xmlns:a16="http://schemas.microsoft.com/office/drawing/2014/main" id="{A8817EAD-9FC0-32B9-39AF-222FA686ABF8}"/>
              </a:ext>
            </a:extLst>
          </p:cNvPr>
          <p:cNvPicPr>
            <a:picLocks noChangeAspect="1"/>
          </p:cNvPicPr>
          <p:nvPr/>
        </p:nvPicPr>
        <p:blipFill>
          <a:blip r:embed="rId4"/>
          <a:stretch>
            <a:fillRect/>
          </a:stretch>
        </p:blipFill>
        <p:spPr>
          <a:xfrm>
            <a:off x="6750523" y="3068981"/>
            <a:ext cx="4215455" cy="3253173"/>
          </a:xfrm>
          <a:prstGeom prst="rect">
            <a:avLst/>
          </a:prstGeom>
        </p:spPr>
      </p:pic>
    </p:spTree>
    <p:extLst>
      <p:ext uri="{BB962C8B-B14F-4D97-AF65-F5344CB8AC3E}">
        <p14:creationId xmlns:p14="http://schemas.microsoft.com/office/powerpoint/2010/main" val="268569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A04D9D-751D-D170-AAA9-7DF56601635A}"/>
              </a:ext>
            </a:extLst>
          </p:cNvPr>
          <p:cNvSpPr txBox="1"/>
          <p:nvPr/>
        </p:nvSpPr>
        <p:spPr>
          <a:xfrm>
            <a:off x="1260701" y="697518"/>
            <a:ext cx="6629400"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a:solidFill>
                  <a:schemeClr val="tx2">
                    <a:lumMod val="76000"/>
                  </a:schemeClr>
                </a:solidFill>
                <a:latin typeface="Times New Roman"/>
                <a:cs typeface="Times New Roman"/>
              </a:rPr>
              <a:t>System Architecture</a:t>
            </a:r>
            <a:endParaRPr lang="en-US" sz="5400">
              <a:solidFill>
                <a:schemeClr val="tx2">
                  <a:lumMod val="76000"/>
                </a:schemeClr>
              </a:solidFill>
              <a:latin typeface="Times New Roman"/>
              <a:cs typeface="Times New Roman"/>
            </a:endParaRPr>
          </a:p>
          <a:p>
            <a:pPr algn="l"/>
            <a:endParaRPr lang="en-US" sz="2400">
              <a:solidFill>
                <a:schemeClr val="tx2">
                  <a:lumMod val="76000"/>
                </a:schemeClr>
              </a:solidFill>
              <a:ea typeface="Calibri"/>
              <a:cs typeface="Calibri"/>
            </a:endParaRPr>
          </a:p>
        </p:txBody>
      </p:sp>
      <p:pic>
        <p:nvPicPr>
          <p:cNvPr id="4" name="Picture 3" descr="A green and black robot with wheels&#10;&#10;AI-generated content may be incorrect.">
            <a:extLst>
              <a:ext uri="{FF2B5EF4-FFF2-40B4-BE49-F238E27FC236}">
                <a16:creationId xmlns:a16="http://schemas.microsoft.com/office/drawing/2014/main" id="{543AC3DA-A621-A2EF-7BA3-9D9D3DD56941}"/>
              </a:ext>
            </a:extLst>
          </p:cNvPr>
          <p:cNvPicPr>
            <a:picLocks noChangeAspect="1"/>
          </p:cNvPicPr>
          <p:nvPr/>
        </p:nvPicPr>
        <p:blipFill>
          <a:blip r:embed="rId2"/>
          <a:stretch>
            <a:fillRect/>
          </a:stretch>
        </p:blipFill>
        <p:spPr>
          <a:xfrm>
            <a:off x="3487510" y="2016578"/>
            <a:ext cx="11949792" cy="7233555"/>
          </a:xfrm>
          <a:prstGeom prst="rect">
            <a:avLst/>
          </a:prstGeom>
        </p:spPr>
      </p:pic>
    </p:spTree>
    <p:extLst>
      <p:ext uri="{BB962C8B-B14F-4D97-AF65-F5344CB8AC3E}">
        <p14:creationId xmlns:p14="http://schemas.microsoft.com/office/powerpoint/2010/main" val="806641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video&#10;&#10;AI-generated content may be incorrect.">
            <a:extLst>
              <a:ext uri="{FF2B5EF4-FFF2-40B4-BE49-F238E27FC236}">
                <a16:creationId xmlns:a16="http://schemas.microsoft.com/office/drawing/2014/main" id="{B0E6FB11-9418-2A59-480C-7E33BF20821D}"/>
              </a:ext>
            </a:extLst>
          </p:cNvPr>
          <p:cNvPicPr>
            <a:picLocks noChangeAspect="1"/>
          </p:cNvPicPr>
          <p:nvPr/>
        </p:nvPicPr>
        <p:blipFill>
          <a:blip r:embed="rId2"/>
          <a:stretch>
            <a:fillRect/>
          </a:stretch>
        </p:blipFill>
        <p:spPr>
          <a:xfrm>
            <a:off x="1685609" y="1787571"/>
            <a:ext cx="6178975" cy="6172200"/>
          </a:xfrm>
          <a:prstGeom prst="rect">
            <a:avLst/>
          </a:prstGeom>
        </p:spPr>
      </p:pic>
      <p:pic>
        <p:nvPicPr>
          <p:cNvPr id="3" name="Picture 2" descr="A screenshot of a video&#10;&#10;AI-generated content may be incorrect.">
            <a:extLst>
              <a:ext uri="{FF2B5EF4-FFF2-40B4-BE49-F238E27FC236}">
                <a16:creationId xmlns:a16="http://schemas.microsoft.com/office/drawing/2014/main" id="{C80DFC11-DFF9-BEAD-C8D4-89A56C0F744F}"/>
              </a:ext>
            </a:extLst>
          </p:cNvPr>
          <p:cNvPicPr>
            <a:picLocks noChangeAspect="1"/>
          </p:cNvPicPr>
          <p:nvPr/>
        </p:nvPicPr>
        <p:blipFill>
          <a:blip r:embed="rId3"/>
          <a:srcRect r="14423"/>
          <a:stretch/>
        </p:blipFill>
        <p:spPr>
          <a:xfrm>
            <a:off x="10773879" y="1619176"/>
            <a:ext cx="4383048" cy="6498771"/>
          </a:xfrm>
          <a:prstGeom prst="rect">
            <a:avLst/>
          </a:prstGeom>
        </p:spPr>
      </p:pic>
      <p:sp>
        <p:nvSpPr>
          <p:cNvPr id="4" name="TextBox 3">
            <a:extLst>
              <a:ext uri="{FF2B5EF4-FFF2-40B4-BE49-F238E27FC236}">
                <a16:creationId xmlns:a16="http://schemas.microsoft.com/office/drawing/2014/main" id="{78615B07-724E-21EC-D108-FB4751F8B923}"/>
              </a:ext>
            </a:extLst>
          </p:cNvPr>
          <p:cNvSpPr txBox="1"/>
          <p:nvPr/>
        </p:nvSpPr>
        <p:spPr>
          <a:xfrm>
            <a:off x="1911032" y="752830"/>
            <a:ext cx="470483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accent1">
                    <a:lumMod val="76000"/>
                  </a:schemeClr>
                </a:solidFill>
                <a:latin typeface="Times New Roman"/>
                <a:ea typeface="Calibri"/>
                <a:cs typeface="Calibri"/>
              </a:rPr>
              <a:t>Real-Time Yolo Detection</a:t>
            </a:r>
            <a:endParaRPr lang="en-US" sz="3200" b="1">
              <a:solidFill>
                <a:schemeClr val="accent1">
                  <a:lumMod val="76000"/>
                </a:schemeClr>
              </a:solidFill>
              <a:latin typeface="Times New Roman"/>
              <a:cs typeface="Times New Roman"/>
            </a:endParaRPr>
          </a:p>
        </p:txBody>
      </p:sp>
      <p:sp>
        <p:nvSpPr>
          <p:cNvPr id="5" name="TextBox 4">
            <a:extLst>
              <a:ext uri="{FF2B5EF4-FFF2-40B4-BE49-F238E27FC236}">
                <a16:creationId xmlns:a16="http://schemas.microsoft.com/office/drawing/2014/main" id="{F00A169E-E598-3099-0767-2CB9C569E925}"/>
              </a:ext>
            </a:extLst>
          </p:cNvPr>
          <p:cNvSpPr txBox="1"/>
          <p:nvPr/>
        </p:nvSpPr>
        <p:spPr>
          <a:xfrm>
            <a:off x="3204194" y="8358385"/>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Calibri"/>
                <a:cs typeface="Calibri"/>
              </a:rPr>
              <a:t>Using single cam</a:t>
            </a:r>
          </a:p>
        </p:txBody>
      </p:sp>
      <p:sp>
        <p:nvSpPr>
          <p:cNvPr id="6" name="TextBox 5">
            <a:extLst>
              <a:ext uri="{FF2B5EF4-FFF2-40B4-BE49-F238E27FC236}">
                <a16:creationId xmlns:a16="http://schemas.microsoft.com/office/drawing/2014/main" id="{138A9C5C-50CA-CBCF-AF48-4840C02AEC2A}"/>
              </a:ext>
            </a:extLst>
          </p:cNvPr>
          <p:cNvSpPr txBox="1"/>
          <p:nvPr/>
        </p:nvSpPr>
        <p:spPr>
          <a:xfrm>
            <a:off x="11589647" y="8354478"/>
            <a:ext cx="295944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imes New Roman"/>
                <a:ea typeface="Calibri"/>
                <a:cs typeface="Calibri"/>
              </a:rPr>
              <a:t>Using multiple cams</a:t>
            </a:r>
          </a:p>
        </p:txBody>
      </p:sp>
    </p:spTree>
    <p:extLst>
      <p:ext uri="{BB962C8B-B14F-4D97-AF65-F5344CB8AC3E}">
        <p14:creationId xmlns:p14="http://schemas.microsoft.com/office/powerpoint/2010/main" val="101896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8BFF34-2BA6-100D-9290-4CE589204D88}"/>
              </a:ext>
            </a:extLst>
          </p:cNvPr>
          <p:cNvSpPr txBox="1"/>
          <p:nvPr/>
        </p:nvSpPr>
        <p:spPr>
          <a:xfrm>
            <a:off x="594416" y="810740"/>
            <a:ext cx="646567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b="1">
                <a:solidFill>
                  <a:schemeClr val="tx2">
                    <a:lumMod val="76000"/>
                  </a:schemeClr>
                </a:solidFill>
                <a:latin typeface="Times New Roman"/>
                <a:ea typeface="Calibri"/>
                <a:cs typeface="Calibri"/>
              </a:rPr>
              <a:t>Software Requirements</a:t>
            </a:r>
          </a:p>
        </p:txBody>
      </p:sp>
      <p:sp>
        <p:nvSpPr>
          <p:cNvPr id="3" name="TextBox 2">
            <a:extLst>
              <a:ext uri="{FF2B5EF4-FFF2-40B4-BE49-F238E27FC236}">
                <a16:creationId xmlns:a16="http://schemas.microsoft.com/office/drawing/2014/main" id="{D755D4CB-68D6-B3AA-9541-736560167A90}"/>
              </a:ext>
            </a:extLst>
          </p:cNvPr>
          <p:cNvSpPr txBox="1"/>
          <p:nvPr/>
        </p:nvSpPr>
        <p:spPr>
          <a:xfrm>
            <a:off x="339502" y="1945699"/>
            <a:ext cx="17509521" cy="78374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Font typeface="Arial"/>
              <a:buChar char="•"/>
            </a:pPr>
            <a:r>
              <a:rPr lang="en-US" sz="3600">
                <a:latin typeface="Times New Roman"/>
                <a:cs typeface="Times New Roman"/>
              </a:rPr>
              <a:t>For Object Detection:-</a:t>
            </a:r>
            <a:endParaRPr lang="en-US" sz="3600">
              <a:latin typeface="Times New Roman"/>
              <a:ea typeface="Calibri"/>
              <a:cs typeface="Calibri"/>
            </a:endParaRPr>
          </a:p>
          <a:p>
            <a:pPr marL="1371600" lvl="2" indent="-457200">
              <a:lnSpc>
                <a:spcPct val="150000"/>
              </a:lnSpc>
              <a:buFont typeface="Courier New"/>
              <a:buChar char="o"/>
            </a:pPr>
            <a:r>
              <a:rPr lang="en-US" sz="3600">
                <a:latin typeface="Times New Roman"/>
                <a:cs typeface="Times New Roman"/>
              </a:rPr>
              <a:t>Yolov8 from </a:t>
            </a:r>
            <a:r>
              <a:rPr lang="en-US" sz="3600" err="1">
                <a:latin typeface="Times New Roman"/>
                <a:cs typeface="Times New Roman"/>
              </a:rPr>
              <a:t>Ultralytics</a:t>
            </a:r>
            <a:endParaRPr lang="en-US" sz="3600">
              <a:latin typeface="Times New Roman"/>
              <a:cs typeface="Times New Roman"/>
            </a:endParaRPr>
          </a:p>
          <a:p>
            <a:pPr marL="457200" indent="-457200">
              <a:lnSpc>
                <a:spcPct val="150000"/>
              </a:lnSpc>
              <a:buFont typeface="Arial"/>
              <a:buChar char="•"/>
            </a:pPr>
            <a:r>
              <a:rPr lang="en-US" sz="3600">
                <a:latin typeface="Times New Roman"/>
                <a:cs typeface="Times New Roman"/>
              </a:rPr>
              <a:t>For Navigation of Robot:-</a:t>
            </a:r>
          </a:p>
          <a:p>
            <a:pPr marL="1371600" lvl="2" indent="-457200">
              <a:lnSpc>
                <a:spcPct val="150000"/>
              </a:lnSpc>
              <a:buFont typeface="Courier New"/>
              <a:buChar char="o"/>
            </a:pPr>
            <a:r>
              <a:rPr lang="en-US" sz="3600">
                <a:latin typeface="Times New Roman"/>
                <a:cs typeface="Times New Roman"/>
              </a:rPr>
              <a:t>SLAM integrated within Jetpack SDK</a:t>
            </a:r>
            <a:endParaRPr lang="en-US" sz="3600">
              <a:latin typeface="Times New Roman"/>
              <a:ea typeface="Calibri"/>
              <a:cs typeface="Calibri"/>
            </a:endParaRPr>
          </a:p>
          <a:p>
            <a:pPr marL="457200" indent="-457200">
              <a:lnSpc>
                <a:spcPct val="150000"/>
              </a:lnSpc>
              <a:buFont typeface="Arial"/>
              <a:buChar char="•"/>
            </a:pPr>
            <a:r>
              <a:rPr lang="en-US" sz="3600">
                <a:latin typeface="Times New Roman"/>
                <a:cs typeface="Times New Roman"/>
              </a:rPr>
              <a:t>For Pathfinding:-</a:t>
            </a:r>
            <a:endParaRPr lang="en-US" sz="3600">
              <a:latin typeface="Times New Roman"/>
              <a:ea typeface="Calibri"/>
              <a:cs typeface="Calibri"/>
            </a:endParaRPr>
          </a:p>
          <a:p>
            <a:pPr marL="1371600" lvl="2" indent="-457200">
              <a:lnSpc>
                <a:spcPct val="150000"/>
              </a:lnSpc>
              <a:buFont typeface="Courier New"/>
              <a:buChar char="o"/>
            </a:pPr>
            <a:r>
              <a:rPr lang="en-US" sz="3600">
                <a:latin typeface="Times New Roman"/>
                <a:cs typeface="Times New Roman"/>
              </a:rPr>
              <a:t>Using A* Algorithm</a:t>
            </a:r>
            <a:endParaRPr lang="en-US" sz="3600">
              <a:latin typeface="Times New Roman"/>
              <a:ea typeface="Calibri"/>
              <a:cs typeface="Calibri"/>
            </a:endParaRPr>
          </a:p>
          <a:p>
            <a:pPr marL="457200" indent="-457200">
              <a:lnSpc>
                <a:spcPct val="150000"/>
              </a:lnSpc>
              <a:buFont typeface="Arial"/>
              <a:buChar char="•"/>
            </a:pPr>
            <a:r>
              <a:rPr lang="en-US" sz="3600">
                <a:latin typeface="Times New Roman"/>
                <a:cs typeface="Times New Roman"/>
              </a:rPr>
              <a:t>For Guidance:-</a:t>
            </a:r>
          </a:p>
          <a:p>
            <a:pPr marL="1371600" lvl="2" indent="-457200">
              <a:lnSpc>
                <a:spcPct val="150000"/>
              </a:lnSpc>
              <a:buFont typeface="Courier New"/>
              <a:buChar char="o"/>
            </a:pPr>
            <a:r>
              <a:rPr lang="en-US" sz="3600">
                <a:latin typeface="Times New Roman"/>
                <a:cs typeface="Times New Roman"/>
              </a:rPr>
              <a:t>NLP pre-trained models like spacy </a:t>
            </a:r>
            <a:endParaRPr lang="en-US" sz="3600">
              <a:latin typeface="Times New Roman"/>
              <a:ea typeface="Calibri"/>
              <a:cs typeface="Calibri"/>
            </a:endParaRPr>
          </a:p>
          <a:p>
            <a:pPr lvl="1">
              <a:lnSpc>
                <a:spcPct val="150000"/>
              </a:lnSpc>
            </a:pPr>
            <a:endParaRPr lang="en-US" sz="5400">
              <a:latin typeface="Times New Roman"/>
              <a:cs typeface="Times New Roman"/>
            </a:endParaRPr>
          </a:p>
        </p:txBody>
      </p:sp>
    </p:spTree>
    <p:extLst>
      <p:ext uri="{BB962C8B-B14F-4D97-AF65-F5344CB8AC3E}">
        <p14:creationId xmlns:p14="http://schemas.microsoft.com/office/powerpoint/2010/main" val="3210452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03BC9C-EFE9-7624-6C54-3E99500FBA3B}"/>
              </a:ext>
            </a:extLst>
          </p:cNvPr>
          <p:cNvSpPr txBox="1"/>
          <p:nvPr/>
        </p:nvSpPr>
        <p:spPr>
          <a:xfrm>
            <a:off x="294180" y="952500"/>
            <a:ext cx="1589616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chemeClr val="tx2"/>
                </a:solidFill>
                <a:latin typeface="Times New Roman"/>
                <a:ea typeface="Calibri"/>
                <a:cs typeface="Calibri"/>
              </a:rPr>
              <a:t>A* Algorithm for the Optimal Path-finding</a:t>
            </a:r>
            <a:endParaRPr lang="en-US" sz="4000" b="1">
              <a:solidFill>
                <a:schemeClr val="tx2"/>
              </a:solidFill>
              <a:latin typeface="Times New Roman"/>
              <a:cs typeface="Times New Roman"/>
            </a:endParaRPr>
          </a:p>
        </p:txBody>
      </p:sp>
      <p:sp>
        <p:nvSpPr>
          <p:cNvPr id="4" name="TextBox 3">
            <a:extLst>
              <a:ext uri="{FF2B5EF4-FFF2-40B4-BE49-F238E27FC236}">
                <a16:creationId xmlns:a16="http://schemas.microsoft.com/office/drawing/2014/main" id="{325150F2-4A32-4C78-4FA9-2B0D1BF346D3}"/>
              </a:ext>
            </a:extLst>
          </p:cNvPr>
          <p:cNvSpPr txBox="1"/>
          <p:nvPr/>
        </p:nvSpPr>
        <p:spPr>
          <a:xfrm>
            <a:off x="296332" y="2201333"/>
            <a:ext cx="17575388" cy="120181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3200">
                <a:solidFill>
                  <a:srgbClr val="000000"/>
                </a:solidFill>
                <a:latin typeface="Times New Roman"/>
                <a:cs typeface="Times New Roman"/>
              </a:rPr>
              <a:t>On a map with many obstacles, pathfinding from points A to B can be difficult. A robot, without getting much other direction, will continue until it encounters an obstacle, as in the path-finding.</a:t>
            </a:r>
            <a:endParaRPr lang="en-US" sz="3200">
              <a:latin typeface="Times New Roman"/>
              <a:cs typeface="Times New Roman"/>
            </a:endParaRPr>
          </a:p>
          <a:p>
            <a:pPr>
              <a:lnSpc>
                <a:spcPct val="150000"/>
              </a:lnSpc>
            </a:pPr>
            <a:endParaRPr lang="en-US" sz="3200">
              <a:latin typeface="Times New Roman"/>
              <a:cs typeface="Times New Roman"/>
            </a:endParaRPr>
          </a:p>
          <a:p>
            <a:pPr>
              <a:lnSpc>
                <a:spcPct val="150000"/>
              </a:lnSpc>
            </a:pPr>
            <a:r>
              <a:rPr lang="en-US" sz="3200">
                <a:latin typeface="Times New Roman"/>
                <a:cs typeface="Times New Roman"/>
              </a:rPr>
              <a:t>A* (A-Star) is a </a:t>
            </a:r>
            <a:r>
              <a:rPr lang="en-US" sz="3200" b="1">
                <a:latin typeface="Times New Roman"/>
                <a:cs typeface="Times New Roman"/>
              </a:rPr>
              <a:t>graph traversal and path search algorithm</a:t>
            </a:r>
            <a:r>
              <a:rPr lang="en-US" sz="3200">
                <a:latin typeface="Times New Roman"/>
                <a:cs typeface="Times New Roman"/>
              </a:rPr>
              <a:t> that finds the optimal path from a </a:t>
            </a:r>
            <a:r>
              <a:rPr lang="en-US" sz="3200" b="1">
                <a:latin typeface="Times New Roman"/>
                <a:cs typeface="Times New Roman"/>
              </a:rPr>
              <a:t>start node</a:t>
            </a:r>
            <a:r>
              <a:rPr lang="en-US" sz="3200">
                <a:latin typeface="Times New Roman"/>
                <a:cs typeface="Times New Roman"/>
              </a:rPr>
              <a:t>  to a </a:t>
            </a:r>
            <a:r>
              <a:rPr lang="en-US" sz="3200" b="1">
                <a:latin typeface="Times New Roman"/>
                <a:cs typeface="Times New Roman"/>
              </a:rPr>
              <a:t>goal node</a:t>
            </a:r>
            <a:r>
              <a:rPr lang="en-US" sz="3200">
                <a:latin typeface="Times New Roman"/>
                <a:cs typeface="Times New Roman"/>
              </a:rPr>
              <a:t> in a weighted graph</a:t>
            </a:r>
          </a:p>
          <a:p>
            <a:pPr>
              <a:lnSpc>
                <a:spcPct val="150000"/>
              </a:lnSpc>
            </a:pPr>
            <a:endParaRPr lang="en-US" sz="3200">
              <a:latin typeface="Times New Roman"/>
              <a:ea typeface="Calibri"/>
              <a:cs typeface="Calibri"/>
            </a:endParaRPr>
          </a:p>
          <a:p>
            <a:pPr>
              <a:lnSpc>
                <a:spcPct val="150000"/>
              </a:lnSpc>
            </a:pPr>
            <a:r>
              <a:rPr lang="en-US" sz="3200">
                <a:latin typeface="Times New Roman"/>
                <a:ea typeface="Calibri"/>
                <a:cs typeface="Calibri"/>
              </a:rPr>
              <a:t>            f(n) = g(n) + h(n)</a:t>
            </a:r>
          </a:p>
          <a:p>
            <a:pPr>
              <a:lnSpc>
                <a:spcPct val="150000"/>
              </a:lnSpc>
            </a:pPr>
            <a:endParaRPr lang="en-US" sz="3200">
              <a:latin typeface="Times New Roman"/>
              <a:ea typeface="Calibri"/>
              <a:cs typeface="Calibri"/>
            </a:endParaRPr>
          </a:p>
          <a:p>
            <a:pPr marL="285750" indent="-285750">
              <a:lnSpc>
                <a:spcPct val="150000"/>
              </a:lnSpc>
              <a:buFont typeface="Arial"/>
              <a:buChar char="•"/>
            </a:pPr>
            <a:r>
              <a:rPr lang="en-US" sz="3200">
                <a:latin typeface="Times New Roman"/>
                <a:ea typeface="+mn-lt"/>
                <a:cs typeface="+mn-lt"/>
              </a:rPr>
              <a:t>f(n) = total estimated cost of the path through node n</a:t>
            </a:r>
            <a:endParaRPr lang="en-US" sz="3200">
              <a:latin typeface="Times New Roman"/>
              <a:ea typeface="Calibri"/>
              <a:cs typeface="Calibri"/>
            </a:endParaRPr>
          </a:p>
          <a:p>
            <a:pPr marL="285750" indent="-285750">
              <a:lnSpc>
                <a:spcPct val="150000"/>
              </a:lnSpc>
              <a:buFont typeface="Arial"/>
              <a:buChar char="•"/>
            </a:pPr>
            <a:r>
              <a:rPr lang="en-US" sz="3200">
                <a:latin typeface="Times New Roman"/>
                <a:ea typeface="+mn-lt"/>
                <a:cs typeface="+mn-lt"/>
              </a:rPr>
              <a:t>g(n) = actual cost from the start node  to n</a:t>
            </a:r>
            <a:endParaRPr lang="en-US" sz="3200">
              <a:latin typeface="Times New Roman"/>
              <a:ea typeface="Calibri"/>
              <a:cs typeface="Calibri"/>
            </a:endParaRPr>
          </a:p>
          <a:p>
            <a:pPr marL="285750" indent="-285750">
              <a:lnSpc>
                <a:spcPct val="150000"/>
              </a:lnSpc>
              <a:buFont typeface="Arial"/>
              <a:buChar char="•"/>
            </a:pPr>
            <a:r>
              <a:rPr lang="en-US" sz="3200">
                <a:latin typeface="Times New Roman"/>
                <a:ea typeface="+mn-lt"/>
                <a:cs typeface="+mn-lt"/>
              </a:rPr>
              <a:t>h(n) = heuristic estimate of the cost from n to the goal </a:t>
            </a:r>
            <a:endParaRPr lang="en-US" sz="3200">
              <a:latin typeface="Times New Roman"/>
              <a:cs typeface="Times New Roman"/>
            </a:endParaRPr>
          </a:p>
          <a:p>
            <a:pPr marL="285750" indent="-285750">
              <a:lnSpc>
                <a:spcPct val="150000"/>
              </a:lnSpc>
              <a:buFont typeface="Arial"/>
              <a:buChar char="•"/>
            </a:pPr>
            <a:endParaRPr lang="en-US" sz="2800">
              <a:latin typeface="Calibri"/>
              <a:ea typeface="Calibri"/>
              <a:cs typeface="Calibri"/>
            </a:endParaRPr>
          </a:p>
          <a:p>
            <a:pPr>
              <a:lnSpc>
                <a:spcPct val="150000"/>
              </a:lnSpc>
            </a:pPr>
            <a:endParaRPr lang="en-US" sz="2800">
              <a:latin typeface="Calibri"/>
              <a:ea typeface="Calibri"/>
              <a:cs typeface="Calibri"/>
            </a:endParaRPr>
          </a:p>
          <a:p>
            <a:pPr>
              <a:lnSpc>
                <a:spcPct val="150000"/>
              </a:lnSpc>
            </a:pPr>
            <a:endParaRPr lang="en-US" sz="2800">
              <a:latin typeface="Calibri"/>
              <a:ea typeface="Calibri"/>
              <a:cs typeface="Calibri"/>
            </a:endParaRPr>
          </a:p>
          <a:p>
            <a:pPr>
              <a:lnSpc>
                <a:spcPct val="150000"/>
              </a:lnSpc>
            </a:pPr>
            <a:r>
              <a:rPr lang="en-US" sz="2800">
                <a:latin typeface="Calibri"/>
                <a:ea typeface="Calibri"/>
                <a:cs typeface="Calibri"/>
              </a:rPr>
              <a:t> </a:t>
            </a:r>
          </a:p>
          <a:p>
            <a:pPr>
              <a:lnSpc>
                <a:spcPct val="150000"/>
              </a:lnSpc>
            </a:pPr>
            <a:endParaRPr lang="en-US" sz="2800">
              <a:latin typeface="Calibri"/>
              <a:ea typeface="Calibri"/>
              <a:cs typeface="Calibri"/>
            </a:endParaRPr>
          </a:p>
          <a:p>
            <a:pPr>
              <a:lnSpc>
                <a:spcPct val="150000"/>
              </a:lnSpc>
            </a:pPr>
            <a:endParaRPr lang="en-US" sz="2800">
              <a:latin typeface="Times New Roman"/>
              <a:ea typeface="Calibri"/>
              <a:cs typeface="Calibri"/>
            </a:endParaRPr>
          </a:p>
        </p:txBody>
      </p:sp>
    </p:spTree>
    <p:extLst>
      <p:ext uri="{BB962C8B-B14F-4D97-AF65-F5344CB8AC3E}">
        <p14:creationId xmlns:p14="http://schemas.microsoft.com/office/powerpoint/2010/main" val="179708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21498-900F-1064-B6B3-7C52A9E8D0E0}"/>
              </a:ext>
            </a:extLst>
          </p:cNvPr>
          <p:cNvSpPr txBox="1"/>
          <p:nvPr/>
        </p:nvSpPr>
        <p:spPr>
          <a:xfrm>
            <a:off x="444499" y="846666"/>
            <a:ext cx="1282699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chemeClr val="tx2"/>
                </a:solidFill>
                <a:latin typeface="Times New Roman"/>
                <a:ea typeface="+mn-lt"/>
                <a:cs typeface="+mn-lt"/>
              </a:rPr>
              <a:t>Heuristics</a:t>
            </a:r>
            <a:endParaRPr lang="en-US" sz="4000" b="1">
              <a:solidFill>
                <a:schemeClr val="tx2"/>
              </a:solidFill>
              <a:latin typeface="Times New Roman"/>
              <a:ea typeface="Calibri"/>
              <a:cs typeface="Calibri"/>
            </a:endParaRPr>
          </a:p>
        </p:txBody>
      </p:sp>
      <p:sp>
        <p:nvSpPr>
          <p:cNvPr id="3" name="TextBox 2">
            <a:extLst>
              <a:ext uri="{FF2B5EF4-FFF2-40B4-BE49-F238E27FC236}">
                <a16:creationId xmlns:a16="http://schemas.microsoft.com/office/drawing/2014/main" id="{FB676C90-B717-7A61-B1BA-E00774E95E25}"/>
              </a:ext>
            </a:extLst>
          </p:cNvPr>
          <p:cNvSpPr txBox="1"/>
          <p:nvPr/>
        </p:nvSpPr>
        <p:spPr>
          <a:xfrm>
            <a:off x="66741" y="2118001"/>
            <a:ext cx="12467166" cy="6478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800">
                <a:solidFill>
                  <a:srgbClr val="000000"/>
                </a:solidFill>
                <a:latin typeface="Times New Roman"/>
                <a:ea typeface="+mn-lt"/>
                <a:cs typeface="+mn-lt"/>
              </a:rPr>
              <a:t>Using a good heuristic is important in determining the performance of A*</a:t>
            </a:r>
            <a:endParaRPr lang="en-US" sz="2800">
              <a:latin typeface="Times New Roman"/>
              <a:ea typeface="Calibri"/>
              <a:cs typeface="Calibri"/>
            </a:endParaRPr>
          </a:p>
          <a:p>
            <a:pPr algn="just">
              <a:lnSpc>
                <a:spcPct val="150000"/>
              </a:lnSpc>
            </a:pPr>
            <a:endParaRPr lang="en-US" sz="2800">
              <a:latin typeface="Times New Roman"/>
              <a:ea typeface="Calibri"/>
              <a:cs typeface="Calibri"/>
            </a:endParaRPr>
          </a:p>
          <a:p>
            <a:pPr algn="just">
              <a:lnSpc>
                <a:spcPct val="150000"/>
              </a:lnSpc>
            </a:pPr>
            <a:r>
              <a:rPr lang="en-US" sz="2800">
                <a:solidFill>
                  <a:srgbClr val="161616"/>
                </a:solidFill>
                <a:latin typeface="Times New Roman"/>
                <a:ea typeface="+mn-lt"/>
                <a:cs typeface="+mn-lt"/>
              </a:rPr>
              <a:t>We want to be able to select a function h(n) that is less than the cost of reaching our goal.</a:t>
            </a:r>
          </a:p>
          <a:p>
            <a:pPr algn="just">
              <a:lnSpc>
                <a:spcPct val="150000"/>
              </a:lnSpc>
            </a:pPr>
            <a:endParaRPr lang="en-US" sz="2800">
              <a:solidFill>
                <a:srgbClr val="161616"/>
              </a:solidFill>
              <a:latin typeface="Times New Roman"/>
              <a:ea typeface="Calibri"/>
              <a:cs typeface="Calibri"/>
            </a:endParaRPr>
          </a:p>
          <a:p>
            <a:pPr algn="just">
              <a:lnSpc>
                <a:spcPct val="150000"/>
              </a:lnSpc>
            </a:pPr>
            <a:r>
              <a:rPr lang="en-US" sz="2800">
                <a:solidFill>
                  <a:srgbClr val="161616"/>
                </a:solidFill>
                <a:latin typeface="Times New Roman"/>
                <a:ea typeface="Calibri"/>
                <a:cs typeface="Times New Roman"/>
              </a:rPr>
              <a:t>This method of computing h(n) is called the Manhattan method because it is computed by calculating the total number of squares moved horizontally and vertically to reach the target square from the current square. We ignore diagonal movement and any obstacles that might be in the way.</a:t>
            </a:r>
          </a:p>
          <a:p>
            <a:pPr algn="just">
              <a:lnSpc>
                <a:spcPct val="150000"/>
              </a:lnSpc>
            </a:pPr>
            <a:endParaRPr lang="en-US" sz="2800">
              <a:solidFill>
                <a:srgbClr val="161616"/>
              </a:solidFill>
              <a:latin typeface="Times New Roman"/>
              <a:ea typeface="Calibri"/>
              <a:cs typeface="Times New Roman"/>
            </a:endParaRPr>
          </a:p>
        </p:txBody>
      </p:sp>
      <p:pic>
        <p:nvPicPr>
          <p:cNvPr id="5" name="Picture 4" descr="A black and white text&#10;&#10;AI-generated content may be incorrect.">
            <a:extLst>
              <a:ext uri="{FF2B5EF4-FFF2-40B4-BE49-F238E27FC236}">
                <a16:creationId xmlns:a16="http://schemas.microsoft.com/office/drawing/2014/main" id="{D560B41F-DD82-2F48-020E-80AF758F492B}"/>
              </a:ext>
            </a:extLst>
          </p:cNvPr>
          <p:cNvPicPr>
            <a:picLocks noChangeAspect="1"/>
          </p:cNvPicPr>
          <p:nvPr/>
        </p:nvPicPr>
        <p:blipFill>
          <a:blip r:embed="rId2"/>
          <a:stretch>
            <a:fillRect/>
          </a:stretch>
        </p:blipFill>
        <p:spPr>
          <a:xfrm>
            <a:off x="2711832" y="8113946"/>
            <a:ext cx="6896100" cy="495300"/>
          </a:xfrm>
          <a:prstGeom prst="rect">
            <a:avLst/>
          </a:prstGeom>
        </p:spPr>
      </p:pic>
      <p:pic>
        <p:nvPicPr>
          <p:cNvPr id="6" name="Picture 5" descr="A grid of black squares&#10;&#10;AI-generated content may be incorrect.">
            <a:extLst>
              <a:ext uri="{FF2B5EF4-FFF2-40B4-BE49-F238E27FC236}">
                <a16:creationId xmlns:a16="http://schemas.microsoft.com/office/drawing/2014/main" id="{7A133CDD-4ED0-C20A-459E-5FD90900F87C}"/>
              </a:ext>
            </a:extLst>
          </p:cNvPr>
          <p:cNvPicPr>
            <a:picLocks noChangeAspect="1"/>
          </p:cNvPicPr>
          <p:nvPr/>
        </p:nvPicPr>
        <p:blipFill>
          <a:blip r:embed="rId3"/>
          <a:stretch>
            <a:fillRect/>
          </a:stretch>
        </p:blipFill>
        <p:spPr>
          <a:xfrm>
            <a:off x="12537899" y="2564871"/>
            <a:ext cx="5756981" cy="2871259"/>
          </a:xfrm>
          <a:prstGeom prst="rect">
            <a:avLst/>
          </a:prstGeom>
        </p:spPr>
      </p:pic>
    </p:spTree>
    <p:extLst>
      <p:ext uri="{BB962C8B-B14F-4D97-AF65-F5344CB8AC3E}">
        <p14:creationId xmlns:p14="http://schemas.microsoft.com/office/powerpoint/2010/main" val="421747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92193" y="1306719"/>
            <a:ext cx="1105408"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FAD6C35-41B4-02B7-C752-68825E5263CB}"/>
              </a:ext>
            </a:extLst>
          </p:cNvPr>
          <p:cNvSpPr txBox="1"/>
          <p:nvPr/>
        </p:nvSpPr>
        <p:spPr>
          <a:xfrm>
            <a:off x="987539" y="1681876"/>
            <a:ext cx="7184031" cy="72670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2800">
              <a:latin typeface="Times New Roman"/>
              <a:ea typeface="Calibri"/>
              <a:cs typeface="Calibri"/>
            </a:endParaRPr>
          </a:p>
          <a:p>
            <a:pPr marL="457200" indent="-228600">
              <a:lnSpc>
                <a:spcPct val="90000"/>
              </a:lnSpc>
              <a:spcAft>
                <a:spcPts val="600"/>
              </a:spcAft>
              <a:buFont typeface="Arial" panose="020B0604020202020204" pitchFamily="34" charset="0"/>
              <a:buChar char="•"/>
            </a:pPr>
            <a:r>
              <a:rPr lang="en-US" sz="2800">
                <a:latin typeface="Times New Roman"/>
                <a:cs typeface="Times New Roman"/>
              </a:rPr>
              <a:t>A* algorithm introduces a heuristic into a regular graph-searching algorithm, essentially planning ahead at each step so a more optimal decision is made. </a:t>
            </a:r>
          </a:p>
          <a:p>
            <a:pPr marL="457200" indent="-228600">
              <a:lnSpc>
                <a:spcPct val="90000"/>
              </a:lnSpc>
              <a:spcAft>
                <a:spcPts val="600"/>
              </a:spcAft>
              <a:buFont typeface="Arial" panose="020B0604020202020204" pitchFamily="34" charset="0"/>
              <a:buChar char="•"/>
            </a:pPr>
            <a:endParaRPr lang="en-US" sz="2800">
              <a:latin typeface="Times New Roman"/>
              <a:cs typeface="Times New Roman"/>
            </a:endParaRPr>
          </a:p>
          <a:p>
            <a:pPr marL="457200" indent="-228600">
              <a:lnSpc>
                <a:spcPct val="90000"/>
              </a:lnSpc>
              <a:spcAft>
                <a:spcPts val="600"/>
              </a:spcAft>
              <a:buFont typeface="Arial" panose="020B0604020202020204" pitchFamily="34" charset="0"/>
              <a:buChar char="•"/>
            </a:pPr>
            <a:r>
              <a:rPr lang="en-US" sz="2800">
                <a:latin typeface="Times New Roman"/>
                <a:cs typeface="Times New Roman"/>
              </a:rPr>
              <a:t>In the grid above, A* algorithm begins at the start node, and considers all adjacent cells.</a:t>
            </a:r>
          </a:p>
          <a:p>
            <a:pPr marL="457200" indent="-228600">
              <a:lnSpc>
                <a:spcPct val="90000"/>
              </a:lnSpc>
              <a:spcAft>
                <a:spcPts val="600"/>
              </a:spcAft>
              <a:buFont typeface="Arial" panose="020B0604020202020204" pitchFamily="34" charset="0"/>
              <a:buChar char="•"/>
            </a:pPr>
            <a:endParaRPr lang="en-US" sz="2800">
              <a:latin typeface="Times New Roman"/>
              <a:cs typeface="Times New Roman"/>
            </a:endParaRPr>
          </a:p>
          <a:p>
            <a:pPr marL="457200" indent="-228600">
              <a:lnSpc>
                <a:spcPct val="90000"/>
              </a:lnSpc>
              <a:spcAft>
                <a:spcPts val="600"/>
              </a:spcAft>
              <a:buFont typeface="Arial" panose="020B0604020202020204" pitchFamily="34" charset="0"/>
              <a:buChar char="•"/>
            </a:pPr>
            <a:r>
              <a:rPr lang="en-US" sz="2800">
                <a:latin typeface="Times New Roman"/>
                <a:cs typeface="Times New Roman"/>
              </a:rPr>
              <a:t>Once the list of adjacent cells has been populated, it filters out those which are inaccessible (walls, obstacles, out of bounds).</a:t>
            </a:r>
          </a:p>
          <a:p>
            <a:pPr marL="457200" indent="-228600">
              <a:lnSpc>
                <a:spcPct val="90000"/>
              </a:lnSpc>
              <a:spcAft>
                <a:spcPts val="600"/>
              </a:spcAft>
              <a:buFont typeface="Arial" panose="020B0604020202020204" pitchFamily="34" charset="0"/>
              <a:buChar char="•"/>
            </a:pPr>
            <a:endParaRPr lang="en-US" sz="2800">
              <a:latin typeface="Times New Roman"/>
              <a:cs typeface="Times New Roman"/>
            </a:endParaRPr>
          </a:p>
          <a:p>
            <a:pPr marL="457200" indent="-228600">
              <a:lnSpc>
                <a:spcPct val="90000"/>
              </a:lnSpc>
              <a:spcAft>
                <a:spcPts val="600"/>
              </a:spcAft>
              <a:buFont typeface="Arial" panose="020B0604020202020204" pitchFamily="34" charset="0"/>
              <a:buChar char="•"/>
            </a:pPr>
            <a:r>
              <a:rPr lang="en-US" sz="2800">
                <a:latin typeface="Times New Roman"/>
                <a:cs typeface="Times New Roman"/>
              </a:rPr>
              <a:t> It then picks the cell with the lowest </a:t>
            </a:r>
            <a:r>
              <a:rPr lang="en-US" sz="2800" b="1">
                <a:latin typeface="Times New Roman"/>
                <a:cs typeface="Times New Roman"/>
              </a:rPr>
              <a:t>cost</a:t>
            </a:r>
            <a:r>
              <a:rPr lang="en-US" sz="2800">
                <a:latin typeface="Times New Roman"/>
                <a:cs typeface="Times New Roman"/>
              </a:rPr>
              <a:t>, which is the estimated f(n).</a:t>
            </a:r>
          </a:p>
          <a:p>
            <a:pPr marL="457200" indent="-228600">
              <a:lnSpc>
                <a:spcPct val="90000"/>
              </a:lnSpc>
              <a:spcAft>
                <a:spcPts val="600"/>
              </a:spcAft>
              <a:buFont typeface="Arial" panose="020B0604020202020204" pitchFamily="34" charset="0"/>
              <a:buChar char="•"/>
            </a:pPr>
            <a:endParaRPr lang="en-US" sz="2800">
              <a:latin typeface="Times New Roman"/>
              <a:cs typeface="Times New Roman"/>
            </a:endParaRPr>
          </a:p>
          <a:p>
            <a:pPr marL="457200" indent="-228600">
              <a:lnSpc>
                <a:spcPct val="90000"/>
              </a:lnSpc>
              <a:spcAft>
                <a:spcPts val="600"/>
              </a:spcAft>
              <a:buFont typeface="Arial" panose="020B0604020202020204" pitchFamily="34" charset="0"/>
              <a:buChar char="•"/>
            </a:pPr>
            <a:r>
              <a:rPr lang="en-US" sz="2800">
                <a:latin typeface="Times New Roman"/>
                <a:cs typeface="Times New Roman"/>
              </a:rPr>
              <a:t> This process is recursively repeated until the shortest path has been found to the target node. </a:t>
            </a:r>
          </a:p>
          <a:p>
            <a:pPr marL="457200" indent="-228600">
              <a:lnSpc>
                <a:spcPct val="90000"/>
              </a:lnSpc>
              <a:spcAft>
                <a:spcPts val="600"/>
              </a:spcAft>
              <a:buFont typeface="Arial" panose="020B0604020202020204" pitchFamily="34" charset="0"/>
              <a:buChar char="•"/>
            </a:pPr>
            <a:endParaRPr lang="en-US" sz="2800">
              <a:latin typeface="Times New Roman"/>
              <a:cs typeface="Times New Roman"/>
            </a:endParaRPr>
          </a:p>
          <a:p>
            <a:pPr marL="342900" indent="-228600">
              <a:lnSpc>
                <a:spcPct val="90000"/>
              </a:lnSpc>
              <a:spcAft>
                <a:spcPts val="600"/>
              </a:spcAft>
              <a:buFont typeface="Arial" panose="020B0604020202020204" pitchFamily="34" charset="0"/>
              <a:buChar char="•"/>
            </a:pPr>
            <a:endParaRPr lang="en-US" sz="2800">
              <a:latin typeface="Times New Roman"/>
              <a:ea typeface="Calibri"/>
              <a:cs typeface="Calibri"/>
            </a:endParaRPr>
          </a:p>
          <a:p>
            <a:pPr marL="342900" indent="-228600">
              <a:lnSpc>
                <a:spcPct val="90000"/>
              </a:lnSpc>
              <a:spcAft>
                <a:spcPts val="600"/>
              </a:spcAft>
              <a:buFont typeface="Arial" panose="020B0604020202020204" pitchFamily="34" charset="0"/>
              <a:buChar char="•"/>
            </a:pPr>
            <a:endParaRPr lang="en-US" sz="2800">
              <a:latin typeface="Times New Roman"/>
              <a:ea typeface="Calibri"/>
              <a:cs typeface="Calibri"/>
            </a:endParaRPr>
          </a:p>
          <a:p>
            <a:pPr marL="342900" indent="-228600">
              <a:lnSpc>
                <a:spcPct val="90000"/>
              </a:lnSpc>
              <a:spcAft>
                <a:spcPts val="600"/>
              </a:spcAft>
              <a:buFont typeface="Arial" panose="020B0604020202020204" pitchFamily="34" charset="0"/>
              <a:buChar char="•"/>
            </a:pPr>
            <a:endParaRPr lang="en-US" sz="2800">
              <a:latin typeface="Times New Roman"/>
              <a:ea typeface="Calibri"/>
              <a:cs typeface="Calibri"/>
            </a:endParaRPr>
          </a:p>
          <a:p>
            <a:pPr marL="342900" indent="-228600">
              <a:lnSpc>
                <a:spcPct val="90000"/>
              </a:lnSpc>
              <a:spcAft>
                <a:spcPts val="600"/>
              </a:spcAft>
              <a:buFont typeface="Arial" panose="020B0604020202020204" pitchFamily="34" charset="0"/>
              <a:buChar char="•"/>
            </a:pPr>
            <a:endParaRPr lang="en-US" sz="2800">
              <a:latin typeface="Times New Roman"/>
              <a:ea typeface="Calibri"/>
              <a:cs typeface="Calibri"/>
            </a:endParaRPr>
          </a:p>
          <a:p>
            <a:pPr indent="-228600">
              <a:lnSpc>
                <a:spcPct val="90000"/>
              </a:lnSpc>
              <a:spcAft>
                <a:spcPts val="600"/>
              </a:spcAft>
              <a:buFont typeface="Arial" panose="020B0604020202020204" pitchFamily="34" charset="0"/>
              <a:buChar char="•"/>
            </a:pPr>
            <a:endParaRPr lang="en-US" sz="2800">
              <a:latin typeface="Times New Roman"/>
              <a:ea typeface="Calibri"/>
              <a:cs typeface="Calibri"/>
            </a:endParaRPr>
          </a:p>
          <a:p>
            <a:pPr indent="-228600">
              <a:lnSpc>
                <a:spcPct val="90000"/>
              </a:lnSpc>
              <a:spcAft>
                <a:spcPts val="600"/>
              </a:spcAft>
              <a:buFont typeface="Arial" panose="020B0604020202020204" pitchFamily="34" charset="0"/>
              <a:buChar char="•"/>
            </a:pPr>
            <a:endParaRPr lang="en-US" sz="2800">
              <a:latin typeface="Times New Roman"/>
              <a:ea typeface="Calibri"/>
              <a:cs typeface="Calibri"/>
            </a:endParaRPr>
          </a:p>
        </p:txBody>
      </p:sp>
      <p:pic>
        <p:nvPicPr>
          <p:cNvPr id="4" name="Picture 3" descr="A yellow green and black squares&#10;&#10;AI-generated content may be incorrect.">
            <a:extLst>
              <a:ext uri="{FF2B5EF4-FFF2-40B4-BE49-F238E27FC236}">
                <a16:creationId xmlns:a16="http://schemas.microsoft.com/office/drawing/2014/main" id="{8936AF8B-963E-FABB-1FFD-01E2E3D77E86}"/>
              </a:ext>
            </a:extLst>
          </p:cNvPr>
          <p:cNvPicPr>
            <a:picLocks noChangeAspect="1"/>
          </p:cNvPicPr>
          <p:nvPr/>
        </p:nvPicPr>
        <p:blipFill>
          <a:blip r:embed="rId2"/>
          <a:stretch>
            <a:fillRect/>
          </a:stretch>
        </p:blipFill>
        <p:spPr>
          <a:xfrm>
            <a:off x="11269011" y="1121184"/>
            <a:ext cx="7196907" cy="7242699"/>
          </a:xfrm>
          <a:prstGeom prst="rect">
            <a:avLst/>
          </a:prstGeom>
        </p:spPr>
      </p:pic>
    </p:spTree>
    <p:extLst>
      <p:ext uri="{BB962C8B-B14F-4D97-AF65-F5344CB8AC3E}">
        <p14:creationId xmlns:p14="http://schemas.microsoft.com/office/powerpoint/2010/main" val="206705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65C87-E244-326F-9B15-DA5BBDE60AC1}"/>
              </a:ext>
            </a:extLst>
          </p:cNvPr>
          <p:cNvSpPr>
            <a:spLocks noGrp="1"/>
          </p:cNvSpPr>
          <p:nvPr>
            <p:ph type="title"/>
          </p:nvPr>
        </p:nvSpPr>
        <p:spPr>
          <a:xfrm>
            <a:off x="4523448" y="213948"/>
            <a:ext cx="8229600" cy="1143000"/>
          </a:xfrm>
        </p:spPr>
        <p:txBody>
          <a:bodyPr>
            <a:normAutofit fontScale="90000"/>
          </a:bodyPr>
          <a:lstStyle/>
          <a:p>
            <a:r>
              <a:rPr lang="en-US" b="1">
                <a:solidFill>
                  <a:schemeClr val="accent1">
                    <a:lumMod val="76000"/>
                  </a:schemeClr>
                </a:solidFill>
                <a:latin typeface="Times New Roman"/>
                <a:ea typeface="Calibri"/>
                <a:cs typeface="Calibri"/>
              </a:rPr>
              <a:t>Long Short Term Memory(LSTM)</a:t>
            </a:r>
          </a:p>
        </p:txBody>
      </p:sp>
      <p:sp>
        <p:nvSpPr>
          <p:cNvPr id="3" name="Content Placeholder 2">
            <a:extLst>
              <a:ext uri="{FF2B5EF4-FFF2-40B4-BE49-F238E27FC236}">
                <a16:creationId xmlns:a16="http://schemas.microsoft.com/office/drawing/2014/main" id="{075A2249-FE7F-BE6C-8BAA-3E06C0BD8275}"/>
              </a:ext>
            </a:extLst>
          </p:cNvPr>
          <p:cNvSpPr>
            <a:spLocks noGrp="1"/>
          </p:cNvSpPr>
          <p:nvPr>
            <p:ph idx="1"/>
          </p:nvPr>
        </p:nvSpPr>
        <p:spPr>
          <a:xfrm>
            <a:off x="457200" y="1600200"/>
            <a:ext cx="16871811" cy="8686663"/>
          </a:xfrm>
        </p:spPr>
        <p:txBody>
          <a:bodyPr vert="horz" lIns="91440" tIns="45720" rIns="91440" bIns="45720" rtlCol="0" anchor="t">
            <a:normAutofit fontScale="92500" lnSpcReduction="20000"/>
          </a:bodyPr>
          <a:lstStyle/>
          <a:p>
            <a:r>
              <a:rPr lang="en-US" b="1">
                <a:latin typeface="Times New Roman"/>
                <a:ea typeface="+mn-lt"/>
                <a:cs typeface="+mn-lt"/>
              </a:rPr>
              <a:t>Definition</a:t>
            </a:r>
            <a:r>
              <a:rPr lang="en-US">
                <a:latin typeface="Times New Roman"/>
                <a:ea typeface="+mn-lt"/>
                <a:cs typeface="+mn-lt"/>
              </a:rPr>
              <a:t>: LSTMs are advanced RNNs designed to capture long-term dependencies in sequential data.</a:t>
            </a:r>
          </a:p>
          <a:p>
            <a:r>
              <a:rPr lang="en-US" b="1">
                <a:latin typeface="Times New Roman"/>
                <a:ea typeface="+mn-lt"/>
                <a:cs typeface="+mn-lt"/>
              </a:rPr>
              <a:t>Difficulty in Capturing Long-Term Dependencies</a:t>
            </a:r>
            <a:r>
              <a:rPr lang="en-US">
                <a:latin typeface="Times New Roman"/>
                <a:ea typeface="+mn-lt"/>
                <a:cs typeface="+mn-lt"/>
              </a:rPr>
              <a:t>: RNNs often struggle to retain information over long sequences, making it challenging to reference data from earlier time steps when predicting current outputs.</a:t>
            </a:r>
            <a:endParaRPr lang="en-US">
              <a:latin typeface="Times New Roman"/>
              <a:ea typeface="Calibri"/>
              <a:cs typeface="Calibri"/>
            </a:endParaRPr>
          </a:p>
          <a:p>
            <a:r>
              <a:rPr lang="en-US" b="1">
                <a:latin typeface="Times New Roman"/>
                <a:ea typeface="+mn-lt"/>
                <a:cs typeface="+mn-lt"/>
              </a:rPr>
              <a:t>LSTM Architecture</a:t>
            </a:r>
            <a:r>
              <a:rPr lang="en-US">
                <a:latin typeface="Times New Roman"/>
                <a:ea typeface="+mn-lt"/>
                <a:cs typeface="+mn-lt"/>
              </a:rPr>
              <a:t>:</a:t>
            </a:r>
            <a:endParaRPr lang="en-US">
              <a:latin typeface="Times New Roman"/>
              <a:ea typeface="Calibri"/>
              <a:cs typeface="Calibri"/>
            </a:endParaRPr>
          </a:p>
          <a:p>
            <a:r>
              <a:rPr lang="en-US" b="1">
                <a:latin typeface="Times New Roman"/>
                <a:ea typeface="+mn-lt"/>
                <a:cs typeface="+mn-lt"/>
              </a:rPr>
              <a:t>Forget Gate</a:t>
            </a:r>
            <a:r>
              <a:rPr lang="en-US">
                <a:latin typeface="Times New Roman"/>
                <a:ea typeface="+mn-lt"/>
                <a:cs typeface="+mn-lt"/>
              </a:rPr>
              <a:t>: Determines which information from the previous cell state should be discarded.</a:t>
            </a:r>
            <a:endParaRPr lang="en-US">
              <a:latin typeface="Times New Roman"/>
              <a:ea typeface="Calibri"/>
              <a:cs typeface="Calibri"/>
            </a:endParaRPr>
          </a:p>
          <a:p>
            <a:endParaRPr lang="en-US">
              <a:latin typeface="Times New Roman"/>
              <a:ea typeface="+mn-lt"/>
              <a:cs typeface="+mn-lt"/>
            </a:endParaRPr>
          </a:p>
          <a:p>
            <a:pPr marL="457200" indent="-457200"/>
            <a:endParaRPr lang="en-US" b="1">
              <a:latin typeface="Times New Roman"/>
              <a:ea typeface="+mn-lt"/>
              <a:cs typeface="+mn-lt"/>
            </a:endParaRPr>
          </a:p>
          <a:p>
            <a:pPr marL="457200" indent="-457200"/>
            <a:r>
              <a:rPr lang="en-US" b="1">
                <a:latin typeface="Times New Roman"/>
                <a:ea typeface="+mn-lt"/>
                <a:cs typeface="+mn-lt"/>
              </a:rPr>
              <a:t>Input Gate</a:t>
            </a:r>
            <a:r>
              <a:rPr lang="en-US">
                <a:latin typeface="Times New Roman"/>
                <a:ea typeface="+mn-lt"/>
                <a:cs typeface="+mn-lt"/>
              </a:rPr>
              <a:t>: Decides which new information to store in the cell state.</a:t>
            </a:r>
            <a:endParaRPr lang="en-US">
              <a:latin typeface="Times New Roman"/>
              <a:ea typeface="Calibri"/>
              <a:cs typeface="Calibri"/>
            </a:endParaRPr>
          </a:p>
          <a:p>
            <a:pPr marL="457200" indent="-457200"/>
            <a:endParaRPr lang="en-US">
              <a:latin typeface="Times New Roman"/>
              <a:ea typeface="+mn-lt"/>
              <a:cs typeface="+mn-lt"/>
            </a:endParaRPr>
          </a:p>
          <a:p>
            <a:pPr marL="457200" indent="-457200"/>
            <a:endParaRPr lang="en-US">
              <a:latin typeface="Times New Roman"/>
              <a:ea typeface="+mn-lt"/>
              <a:cs typeface="+mn-lt"/>
            </a:endParaRPr>
          </a:p>
          <a:p>
            <a:pPr marL="457200" indent="-457200"/>
            <a:endParaRPr lang="en-US">
              <a:latin typeface="Times New Roman"/>
              <a:ea typeface="+mn-lt"/>
              <a:cs typeface="+mn-lt"/>
            </a:endParaRPr>
          </a:p>
          <a:p>
            <a:r>
              <a:rPr lang="en-US" b="1">
                <a:latin typeface="Times New Roman"/>
                <a:ea typeface="+mn-lt"/>
                <a:cs typeface="+mn-lt"/>
              </a:rPr>
              <a:t>Cell State</a:t>
            </a:r>
            <a:r>
              <a:rPr lang="en-US">
                <a:latin typeface="Times New Roman"/>
                <a:ea typeface="+mn-lt"/>
                <a:cs typeface="+mn-lt"/>
              </a:rPr>
              <a:t>: Updates the cell state by combining the previous state and the candidate values.</a:t>
            </a:r>
          </a:p>
          <a:p>
            <a:endParaRPr lang="en-US">
              <a:latin typeface="Times New Roman"/>
              <a:ea typeface="+mn-lt"/>
              <a:cs typeface="+mn-lt"/>
            </a:endParaRPr>
          </a:p>
          <a:p>
            <a:pPr marL="457200" indent="-457200"/>
            <a:endParaRPr lang="en-US">
              <a:latin typeface="Times New Roman"/>
              <a:ea typeface="+mn-lt"/>
              <a:cs typeface="+mn-lt"/>
            </a:endParaRPr>
          </a:p>
          <a:p>
            <a:r>
              <a:rPr lang="en-US" b="1">
                <a:latin typeface="Times New Roman"/>
                <a:ea typeface="+mn-lt"/>
                <a:cs typeface="+mn-lt"/>
              </a:rPr>
              <a:t>Output Gate</a:t>
            </a:r>
            <a:r>
              <a:rPr lang="en-US">
                <a:latin typeface="Times New Roman"/>
                <a:ea typeface="+mn-lt"/>
                <a:cs typeface="+mn-lt"/>
              </a:rPr>
              <a:t>: Controls the output based on the cell state.</a:t>
            </a:r>
            <a:endParaRPr lang="en-US">
              <a:latin typeface="Times New Roman"/>
              <a:ea typeface="Calibri"/>
              <a:cs typeface="Calibri"/>
            </a:endParaRPr>
          </a:p>
          <a:p>
            <a:pPr marL="0" indent="0">
              <a:buNone/>
            </a:pPr>
            <a:endParaRPr lang="en-US">
              <a:latin typeface="Times New Roman"/>
              <a:ea typeface="Calibri"/>
              <a:cs typeface="Calibri"/>
            </a:endParaRPr>
          </a:p>
          <a:p>
            <a:endParaRPr lang="en-US">
              <a:latin typeface="Times New Roman"/>
              <a:ea typeface="+mn-lt"/>
              <a:cs typeface="+mn-lt"/>
            </a:endParaRPr>
          </a:p>
          <a:p>
            <a:r>
              <a:rPr lang="en-US" b="1">
                <a:latin typeface="Times New Roman"/>
                <a:ea typeface="+mn-lt"/>
                <a:cs typeface="+mn-lt"/>
              </a:rPr>
              <a:t>Dimensionality Constraint</a:t>
            </a:r>
            <a:r>
              <a:rPr lang="en-US">
                <a:latin typeface="Times New Roman"/>
                <a:ea typeface="+mn-lt"/>
                <a:cs typeface="+mn-lt"/>
              </a:rPr>
              <a:t>: Traditional LSTMs are designed for one-dimensional data, but video frames are two-dimensional, so LSTMs alone may not effectively analyze them.</a:t>
            </a:r>
            <a:endParaRPr lang="en-US">
              <a:latin typeface="Times New Roman"/>
              <a:ea typeface="Calibri"/>
              <a:cs typeface="Calibri"/>
            </a:endParaRPr>
          </a:p>
          <a:p>
            <a:pPr marL="457200" indent="-457200"/>
            <a:endParaRPr lang="en-US">
              <a:latin typeface="Times New Roman"/>
              <a:ea typeface="Calibri"/>
              <a:cs typeface="Calibri"/>
            </a:endParaRPr>
          </a:p>
          <a:p>
            <a:pPr>
              <a:buFont typeface="Arial"/>
              <a:buChar char="•"/>
            </a:pPr>
            <a:endParaRPr lang="en-US">
              <a:latin typeface="Times New Roman"/>
              <a:ea typeface="Calibri"/>
              <a:cs typeface="Calibri"/>
            </a:endParaRPr>
          </a:p>
          <a:p>
            <a:pPr marL="0" indent="0">
              <a:buNone/>
            </a:pPr>
            <a:endParaRPr lang="en-US">
              <a:latin typeface="Times New Roman"/>
              <a:ea typeface="Calibri"/>
              <a:cs typeface="Calibri"/>
            </a:endParaRPr>
          </a:p>
          <a:p>
            <a:endParaRPr lang="en-US">
              <a:latin typeface="Times New Roman"/>
              <a:ea typeface="Calibri"/>
              <a:cs typeface="Calibri"/>
            </a:endParaRPr>
          </a:p>
        </p:txBody>
      </p:sp>
      <p:pic>
        <p:nvPicPr>
          <p:cNvPr id="4" name="Picture 3">
            <a:extLst>
              <a:ext uri="{FF2B5EF4-FFF2-40B4-BE49-F238E27FC236}">
                <a16:creationId xmlns:a16="http://schemas.microsoft.com/office/drawing/2014/main" id="{BF68BED7-BBE4-29D7-D371-D0214394F3C9}"/>
              </a:ext>
            </a:extLst>
          </p:cNvPr>
          <p:cNvPicPr>
            <a:picLocks noChangeAspect="1"/>
          </p:cNvPicPr>
          <p:nvPr/>
        </p:nvPicPr>
        <p:blipFill>
          <a:blip r:embed="rId2"/>
          <a:stretch>
            <a:fillRect/>
          </a:stretch>
        </p:blipFill>
        <p:spPr>
          <a:xfrm>
            <a:off x="3398380" y="4051709"/>
            <a:ext cx="6372479" cy="554789"/>
          </a:xfrm>
          <a:prstGeom prst="rect">
            <a:avLst/>
          </a:prstGeom>
        </p:spPr>
      </p:pic>
      <p:pic>
        <p:nvPicPr>
          <p:cNvPr id="5" name="Picture 4">
            <a:extLst>
              <a:ext uri="{FF2B5EF4-FFF2-40B4-BE49-F238E27FC236}">
                <a16:creationId xmlns:a16="http://schemas.microsoft.com/office/drawing/2014/main" id="{4B67D106-D95E-708A-B213-0D0892B97912}"/>
              </a:ext>
            </a:extLst>
          </p:cNvPr>
          <p:cNvPicPr>
            <a:picLocks noChangeAspect="1"/>
          </p:cNvPicPr>
          <p:nvPr/>
        </p:nvPicPr>
        <p:blipFill>
          <a:blip r:embed="rId3"/>
          <a:stretch>
            <a:fillRect/>
          </a:stretch>
        </p:blipFill>
        <p:spPr>
          <a:xfrm>
            <a:off x="2159835" y="5379564"/>
            <a:ext cx="5694771" cy="540472"/>
          </a:xfrm>
          <a:prstGeom prst="rect">
            <a:avLst/>
          </a:prstGeom>
        </p:spPr>
      </p:pic>
      <p:pic>
        <p:nvPicPr>
          <p:cNvPr id="6" name="Picture 5">
            <a:extLst>
              <a:ext uri="{FF2B5EF4-FFF2-40B4-BE49-F238E27FC236}">
                <a16:creationId xmlns:a16="http://schemas.microsoft.com/office/drawing/2014/main" id="{971F3286-D7EA-D6D4-F26F-D978A08CABD4}"/>
              </a:ext>
            </a:extLst>
          </p:cNvPr>
          <p:cNvPicPr>
            <a:picLocks noChangeAspect="1"/>
          </p:cNvPicPr>
          <p:nvPr/>
        </p:nvPicPr>
        <p:blipFill>
          <a:blip r:embed="rId4"/>
          <a:stretch>
            <a:fillRect/>
          </a:stretch>
        </p:blipFill>
        <p:spPr>
          <a:xfrm>
            <a:off x="10089484" y="5376675"/>
            <a:ext cx="6797310" cy="571125"/>
          </a:xfrm>
          <a:prstGeom prst="rect">
            <a:avLst/>
          </a:prstGeom>
        </p:spPr>
      </p:pic>
      <p:pic>
        <p:nvPicPr>
          <p:cNvPr id="7" name="Picture 6">
            <a:extLst>
              <a:ext uri="{FF2B5EF4-FFF2-40B4-BE49-F238E27FC236}">
                <a16:creationId xmlns:a16="http://schemas.microsoft.com/office/drawing/2014/main" id="{E2745058-907F-57DE-DA91-28B9F280A6F5}"/>
              </a:ext>
            </a:extLst>
          </p:cNvPr>
          <p:cNvPicPr>
            <a:picLocks noChangeAspect="1"/>
          </p:cNvPicPr>
          <p:nvPr/>
        </p:nvPicPr>
        <p:blipFill>
          <a:blip r:embed="rId5"/>
          <a:stretch>
            <a:fillRect/>
          </a:stretch>
        </p:blipFill>
        <p:spPr>
          <a:xfrm>
            <a:off x="10574519" y="8394686"/>
            <a:ext cx="3744085" cy="466895"/>
          </a:xfrm>
          <a:prstGeom prst="rect">
            <a:avLst/>
          </a:prstGeom>
        </p:spPr>
      </p:pic>
      <p:pic>
        <p:nvPicPr>
          <p:cNvPr id="9" name="Picture 8">
            <a:extLst>
              <a:ext uri="{FF2B5EF4-FFF2-40B4-BE49-F238E27FC236}">
                <a16:creationId xmlns:a16="http://schemas.microsoft.com/office/drawing/2014/main" id="{66A40A47-C52C-DA4C-1128-BD9D5B734BC6}"/>
              </a:ext>
            </a:extLst>
          </p:cNvPr>
          <p:cNvPicPr>
            <a:picLocks noChangeAspect="1"/>
          </p:cNvPicPr>
          <p:nvPr/>
        </p:nvPicPr>
        <p:blipFill>
          <a:blip r:embed="rId6"/>
          <a:srcRect t="-12863" r="111" b="-1111"/>
          <a:stretch/>
        </p:blipFill>
        <p:spPr>
          <a:xfrm>
            <a:off x="5002803" y="6772243"/>
            <a:ext cx="6858137" cy="783158"/>
          </a:xfrm>
          <a:prstGeom prst="rect">
            <a:avLst/>
          </a:prstGeom>
        </p:spPr>
      </p:pic>
      <p:pic>
        <p:nvPicPr>
          <p:cNvPr id="10" name="Picture 9">
            <a:extLst>
              <a:ext uri="{FF2B5EF4-FFF2-40B4-BE49-F238E27FC236}">
                <a16:creationId xmlns:a16="http://schemas.microsoft.com/office/drawing/2014/main" id="{B2AB05B3-E61E-BEBD-736A-EE095026AF26}"/>
              </a:ext>
            </a:extLst>
          </p:cNvPr>
          <p:cNvPicPr>
            <a:picLocks noChangeAspect="1"/>
          </p:cNvPicPr>
          <p:nvPr/>
        </p:nvPicPr>
        <p:blipFill>
          <a:blip r:embed="rId7"/>
          <a:stretch>
            <a:fillRect/>
          </a:stretch>
        </p:blipFill>
        <p:spPr>
          <a:xfrm>
            <a:off x="1658868" y="8372675"/>
            <a:ext cx="6311788" cy="490685"/>
          </a:xfrm>
          <a:prstGeom prst="rect">
            <a:avLst/>
          </a:prstGeom>
        </p:spPr>
      </p:pic>
    </p:spTree>
    <p:extLst>
      <p:ext uri="{BB962C8B-B14F-4D97-AF65-F5344CB8AC3E}">
        <p14:creationId xmlns:p14="http://schemas.microsoft.com/office/powerpoint/2010/main" val="135746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AA71-CF41-7782-DBBB-878D3B9D4B5D}"/>
              </a:ext>
            </a:extLst>
          </p:cNvPr>
          <p:cNvSpPr>
            <a:spLocks noGrp="1"/>
          </p:cNvSpPr>
          <p:nvPr>
            <p:ph type="title"/>
          </p:nvPr>
        </p:nvSpPr>
        <p:spPr>
          <a:xfrm>
            <a:off x="4361607" y="193718"/>
            <a:ext cx="8593741" cy="1143000"/>
          </a:xfrm>
        </p:spPr>
        <p:txBody>
          <a:bodyPr>
            <a:normAutofit fontScale="90000"/>
          </a:bodyPr>
          <a:lstStyle/>
          <a:p>
            <a:r>
              <a:rPr lang="en-US" b="1">
                <a:solidFill>
                  <a:schemeClr val="accent1">
                    <a:lumMod val="49000"/>
                  </a:schemeClr>
                </a:solidFill>
                <a:latin typeface="Times New Roman"/>
                <a:ea typeface="Calibri"/>
                <a:cs typeface="Calibri"/>
              </a:rPr>
              <a:t>Convolutional Neural Network(CNN)</a:t>
            </a:r>
          </a:p>
        </p:txBody>
      </p:sp>
      <p:sp>
        <p:nvSpPr>
          <p:cNvPr id="3" name="Content Placeholder 2">
            <a:extLst>
              <a:ext uri="{FF2B5EF4-FFF2-40B4-BE49-F238E27FC236}">
                <a16:creationId xmlns:a16="http://schemas.microsoft.com/office/drawing/2014/main" id="{86FE1878-C73F-94DA-AB46-A80E8EADB610}"/>
              </a:ext>
            </a:extLst>
          </p:cNvPr>
          <p:cNvSpPr>
            <a:spLocks noGrp="1"/>
          </p:cNvSpPr>
          <p:nvPr>
            <p:ph idx="1"/>
          </p:nvPr>
        </p:nvSpPr>
        <p:spPr>
          <a:xfrm>
            <a:off x="457200" y="1600200"/>
            <a:ext cx="17313442" cy="8366041"/>
          </a:xfrm>
        </p:spPr>
        <p:txBody>
          <a:bodyPr vert="horz" lIns="91440" tIns="45720" rIns="91440" bIns="45720" rtlCol="0" anchor="t">
            <a:normAutofit/>
          </a:bodyPr>
          <a:lstStyle/>
          <a:p>
            <a:r>
              <a:rPr lang="en-US">
                <a:latin typeface="Times New Roman"/>
                <a:ea typeface="+mn-lt"/>
                <a:cs typeface="+mn-lt"/>
              </a:rPr>
              <a:t>Convolutional Neural Networks (CNNs) are specialized neural networks designed to process grid-like data structures, such as images.</a:t>
            </a:r>
          </a:p>
          <a:p>
            <a:r>
              <a:rPr lang="en-US" b="1">
                <a:latin typeface="Times New Roman"/>
                <a:ea typeface="+mn-lt"/>
                <a:cs typeface="+mn-lt"/>
              </a:rPr>
              <a:t>Key Components of CNNs:</a:t>
            </a:r>
            <a:endParaRPr lang="en-US">
              <a:latin typeface="Times New Roman"/>
              <a:ea typeface="+mn-lt"/>
              <a:cs typeface="+mn-lt"/>
            </a:endParaRPr>
          </a:p>
          <a:p>
            <a:r>
              <a:rPr lang="en-US" b="1">
                <a:latin typeface="Times New Roman"/>
                <a:ea typeface="+mn-lt"/>
                <a:cs typeface="+mn-lt"/>
              </a:rPr>
              <a:t>Convolutional Layer: </a:t>
            </a:r>
            <a:r>
              <a:rPr lang="en-US">
                <a:latin typeface="Times New Roman"/>
                <a:ea typeface="+mn-lt"/>
                <a:cs typeface="+mn-lt"/>
              </a:rPr>
              <a:t>Applies a set of learnable filters (kernels) to the input data to extract local features.</a:t>
            </a:r>
          </a:p>
          <a:p>
            <a:pPr marL="0" indent="0">
              <a:buNone/>
            </a:pPr>
            <a:endParaRPr lang="en-US">
              <a:latin typeface="Times New Roman"/>
              <a:ea typeface="Calibri"/>
              <a:cs typeface="Calibri"/>
            </a:endParaRPr>
          </a:p>
          <a:p>
            <a:endParaRPr lang="en-US">
              <a:latin typeface="Times New Roman"/>
              <a:ea typeface="Calibri"/>
              <a:cs typeface="Calibri"/>
            </a:endParaRPr>
          </a:p>
          <a:p>
            <a:r>
              <a:rPr lang="en-US" b="1">
                <a:latin typeface="Times New Roman"/>
                <a:ea typeface="+mn-lt"/>
                <a:cs typeface="+mn-lt"/>
              </a:rPr>
              <a:t>Activation Function: </a:t>
            </a:r>
            <a:r>
              <a:rPr lang="en-US">
                <a:latin typeface="Times New Roman"/>
                <a:ea typeface="+mn-lt"/>
                <a:cs typeface="+mn-lt"/>
              </a:rPr>
              <a:t>Introduces non-linearity into the model, enabling it to learn complex patterns.</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ReLU</a:t>
            </a:r>
            <a:r>
              <a:rPr lang="en-US">
                <a:latin typeface="Times New Roman"/>
                <a:ea typeface="+mn-lt"/>
                <a:cs typeface="+mn-lt"/>
              </a:rPr>
              <a:t>(x)=max(0,x)</a:t>
            </a:r>
            <a:endParaRPr lang="en-US">
              <a:latin typeface="Times New Roman"/>
              <a:ea typeface="Calibri"/>
              <a:cs typeface="Calibri"/>
            </a:endParaRPr>
          </a:p>
          <a:p>
            <a:r>
              <a:rPr lang="en-US" b="1">
                <a:latin typeface="Times New Roman"/>
                <a:ea typeface="+mn-lt"/>
                <a:cs typeface="+mn-lt"/>
              </a:rPr>
              <a:t>Pooling</a:t>
            </a:r>
            <a:r>
              <a:rPr lang="en-US">
                <a:latin typeface="Times New Roman"/>
                <a:ea typeface="+mn-lt"/>
                <a:cs typeface="+mn-lt"/>
              </a:rPr>
              <a:t>: Pooling reduces the size of the feature map by summarizing values in a region, typically using the maximum or the average.</a:t>
            </a:r>
            <a:endParaRPr lang="en-US">
              <a:latin typeface="Times New Roman"/>
              <a:cs typeface="Times New Roman"/>
            </a:endParaRPr>
          </a:p>
          <a:p>
            <a:pPr marL="0" indent="0">
              <a:buNone/>
            </a:pPr>
            <a:endParaRPr lang="en-US">
              <a:latin typeface="Times New Roman"/>
              <a:ea typeface="+mn-lt"/>
              <a:cs typeface="+mn-lt"/>
            </a:endParaRPr>
          </a:p>
          <a:p>
            <a:r>
              <a:rPr lang="en-US" b="1">
                <a:latin typeface="Times New Roman"/>
                <a:ea typeface="+mn-lt"/>
                <a:cs typeface="+mn-lt"/>
              </a:rPr>
              <a:t>Temporal Dependency Handling:</a:t>
            </a:r>
            <a:r>
              <a:rPr lang="en-US">
                <a:latin typeface="Times New Roman"/>
                <a:ea typeface="+mn-lt"/>
                <a:cs typeface="+mn-lt"/>
              </a:rPr>
              <a:t> While CNNs excel at capturing spatial features, they are not inherently equipped to model temporal dependencies in sequential data, such as video frames.</a:t>
            </a:r>
            <a:endParaRPr lang="en-US">
              <a:latin typeface="Times New Roman"/>
              <a:cs typeface="Times New Roman"/>
            </a:endParaRPr>
          </a:p>
          <a:p>
            <a:endParaRPr lang="en-US">
              <a:latin typeface="Times New Roman"/>
              <a:ea typeface="Calibri"/>
              <a:cs typeface="Calibri"/>
            </a:endParaRPr>
          </a:p>
          <a:p>
            <a:endParaRPr lang="en-US">
              <a:latin typeface="Times New Roman"/>
              <a:ea typeface="Calibri"/>
              <a:cs typeface="Calibri"/>
            </a:endParaRPr>
          </a:p>
          <a:p>
            <a:endParaRPr lang="en-US">
              <a:latin typeface="Times New Roman"/>
              <a:ea typeface="Calibri"/>
              <a:cs typeface="Calibri"/>
            </a:endParaRPr>
          </a:p>
        </p:txBody>
      </p:sp>
      <p:pic>
        <p:nvPicPr>
          <p:cNvPr id="4" name="Picture 3">
            <a:extLst>
              <a:ext uri="{FF2B5EF4-FFF2-40B4-BE49-F238E27FC236}">
                <a16:creationId xmlns:a16="http://schemas.microsoft.com/office/drawing/2014/main" id="{06302A37-9412-873C-6E8D-F0431AAFE3D3}"/>
              </a:ext>
            </a:extLst>
          </p:cNvPr>
          <p:cNvPicPr>
            <a:picLocks noChangeAspect="1"/>
          </p:cNvPicPr>
          <p:nvPr/>
        </p:nvPicPr>
        <p:blipFill>
          <a:blip r:embed="rId2"/>
          <a:stretch>
            <a:fillRect/>
          </a:stretch>
        </p:blipFill>
        <p:spPr>
          <a:xfrm>
            <a:off x="4754071" y="3990673"/>
            <a:ext cx="7444673" cy="1162655"/>
          </a:xfrm>
          <a:prstGeom prst="rect">
            <a:avLst/>
          </a:prstGeom>
        </p:spPr>
      </p:pic>
    </p:spTree>
    <p:extLst>
      <p:ext uri="{BB962C8B-B14F-4D97-AF65-F5344CB8AC3E}">
        <p14:creationId xmlns:p14="http://schemas.microsoft.com/office/powerpoint/2010/main" val="3678567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9139238" y="4850020"/>
            <a:ext cx="9525" cy="529811"/>
          </a:xfrm>
          <a:prstGeom prst="rect">
            <a:avLst/>
          </a:prstGeom>
        </p:spPr>
        <p:txBody>
          <a:bodyPr lIns="0" tIns="0" rIns="0" bIns="0" rtlCol="0" anchor="t">
            <a:spAutoFit/>
          </a:bodyPr>
          <a:lstStyle/>
          <a:p>
            <a:pPr algn="ctr">
              <a:lnSpc>
                <a:spcPts val="4397"/>
              </a:lnSpc>
              <a:spcBef>
                <a:spcPct val="0"/>
              </a:spcBef>
            </a:pPr>
            <a:endParaRPr/>
          </a:p>
        </p:txBody>
      </p:sp>
      <p:sp>
        <p:nvSpPr>
          <p:cNvPr id="3" name="TextBox 3"/>
          <p:cNvSpPr txBox="1"/>
          <p:nvPr/>
        </p:nvSpPr>
        <p:spPr>
          <a:xfrm>
            <a:off x="768016" y="876300"/>
            <a:ext cx="9488091" cy="1335395"/>
          </a:xfrm>
          <a:prstGeom prst="rect">
            <a:avLst/>
          </a:prstGeom>
        </p:spPr>
        <p:txBody>
          <a:bodyPr lIns="0" tIns="0" rIns="0" bIns="0" rtlCol="0" anchor="t">
            <a:spAutoFit/>
          </a:bodyPr>
          <a:lstStyle/>
          <a:p>
            <a:pPr algn="ctr">
              <a:lnSpc>
                <a:spcPts val="10920"/>
              </a:lnSpc>
            </a:pPr>
            <a:r>
              <a:rPr lang="en-US" sz="7800" b="1">
                <a:solidFill>
                  <a:srgbClr val="0F4662"/>
                </a:solidFill>
                <a:latin typeface="Canva Sans Bold"/>
                <a:ea typeface="Canva Sans Bold"/>
                <a:cs typeface="Canva Sans Bold"/>
                <a:sym typeface="Canva Sans Bold"/>
              </a:rPr>
              <a:t>Problem Statement</a:t>
            </a:r>
          </a:p>
        </p:txBody>
      </p:sp>
      <p:sp>
        <p:nvSpPr>
          <p:cNvPr id="4" name="TextBox 4"/>
          <p:cNvSpPr txBox="1"/>
          <p:nvPr/>
        </p:nvSpPr>
        <p:spPr>
          <a:xfrm>
            <a:off x="768016" y="2574502"/>
            <a:ext cx="17259300" cy="9195210"/>
          </a:xfrm>
          <a:prstGeom prst="rect">
            <a:avLst/>
          </a:prstGeom>
        </p:spPr>
        <p:txBody>
          <a:bodyPr lIns="0" tIns="0" rIns="0" bIns="0" rtlCol="0" anchor="t">
            <a:spAutoFit/>
          </a:bodyPr>
          <a:lstStyle/>
          <a:p>
            <a:pPr marL="457200" indent="-457200" algn="just">
              <a:lnSpc>
                <a:spcPts val="4492"/>
              </a:lnSpc>
              <a:buFont typeface="Arial" panose="020B0604020202020204" pitchFamily="34" charset="0"/>
              <a:buChar char="•"/>
            </a:pPr>
            <a:r>
              <a:rPr lang="en-US" sz="3200">
                <a:solidFill>
                  <a:srgbClr val="000000"/>
                </a:solidFill>
                <a:latin typeface="Times New Roman"/>
                <a:ea typeface="Canva Sans"/>
                <a:cs typeface="Canva Sans"/>
                <a:sym typeface="Canva Sans"/>
              </a:rPr>
              <a:t>Monitoring public spaces  using multiple camera feeds is inefficient, prone to errors, and time-consuming, especially in crowded or high-risk areas.</a:t>
            </a:r>
            <a:endParaRPr lang="en-US" sz="3200">
              <a:solidFill>
                <a:srgbClr val="000000"/>
              </a:solidFill>
              <a:latin typeface="Times New Roman"/>
              <a:ea typeface="Canva Sans"/>
              <a:cs typeface="Canva Sans"/>
            </a:endParaRPr>
          </a:p>
          <a:p>
            <a:pPr marL="457200" indent="-457200" algn="just">
              <a:lnSpc>
                <a:spcPts val="4492"/>
              </a:lnSpc>
              <a:buFont typeface="Arial" panose="020B0604020202020204" pitchFamily="34" charset="0"/>
              <a:buChar char="•"/>
            </a:pPr>
            <a:endParaRPr lang="en-US" sz="3200">
              <a:solidFill>
                <a:srgbClr val="000000"/>
              </a:solidFill>
              <a:latin typeface="Times New Roman"/>
              <a:ea typeface="Canva Sans"/>
              <a:cs typeface="Canva Sans"/>
            </a:endParaRPr>
          </a:p>
          <a:p>
            <a:pPr marL="457200" indent="-457200" algn="just">
              <a:lnSpc>
                <a:spcPts val="4492"/>
              </a:lnSpc>
              <a:buFont typeface="Arial" panose="020B0604020202020204" pitchFamily="34" charset="0"/>
              <a:buChar char="•"/>
            </a:pPr>
            <a:r>
              <a:rPr lang="en-US" sz="3200">
                <a:solidFill>
                  <a:srgbClr val="000000"/>
                </a:solidFill>
                <a:latin typeface="Times New Roman"/>
                <a:ea typeface="Canva Sans"/>
                <a:cs typeface="Canva Sans"/>
                <a:sym typeface="Canva Sans"/>
              </a:rPr>
              <a:t>Identifying suspicious individuals or intruders in real-time is difficult without advanced AI systems to distinguish normal behavior from anomalies.</a:t>
            </a:r>
            <a:endParaRPr lang="en-US" sz="3200">
              <a:solidFill>
                <a:srgbClr val="000000"/>
              </a:solidFill>
              <a:latin typeface="Times New Roman"/>
              <a:ea typeface="Canva Sans"/>
              <a:cs typeface="Canva Sans"/>
            </a:endParaRPr>
          </a:p>
          <a:p>
            <a:pPr marL="457200" indent="-457200" algn="just">
              <a:lnSpc>
                <a:spcPts val="4492"/>
              </a:lnSpc>
              <a:buFont typeface="Arial" panose="020B0604020202020204" pitchFamily="34" charset="0"/>
              <a:buChar char="•"/>
            </a:pPr>
            <a:endParaRPr lang="en-US" sz="3200">
              <a:solidFill>
                <a:srgbClr val="000000"/>
              </a:solidFill>
              <a:latin typeface="Times New Roman"/>
              <a:ea typeface="Canva Sans"/>
              <a:cs typeface="Canva Sans"/>
            </a:endParaRPr>
          </a:p>
          <a:p>
            <a:pPr marL="457200" indent="-457200" algn="just">
              <a:lnSpc>
                <a:spcPts val="4492"/>
              </a:lnSpc>
              <a:buFont typeface="Arial" panose="020B0604020202020204" pitchFamily="34" charset="0"/>
              <a:buChar char="•"/>
            </a:pPr>
            <a:r>
              <a:rPr lang="en-US" sz="3200">
                <a:solidFill>
                  <a:srgbClr val="000000"/>
                </a:solidFill>
                <a:latin typeface="Times New Roman"/>
                <a:ea typeface="Canva Sans"/>
                <a:cs typeface="Canva Sans"/>
                <a:sym typeface="Canva Sans"/>
              </a:rPr>
              <a:t>Enabling a robot to autonomously navigate crowded or obstacle-filled environments toward a specific target is complex and requires advanced algorithms.</a:t>
            </a:r>
            <a:endParaRPr lang="en-US" sz="3200">
              <a:solidFill>
                <a:srgbClr val="000000"/>
              </a:solidFill>
              <a:latin typeface="Times New Roman"/>
              <a:ea typeface="Canva Sans"/>
              <a:cs typeface="Canva Sans"/>
            </a:endParaRPr>
          </a:p>
          <a:p>
            <a:pPr marL="457200" indent="-457200" algn="just">
              <a:lnSpc>
                <a:spcPts val="4492"/>
              </a:lnSpc>
              <a:buFont typeface="Arial" panose="020B0604020202020204" pitchFamily="34" charset="0"/>
              <a:buChar char="•"/>
            </a:pPr>
            <a:endParaRPr lang="en-US" sz="3200">
              <a:solidFill>
                <a:srgbClr val="000000"/>
              </a:solidFill>
              <a:latin typeface="Times New Roman"/>
              <a:ea typeface="Canva Sans"/>
              <a:cs typeface="Canva Sans"/>
            </a:endParaRPr>
          </a:p>
          <a:p>
            <a:pPr marL="457200" indent="-457200" algn="just">
              <a:lnSpc>
                <a:spcPts val="4492"/>
              </a:lnSpc>
              <a:buFont typeface="Arial" panose="020B0604020202020204" pitchFamily="34" charset="0"/>
              <a:buChar char="•"/>
            </a:pPr>
            <a:r>
              <a:rPr lang="en-US" sz="3200">
                <a:solidFill>
                  <a:srgbClr val="000000"/>
                </a:solidFill>
                <a:latin typeface="Times New Roman"/>
                <a:ea typeface="Canva Sans"/>
                <a:cs typeface="Canva Sans"/>
                <a:sym typeface="Canva Sans"/>
              </a:rPr>
              <a:t>There is no seamless mechanism to connect surveillance systems with response units, leading to delayed or ineffective responses.</a:t>
            </a:r>
            <a:endParaRPr lang="en-US" sz="3200">
              <a:solidFill>
                <a:srgbClr val="000000"/>
              </a:solidFill>
              <a:latin typeface="Times New Roman"/>
              <a:ea typeface="Canva Sans"/>
              <a:cs typeface="Canva Sans"/>
            </a:endParaRPr>
          </a:p>
          <a:p>
            <a:pPr algn="just">
              <a:lnSpc>
                <a:spcPts val="4492"/>
              </a:lnSpc>
            </a:pPr>
            <a:endParaRPr lang="en-US" sz="3200">
              <a:solidFill>
                <a:srgbClr val="000000"/>
              </a:solidFill>
              <a:latin typeface="Times New Roman"/>
              <a:ea typeface="Canva Sans"/>
              <a:cs typeface="Canva Sans"/>
            </a:endParaRPr>
          </a:p>
          <a:p>
            <a:pPr algn="just">
              <a:lnSpc>
                <a:spcPts val="4492"/>
              </a:lnSpc>
            </a:pPr>
            <a:endParaRPr lang="en-US" sz="3200">
              <a:solidFill>
                <a:srgbClr val="000000"/>
              </a:solidFill>
              <a:latin typeface="Times New Roman"/>
              <a:ea typeface="Canva Sans"/>
              <a:cs typeface="Canva Sans"/>
            </a:endParaRPr>
          </a:p>
          <a:p>
            <a:pPr algn="just">
              <a:lnSpc>
                <a:spcPts val="4492"/>
              </a:lnSpc>
            </a:pPr>
            <a:endParaRPr lang="en-US" sz="3200">
              <a:solidFill>
                <a:srgbClr val="000000"/>
              </a:solidFill>
              <a:latin typeface="Times New Roman"/>
              <a:ea typeface="Canva Sans"/>
              <a:cs typeface="Canva Sans"/>
            </a:endParaRPr>
          </a:p>
          <a:p>
            <a:pPr algn="just">
              <a:lnSpc>
                <a:spcPts val="4492"/>
              </a:lnSpc>
            </a:pPr>
            <a:endParaRPr lang="en-US" sz="3200">
              <a:solidFill>
                <a:srgbClr val="000000"/>
              </a:solidFill>
              <a:latin typeface="Times New Roman"/>
              <a:ea typeface="Canva Sans"/>
              <a:cs typeface="Canva Sans"/>
            </a:endParaRPr>
          </a:p>
          <a:p>
            <a:pPr algn="just">
              <a:lnSpc>
                <a:spcPts val="4492"/>
              </a:lnSpc>
            </a:pPr>
            <a:endParaRPr lang="en-US" sz="3200">
              <a:solidFill>
                <a:srgbClr val="000000"/>
              </a:solidFill>
              <a:latin typeface="Times New Roman"/>
              <a:ea typeface="Canva Sans"/>
              <a:cs typeface="Canv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3FD7F-0C8D-DD14-6C5E-1B773D634E52}"/>
              </a:ext>
            </a:extLst>
          </p:cNvPr>
          <p:cNvSpPr>
            <a:spLocks noGrp="1"/>
          </p:cNvSpPr>
          <p:nvPr>
            <p:ph type="title"/>
          </p:nvPr>
        </p:nvSpPr>
        <p:spPr>
          <a:xfrm>
            <a:off x="5029200" y="234178"/>
            <a:ext cx="8229600" cy="1143000"/>
          </a:xfrm>
        </p:spPr>
        <p:txBody>
          <a:bodyPr>
            <a:normAutofit/>
          </a:bodyPr>
          <a:lstStyle/>
          <a:p>
            <a:r>
              <a:rPr lang="en-US" sz="4800" b="1">
                <a:solidFill>
                  <a:schemeClr val="accent1">
                    <a:lumMod val="49000"/>
                  </a:schemeClr>
                </a:solidFill>
                <a:latin typeface="Times New Roman"/>
                <a:ea typeface="Calibri"/>
                <a:cs typeface="Calibri"/>
              </a:rPr>
              <a:t>Convolution LSTM</a:t>
            </a:r>
          </a:p>
        </p:txBody>
      </p:sp>
      <p:sp>
        <p:nvSpPr>
          <p:cNvPr id="3" name="Content Placeholder 2">
            <a:extLst>
              <a:ext uri="{FF2B5EF4-FFF2-40B4-BE49-F238E27FC236}">
                <a16:creationId xmlns:a16="http://schemas.microsoft.com/office/drawing/2014/main" id="{18744C29-00E6-7B61-0B80-B9A4C184CE67}"/>
              </a:ext>
            </a:extLst>
          </p:cNvPr>
          <p:cNvSpPr>
            <a:spLocks noGrp="1"/>
          </p:cNvSpPr>
          <p:nvPr>
            <p:ph idx="1"/>
          </p:nvPr>
        </p:nvSpPr>
        <p:spPr>
          <a:xfrm>
            <a:off x="477430" y="1377669"/>
            <a:ext cx="17333139" cy="8258414"/>
          </a:xfrm>
        </p:spPr>
        <p:txBody>
          <a:bodyPr vert="horz" lIns="91440" tIns="45720" rIns="91440" bIns="45720" rtlCol="0" anchor="t">
            <a:normAutofit/>
          </a:bodyPr>
          <a:lstStyle/>
          <a:p>
            <a:r>
              <a:rPr lang="en-US" b="1">
                <a:latin typeface="Times New Roman"/>
                <a:ea typeface="+mn-lt"/>
                <a:cs typeface="+mn-lt"/>
              </a:rPr>
              <a:t>Purpose</a:t>
            </a:r>
            <a:r>
              <a:rPr lang="en-US">
                <a:latin typeface="Times New Roman"/>
                <a:ea typeface="+mn-lt"/>
                <a:cs typeface="+mn-lt"/>
              </a:rPr>
              <a:t>: </a:t>
            </a:r>
            <a:r>
              <a:rPr lang="en-US" err="1">
                <a:latin typeface="Times New Roman"/>
                <a:ea typeface="+mn-lt"/>
                <a:cs typeface="+mn-lt"/>
              </a:rPr>
              <a:t>ConvLSTM</a:t>
            </a:r>
            <a:r>
              <a:rPr lang="en-US">
                <a:latin typeface="Times New Roman"/>
                <a:ea typeface="+mn-lt"/>
                <a:cs typeface="+mn-lt"/>
              </a:rPr>
              <a:t> is designed to process spatiotemporal data by combining convolutional operations with LSTM’s gating mechanisms.</a:t>
            </a:r>
          </a:p>
          <a:p>
            <a:r>
              <a:rPr lang="en-US" b="1">
                <a:latin typeface="Times New Roman"/>
                <a:ea typeface="+mn-lt"/>
                <a:cs typeface="+mn-lt"/>
              </a:rPr>
              <a:t>Key Idea</a:t>
            </a:r>
            <a:r>
              <a:rPr lang="en-US">
                <a:latin typeface="Times New Roman"/>
                <a:ea typeface="+mn-lt"/>
                <a:cs typeface="+mn-lt"/>
              </a:rPr>
              <a:t>: Unlike standard LSTMs (which use matrix multiplications), </a:t>
            </a:r>
            <a:r>
              <a:rPr lang="en-US" err="1">
                <a:latin typeface="Times New Roman"/>
                <a:ea typeface="+mn-lt"/>
                <a:cs typeface="+mn-lt"/>
              </a:rPr>
              <a:t>ConvLSTM</a:t>
            </a:r>
            <a:r>
              <a:rPr lang="en-US">
                <a:latin typeface="Times New Roman"/>
                <a:ea typeface="+mn-lt"/>
                <a:cs typeface="+mn-lt"/>
              </a:rPr>
              <a:t> replaces these with convolution operations to preserve spatial structure.</a:t>
            </a:r>
            <a:endParaRPr lang="en-US">
              <a:latin typeface="Times New Roman"/>
              <a:cs typeface="Times New Roman"/>
            </a:endParaRPr>
          </a:p>
          <a:p>
            <a:r>
              <a:rPr lang="en-US" b="1">
                <a:latin typeface="Times New Roman"/>
                <a:ea typeface="+mn-lt"/>
                <a:cs typeface="+mn-lt"/>
              </a:rPr>
              <a:t>Forget Gate: </a:t>
            </a:r>
            <a:r>
              <a:rPr lang="en-US">
                <a:latin typeface="Times New Roman"/>
                <a:ea typeface="+mn-lt"/>
                <a:cs typeface="+mn-lt"/>
              </a:rPr>
              <a:t>Decides what information to discard from the previous cell state.</a:t>
            </a:r>
            <a:endParaRPr lang="en-US">
              <a:latin typeface="Times New Roman"/>
              <a:cs typeface="Times New Roman"/>
            </a:endParaRPr>
          </a:p>
          <a:p>
            <a:endParaRPr lang="en-US" b="1">
              <a:latin typeface="Times New Roman"/>
              <a:ea typeface="+mn-lt"/>
              <a:cs typeface="+mn-lt"/>
            </a:endParaRPr>
          </a:p>
          <a:p>
            <a:r>
              <a:rPr lang="en-US" b="1">
                <a:latin typeface="Times New Roman"/>
                <a:ea typeface="+mn-lt"/>
                <a:cs typeface="+mn-lt"/>
              </a:rPr>
              <a:t>Input Gate &amp; Candidate Cell State: </a:t>
            </a:r>
            <a:r>
              <a:rPr lang="en-US">
                <a:latin typeface="Times New Roman"/>
                <a:ea typeface="+mn-lt"/>
                <a:cs typeface="+mn-lt"/>
              </a:rPr>
              <a:t>Controls the addition of new information to the cell state.</a:t>
            </a:r>
            <a:endParaRPr lang="en-US">
              <a:latin typeface="Times New Roman"/>
              <a:cs typeface="Times New Roman"/>
            </a:endParaRPr>
          </a:p>
          <a:p>
            <a:endParaRPr lang="en-US" b="1">
              <a:latin typeface="Times New Roman"/>
              <a:ea typeface="+mn-lt"/>
              <a:cs typeface="+mn-lt"/>
            </a:endParaRPr>
          </a:p>
          <a:p>
            <a:endParaRPr lang="en-US" b="1">
              <a:latin typeface="Times New Roman"/>
              <a:ea typeface="+mn-lt"/>
              <a:cs typeface="+mn-lt"/>
            </a:endParaRPr>
          </a:p>
          <a:p>
            <a:pPr marL="0" indent="0">
              <a:buNone/>
            </a:pPr>
            <a:endParaRPr lang="en-US" b="1">
              <a:latin typeface="Times New Roman"/>
              <a:ea typeface="+mn-lt"/>
              <a:cs typeface="+mn-lt"/>
            </a:endParaRPr>
          </a:p>
          <a:p>
            <a:r>
              <a:rPr lang="en-US" b="1">
                <a:latin typeface="Times New Roman"/>
                <a:ea typeface="+mn-lt"/>
                <a:cs typeface="+mn-lt"/>
              </a:rPr>
              <a:t>Cell State</a:t>
            </a:r>
            <a:r>
              <a:rPr lang="en-US">
                <a:latin typeface="Times New Roman"/>
                <a:ea typeface="+mn-lt"/>
                <a:cs typeface="+mn-lt"/>
              </a:rPr>
              <a:t>: Updates the cell state by combining the previous state and the candidate values.</a:t>
            </a:r>
            <a:endParaRPr lang="en-US" b="1">
              <a:latin typeface="Times New Roman"/>
              <a:ea typeface="+mn-lt"/>
              <a:cs typeface="+mn-lt"/>
            </a:endParaRPr>
          </a:p>
          <a:p>
            <a:pPr marL="0" indent="0">
              <a:buNone/>
            </a:pPr>
            <a:endParaRPr lang="en-US" sz="2700">
              <a:latin typeface="Times New Roman"/>
              <a:ea typeface="+mn-lt"/>
              <a:cs typeface="+mn-lt"/>
            </a:endParaRPr>
          </a:p>
          <a:p>
            <a:r>
              <a:rPr lang="en-US" b="1">
                <a:latin typeface="Times New Roman"/>
                <a:ea typeface="+mn-lt"/>
                <a:cs typeface="+mn-lt"/>
              </a:rPr>
              <a:t>Output Gate &amp; Hidden State: </a:t>
            </a:r>
            <a:r>
              <a:rPr lang="en-US">
                <a:latin typeface="Times New Roman"/>
                <a:ea typeface="+mn-lt"/>
                <a:cs typeface="+mn-lt"/>
              </a:rPr>
              <a:t>Determines the output based on the updated cell state.</a:t>
            </a:r>
            <a:endParaRPr lang="en-US">
              <a:latin typeface="Times New Roman"/>
              <a:cs typeface="Times New Roman"/>
            </a:endParaRPr>
          </a:p>
          <a:p>
            <a:endParaRPr lang="en-US">
              <a:latin typeface="Times New Roman"/>
              <a:ea typeface="Calibri"/>
              <a:cs typeface="Calibri"/>
            </a:endParaRPr>
          </a:p>
        </p:txBody>
      </p:sp>
      <p:pic>
        <p:nvPicPr>
          <p:cNvPr id="4" name="Picture 3">
            <a:extLst>
              <a:ext uri="{FF2B5EF4-FFF2-40B4-BE49-F238E27FC236}">
                <a16:creationId xmlns:a16="http://schemas.microsoft.com/office/drawing/2014/main" id="{E0FF7510-67B7-92B4-331A-C163A5234542}"/>
              </a:ext>
            </a:extLst>
          </p:cNvPr>
          <p:cNvPicPr>
            <a:picLocks noChangeAspect="1"/>
          </p:cNvPicPr>
          <p:nvPr/>
        </p:nvPicPr>
        <p:blipFill>
          <a:blip r:embed="rId2"/>
          <a:stretch>
            <a:fillRect/>
          </a:stretch>
        </p:blipFill>
        <p:spPr>
          <a:xfrm>
            <a:off x="4572000" y="4129385"/>
            <a:ext cx="8051577" cy="561551"/>
          </a:xfrm>
          <a:prstGeom prst="rect">
            <a:avLst/>
          </a:prstGeom>
        </p:spPr>
      </p:pic>
      <p:pic>
        <p:nvPicPr>
          <p:cNvPr id="5" name="Picture 4">
            <a:extLst>
              <a:ext uri="{FF2B5EF4-FFF2-40B4-BE49-F238E27FC236}">
                <a16:creationId xmlns:a16="http://schemas.microsoft.com/office/drawing/2014/main" id="{D0493F62-FFE0-4A38-CA0E-991E6E423B4F}"/>
              </a:ext>
            </a:extLst>
          </p:cNvPr>
          <p:cNvPicPr>
            <a:picLocks noChangeAspect="1"/>
          </p:cNvPicPr>
          <p:nvPr/>
        </p:nvPicPr>
        <p:blipFill>
          <a:blip r:embed="rId3"/>
          <a:stretch>
            <a:fillRect/>
          </a:stretch>
        </p:blipFill>
        <p:spPr>
          <a:xfrm>
            <a:off x="4452128" y="5309274"/>
            <a:ext cx="8296290" cy="488126"/>
          </a:xfrm>
          <a:prstGeom prst="rect">
            <a:avLst/>
          </a:prstGeom>
        </p:spPr>
      </p:pic>
      <p:pic>
        <p:nvPicPr>
          <p:cNvPr id="6" name="Picture 5">
            <a:extLst>
              <a:ext uri="{FF2B5EF4-FFF2-40B4-BE49-F238E27FC236}">
                <a16:creationId xmlns:a16="http://schemas.microsoft.com/office/drawing/2014/main" id="{74D84101-96B2-3709-44BF-BAF7DB125EBB}"/>
              </a:ext>
            </a:extLst>
          </p:cNvPr>
          <p:cNvPicPr>
            <a:picLocks noChangeAspect="1"/>
          </p:cNvPicPr>
          <p:nvPr/>
        </p:nvPicPr>
        <p:blipFill>
          <a:blip r:embed="rId4"/>
          <a:stretch>
            <a:fillRect/>
          </a:stretch>
        </p:blipFill>
        <p:spPr>
          <a:xfrm>
            <a:off x="4513972" y="6103254"/>
            <a:ext cx="8375257" cy="615817"/>
          </a:xfrm>
          <a:prstGeom prst="rect">
            <a:avLst/>
          </a:prstGeom>
        </p:spPr>
      </p:pic>
      <p:pic>
        <p:nvPicPr>
          <p:cNvPr id="7" name="Picture 6">
            <a:extLst>
              <a:ext uri="{FF2B5EF4-FFF2-40B4-BE49-F238E27FC236}">
                <a16:creationId xmlns:a16="http://schemas.microsoft.com/office/drawing/2014/main" id="{E5A45023-FB2E-523C-0E75-956B63206064}"/>
              </a:ext>
            </a:extLst>
          </p:cNvPr>
          <p:cNvPicPr>
            <a:picLocks noChangeAspect="1"/>
          </p:cNvPicPr>
          <p:nvPr/>
        </p:nvPicPr>
        <p:blipFill>
          <a:blip r:embed="rId5"/>
          <a:stretch>
            <a:fillRect/>
          </a:stretch>
        </p:blipFill>
        <p:spPr>
          <a:xfrm>
            <a:off x="1153115" y="8971215"/>
            <a:ext cx="7990886" cy="517527"/>
          </a:xfrm>
          <a:prstGeom prst="rect">
            <a:avLst/>
          </a:prstGeom>
        </p:spPr>
      </p:pic>
      <p:pic>
        <p:nvPicPr>
          <p:cNvPr id="8" name="Picture 7">
            <a:extLst>
              <a:ext uri="{FF2B5EF4-FFF2-40B4-BE49-F238E27FC236}">
                <a16:creationId xmlns:a16="http://schemas.microsoft.com/office/drawing/2014/main" id="{2E929CDF-205F-9FC9-2CE0-B92D6E2B7644}"/>
              </a:ext>
            </a:extLst>
          </p:cNvPr>
          <p:cNvPicPr>
            <a:picLocks noChangeAspect="1"/>
          </p:cNvPicPr>
          <p:nvPr/>
        </p:nvPicPr>
        <p:blipFill>
          <a:blip r:embed="rId6"/>
          <a:stretch>
            <a:fillRect/>
          </a:stretch>
        </p:blipFill>
        <p:spPr>
          <a:xfrm>
            <a:off x="10388824" y="8971244"/>
            <a:ext cx="4196393" cy="517469"/>
          </a:xfrm>
          <a:prstGeom prst="rect">
            <a:avLst/>
          </a:prstGeom>
        </p:spPr>
      </p:pic>
      <p:pic>
        <p:nvPicPr>
          <p:cNvPr id="9" name="Picture 8">
            <a:extLst>
              <a:ext uri="{FF2B5EF4-FFF2-40B4-BE49-F238E27FC236}">
                <a16:creationId xmlns:a16="http://schemas.microsoft.com/office/drawing/2014/main" id="{3A5FA8C7-1852-87E8-6239-90242C437DE8}"/>
              </a:ext>
            </a:extLst>
          </p:cNvPr>
          <p:cNvPicPr>
            <a:picLocks noChangeAspect="1"/>
          </p:cNvPicPr>
          <p:nvPr/>
        </p:nvPicPr>
        <p:blipFill>
          <a:blip r:embed="rId7"/>
          <a:srcRect t="-12863" r="111" b="-1111"/>
          <a:stretch/>
        </p:blipFill>
        <p:spPr>
          <a:xfrm>
            <a:off x="5033148" y="7429721"/>
            <a:ext cx="6301810" cy="722468"/>
          </a:xfrm>
          <a:prstGeom prst="rect">
            <a:avLst/>
          </a:prstGeom>
        </p:spPr>
      </p:pic>
    </p:spTree>
    <p:extLst>
      <p:ext uri="{BB962C8B-B14F-4D97-AF65-F5344CB8AC3E}">
        <p14:creationId xmlns:p14="http://schemas.microsoft.com/office/powerpoint/2010/main" val="1201016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D2BEC-7924-3379-B17A-E8DB8DEE44AC}"/>
              </a:ext>
            </a:extLst>
          </p:cNvPr>
          <p:cNvSpPr>
            <a:spLocks noGrp="1"/>
          </p:cNvSpPr>
          <p:nvPr>
            <p:ph type="title"/>
          </p:nvPr>
        </p:nvSpPr>
        <p:spPr>
          <a:xfrm>
            <a:off x="457200" y="274638"/>
            <a:ext cx="17211759" cy="1335185"/>
          </a:xfrm>
        </p:spPr>
        <p:txBody>
          <a:bodyPr/>
          <a:lstStyle/>
          <a:p>
            <a:r>
              <a:rPr lang="en-US" sz="4800" b="1" err="1">
                <a:solidFill>
                  <a:schemeClr val="accent1">
                    <a:lumMod val="49000"/>
                  </a:schemeClr>
                </a:solidFill>
                <a:latin typeface="Times New Roman"/>
                <a:ea typeface="Calibri"/>
                <a:cs typeface="Calibri"/>
              </a:rPr>
              <a:t>ConvLSTM</a:t>
            </a:r>
            <a:r>
              <a:rPr lang="en-US" sz="4800" b="1">
                <a:solidFill>
                  <a:schemeClr val="accent1">
                    <a:lumMod val="49000"/>
                  </a:schemeClr>
                </a:solidFill>
                <a:latin typeface="Times New Roman"/>
                <a:ea typeface="Calibri"/>
                <a:cs typeface="Calibri"/>
              </a:rPr>
              <a:t> in our Project</a:t>
            </a:r>
          </a:p>
        </p:txBody>
      </p:sp>
      <p:sp>
        <p:nvSpPr>
          <p:cNvPr id="3" name="Content Placeholder 2">
            <a:extLst>
              <a:ext uri="{FF2B5EF4-FFF2-40B4-BE49-F238E27FC236}">
                <a16:creationId xmlns:a16="http://schemas.microsoft.com/office/drawing/2014/main" id="{AE6803BC-9324-AD10-1CF7-EFFD9B097CDE}"/>
              </a:ext>
            </a:extLst>
          </p:cNvPr>
          <p:cNvSpPr>
            <a:spLocks noGrp="1"/>
          </p:cNvSpPr>
          <p:nvPr>
            <p:ph idx="1"/>
          </p:nvPr>
        </p:nvSpPr>
        <p:spPr>
          <a:xfrm>
            <a:off x="457200" y="1883421"/>
            <a:ext cx="17302794" cy="8400024"/>
          </a:xfrm>
        </p:spPr>
        <p:txBody>
          <a:bodyPr vert="horz" lIns="91440" tIns="45720" rIns="91440" bIns="45720" rtlCol="0" anchor="t">
            <a:normAutofit/>
          </a:bodyPr>
          <a:lstStyle/>
          <a:p>
            <a:r>
              <a:rPr lang="en-US" b="1">
                <a:latin typeface="Times New Roman"/>
                <a:ea typeface="+mn-lt"/>
                <a:cs typeface="+mn-lt"/>
              </a:rPr>
              <a:t>Spatiotemporal Analysis:</a:t>
            </a:r>
            <a:r>
              <a:rPr lang="en-US">
                <a:latin typeface="Times New Roman"/>
                <a:ea typeface="+mn-lt"/>
                <a:cs typeface="+mn-lt"/>
              </a:rPr>
              <a:t> </a:t>
            </a:r>
            <a:r>
              <a:rPr lang="en-US" err="1">
                <a:latin typeface="Times New Roman"/>
                <a:ea typeface="+mn-lt"/>
                <a:cs typeface="+mn-lt"/>
              </a:rPr>
              <a:t>ConvLSTM</a:t>
            </a:r>
            <a:r>
              <a:rPr lang="en-US">
                <a:latin typeface="Times New Roman"/>
                <a:ea typeface="+mn-lt"/>
                <a:cs typeface="+mn-lt"/>
              </a:rPr>
              <a:t> processes video frames over time, capturing movement and behavior patterns.</a:t>
            </a:r>
            <a:endParaRPr lang="en-US">
              <a:latin typeface="Times New Roman"/>
              <a:ea typeface="Calibri"/>
              <a:cs typeface="Calibri"/>
            </a:endParaRPr>
          </a:p>
          <a:p>
            <a:endParaRPr lang="en-US">
              <a:latin typeface="Times New Roman"/>
              <a:ea typeface="Calibri"/>
              <a:cs typeface="Calibri"/>
            </a:endParaRPr>
          </a:p>
          <a:p>
            <a:r>
              <a:rPr lang="en-US" b="1">
                <a:latin typeface="Times New Roman"/>
                <a:ea typeface="+mn-lt"/>
                <a:cs typeface="+mn-lt"/>
              </a:rPr>
              <a:t>Anomaly Detection:</a:t>
            </a:r>
            <a:r>
              <a:rPr lang="en-US">
                <a:latin typeface="Times New Roman"/>
                <a:ea typeface="+mn-lt"/>
                <a:cs typeface="+mn-lt"/>
              </a:rPr>
              <a:t> Learns normal street activities and flags deviations as potential anomalies.</a:t>
            </a:r>
            <a:endParaRPr lang="en-US">
              <a:latin typeface="Times New Roman"/>
              <a:ea typeface="Calibri"/>
              <a:cs typeface="Calibri"/>
            </a:endParaRPr>
          </a:p>
          <a:p>
            <a:endParaRPr lang="en-US">
              <a:latin typeface="Times New Roman"/>
              <a:ea typeface="Calibri"/>
              <a:cs typeface="Calibri"/>
            </a:endParaRPr>
          </a:p>
          <a:p>
            <a:r>
              <a:rPr lang="en-US" b="1">
                <a:latin typeface="Times New Roman"/>
                <a:ea typeface="+mn-lt"/>
                <a:cs typeface="+mn-lt"/>
              </a:rPr>
              <a:t>YOLO Integration:</a:t>
            </a:r>
            <a:r>
              <a:rPr lang="en-US">
                <a:latin typeface="Times New Roman"/>
                <a:ea typeface="+mn-lt"/>
                <a:cs typeface="+mn-lt"/>
              </a:rPr>
              <a:t> Works alongside YOLO to track object dynamics across frames for enhanced detection.</a:t>
            </a:r>
            <a:endParaRPr lang="en-US">
              <a:latin typeface="Times New Roman"/>
              <a:ea typeface="Calibri"/>
              <a:cs typeface="Calibri"/>
            </a:endParaRPr>
          </a:p>
          <a:p>
            <a:endParaRPr lang="en-US">
              <a:latin typeface="Times New Roman"/>
              <a:ea typeface="+mn-lt"/>
              <a:cs typeface="+mn-lt"/>
            </a:endParaRPr>
          </a:p>
          <a:p>
            <a:r>
              <a:rPr lang="en-US" b="1">
                <a:latin typeface="Times New Roman"/>
                <a:ea typeface="+mn-lt"/>
                <a:cs typeface="+mn-lt"/>
              </a:rPr>
              <a:t>Real-Time Alerts:</a:t>
            </a:r>
            <a:r>
              <a:rPr lang="en-US">
                <a:latin typeface="Times New Roman"/>
                <a:ea typeface="+mn-lt"/>
                <a:cs typeface="+mn-lt"/>
              </a:rPr>
              <a:t> Enables the robot to quickly identify unusual activities and trigger alerts.</a:t>
            </a:r>
            <a:endParaRPr lang="en-US">
              <a:latin typeface="Times New Roman"/>
              <a:ea typeface="Calibri"/>
              <a:cs typeface="Calibri"/>
            </a:endParaRPr>
          </a:p>
          <a:p>
            <a:endParaRPr lang="en-US">
              <a:latin typeface="Times New Roman"/>
              <a:ea typeface="Calibri"/>
              <a:cs typeface="Calibri"/>
            </a:endParaRPr>
          </a:p>
          <a:p>
            <a:r>
              <a:rPr lang="en-US" b="1">
                <a:latin typeface="Times New Roman"/>
                <a:ea typeface="+mn-lt"/>
                <a:cs typeface="+mn-lt"/>
              </a:rPr>
              <a:t>Robust Performance:</a:t>
            </a:r>
            <a:r>
              <a:rPr lang="en-US">
                <a:latin typeface="Times New Roman"/>
                <a:ea typeface="+mn-lt"/>
                <a:cs typeface="+mn-lt"/>
              </a:rPr>
              <a:t> Adapts to varying conditions, ensuring reliable surveillance in diverse environments.</a:t>
            </a:r>
            <a:endParaRPr lang="en-US">
              <a:latin typeface="Times New Roman"/>
              <a:ea typeface="Calibri"/>
              <a:cs typeface="Calibri"/>
            </a:endParaRPr>
          </a:p>
          <a:p>
            <a:pPr marL="0" indent="0">
              <a:buNone/>
            </a:pPr>
            <a:endParaRPr lang="en-US">
              <a:latin typeface="Times New Roman"/>
              <a:ea typeface="Calibri"/>
              <a:cs typeface="Calibri"/>
            </a:endParaRPr>
          </a:p>
        </p:txBody>
      </p:sp>
    </p:spTree>
    <p:extLst>
      <p:ext uri="{BB962C8B-B14F-4D97-AF65-F5344CB8AC3E}">
        <p14:creationId xmlns:p14="http://schemas.microsoft.com/office/powerpoint/2010/main" val="234271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5886860-0BA9-139C-0FEB-0A0995884653}"/>
              </a:ext>
            </a:extLst>
          </p:cNvPr>
          <p:cNvGraphicFramePr>
            <a:graphicFrameLocks noGrp="1"/>
          </p:cNvGraphicFramePr>
          <p:nvPr>
            <p:extLst>
              <p:ext uri="{D42A27DB-BD31-4B8C-83A1-F6EECF244321}">
                <p14:modId xmlns:p14="http://schemas.microsoft.com/office/powerpoint/2010/main" val="2637021547"/>
              </p:ext>
            </p:extLst>
          </p:nvPr>
        </p:nvGraphicFramePr>
        <p:xfrm>
          <a:off x="839230" y="1016343"/>
          <a:ext cx="16992600" cy="9054736"/>
        </p:xfrm>
        <a:graphic>
          <a:graphicData uri="http://schemas.openxmlformats.org/drawingml/2006/table">
            <a:tbl>
              <a:tblPr>
                <a:tableStyleId>{5940675A-B579-460E-94D1-54222C63F5DA}</a:tableStyleId>
              </a:tblPr>
              <a:tblGrid>
                <a:gridCol w="5105212">
                  <a:extLst>
                    <a:ext uri="{9D8B030D-6E8A-4147-A177-3AD203B41FA5}">
                      <a16:colId xmlns:a16="http://schemas.microsoft.com/office/drawing/2014/main" val="95214701"/>
                    </a:ext>
                  </a:extLst>
                </a:gridCol>
                <a:gridCol w="6674278">
                  <a:extLst>
                    <a:ext uri="{9D8B030D-6E8A-4147-A177-3AD203B41FA5}">
                      <a16:colId xmlns:a16="http://schemas.microsoft.com/office/drawing/2014/main" val="789184037"/>
                    </a:ext>
                  </a:extLst>
                </a:gridCol>
                <a:gridCol w="5213110">
                  <a:extLst>
                    <a:ext uri="{9D8B030D-6E8A-4147-A177-3AD203B41FA5}">
                      <a16:colId xmlns:a16="http://schemas.microsoft.com/office/drawing/2014/main" val="3497315031"/>
                    </a:ext>
                  </a:extLst>
                </a:gridCol>
              </a:tblGrid>
              <a:tr h="687838">
                <a:tc>
                  <a:txBody>
                    <a:bodyPr/>
                    <a:lstStyle/>
                    <a:p>
                      <a:pPr algn="ctr"/>
                      <a:r>
                        <a:rPr lang="en-US" sz="1800" b="1">
                          <a:latin typeface="Times New Roman"/>
                        </a:rPr>
                        <a:t>Phase</a:t>
                      </a:r>
                      <a:endParaRPr lang="en-IN" sz="1800" b="1">
                        <a:latin typeface="Times New Roman"/>
                      </a:endParaRPr>
                    </a:p>
                  </a:txBody>
                  <a:tcPr marL="34288" marR="34288" marT="17144" marB="17144" anchor="ctr"/>
                </a:tc>
                <a:tc>
                  <a:txBody>
                    <a:bodyPr/>
                    <a:lstStyle/>
                    <a:p>
                      <a:pPr algn="ctr"/>
                      <a:r>
                        <a:rPr lang="en-IN" sz="1800" b="1">
                          <a:latin typeface="Times New Roman"/>
                          <a:cs typeface="Times New Roman"/>
                        </a:rPr>
                        <a:t>Tasks</a:t>
                      </a:r>
                    </a:p>
                  </a:txBody>
                  <a:tcPr marL="34288" marR="34288" marT="17144" marB="17144" anchor="ctr"/>
                </a:tc>
                <a:tc>
                  <a:txBody>
                    <a:bodyPr/>
                    <a:lstStyle/>
                    <a:p>
                      <a:pPr algn="ctr"/>
                      <a:r>
                        <a:rPr lang="en-US" sz="1800" b="1">
                          <a:latin typeface="Times New Roman"/>
                          <a:cs typeface="Times New Roman"/>
                        </a:rPr>
                        <a:t>Time </a:t>
                      </a:r>
                      <a:r>
                        <a:rPr lang="en-IN" sz="1800" b="1">
                          <a:latin typeface="Times New Roman"/>
                          <a:cs typeface="Times New Roman"/>
                        </a:rPr>
                        <a:t>line</a:t>
                      </a:r>
                    </a:p>
                  </a:txBody>
                  <a:tcPr marL="34288" marR="34288" marT="17144" marB="17144" anchor="ctr"/>
                </a:tc>
                <a:extLst>
                  <a:ext uri="{0D108BD9-81ED-4DB2-BD59-A6C34878D82A}">
                    <a16:rowId xmlns:a16="http://schemas.microsoft.com/office/drawing/2014/main" val="3787255871"/>
                  </a:ext>
                </a:extLst>
              </a:tr>
              <a:tr h="2239662">
                <a:tc>
                  <a:txBody>
                    <a:bodyPr/>
                    <a:lstStyle/>
                    <a:p>
                      <a:r>
                        <a:rPr lang="en-US" sz="1800" b="0">
                          <a:latin typeface="Times New Roman"/>
                          <a:cs typeface="Times New Roman"/>
                        </a:rPr>
                        <a:t> Phase 1: System Design and Setup</a:t>
                      </a:r>
                    </a:p>
                  </a:txBody>
                  <a:tcPr marL="34288" marR="34288" marT="17144" marB="17144" anchor="ctr"/>
                </a:tc>
                <a:tc>
                  <a:txBody>
                    <a:bodyPr/>
                    <a:lstStyle/>
                    <a:p>
                      <a:pPr marL="171450" indent="-171450">
                        <a:lnSpc>
                          <a:spcPct val="150000"/>
                        </a:lnSpc>
                        <a:buFont typeface="Arial" panose="020B0604020202020204" pitchFamily="34" charset="0"/>
                        <a:buChar char="•"/>
                      </a:pPr>
                      <a:r>
                        <a:rPr lang="en-IN" sz="1800">
                          <a:latin typeface="Times New Roman"/>
                          <a:cs typeface="Times New Roman"/>
                        </a:rPr>
                        <a:t>Finalize hardware and software components (cameras, Raspberry Pi, LIDAR, motors, etc.).</a:t>
                      </a: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800">
                          <a:latin typeface="Times New Roman"/>
                          <a:cs typeface="Times New Roman"/>
                        </a:rPr>
                        <a:t>Prepare software stack for anomaly detection (e.g., YOLOv8 setup with TensorFlow).</a:t>
                      </a:r>
                    </a:p>
                    <a:p>
                      <a:pPr marL="171450" indent="-171450">
                        <a:buFontTx/>
                        <a:buChar char="-"/>
                      </a:pPr>
                      <a:endParaRPr lang="en-IN" sz="1800">
                        <a:latin typeface="Times New Roman"/>
                        <a:cs typeface="Times New Roman"/>
                      </a:endParaRPr>
                    </a:p>
                  </a:txBody>
                  <a:tcPr marL="34288" marR="34288" marT="17144" marB="17144" anchor="ctr"/>
                </a:tc>
                <a:tc>
                  <a:txBody>
                    <a:bodyPr/>
                    <a:lstStyle/>
                    <a:p>
                      <a:r>
                        <a:rPr lang="en-IN" sz="1800" b="0">
                          <a:latin typeface="Times New Roman"/>
                          <a:cs typeface="Times New Roman"/>
                        </a:rPr>
                        <a:t>Week 1 - Week 2</a:t>
                      </a:r>
                    </a:p>
                  </a:txBody>
                  <a:tcPr marL="34288" marR="34288" marT="17144" marB="17144" anchor="ctr"/>
                </a:tc>
                <a:extLst>
                  <a:ext uri="{0D108BD9-81ED-4DB2-BD59-A6C34878D82A}">
                    <a16:rowId xmlns:a16="http://schemas.microsoft.com/office/drawing/2014/main" val="578174916"/>
                  </a:ext>
                </a:extLst>
              </a:tr>
              <a:tr h="1795093">
                <a:tc>
                  <a:txBody>
                    <a:bodyPr/>
                    <a:lstStyle/>
                    <a:p>
                      <a:r>
                        <a:rPr lang="en-US" sz="1800" b="0">
                          <a:latin typeface="Times New Roman"/>
                          <a:cs typeface="Times New Roman"/>
                        </a:rPr>
                        <a:t>Phase 2: Anomaly Detection and Alert System</a:t>
                      </a:r>
                    </a:p>
                    <a:p>
                      <a:endParaRPr lang="en-IN" sz="1800" b="0">
                        <a:latin typeface="Times New Roman"/>
                        <a:cs typeface="Times New Roman"/>
                      </a:endParaRPr>
                    </a:p>
                  </a:txBody>
                  <a:tcPr marL="34288" marR="34288" marT="17144" marB="17144" anchor="ctr"/>
                </a:tc>
                <a:tc>
                  <a:txBody>
                    <a:bodyPr/>
                    <a:lstStyle/>
                    <a:p>
                      <a:pPr marL="285750" lvl="0" indent="-285750">
                        <a:lnSpc>
                          <a:spcPct val="150000"/>
                        </a:lnSpc>
                        <a:buFont typeface="Arial" panose="020B0604020202020204" pitchFamily="34" charset="0"/>
                        <a:buChar char="•"/>
                      </a:pPr>
                      <a:r>
                        <a:rPr lang="en-GB" sz="1800" kern="1200">
                          <a:solidFill>
                            <a:schemeClr val="tx1"/>
                          </a:solidFill>
                          <a:effectLst/>
                          <a:latin typeface="Times New Roman"/>
                          <a:ea typeface="+mn-ea"/>
                          <a:cs typeface="Times New Roman"/>
                        </a:rPr>
                        <a:t>Train YOLOv8 for object detection and integrate behaviour analysis for anomaly detection.</a:t>
                      </a:r>
                      <a:endParaRPr lang="en-IN" sz="1800" kern="1200">
                        <a:solidFill>
                          <a:schemeClr val="tx1"/>
                        </a:solidFill>
                        <a:effectLst/>
                        <a:latin typeface="Times New Roman"/>
                        <a:ea typeface="+mn-ea"/>
                        <a:cs typeface="Times New Roman"/>
                      </a:endParaRPr>
                    </a:p>
                    <a:p>
                      <a:pPr marL="285750" lvl="0" indent="-285750">
                        <a:lnSpc>
                          <a:spcPct val="150000"/>
                        </a:lnSpc>
                        <a:buFont typeface="Arial" panose="020B0604020202020204" pitchFamily="34" charset="0"/>
                        <a:buChar char="•"/>
                      </a:pPr>
                      <a:r>
                        <a:rPr lang="en-GB" sz="1800" kern="1200">
                          <a:solidFill>
                            <a:schemeClr val="tx1"/>
                          </a:solidFill>
                          <a:effectLst/>
                          <a:latin typeface="Times New Roman"/>
                          <a:ea typeface="+mn-ea"/>
                          <a:cs typeface="Times New Roman"/>
                        </a:rPr>
                        <a:t>Implement real-time camera feed processing with OpenCV.</a:t>
                      </a:r>
                      <a:endParaRPr lang="en-IN" sz="1800" kern="1200">
                        <a:solidFill>
                          <a:schemeClr val="tx1"/>
                        </a:solidFill>
                        <a:effectLst/>
                        <a:latin typeface="Times New Roman"/>
                        <a:ea typeface="+mn-ea"/>
                        <a:cs typeface="Times New Roman"/>
                      </a:endParaRPr>
                    </a:p>
                    <a:p>
                      <a:pPr marL="285750" indent="-285750">
                        <a:lnSpc>
                          <a:spcPct val="150000"/>
                        </a:lnSpc>
                        <a:buFont typeface="Arial" panose="020B0604020202020204" pitchFamily="34" charset="0"/>
                        <a:buChar char="•"/>
                      </a:pPr>
                      <a:r>
                        <a:rPr lang="en-GB" sz="1800" kern="1200">
                          <a:solidFill>
                            <a:schemeClr val="tx1"/>
                          </a:solidFill>
                          <a:effectLst/>
                          <a:latin typeface="Times New Roman"/>
                          <a:ea typeface="+mn-ea"/>
                          <a:cs typeface="Times New Roman"/>
                        </a:rPr>
                        <a:t>Build the alert system to notify via multiple channels (SMS, email, and alarms).</a:t>
                      </a:r>
                      <a:endParaRPr lang="en-US" sz="1800">
                        <a:latin typeface="Times New Roman"/>
                        <a:cs typeface="Times New Roman"/>
                      </a:endParaRPr>
                    </a:p>
                  </a:txBody>
                  <a:tcPr marL="34288" marR="34288" marT="17144" marB="17144"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kern="1200">
                          <a:solidFill>
                            <a:schemeClr val="tx1"/>
                          </a:solidFill>
                          <a:effectLst/>
                          <a:latin typeface="Times New Roman"/>
                          <a:ea typeface="+mn-ea"/>
                          <a:cs typeface="Times New Roman"/>
                        </a:rPr>
                        <a:t>Week 3 - Week 4</a:t>
                      </a:r>
                      <a:endParaRPr lang="en-IN" sz="1800" b="0" kern="1200">
                        <a:solidFill>
                          <a:schemeClr val="tx1"/>
                        </a:solidFill>
                        <a:effectLst/>
                        <a:latin typeface="Times New Roman"/>
                        <a:ea typeface="+mn-ea"/>
                        <a:cs typeface="Times New Roman"/>
                      </a:endParaRPr>
                    </a:p>
                    <a:p>
                      <a:endParaRPr lang="en-IN" sz="1800" b="0">
                        <a:latin typeface="Times New Roman"/>
                        <a:cs typeface="Times New Roman"/>
                      </a:endParaRPr>
                    </a:p>
                  </a:txBody>
                  <a:tcPr marL="34288" marR="34288" marT="17144" marB="17144" anchor="ctr"/>
                </a:tc>
                <a:extLst>
                  <a:ext uri="{0D108BD9-81ED-4DB2-BD59-A6C34878D82A}">
                    <a16:rowId xmlns:a16="http://schemas.microsoft.com/office/drawing/2014/main" val="2606903358"/>
                  </a:ext>
                </a:extLst>
              </a:tr>
              <a:tr h="21473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a:latin typeface="Times New Roman"/>
                          <a:cs typeface="Times New Roman"/>
                        </a:rPr>
                        <a:t>Phase 3: Robot Navigation and SLAM Integration</a:t>
                      </a:r>
                    </a:p>
                    <a:p>
                      <a:endParaRPr lang="en-US" sz="1800" b="0">
                        <a:latin typeface="Times New Roman"/>
                        <a:cs typeface="Times New Roman"/>
                      </a:endParaRPr>
                    </a:p>
                  </a:txBody>
                  <a:tcPr marL="34288" marR="34288" marT="17144" marB="17144" anchor="ctr"/>
                </a:tc>
                <a:tc>
                  <a:txBody>
                    <a:bodyPr/>
                    <a:lstStyle/>
                    <a:p>
                      <a:pPr marL="171450" lvl="0" indent="-171450">
                        <a:lnSpc>
                          <a:spcPct val="150000"/>
                        </a:lnSpc>
                        <a:buFont typeface="Arial" panose="020B0604020202020204" pitchFamily="34" charset="0"/>
                        <a:buChar char="•"/>
                      </a:pPr>
                      <a:r>
                        <a:rPr lang="en-GB" sz="1800" kern="1200">
                          <a:solidFill>
                            <a:schemeClr val="tx1"/>
                          </a:solidFill>
                          <a:effectLst/>
                          <a:latin typeface="Times New Roman"/>
                          <a:ea typeface="+mn-ea"/>
                          <a:cs typeface="Times New Roman"/>
                        </a:rPr>
                        <a:t>Implement SLAM for real-time mapping and localization using LIDAR or ultrasonic sensors.</a:t>
                      </a:r>
                      <a:endParaRPr lang="en-IN" sz="1800" kern="1200">
                        <a:solidFill>
                          <a:schemeClr val="tx1"/>
                        </a:solidFill>
                        <a:effectLst/>
                        <a:latin typeface="Times New Roman"/>
                        <a:ea typeface="+mn-ea"/>
                        <a:cs typeface="Times New Roman"/>
                      </a:endParaRPr>
                    </a:p>
                    <a:p>
                      <a:pPr marL="171450" lvl="0" indent="-171450">
                        <a:lnSpc>
                          <a:spcPct val="150000"/>
                        </a:lnSpc>
                        <a:buFont typeface="Arial" panose="020B0604020202020204" pitchFamily="34" charset="0"/>
                        <a:buChar char="•"/>
                      </a:pPr>
                      <a:r>
                        <a:rPr lang="en-GB" sz="1800" kern="1200">
                          <a:solidFill>
                            <a:schemeClr val="tx1"/>
                          </a:solidFill>
                          <a:effectLst/>
                          <a:latin typeface="Times New Roman"/>
                          <a:ea typeface="+mn-ea"/>
                          <a:cs typeface="Times New Roman"/>
                        </a:rPr>
                        <a:t>Develop path-planning algorithms (A* or Dijkstra) for autonomous navigation.</a:t>
                      </a:r>
                      <a:endParaRPr lang="en-IN" sz="1800" kern="1200">
                        <a:solidFill>
                          <a:schemeClr val="tx1"/>
                        </a:solidFill>
                        <a:effectLst/>
                        <a:latin typeface="Times New Roman"/>
                        <a:ea typeface="+mn-ea"/>
                        <a:cs typeface="Times New Roman"/>
                      </a:endParaRPr>
                    </a:p>
                    <a:p>
                      <a:pPr marL="171450" lvl="0" indent="-171450">
                        <a:lnSpc>
                          <a:spcPct val="150000"/>
                        </a:lnSpc>
                        <a:buFont typeface="Arial" panose="020B0604020202020204" pitchFamily="34" charset="0"/>
                        <a:buChar char="•"/>
                      </a:pPr>
                      <a:r>
                        <a:rPr lang="en-GB" sz="1800" kern="1200">
                          <a:solidFill>
                            <a:schemeClr val="tx1"/>
                          </a:solidFill>
                          <a:effectLst/>
                          <a:latin typeface="Times New Roman"/>
                          <a:ea typeface="+mn-ea"/>
                          <a:cs typeface="Times New Roman"/>
                        </a:rPr>
                        <a:t>Test robot movement in a controlled environment.</a:t>
                      </a:r>
                      <a:endParaRPr lang="en-IN" sz="1800" kern="1200">
                        <a:solidFill>
                          <a:schemeClr val="tx1"/>
                        </a:solidFill>
                        <a:effectLst/>
                        <a:latin typeface="Times New Roman"/>
                        <a:ea typeface="+mn-ea"/>
                        <a:cs typeface="Times New Roman"/>
                      </a:endParaRPr>
                    </a:p>
                    <a:p>
                      <a:pPr marL="171450" indent="-171450" algn="just">
                        <a:lnSpc>
                          <a:spcPct val="150000"/>
                        </a:lnSpc>
                        <a:buFont typeface="Arial" panose="020B0604020202020204" pitchFamily="34" charset="0"/>
                        <a:buChar char="•"/>
                      </a:pPr>
                      <a:endParaRPr lang="en-US" sz="1800">
                        <a:latin typeface="Times New Roman"/>
                        <a:cs typeface="Times New Roman"/>
                      </a:endParaRPr>
                    </a:p>
                  </a:txBody>
                  <a:tcPr marL="34288" marR="34288" marT="17144" marB="17144" anchor="ctr"/>
                </a:tc>
                <a:tc>
                  <a:txBody>
                    <a:bodyPr/>
                    <a:lstStyle/>
                    <a:p>
                      <a:r>
                        <a:rPr lang="en-GB" sz="1800" b="0" kern="1200">
                          <a:solidFill>
                            <a:schemeClr val="tx1"/>
                          </a:solidFill>
                          <a:effectLst/>
                          <a:latin typeface="Times New Roman"/>
                          <a:ea typeface="+mn-ea"/>
                          <a:cs typeface="Times New Roman"/>
                        </a:rPr>
                        <a:t>Week 5 - Week 6</a:t>
                      </a:r>
                      <a:endParaRPr lang="en-IN" sz="1800" b="0" kern="1200">
                        <a:solidFill>
                          <a:schemeClr val="tx1"/>
                        </a:solidFill>
                        <a:effectLst/>
                        <a:latin typeface="Times New Roman"/>
                        <a:ea typeface="+mn-ea"/>
                        <a:cs typeface="Times New Roman"/>
                      </a:endParaRPr>
                    </a:p>
                  </a:txBody>
                  <a:tcPr marL="34288" marR="34288" marT="17144" marB="17144" anchor="ctr"/>
                </a:tc>
                <a:extLst>
                  <a:ext uri="{0D108BD9-81ED-4DB2-BD59-A6C34878D82A}">
                    <a16:rowId xmlns:a16="http://schemas.microsoft.com/office/drawing/2014/main" val="3478442345"/>
                  </a:ext>
                </a:extLst>
              </a:tr>
              <a:tr h="1442784">
                <a:tc>
                  <a:txBody>
                    <a:bodyPr/>
                    <a:lstStyle/>
                    <a:p>
                      <a:r>
                        <a:rPr lang="en-IN" sz="1800" b="0">
                          <a:latin typeface="Times New Roman"/>
                          <a:cs typeface="Times New Roman"/>
                        </a:rPr>
                        <a:t>Phase 4: System Integration </a:t>
                      </a:r>
                    </a:p>
                  </a:txBody>
                  <a:tcPr marL="34288" marR="34288" marT="17144" marB="17144" anchor="ctr"/>
                </a:tc>
                <a:tc>
                  <a:txBody>
                    <a:bodyPr/>
                    <a:lstStyle/>
                    <a:p>
                      <a:pPr marL="171450" lvl="0" indent="-171450">
                        <a:lnSpc>
                          <a:spcPct val="150000"/>
                        </a:lnSpc>
                        <a:buFont typeface="Arial" panose="020B0604020202020204" pitchFamily="34" charset="0"/>
                        <a:buChar char="•"/>
                      </a:pPr>
                      <a:r>
                        <a:rPr lang="en-GB" sz="1800" kern="1200">
                          <a:solidFill>
                            <a:schemeClr val="tx1"/>
                          </a:solidFill>
                          <a:effectLst/>
                          <a:latin typeface="Times New Roman"/>
                          <a:ea typeface="+mn-ea"/>
                          <a:cs typeface="Times New Roman"/>
                        </a:rPr>
                        <a:t>Integrate the anomaly detection system, robot navigation, and alert mechanisms into a unified system.</a:t>
                      </a:r>
                      <a:endParaRPr lang="en-IN" sz="1800" kern="1200">
                        <a:solidFill>
                          <a:schemeClr val="tx1"/>
                        </a:solidFill>
                        <a:effectLst/>
                        <a:latin typeface="Times New Roman"/>
                        <a:ea typeface="+mn-ea"/>
                        <a:cs typeface="Times New Roman"/>
                      </a:endParaRPr>
                    </a:p>
                    <a:p>
                      <a:pPr marL="171450" lvl="0" indent="-171450">
                        <a:lnSpc>
                          <a:spcPct val="150000"/>
                        </a:lnSpc>
                        <a:buFont typeface="Arial" panose="020B0604020202020204" pitchFamily="34" charset="0"/>
                        <a:buChar char="•"/>
                      </a:pPr>
                      <a:r>
                        <a:rPr lang="en-GB" sz="1800" kern="1200">
                          <a:solidFill>
                            <a:schemeClr val="tx1"/>
                          </a:solidFill>
                          <a:effectLst/>
                          <a:latin typeface="Times New Roman"/>
                          <a:ea typeface="+mn-ea"/>
                          <a:cs typeface="Times New Roman"/>
                        </a:rPr>
                        <a:t>Conduct end-to-end testing in a simulated environment with dynamic obstacles.</a:t>
                      </a:r>
                      <a:endParaRPr lang="en-IN" sz="1800" kern="1200">
                        <a:solidFill>
                          <a:schemeClr val="tx1"/>
                        </a:solidFill>
                        <a:effectLst/>
                        <a:latin typeface="Times New Roman"/>
                        <a:ea typeface="+mn-ea"/>
                        <a:cs typeface="Times New Roman"/>
                      </a:endParaRPr>
                    </a:p>
                  </a:txBody>
                  <a:tcPr marL="34288" marR="34288" marT="17144" marB="17144" anchor="ctr"/>
                </a:tc>
                <a:tc>
                  <a:txBody>
                    <a:bodyPr/>
                    <a:lstStyle/>
                    <a:p>
                      <a:r>
                        <a:rPr lang="en-GB" sz="1800" b="0" kern="1200">
                          <a:solidFill>
                            <a:schemeClr val="tx1"/>
                          </a:solidFill>
                          <a:effectLst/>
                          <a:latin typeface="Times New Roman"/>
                          <a:ea typeface="+mn-ea"/>
                          <a:cs typeface="Times New Roman"/>
                        </a:rPr>
                        <a:t>Week 7 -  Week 8</a:t>
                      </a:r>
                      <a:endParaRPr lang="en-IN" sz="1800" b="0">
                        <a:latin typeface="Times New Roman"/>
                        <a:cs typeface="Times New Roman"/>
                      </a:endParaRPr>
                    </a:p>
                  </a:txBody>
                  <a:tcPr marL="34288" marR="34288" marT="17144" marB="17144" anchor="ctr"/>
                </a:tc>
                <a:extLst>
                  <a:ext uri="{0D108BD9-81ED-4DB2-BD59-A6C34878D82A}">
                    <a16:rowId xmlns:a16="http://schemas.microsoft.com/office/drawing/2014/main" val="3735730364"/>
                  </a:ext>
                </a:extLst>
              </a:tr>
            </a:tbl>
          </a:graphicData>
        </a:graphic>
      </p:graphicFrame>
      <p:sp>
        <p:nvSpPr>
          <p:cNvPr id="2" name="TextBox 1">
            <a:extLst>
              <a:ext uri="{FF2B5EF4-FFF2-40B4-BE49-F238E27FC236}">
                <a16:creationId xmlns:a16="http://schemas.microsoft.com/office/drawing/2014/main" id="{C72CAECE-39B4-125B-F8FF-5B80B38A4B4A}"/>
              </a:ext>
            </a:extLst>
          </p:cNvPr>
          <p:cNvSpPr txBox="1"/>
          <p:nvPr/>
        </p:nvSpPr>
        <p:spPr>
          <a:xfrm>
            <a:off x="833852" y="-148"/>
            <a:ext cx="451948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tx2">
                    <a:lumMod val="76000"/>
                  </a:schemeClr>
                </a:solidFill>
                <a:latin typeface="Times New Roman"/>
                <a:cs typeface="Times New Roman"/>
              </a:rPr>
              <a:t>Time Line</a:t>
            </a:r>
            <a:endParaRPr lang="en-US" sz="6000">
              <a:latin typeface="Times New Roman"/>
              <a:cs typeface="Times New Roman"/>
            </a:endParaRPr>
          </a:p>
          <a:p>
            <a:pPr algn="l"/>
            <a:endParaRPr lang="en-US">
              <a:ea typeface="Calibri"/>
              <a:cs typeface="Calibri"/>
            </a:endParaRPr>
          </a:p>
        </p:txBody>
      </p:sp>
    </p:spTree>
    <p:extLst>
      <p:ext uri="{BB962C8B-B14F-4D97-AF65-F5344CB8AC3E}">
        <p14:creationId xmlns:p14="http://schemas.microsoft.com/office/powerpoint/2010/main" val="22577919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C094-C83B-B770-7D7F-FF172965F507}"/>
              </a:ext>
            </a:extLst>
          </p:cNvPr>
          <p:cNvSpPr>
            <a:spLocks noGrp="1"/>
          </p:cNvSpPr>
          <p:nvPr>
            <p:ph type="title"/>
          </p:nvPr>
        </p:nvSpPr>
        <p:spPr>
          <a:xfrm>
            <a:off x="457200" y="274638"/>
            <a:ext cx="17513968" cy="1143000"/>
          </a:xfrm>
        </p:spPr>
        <p:txBody>
          <a:bodyPr>
            <a:noAutofit/>
          </a:bodyPr>
          <a:lstStyle/>
          <a:p>
            <a:pPr algn="l"/>
            <a:r>
              <a:rPr lang="en-US" sz="7200" b="1">
                <a:solidFill>
                  <a:schemeClr val="tx2">
                    <a:lumMod val="76000"/>
                  </a:schemeClr>
                </a:solidFill>
                <a:latin typeface="Times New Roman"/>
                <a:ea typeface="Calibri"/>
                <a:cs typeface="Calibri"/>
              </a:rPr>
              <a:t>Objectives</a:t>
            </a:r>
            <a:endParaRPr lang="en-US" b="1">
              <a:solidFill>
                <a:schemeClr val="tx2">
                  <a:lumMod val="76000"/>
                </a:schemeClr>
              </a:solidFill>
              <a:ea typeface="Calibri"/>
              <a:cs typeface="Calibri"/>
            </a:endParaRPr>
          </a:p>
        </p:txBody>
      </p:sp>
      <p:sp>
        <p:nvSpPr>
          <p:cNvPr id="3" name="Content Placeholder 2">
            <a:extLst>
              <a:ext uri="{FF2B5EF4-FFF2-40B4-BE49-F238E27FC236}">
                <a16:creationId xmlns:a16="http://schemas.microsoft.com/office/drawing/2014/main" id="{EE8D405C-047D-DF6E-F8AF-F265B6CE56BB}"/>
              </a:ext>
            </a:extLst>
          </p:cNvPr>
          <p:cNvSpPr>
            <a:spLocks noGrp="1"/>
          </p:cNvSpPr>
          <p:nvPr>
            <p:ph idx="1"/>
          </p:nvPr>
        </p:nvSpPr>
        <p:spPr>
          <a:xfrm>
            <a:off x="457200" y="1600200"/>
            <a:ext cx="17513968" cy="8416173"/>
          </a:xfrm>
        </p:spPr>
        <p:txBody>
          <a:bodyPr vert="horz" lIns="91440" tIns="45720" rIns="91440" bIns="45720" rtlCol="0" anchor="t">
            <a:normAutofit/>
          </a:bodyPr>
          <a:lstStyle/>
          <a:p>
            <a:pPr marL="0" indent="0">
              <a:buNone/>
            </a:pPr>
            <a:endParaRPr lang="en-US">
              <a:ea typeface="Calibri"/>
              <a:cs typeface="Calibri"/>
            </a:endParaRPr>
          </a:p>
          <a:p>
            <a:pPr>
              <a:buFont typeface="Wingdings" pitchFamily="34" charset="0"/>
              <a:buChar char="Ø"/>
            </a:pPr>
            <a:r>
              <a:rPr lang="en-US">
                <a:latin typeface="Times New Roman"/>
                <a:ea typeface="+mn-lt"/>
                <a:cs typeface="+mn-lt"/>
              </a:rPr>
              <a:t>To develop an autonomous security system for real-time anomaly detection using static cameras.  </a:t>
            </a:r>
            <a:endParaRPr lang="en-US">
              <a:latin typeface="Times New Roman"/>
              <a:ea typeface="Calibri"/>
              <a:cs typeface="Calibri"/>
            </a:endParaRPr>
          </a:p>
          <a:p>
            <a:pPr>
              <a:buFont typeface="Wingdings" pitchFamily="34" charset="0"/>
              <a:buChar char="Ø"/>
            </a:pPr>
            <a:endParaRPr lang="en-US">
              <a:latin typeface="Times New Roman"/>
              <a:ea typeface="+mn-lt"/>
              <a:cs typeface="+mn-lt"/>
            </a:endParaRPr>
          </a:p>
          <a:p>
            <a:pPr>
              <a:buFont typeface="Wingdings" pitchFamily="34" charset="0"/>
              <a:buChar char="Ø"/>
            </a:pPr>
            <a:r>
              <a:rPr lang="en-US">
                <a:latin typeface="Times New Roman"/>
                <a:ea typeface="+mn-lt"/>
                <a:cs typeface="+mn-lt"/>
              </a:rPr>
              <a:t>To deploy a robot capable of navigating to detected locations and interacting with individuals. </a:t>
            </a:r>
            <a:endParaRPr lang="en-US">
              <a:latin typeface="Times New Roman"/>
              <a:ea typeface="Calibri"/>
              <a:cs typeface="Calibri"/>
            </a:endParaRPr>
          </a:p>
          <a:p>
            <a:pPr>
              <a:buFont typeface="Wingdings" pitchFamily="34" charset="0"/>
              <a:buChar char="Ø"/>
            </a:pPr>
            <a:endParaRPr lang="en-US">
              <a:latin typeface="Times New Roman"/>
              <a:ea typeface="+mn-lt"/>
              <a:cs typeface="+mn-lt"/>
            </a:endParaRPr>
          </a:p>
          <a:p>
            <a:pPr>
              <a:buFont typeface="Wingdings" pitchFamily="34" charset="0"/>
              <a:buChar char="Ø"/>
            </a:pPr>
            <a:r>
              <a:rPr lang="en-US">
                <a:latin typeface="Times New Roman"/>
                <a:ea typeface="+mn-lt"/>
                <a:cs typeface="+mn-lt"/>
              </a:rPr>
              <a:t>To analyze facial emotions for identifying suspicious behavior and triggering alerts.  </a:t>
            </a:r>
            <a:endParaRPr lang="en-US">
              <a:latin typeface="Times New Roman"/>
              <a:ea typeface="Calibri"/>
              <a:cs typeface="Calibri"/>
            </a:endParaRPr>
          </a:p>
          <a:p>
            <a:pPr>
              <a:buFont typeface="Wingdings" pitchFamily="34" charset="0"/>
              <a:buChar char="Ø"/>
            </a:pPr>
            <a:endParaRPr lang="en-US">
              <a:latin typeface="Times New Roman"/>
              <a:ea typeface="+mn-lt"/>
              <a:cs typeface="+mn-lt"/>
            </a:endParaRPr>
          </a:p>
          <a:p>
            <a:pPr>
              <a:buFont typeface="Wingdings" pitchFamily="34" charset="0"/>
              <a:buChar char="Ø"/>
            </a:pPr>
            <a:r>
              <a:rPr lang="en-US">
                <a:latin typeface="Times New Roman"/>
                <a:ea typeface="+mn-lt"/>
                <a:cs typeface="+mn-lt"/>
              </a:rPr>
              <a:t>To assist genuine individuals through interactive NLP-based guidance.</a:t>
            </a:r>
            <a:endParaRPr lang="en-US">
              <a:latin typeface="Times New Roman"/>
              <a:ea typeface="Calibri"/>
              <a:cs typeface="Calibri"/>
            </a:endParaRPr>
          </a:p>
          <a:p>
            <a:pPr marL="0" indent="0">
              <a:buNone/>
            </a:pPr>
            <a:endParaRPr lang="en-US">
              <a:latin typeface="Times New Roman"/>
              <a:ea typeface="+mn-lt"/>
              <a:cs typeface="+mn-lt"/>
            </a:endParaRPr>
          </a:p>
          <a:p>
            <a:pPr>
              <a:buFont typeface="Wingdings" pitchFamily="34" charset="0"/>
              <a:buChar char="Ø"/>
            </a:pPr>
            <a:r>
              <a:rPr lang="en-US">
                <a:latin typeface="Times New Roman"/>
                <a:ea typeface="+mn-lt"/>
                <a:cs typeface="+mn-lt"/>
              </a:rPr>
              <a:t>To integrate pathfinding and SLAM algorithms for precise robot navigation.</a:t>
            </a:r>
            <a:endParaRPr lang="en-US">
              <a:latin typeface="Times New Roman"/>
              <a:ea typeface="Calibri"/>
              <a:cs typeface="Calibri"/>
            </a:endParaRPr>
          </a:p>
          <a:p>
            <a:pPr>
              <a:buFont typeface="Wingdings" pitchFamily="34" charset="0"/>
              <a:buChar char="Ø"/>
            </a:pPr>
            <a:endParaRPr lang="en-US">
              <a:ea typeface="Calibri"/>
              <a:cs typeface="Calibri"/>
            </a:endParaRPr>
          </a:p>
          <a:p>
            <a:pPr marL="0" indent="0">
              <a:buNone/>
            </a:pPr>
            <a:endParaRPr lang="en-US">
              <a:ea typeface="Calibri"/>
              <a:cs typeface="Calibri"/>
            </a:endParaRPr>
          </a:p>
        </p:txBody>
      </p:sp>
    </p:spTree>
    <p:extLst>
      <p:ext uri="{BB962C8B-B14F-4D97-AF65-F5344CB8AC3E}">
        <p14:creationId xmlns:p14="http://schemas.microsoft.com/office/powerpoint/2010/main" val="2824185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252964-08C8-0FB6-9717-A81C6ED1645E}"/>
              </a:ext>
            </a:extLst>
          </p:cNvPr>
          <p:cNvGraphicFramePr>
            <a:graphicFrameLocks noGrp="1"/>
          </p:cNvGraphicFramePr>
          <p:nvPr>
            <p:extLst>
              <p:ext uri="{D42A27DB-BD31-4B8C-83A1-F6EECF244321}">
                <p14:modId xmlns:p14="http://schemas.microsoft.com/office/powerpoint/2010/main" val="3566439058"/>
              </p:ext>
            </p:extLst>
          </p:nvPr>
        </p:nvGraphicFramePr>
        <p:xfrm>
          <a:off x="393700" y="1775377"/>
          <a:ext cx="16329721" cy="7860352"/>
        </p:xfrm>
        <a:graphic>
          <a:graphicData uri="http://schemas.openxmlformats.org/drawingml/2006/table">
            <a:tbl>
              <a:tblPr firstRow="1" bandRow="1">
                <a:tableStyleId>{5940675A-B579-460E-94D1-54222C63F5DA}</a:tableStyleId>
              </a:tblPr>
              <a:tblGrid>
                <a:gridCol w="1184131">
                  <a:extLst>
                    <a:ext uri="{9D8B030D-6E8A-4147-A177-3AD203B41FA5}">
                      <a16:colId xmlns:a16="http://schemas.microsoft.com/office/drawing/2014/main" val="1188142885"/>
                    </a:ext>
                  </a:extLst>
                </a:gridCol>
                <a:gridCol w="2605094">
                  <a:extLst>
                    <a:ext uri="{9D8B030D-6E8A-4147-A177-3AD203B41FA5}">
                      <a16:colId xmlns:a16="http://schemas.microsoft.com/office/drawing/2014/main" val="4042853073"/>
                    </a:ext>
                  </a:extLst>
                </a:gridCol>
                <a:gridCol w="4065524">
                  <a:extLst>
                    <a:ext uri="{9D8B030D-6E8A-4147-A177-3AD203B41FA5}">
                      <a16:colId xmlns:a16="http://schemas.microsoft.com/office/drawing/2014/main" val="2017401965"/>
                    </a:ext>
                  </a:extLst>
                </a:gridCol>
                <a:gridCol w="4479972">
                  <a:extLst>
                    <a:ext uri="{9D8B030D-6E8A-4147-A177-3AD203B41FA5}">
                      <a16:colId xmlns:a16="http://schemas.microsoft.com/office/drawing/2014/main" val="2219601305"/>
                    </a:ext>
                  </a:extLst>
                </a:gridCol>
                <a:gridCol w="3995000">
                  <a:extLst>
                    <a:ext uri="{9D8B030D-6E8A-4147-A177-3AD203B41FA5}">
                      <a16:colId xmlns:a16="http://schemas.microsoft.com/office/drawing/2014/main" val="1450475803"/>
                    </a:ext>
                  </a:extLst>
                </a:gridCol>
              </a:tblGrid>
              <a:tr h="667072">
                <a:tc>
                  <a:txBody>
                    <a:bodyPr/>
                    <a:lstStyle/>
                    <a:p>
                      <a:r>
                        <a:rPr lang="en-US" sz="3200">
                          <a:latin typeface="Times New Roman"/>
                          <a:cs typeface="Times New Roman"/>
                        </a:rPr>
                        <a:t>S.NO</a:t>
                      </a:r>
                      <a:endParaRPr lang="en-IN" sz="3200">
                        <a:latin typeface="Times New Roman"/>
                        <a:cs typeface="Times New Roman"/>
                      </a:endParaRPr>
                    </a:p>
                  </a:txBody>
                  <a:tcPr/>
                </a:tc>
                <a:tc>
                  <a:txBody>
                    <a:bodyPr/>
                    <a:lstStyle/>
                    <a:p>
                      <a:r>
                        <a:rPr lang="en-US" sz="3200">
                          <a:latin typeface="Times New Roman"/>
                        </a:rPr>
                        <a:t>Title </a:t>
                      </a:r>
                    </a:p>
                  </a:txBody>
                  <a:tcPr/>
                </a:tc>
                <a:tc>
                  <a:txBody>
                    <a:bodyPr/>
                    <a:lstStyle/>
                    <a:p>
                      <a:pPr algn="ctr"/>
                      <a:r>
                        <a:rPr lang="en-US" sz="3200">
                          <a:latin typeface="Times New Roman"/>
                          <a:cs typeface="Times New Roman"/>
                        </a:rPr>
                        <a:t>Description</a:t>
                      </a:r>
                      <a:endParaRPr lang="en-IN" sz="3200">
                        <a:latin typeface="Times New Roman"/>
                        <a:cs typeface="Times New Roman"/>
                      </a:endParaRPr>
                    </a:p>
                  </a:txBody>
                  <a:tcPr/>
                </a:tc>
                <a:tc>
                  <a:txBody>
                    <a:bodyPr/>
                    <a:lstStyle/>
                    <a:p>
                      <a:r>
                        <a:rPr lang="en-IN" sz="3200">
                          <a:latin typeface="Times New Roman"/>
                          <a:cs typeface="Times New Roman"/>
                        </a:rPr>
                        <a:t>Techniques Used</a:t>
                      </a:r>
                    </a:p>
                  </a:txBody>
                  <a:tcPr/>
                </a:tc>
                <a:tc>
                  <a:txBody>
                    <a:bodyPr/>
                    <a:lstStyle/>
                    <a:p>
                      <a:r>
                        <a:rPr lang="en-US" sz="3200">
                          <a:latin typeface="Times New Roman"/>
                          <a:cs typeface="Times New Roman"/>
                        </a:rPr>
                        <a:t>Draw Backs</a:t>
                      </a:r>
                      <a:endParaRPr lang="en-IN" sz="3200">
                        <a:latin typeface="Times New Roman"/>
                        <a:cs typeface="Times New Roman"/>
                      </a:endParaRPr>
                    </a:p>
                  </a:txBody>
                  <a:tcPr/>
                </a:tc>
                <a:extLst>
                  <a:ext uri="{0D108BD9-81ED-4DB2-BD59-A6C34878D82A}">
                    <a16:rowId xmlns:a16="http://schemas.microsoft.com/office/drawing/2014/main" val="3312881358"/>
                  </a:ext>
                </a:extLst>
              </a:tr>
              <a:tr h="2829324">
                <a:tc>
                  <a:txBody>
                    <a:bodyPr/>
                    <a:lstStyle/>
                    <a:p>
                      <a:pPr algn="ctr"/>
                      <a:r>
                        <a:rPr lang="en-US" sz="2800">
                          <a:latin typeface="Times New Roman"/>
                          <a:cs typeface="Times New Roman"/>
                        </a:rPr>
                        <a:t>1</a:t>
                      </a:r>
                      <a:endParaRPr lang="en-IN" sz="2800">
                        <a:latin typeface="Times New Roman"/>
                        <a:cs typeface="Times New Roman"/>
                      </a:endParaRPr>
                    </a:p>
                  </a:txBody>
                  <a:tcPr/>
                </a:tc>
                <a:tc>
                  <a:txBody>
                    <a:bodyPr/>
                    <a:lstStyle/>
                    <a:p>
                      <a:pPr lvl="0">
                        <a:buNone/>
                      </a:pPr>
                      <a:r>
                        <a:rPr lang="en-IN" sz="2000" b="0" i="0" u="none" strike="noStrike" noProof="0">
                          <a:latin typeface="Times New Roman"/>
                        </a:rPr>
                        <a:t>AI on the Road: NVIDIA Jetson Nano-Powered Computer Vision-Based System for Real-Time Pedestrian and Priority Sign Detection</a:t>
                      </a:r>
                      <a:endParaRPr lang="en-IN" sz="2000">
                        <a:latin typeface="Times New Roman"/>
                        <a:cs typeface="Times New Roman"/>
                      </a:endParaRPr>
                    </a:p>
                  </a:txBody>
                  <a:tcPr/>
                </a:tc>
                <a:tc>
                  <a:txBody>
                    <a:bodyPr/>
                    <a:lstStyle/>
                    <a:p>
                      <a:pPr marL="342900" lvl="0" indent="-342900" algn="just">
                        <a:buFont typeface="Arial"/>
                        <a:buChar char="•"/>
                      </a:pPr>
                      <a:r>
                        <a:rPr lang="en-IN" sz="2000" b="0" i="0" u="none" strike="noStrike" noProof="0">
                          <a:latin typeface="Times New Roman"/>
                        </a:rPr>
                        <a:t>The paper talks about a smart system that helps drivers by detecting pedestrians and important road signs in real time. It uses an NVIDIA Jetson Nano (a small, low-power AI device) along with two cameras and a screen to warn drivers when they need to stop or give way. </a:t>
                      </a:r>
                      <a:endParaRPr lang="en-US" sz="2000" b="0">
                        <a:latin typeface="Times New Roman"/>
                      </a:endParaRPr>
                    </a:p>
                    <a:p>
                      <a:pPr lvl="0">
                        <a:buNone/>
                      </a:pPr>
                      <a:endParaRPr lang="en-IN" sz="2000">
                        <a:latin typeface="Times New Roman"/>
                        <a:cs typeface="Times New Roman"/>
                      </a:endParaRPr>
                    </a:p>
                  </a:txBody>
                  <a:tcPr/>
                </a:tc>
                <a:tc>
                  <a:txBody>
                    <a:bodyPr/>
                    <a:lstStyle/>
                    <a:p>
                      <a:pPr lvl="0">
                        <a:buNone/>
                      </a:pPr>
                      <a:r>
                        <a:rPr lang="en-GB" sz="2000" b="1" i="0" u="none" strike="noStrike" kern="1200" noProof="0">
                          <a:solidFill>
                            <a:schemeClr val="tx1"/>
                          </a:solidFill>
                          <a:effectLst/>
                          <a:latin typeface="Times New Roman"/>
                        </a:rPr>
                        <a:t>NVIDIA Jetson Nano B01</a:t>
                      </a:r>
                      <a:r>
                        <a:rPr lang="en-GB" sz="2000" b="0" i="0" u="none" strike="noStrike" kern="1200" noProof="0">
                          <a:solidFill>
                            <a:schemeClr val="tx1"/>
                          </a:solidFill>
                          <a:effectLst/>
                          <a:latin typeface="Times New Roman"/>
                        </a:rPr>
                        <a:t> – A small AI computer used for running deep learning models.</a:t>
                      </a:r>
                    </a:p>
                    <a:p>
                      <a:pPr lvl="0">
                        <a:buNone/>
                      </a:pPr>
                      <a:endParaRPr lang="en-GB" sz="2000" b="0" i="0" u="none" strike="noStrike" kern="1200" noProof="0">
                        <a:solidFill>
                          <a:schemeClr val="tx1"/>
                        </a:solidFill>
                        <a:effectLst/>
                        <a:latin typeface="Times New Roman"/>
                      </a:endParaRPr>
                    </a:p>
                    <a:p>
                      <a:pPr lvl="0">
                        <a:buNone/>
                      </a:pPr>
                      <a:r>
                        <a:rPr lang="en-GB" sz="2000" b="0" i="0" u="none" strike="noStrike" kern="1200" noProof="0">
                          <a:solidFill>
                            <a:schemeClr val="tx1"/>
                          </a:solidFill>
                          <a:effectLst/>
                          <a:latin typeface="Times New Roman"/>
                        </a:rPr>
                        <a:t> </a:t>
                      </a:r>
                      <a:r>
                        <a:rPr lang="en-GB" sz="2000" b="1" i="0" u="none" strike="noStrike" kern="1200" noProof="0">
                          <a:solidFill>
                            <a:schemeClr val="tx1"/>
                          </a:solidFill>
                          <a:effectLst/>
                          <a:latin typeface="Times New Roman"/>
                        </a:rPr>
                        <a:t>Two Cameras (CSI Cameras)</a:t>
                      </a:r>
                      <a:r>
                        <a:rPr lang="en-GB" sz="2000" b="0" i="0" u="none" strike="noStrike" kern="1200" noProof="0">
                          <a:solidFill>
                            <a:schemeClr val="tx1"/>
                          </a:solidFill>
                          <a:effectLst/>
                          <a:latin typeface="Times New Roman"/>
                        </a:rPr>
                        <a:t> – One for daytime, one for nighttime vision.</a:t>
                      </a:r>
                      <a:endParaRPr lang="en-GB" sz="2000">
                        <a:latin typeface="Times New Roman"/>
                      </a:endParaRPr>
                    </a:p>
                    <a:p>
                      <a:pPr lvl="0">
                        <a:buNone/>
                      </a:pPr>
                      <a:endParaRPr lang="en-GB" sz="2000">
                        <a:latin typeface="Times New Roman"/>
                      </a:endParaRPr>
                    </a:p>
                    <a:p>
                      <a:pPr lvl="0">
                        <a:buNone/>
                      </a:pPr>
                      <a:r>
                        <a:rPr lang="en-GB" sz="2000">
                          <a:latin typeface="Times New Roman"/>
                        </a:rPr>
                        <a:t>YOLO for the Object detection</a:t>
                      </a:r>
                    </a:p>
                  </a:txBody>
                  <a:tcPr/>
                </a:tc>
                <a:tc>
                  <a:txBody>
                    <a:bodyPr/>
                    <a:lstStyle/>
                    <a:p>
                      <a:pPr marL="0" lvl="0" indent="0" algn="l">
                        <a:lnSpc>
                          <a:spcPct val="100000"/>
                        </a:lnSpc>
                        <a:buNone/>
                      </a:pPr>
                      <a:r>
                        <a:rPr lang="en-GB" sz="2000" b="0" i="0" u="none" strike="noStrike" kern="1200" baseline="0" noProof="0">
                          <a:solidFill>
                            <a:srgbClr val="000000"/>
                          </a:solidFill>
                          <a:effectLst/>
                          <a:latin typeface="Times New Roman"/>
                        </a:rPr>
                        <a:t>Low resolution (300×300) led to difficulties detecting small objects from a distance.</a:t>
                      </a:r>
                      <a:endParaRPr lang="en-US" sz="2000">
                        <a:latin typeface="Times New Roman"/>
                      </a:endParaRPr>
                    </a:p>
                    <a:p>
                      <a:pPr marL="0" lvl="0" indent="0" algn="l">
                        <a:lnSpc>
                          <a:spcPct val="100000"/>
                        </a:lnSpc>
                        <a:buNone/>
                      </a:pPr>
                      <a:endParaRPr lang="en-US" sz="2000">
                        <a:latin typeface="Times New Roman"/>
                      </a:endParaRPr>
                    </a:p>
                    <a:p>
                      <a:pPr marL="0" marR="0" lvl="0" indent="0" algn="l">
                        <a:lnSpc>
                          <a:spcPct val="100000"/>
                        </a:lnSpc>
                        <a:spcBef>
                          <a:spcPts val="0"/>
                        </a:spcBef>
                        <a:spcAft>
                          <a:spcPts val="0"/>
                        </a:spcAft>
                        <a:buNone/>
                      </a:pPr>
                      <a:r>
                        <a:rPr lang="en-GB" sz="2000" b="0" i="0" u="none" strike="noStrike" kern="1200" baseline="0" noProof="0">
                          <a:solidFill>
                            <a:srgbClr val="000000"/>
                          </a:solidFill>
                          <a:effectLst/>
                          <a:latin typeface="Times New Roman"/>
                        </a:rPr>
                        <a:t>It does not detect traffic lights, lane markings, moving vehicles, or other road signs.</a:t>
                      </a:r>
                      <a:endParaRPr lang="en-GB">
                        <a:latin typeface="Times New Roman"/>
                      </a:endParaRPr>
                    </a:p>
                  </a:txBody>
                  <a:tcPr/>
                </a:tc>
                <a:extLst>
                  <a:ext uri="{0D108BD9-81ED-4DB2-BD59-A6C34878D82A}">
                    <a16:rowId xmlns:a16="http://schemas.microsoft.com/office/drawing/2014/main" val="249725034"/>
                  </a:ext>
                </a:extLst>
              </a:tr>
              <a:tr h="3657399">
                <a:tc>
                  <a:txBody>
                    <a:bodyPr/>
                    <a:lstStyle/>
                    <a:p>
                      <a:pPr algn="ctr"/>
                      <a:r>
                        <a:rPr lang="en-US" sz="2800">
                          <a:latin typeface="Times New Roman"/>
                          <a:cs typeface="Times New Roman"/>
                        </a:rPr>
                        <a:t>2</a:t>
                      </a:r>
                      <a:endParaRPr lang="en-IN" sz="2800">
                        <a:latin typeface="Times New Roman"/>
                        <a:cs typeface="Times New Roman"/>
                      </a:endParaRPr>
                    </a:p>
                  </a:txBody>
                  <a:tcPr/>
                </a:tc>
                <a:tc>
                  <a:txBody>
                    <a:bodyPr/>
                    <a:lstStyle/>
                    <a:p>
                      <a:r>
                        <a:rPr lang="en-US" sz="2000">
                          <a:latin typeface="Times New Roman"/>
                          <a:cs typeface="Times New Roman"/>
                        </a:rPr>
                        <a:t>Smart Night Patrolling Robot using YOLOv8</a:t>
                      </a:r>
                      <a:endParaRPr lang="en-IN" sz="2000">
                        <a:latin typeface="Times New Roman"/>
                        <a:cs typeface="Times New Roman"/>
                      </a:endParaRPr>
                    </a:p>
                  </a:txBody>
                  <a:tcPr/>
                </a:tc>
                <a:tc>
                  <a:txBody>
                    <a:bodyPr/>
                    <a:lstStyle/>
                    <a:p>
                      <a:pPr marL="342900" indent="-342900" algn="just">
                        <a:buFont typeface="Arial"/>
                        <a:buChar char="•"/>
                      </a:pPr>
                      <a:r>
                        <a:rPr lang="en-IN" sz="2000">
                          <a:latin typeface="Times New Roman"/>
                          <a:cs typeface="Times New Roman"/>
                        </a:rPr>
                        <a:t>Night patrolling robot with YOLOv8 achieving 92% accuracy for "person" detection.</a:t>
                      </a:r>
                      <a:endParaRPr lang="en-US" sz="2000">
                        <a:latin typeface="Times New Roman"/>
                      </a:endParaRPr>
                    </a:p>
                    <a:p>
                      <a:pPr marL="342900" lvl="0" indent="-342900" algn="just">
                        <a:buFont typeface="Arial"/>
                        <a:buChar char="•"/>
                      </a:pPr>
                      <a:endParaRPr lang="en-IN" sz="2000">
                        <a:latin typeface="Times New Roman"/>
                        <a:cs typeface="Times New Roman"/>
                      </a:endParaRPr>
                    </a:p>
                    <a:p>
                      <a:pPr marL="342900" lvl="0" indent="-342900" algn="just">
                        <a:buFont typeface="Arial"/>
                        <a:buChar char="•"/>
                      </a:pPr>
                      <a:r>
                        <a:rPr lang="en-IN" sz="2000">
                          <a:latin typeface="Times New Roman"/>
                          <a:cs typeface="Times New Roman"/>
                        </a:rPr>
                        <a:t>Equipped with sound, ultrasonic, GPS, and IR sensors for activity detection. Sends alerts to security personnel via Telegram API.</a:t>
                      </a:r>
                      <a:endParaRPr lang="en-IN" sz="2000">
                        <a:latin typeface="Times New Roman"/>
                      </a:endParaRPr>
                    </a:p>
                    <a:p>
                      <a:pPr marL="342900" lvl="0" indent="-342900" algn="just">
                        <a:buFont typeface="Arial"/>
                        <a:buChar char="•"/>
                      </a:pPr>
                      <a:endParaRPr lang="en-IN" sz="2000">
                        <a:latin typeface="Times New Roman"/>
                        <a:cs typeface="Times New Roman"/>
                      </a:endParaRPr>
                    </a:p>
                    <a:p>
                      <a:pPr marL="342900" lvl="0" indent="-342900" algn="just">
                        <a:buFont typeface="Arial"/>
                        <a:buChar char="•"/>
                      </a:pPr>
                      <a:r>
                        <a:rPr lang="en-IN" sz="2000">
                          <a:latin typeface="Times New Roman"/>
                          <a:cs typeface="Times New Roman"/>
                        </a:rPr>
                        <a:t>Offers remote monitoring through VNC connectors.</a:t>
                      </a:r>
                      <a:endParaRPr lang="en-IN" sz="2000">
                        <a:latin typeface="Times New Roman"/>
                      </a:endParaRPr>
                    </a:p>
                  </a:txBody>
                  <a:tcPr/>
                </a:tc>
                <a:tc>
                  <a:txBody>
                    <a:bodyPr/>
                    <a:lstStyle/>
                    <a:p>
                      <a:r>
                        <a:rPr lang="en-GB" sz="2000" b="1" kern="1200">
                          <a:solidFill>
                            <a:schemeClr val="tx1"/>
                          </a:solidFill>
                          <a:effectLst/>
                          <a:latin typeface="Times New Roman"/>
                          <a:ea typeface="+mn-ea"/>
                          <a:cs typeface="+mn-cs"/>
                        </a:rPr>
                        <a:t>Object Detection</a:t>
                      </a:r>
                      <a:r>
                        <a:rPr lang="en-GB" sz="2000" kern="1200">
                          <a:solidFill>
                            <a:schemeClr val="tx1"/>
                          </a:solidFill>
                          <a:effectLst/>
                          <a:latin typeface="Times New Roman"/>
                          <a:ea typeface="+mn-ea"/>
                          <a:cs typeface="+mn-cs"/>
                        </a:rPr>
                        <a:t>: YOLOv8  for real-time object detection.</a:t>
                      </a:r>
                      <a:endParaRPr lang="en-IN" sz="2000" kern="1200">
                        <a:solidFill>
                          <a:schemeClr val="tx1"/>
                        </a:solidFill>
                        <a:effectLst/>
                        <a:latin typeface="Times New Roman"/>
                        <a:ea typeface="+mn-ea"/>
                        <a:cs typeface="+mn-cs"/>
                      </a:endParaRPr>
                    </a:p>
                    <a:p>
                      <a:pPr lvl="0">
                        <a:buNone/>
                      </a:pPr>
                      <a:endParaRPr lang="en-GB" sz="2000" kern="1200">
                        <a:solidFill>
                          <a:schemeClr val="tx1"/>
                        </a:solidFill>
                        <a:effectLst/>
                        <a:latin typeface="Times New Roman"/>
                        <a:ea typeface="+mn-ea"/>
                        <a:cs typeface="+mn-cs"/>
                      </a:endParaRPr>
                    </a:p>
                    <a:p>
                      <a:r>
                        <a:rPr lang="en-GB" sz="2000" kern="1200">
                          <a:solidFill>
                            <a:schemeClr val="tx1"/>
                          </a:solidFill>
                          <a:effectLst/>
                          <a:latin typeface="Times New Roman"/>
                          <a:ea typeface="+mn-ea"/>
                          <a:cs typeface="+mn-cs"/>
                        </a:rPr>
                        <a:t>GPS for location tracking, sound sensors for hazard detection, and IR/ultrasonic sensors for obstacle avoidance.</a:t>
                      </a:r>
                    </a:p>
                    <a:p>
                      <a:pPr lvl="0">
                        <a:buNone/>
                      </a:pPr>
                      <a:endParaRPr lang="en-GB" sz="2000" kern="1200">
                        <a:solidFill>
                          <a:schemeClr val="tx1"/>
                        </a:solidFill>
                        <a:effectLst/>
                        <a:latin typeface="Times New Roman"/>
                        <a:ea typeface="+mn-ea"/>
                        <a:cs typeface="+mn-cs"/>
                      </a:endParaRPr>
                    </a:p>
                    <a:p>
                      <a:r>
                        <a:rPr lang="en-GB" sz="2000" kern="1200">
                          <a:solidFill>
                            <a:schemeClr val="tx1"/>
                          </a:solidFill>
                          <a:effectLst/>
                          <a:latin typeface="Times New Roman"/>
                          <a:ea typeface="+mn-ea"/>
                          <a:cs typeface="+mn-cs"/>
                        </a:rPr>
                        <a:t> </a:t>
                      </a:r>
                      <a:r>
                        <a:rPr lang="en-GB" sz="2000" b="1" kern="1200">
                          <a:solidFill>
                            <a:schemeClr val="tx1"/>
                          </a:solidFill>
                          <a:effectLst/>
                          <a:latin typeface="Times New Roman"/>
                          <a:ea typeface="+mn-ea"/>
                          <a:cs typeface="+mn-cs"/>
                        </a:rPr>
                        <a:t>Emergency Alerts</a:t>
                      </a:r>
                      <a:r>
                        <a:rPr lang="en-GB" sz="2000" kern="1200">
                          <a:solidFill>
                            <a:schemeClr val="tx1"/>
                          </a:solidFill>
                          <a:effectLst/>
                          <a:latin typeface="Times New Roman"/>
                          <a:ea typeface="+mn-ea"/>
                          <a:cs typeface="+mn-cs"/>
                        </a:rPr>
                        <a:t>: Sends real-time notifications via Telegram API.</a:t>
                      </a:r>
                      <a:endParaRPr lang="en-IN" sz="2000" kern="1200">
                        <a:solidFill>
                          <a:schemeClr val="tx1"/>
                        </a:solidFill>
                        <a:effectLst/>
                        <a:latin typeface="Times New Roman"/>
                        <a:ea typeface="+mn-ea"/>
                        <a:cs typeface="+mn-cs"/>
                      </a:endParaRPr>
                    </a:p>
                    <a:p>
                      <a:pPr lvl="0">
                        <a:buNone/>
                      </a:pPr>
                      <a:endParaRPr lang="en-GB" sz="2000" kern="1200">
                        <a:solidFill>
                          <a:schemeClr val="tx1"/>
                        </a:solidFill>
                        <a:effectLst/>
                        <a:latin typeface="Times New Roman"/>
                        <a:ea typeface="+mn-ea"/>
                        <a:cs typeface="+mn-cs"/>
                      </a:endParaRPr>
                    </a:p>
                    <a:p>
                      <a:r>
                        <a:rPr lang="en-GB" sz="2000" b="1" kern="1200">
                          <a:solidFill>
                            <a:schemeClr val="tx1"/>
                          </a:solidFill>
                          <a:effectLst/>
                          <a:latin typeface="Times New Roman"/>
                          <a:ea typeface="+mn-ea"/>
                          <a:cs typeface="+mn-cs"/>
                        </a:rPr>
                        <a:t>Navigation</a:t>
                      </a:r>
                      <a:r>
                        <a:rPr lang="en-GB" sz="2000" kern="1200">
                          <a:solidFill>
                            <a:schemeClr val="tx1"/>
                          </a:solidFill>
                          <a:effectLst/>
                          <a:latin typeface="Times New Roman"/>
                          <a:ea typeface="+mn-ea"/>
                          <a:cs typeface="+mn-cs"/>
                        </a:rPr>
                        <a:t>: Uses sensor-based obstacle avoidance and pathfinding.</a:t>
                      </a:r>
                      <a:endParaRPr lang="en-IN" sz="2000" kern="1200">
                        <a:solidFill>
                          <a:schemeClr val="tx1"/>
                        </a:solidFill>
                        <a:effectLst/>
                        <a:latin typeface="Times New Roman"/>
                        <a:ea typeface="+mn-ea"/>
                        <a:cs typeface="+mn-cs"/>
                      </a:endParaRPr>
                    </a:p>
                    <a:p>
                      <a:endParaRPr lang="en-IN" sz="2000">
                        <a:latin typeface="Times New Roman"/>
                      </a:endParaRPr>
                    </a:p>
                  </a:txBody>
                  <a:tcPr/>
                </a:tc>
                <a:tc>
                  <a:txBody>
                    <a:bodyPr/>
                    <a:lstStyle/>
                    <a:p>
                      <a:r>
                        <a:rPr lang="en-GB" sz="2000" kern="1200">
                          <a:solidFill>
                            <a:schemeClr val="tx1"/>
                          </a:solidFill>
                          <a:effectLst/>
                          <a:latin typeface="Times New Roman"/>
                          <a:ea typeface="+mn-ea"/>
                          <a:cs typeface="+mn-cs"/>
                        </a:rPr>
                        <a:t> </a:t>
                      </a:r>
                      <a:r>
                        <a:rPr lang="en-GB" sz="2000" b="1" kern="1200">
                          <a:solidFill>
                            <a:schemeClr val="tx1"/>
                          </a:solidFill>
                          <a:effectLst/>
                          <a:latin typeface="Times New Roman"/>
                          <a:ea typeface="+mn-ea"/>
                          <a:cs typeface="+mn-cs"/>
                        </a:rPr>
                        <a:t>Reliance on Internet Connectivity</a:t>
                      </a:r>
                      <a:r>
                        <a:rPr lang="en-GB" sz="2000" kern="1200">
                          <a:solidFill>
                            <a:schemeClr val="tx1"/>
                          </a:solidFill>
                          <a:effectLst/>
                          <a:latin typeface="Times New Roman"/>
                          <a:ea typeface="+mn-ea"/>
                          <a:cs typeface="+mn-cs"/>
                        </a:rPr>
                        <a:t>: Failure of Telegram API or Wi-Fi results in notification breakdown.</a:t>
                      </a:r>
                      <a:endParaRPr lang="en-IN" sz="2000" kern="1200">
                        <a:solidFill>
                          <a:schemeClr val="tx1"/>
                        </a:solidFill>
                        <a:effectLst/>
                        <a:latin typeface="Times New Roman"/>
                        <a:ea typeface="+mn-ea"/>
                        <a:cs typeface="+mn-cs"/>
                      </a:endParaRPr>
                    </a:p>
                    <a:p>
                      <a:pPr lvl="0">
                        <a:buNone/>
                      </a:pPr>
                      <a:endParaRPr lang="en-GB" sz="2000" kern="1200">
                        <a:solidFill>
                          <a:schemeClr val="tx1"/>
                        </a:solidFill>
                        <a:effectLst/>
                        <a:latin typeface="Times New Roman"/>
                        <a:ea typeface="+mn-ea"/>
                        <a:cs typeface="+mn-cs"/>
                      </a:endParaRPr>
                    </a:p>
                    <a:p>
                      <a:r>
                        <a:rPr lang="en-GB" sz="2000" b="1" kern="1200">
                          <a:solidFill>
                            <a:schemeClr val="tx1"/>
                          </a:solidFill>
                          <a:effectLst/>
                          <a:latin typeface="Times New Roman"/>
                          <a:ea typeface="+mn-ea"/>
                          <a:cs typeface="+mn-cs"/>
                        </a:rPr>
                        <a:t>Environmental Limitations</a:t>
                      </a:r>
                      <a:r>
                        <a:rPr lang="en-GB" sz="2000" kern="1200">
                          <a:solidFill>
                            <a:schemeClr val="tx1"/>
                          </a:solidFill>
                          <a:effectLst/>
                          <a:latin typeface="Times New Roman"/>
                          <a:ea typeface="+mn-ea"/>
                          <a:cs typeface="+mn-cs"/>
                        </a:rPr>
                        <a:t>: Primarily suitable for low-light indoor environments.</a:t>
                      </a:r>
                      <a:endParaRPr lang="en-IN" sz="2000" kern="1200">
                        <a:solidFill>
                          <a:schemeClr val="tx1"/>
                        </a:solidFill>
                        <a:effectLst/>
                        <a:latin typeface="Times New Roman"/>
                        <a:ea typeface="+mn-ea"/>
                        <a:cs typeface="+mn-cs"/>
                      </a:endParaRPr>
                    </a:p>
                    <a:p>
                      <a:pPr lvl="0">
                        <a:buNone/>
                      </a:pPr>
                      <a:endParaRPr lang="en-GB" sz="2000" kern="1200">
                        <a:solidFill>
                          <a:schemeClr val="tx1"/>
                        </a:solidFill>
                        <a:effectLst/>
                        <a:latin typeface="Times New Roman"/>
                        <a:ea typeface="+mn-ea"/>
                        <a:cs typeface="+mn-cs"/>
                      </a:endParaRPr>
                    </a:p>
                    <a:p>
                      <a:r>
                        <a:rPr lang="en-GB" sz="2000" b="1" kern="1200">
                          <a:solidFill>
                            <a:schemeClr val="tx1"/>
                          </a:solidFill>
                          <a:effectLst/>
                          <a:latin typeface="Times New Roman"/>
                          <a:ea typeface="+mn-ea"/>
                          <a:cs typeface="+mn-cs"/>
                        </a:rPr>
                        <a:t>Moderate Recall Performance</a:t>
                      </a:r>
                      <a:r>
                        <a:rPr lang="en-GB" sz="2000" kern="1200">
                          <a:solidFill>
                            <a:schemeClr val="tx1"/>
                          </a:solidFill>
                          <a:effectLst/>
                          <a:latin typeface="Times New Roman"/>
                          <a:ea typeface="+mn-ea"/>
                          <a:cs typeface="+mn-cs"/>
                        </a:rPr>
                        <a:t>: Precision is 60.7%, but recall is only 24.7%, limiting the reliability of detection.</a:t>
                      </a:r>
                      <a:endParaRPr lang="en-IN" sz="2000" kern="1200">
                        <a:solidFill>
                          <a:schemeClr val="tx1"/>
                        </a:solidFill>
                        <a:effectLst/>
                        <a:latin typeface="Times New Roman"/>
                        <a:ea typeface="+mn-ea"/>
                        <a:cs typeface="+mn-cs"/>
                      </a:endParaRPr>
                    </a:p>
                    <a:p>
                      <a:endParaRPr lang="en-IN" sz="2000">
                        <a:latin typeface="Times New Roman"/>
                      </a:endParaRPr>
                    </a:p>
                  </a:txBody>
                  <a:tcPr/>
                </a:tc>
                <a:extLst>
                  <a:ext uri="{0D108BD9-81ED-4DB2-BD59-A6C34878D82A}">
                    <a16:rowId xmlns:a16="http://schemas.microsoft.com/office/drawing/2014/main" val="1797738477"/>
                  </a:ext>
                </a:extLst>
              </a:tr>
            </a:tbl>
          </a:graphicData>
        </a:graphic>
      </p:graphicFrame>
      <p:sp>
        <p:nvSpPr>
          <p:cNvPr id="5" name="TextBox 4">
            <a:extLst>
              <a:ext uri="{FF2B5EF4-FFF2-40B4-BE49-F238E27FC236}">
                <a16:creationId xmlns:a16="http://schemas.microsoft.com/office/drawing/2014/main" id="{32FED731-9CBD-C919-12B9-280866B79FA0}"/>
              </a:ext>
            </a:extLst>
          </p:cNvPr>
          <p:cNvSpPr txBox="1"/>
          <p:nvPr/>
        </p:nvSpPr>
        <p:spPr>
          <a:xfrm>
            <a:off x="398342" y="265675"/>
            <a:ext cx="812944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accent1">
                    <a:lumMod val="49000"/>
                  </a:schemeClr>
                </a:solidFill>
                <a:latin typeface="Times New Roman"/>
                <a:ea typeface="Calibri"/>
                <a:cs typeface="Calibri"/>
              </a:rPr>
              <a:t>Literature Review</a:t>
            </a:r>
            <a:endParaRPr lang="en-US" sz="6000" b="1">
              <a:solidFill>
                <a:schemeClr val="accent1">
                  <a:lumMod val="49000"/>
                </a:schemeClr>
              </a:solidFill>
              <a:latin typeface="Times New Roman"/>
              <a:cs typeface="Times New Roman"/>
            </a:endParaRPr>
          </a:p>
        </p:txBody>
      </p:sp>
    </p:spTree>
    <p:extLst>
      <p:ext uri="{BB962C8B-B14F-4D97-AF65-F5344CB8AC3E}">
        <p14:creationId xmlns:p14="http://schemas.microsoft.com/office/powerpoint/2010/main" val="1220012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5438BEF-4DF7-E530-118B-C9D717A417ED}"/>
              </a:ext>
            </a:extLst>
          </p:cNvPr>
          <p:cNvGraphicFramePr>
            <a:graphicFrameLocks noGrp="1"/>
          </p:cNvGraphicFramePr>
          <p:nvPr>
            <p:extLst>
              <p:ext uri="{D42A27DB-BD31-4B8C-83A1-F6EECF244321}">
                <p14:modId xmlns:p14="http://schemas.microsoft.com/office/powerpoint/2010/main" val="295787384"/>
              </p:ext>
            </p:extLst>
          </p:nvPr>
        </p:nvGraphicFramePr>
        <p:xfrm>
          <a:off x="685800" y="1079500"/>
          <a:ext cx="16764000" cy="929640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125236843"/>
                    </a:ext>
                  </a:extLst>
                </a:gridCol>
                <a:gridCol w="3733800">
                  <a:extLst>
                    <a:ext uri="{9D8B030D-6E8A-4147-A177-3AD203B41FA5}">
                      <a16:colId xmlns:a16="http://schemas.microsoft.com/office/drawing/2014/main" val="589835883"/>
                    </a:ext>
                  </a:extLst>
                </a:gridCol>
                <a:gridCol w="5105400">
                  <a:extLst>
                    <a:ext uri="{9D8B030D-6E8A-4147-A177-3AD203B41FA5}">
                      <a16:colId xmlns:a16="http://schemas.microsoft.com/office/drawing/2014/main" val="16382182"/>
                    </a:ext>
                  </a:extLst>
                </a:gridCol>
                <a:gridCol w="3581400">
                  <a:extLst>
                    <a:ext uri="{9D8B030D-6E8A-4147-A177-3AD203B41FA5}">
                      <a16:colId xmlns:a16="http://schemas.microsoft.com/office/drawing/2014/main" val="3276962954"/>
                    </a:ext>
                  </a:extLst>
                </a:gridCol>
                <a:gridCol w="3124200">
                  <a:extLst>
                    <a:ext uri="{9D8B030D-6E8A-4147-A177-3AD203B41FA5}">
                      <a16:colId xmlns:a16="http://schemas.microsoft.com/office/drawing/2014/main" val="3675806074"/>
                    </a:ext>
                  </a:extLst>
                </a:gridCol>
              </a:tblGrid>
              <a:tr h="4445000">
                <a:tc>
                  <a:txBody>
                    <a:bodyPr/>
                    <a:lstStyle/>
                    <a:p>
                      <a:r>
                        <a:rPr lang="en-US"/>
                        <a:t>3.</a:t>
                      </a:r>
                      <a:endParaRPr lang="en-IN"/>
                    </a:p>
                  </a:txBody>
                  <a:tcPr/>
                </a:tc>
                <a:tc>
                  <a:txBody>
                    <a:bodyPr/>
                    <a:lstStyle/>
                    <a:p>
                      <a:r>
                        <a:rPr lang="en-GB" sz="1800" kern="1200">
                          <a:solidFill>
                            <a:schemeClr val="tx1"/>
                          </a:solidFill>
                          <a:effectLst/>
                          <a:latin typeface="Times New Roman"/>
                          <a:ea typeface="+mn-ea"/>
                          <a:cs typeface="Times New Roman"/>
                        </a:rPr>
                        <a:t>The Design and Fabrication of Smart Surveillance Robot"</a:t>
                      </a:r>
                      <a:endParaRPr lang="en-IN">
                        <a:latin typeface="Times New Roman"/>
                        <a:cs typeface="Times New Roman"/>
                      </a:endParaRPr>
                    </a:p>
                  </a:txBody>
                  <a:tcPr/>
                </a:tc>
                <a:tc>
                  <a:txBody>
                    <a:bodyPr/>
                    <a:lstStyle/>
                    <a:p>
                      <a:r>
                        <a:rPr lang="en-GB" sz="2000" b="0" kern="1200">
                          <a:solidFill>
                            <a:schemeClr val="tx1"/>
                          </a:solidFill>
                          <a:effectLst/>
                          <a:latin typeface="Times New Roman"/>
                          <a:ea typeface="+mn-ea"/>
                          <a:cs typeface="Times New Roman"/>
                        </a:rPr>
                        <a:t>This project discusses the fabrication of a smart surveillance robot with IoT capabilities. </a:t>
                      </a:r>
                      <a:endParaRPr lang="en-IN" sz="2000" b="0" kern="1200">
                        <a:solidFill>
                          <a:schemeClr val="tx1"/>
                        </a:solidFill>
                        <a:effectLst/>
                        <a:latin typeface="Times New Roman"/>
                        <a:ea typeface="+mn-ea"/>
                        <a:cs typeface="Times New Roman"/>
                      </a:endParaRPr>
                    </a:p>
                    <a:p>
                      <a:pPr lvl="0">
                        <a:buNone/>
                      </a:pPr>
                      <a:endParaRPr lang="en-GB" sz="2000" b="0" kern="1200">
                        <a:solidFill>
                          <a:schemeClr val="tx1"/>
                        </a:solidFill>
                        <a:effectLst/>
                        <a:latin typeface="Times New Roman"/>
                        <a:ea typeface="+mn-ea"/>
                        <a:cs typeface="Times New Roman"/>
                      </a:endParaRPr>
                    </a:p>
                    <a:p>
                      <a:pPr lvl="0">
                        <a:buNone/>
                      </a:pPr>
                      <a:r>
                        <a:rPr lang="en-GB" sz="2000" b="0" kern="1200">
                          <a:solidFill>
                            <a:schemeClr val="tx1"/>
                          </a:solidFill>
                          <a:effectLst/>
                          <a:latin typeface="Times New Roman"/>
                          <a:ea typeface="+mn-ea"/>
                          <a:cs typeface="Times New Roman"/>
                        </a:rPr>
                        <a:t>It uses a Raspberry Pi 4 for processing and incorporates motion detection, object tracking with Kalman filters.</a:t>
                      </a:r>
                    </a:p>
                    <a:p>
                      <a:pPr lvl="0">
                        <a:buNone/>
                      </a:pPr>
                      <a:endParaRPr lang="en-GB" sz="2000" b="0" kern="1200">
                        <a:solidFill>
                          <a:schemeClr val="tx1"/>
                        </a:solidFill>
                        <a:effectLst/>
                        <a:latin typeface="Times New Roman"/>
                        <a:ea typeface="+mn-ea"/>
                        <a:cs typeface="Times New Roman"/>
                      </a:endParaRPr>
                    </a:p>
                    <a:p>
                      <a:pPr lvl="0">
                        <a:buNone/>
                      </a:pPr>
                      <a:r>
                        <a:rPr lang="en-GB" sz="2000" b="0" kern="1200">
                          <a:solidFill>
                            <a:schemeClr val="tx1"/>
                          </a:solidFill>
                          <a:effectLst/>
                          <a:latin typeface="Times New Roman"/>
                          <a:ea typeface="+mn-ea"/>
                          <a:cs typeface="Times New Roman"/>
                        </a:rPr>
                        <a:t>Motion detection is implemented via PIR sensors, and the robot is designed for rough terrains using a rugged chassis.</a:t>
                      </a:r>
                      <a:endParaRPr lang="en-IN" sz="2000" b="0" kern="1200">
                        <a:solidFill>
                          <a:schemeClr val="tx1"/>
                        </a:solidFill>
                        <a:effectLst/>
                        <a:latin typeface="Times New Roman"/>
                        <a:ea typeface="+mn-ea"/>
                        <a:cs typeface="Times New Roman"/>
                      </a:endParaRPr>
                    </a:p>
                    <a:p>
                      <a:endParaRPr lang="en-IN" sz="1800" kern="1200">
                        <a:solidFill>
                          <a:schemeClr val="tx1"/>
                        </a:solidFill>
                        <a:effectLst/>
                        <a:latin typeface="Times New Roman"/>
                        <a:ea typeface="+mn-ea"/>
                        <a:cs typeface="Times New Roman"/>
                      </a:endParaRPr>
                    </a:p>
                    <a:p>
                      <a:endParaRPr lang="en-IN"/>
                    </a:p>
                  </a:txBody>
                  <a:tcPr/>
                </a:tc>
                <a:tc>
                  <a:txBody>
                    <a:bodyPr/>
                    <a:lstStyle/>
                    <a:p>
                      <a:r>
                        <a:rPr lang="en-GB" sz="2000" b="0" kern="1200">
                          <a:solidFill>
                            <a:schemeClr val="tx1"/>
                          </a:solidFill>
                          <a:effectLst/>
                          <a:latin typeface="Times New Roman"/>
                          <a:ea typeface="+mn-ea"/>
                          <a:cs typeface="Times New Roman"/>
                        </a:rPr>
                        <a:t>Motion Detection: Background subtraction and PIR sensors.</a:t>
                      </a:r>
                      <a:endParaRPr lang="en-IN" sz="2000" b="0" kern="1200">
                        <a:solidFill>
                          <a:schemeClr val="tx1"/>
                        </a:solidFill>
                        <a:effectLst/>
                        <a:latin typeface="Times New Roman"/>
                        <a:ea typeface="+mn-ea"/>
                        <a:cs typeface="Times New Roman"/>
                      </a:endParaRPr>
                    </a:p>
                    <a:p>
                      <a:pPr lvl="0">
                        <a:buNone/>
                      </a:pPr>
                      <a:endParaRPr lang="en-GB" sz="2000" b="0" kern="1200">
                        <a:solidFill>
                          <a:schemeClr val="tx1"/>
                        </a:solidFill>
                        <a:effectLst/>
                        <a:latin typeface="Times New Roman"/>
                        <a:ea typeface="+mn-ea"/>
                        <a:cs typeface="Times New Roman"/>
                      </a:endParaRPr>
                    </a:p>
                    <a:p>
                      <a:r>
                        <a:rPr lang="en-GB" sz="2000" b="0" kern="1200">
                          <a:solidFill>
                            <a:schemeClr val="tx1"/>
                          </a:solidFill>
                          <a:effectLst/>
                          <a:latin typeface="Times New Roman"/>
                          <a:ea typeface="+mn-ea"/>
                          <a:cs typeface="Times New Roman"/>
                        </a:rPr>
                        <a:t>Face Recognition: </a:t>
                      </a:r>
                      <a:r>
                        <a:rPr lang="en-GB" sz="2000" b="0" kern="1200" err="1">
                          <a:solidFill>
                            <a:schemeClr val="tx1"/>
                          </a:solidFill>
                          <a:effectLst/>
                          <a:latin typeface="Times New Roman"/>
                          <a:ea typeface="+mn-ea"/>
                          <a:cs typeface="Times New Roman"/>
                        </a:rPr>
                        <a:t>Dlib</a:t>
                      </a:r>
                      <a:r>
                        <a:rPr lang="en-GB" sz="2000" b="0" kern="1200">
                          <a:solidFill>
                            <a:schemeClr val="tx1"/>
                          </a:solidFill>
                          <a:effectLst/>
                          <a:latin typeface="Times New Roman"/>
                          <a:ea typeface="+mn-ea"/>
                          <a:cs typeface="Times New Roman"/>
                        </a:rPr>
                        <a:t> library with pre-trained face recognition models.</a:t>
                      </a:r>
                      <a:endParaRPr lang="en-IN" sz="2000" b="0" kern="1200">
                        <a:solidFill>
                          <a:schemeClr val="tx1"/>
                        </a:solidFill>
                        <a:effectLst/>
                        <a:latin typeface="Times New Roman"/>
                        <a:ea typeface="+mn-ea"/>
                        <a:cs typeface="Times New Roman"/>
                      </a:endParaRPr>
                    </a:p>
                    <a:p>
                      <a:pPr lvl="0">
                        <a:buNone/>
                      </a:pPr>
                      <a:endParaRPr lang="en-GB" sz="2000" b="0" kern="1200">
                        <a:solidFill>
                          <a:schemeClr val="tx1"/>
                        </a:solidFill>
                        <a:effectLst/>
                        <a:latin typeface="Times New Roman"/>
                        <a:ea typeface="+mn-ea"/>
                        <a:cs typeface="Times New Roman"/>
                      </a:endParaRPr>
                    </a:p>
                    <a:p>
                      <a:r>
                        <a:rPr lang="en-GB" sz="2000" b="0" kern="1200">
                          <a:solidFill>
                            <a:schemeClr val="tx1"/>
                          </a:solidFill>
                          <a:effectLst/>
                          <a:latin typeface="Times New Roman"/>
                          <a:ea typeface="+mn-ea"/>
                          <a:cs typeface="Times New Roman"/>
                        </a:rPr>
                        <a:t>Object Tracking: Kalman filter for tracking moving objects in video frames.</a:t>
                      </a:r>
                      <a:endParaRPr lang="en-IN" sz="2000" b="0" kern="1200">
                        <a:solidFill>
                          <a:schemeClr val="tx1"/>
                        </a:solidFill>
                        <a:effectLst/>
                        <a:latin typeface="Times New Roman"/>
                        <a:ea typeface="+mn-ea"/>
                        <a:cs typeface="Times New Roman"/>
                      </a:endParaRPr>
                    </a:p>
                    <a:p>
                      <a:pPr lvl="0">
                        <a:buNone/>
                      </a:pPr>
                      <a:endParaRPr lang="en-GB" sz="2000" b="0" kern="1200">
                        <a:solidFill>
                          <a:schemeClr val="tx1"/>
                        </a:solidFill>
                        <a:effectLst/>
                        <a:latin typeface="Times New Roman"/>
                        <a:ea typeface="+mn-ea"/>
                        <a:cs typeface="Times New Roman"/>
                      </a:endParaRPr>
                    </a:p>
                    <a:p>
                      <a:r>
                        <a:rPr lang="en-GB" sz="2000" b="0" kern="1200">
                          <a:solidFill>
                            <a:schemeClr val="tx1"/>
                          </a:solidFill>
                          <a:effectLst/>
                          <a:latin typeface="Times New Roman"/>
                          <a:ea typeface="+mn-ea"/>
                          <a:cs typeface="Times New Roman"/>
                        </a:rPr>
                        <a:t>Storage and Alerts: Images and videos stored on an FTP server, with email alerts for intrusions.</a:t>
                      </a:r>
                      <a:endParaRPr lang="en-IN" sz="2000" b="0" kern="1200">
                        <a:solidFill>
                          <a:schemeClr val="tx1"/>
                        </a:solidFill>
                        <a:effectLst/>
                        <a:latin typeface="Times New Roman"/>
                        <a:ea typeface="+mn-ea"/>
                        <a:cs typeface="Times New Roman"/>
                      </a:endParaRPr>
                    </a:p>
                    <a:p>
                      <a:endParaRPr lang="en-IN">
                        <a:latin typeface="Times New Roman" panose="02020603050405020304" pitchFamily="18" charset="0"/>
                        <a:cs typeface="Times New Roman" panose="02020603050405020304" pitchFamily="18" charset="0"/>
                      </a:endParaRPr>
                    </a:p>
                  </a:txBody>
                  <a:tcPr/>
                </a:tc>
                <a:tc>
                  <a:txBody>
                    <a:bodyPr/>
                    <a:lstStyle/>
                    <a:p>
                      <a:pPr lvl="0"/>
                      <a:r>
                        <a:rPr lang="en-GB" sz="1800" b="1" kern="1200">
                          <a:solidFill>
                            <a:schemeClr val="tx1"/>
                          </a:solidFill>
                          <a:effectLst/>
                          <a:latin typeface="Times New Roman"/>
                          <a:ea typeface="+mn-ea"/>
                          <a:cs typeface="Times New Roman"/>
                        </a:rPr>
                        <a:t>Internet Dependency</a:t>
                      </a:r>
                      <a:r>
                        <a:rPr lang="en-GB" sz="1800" kern="1200">
                          <a:solidFill>
                            <a:schemeClr val="tx1"/>
                          </a:solidFill>
                          <a:effectLst/>
                          <a:latin typeface="Times New Roman"/>
                          <a:ea typeface="+mn-ea"/>
                          <a:cs typeface="Times New Roman"/>
                        </a:rPr>
                        <a:t>: Requires stable internet for remote monitoring and alerts.</a:t>
                      </a:r>
                    </a:p>
                    <a:p>
                      <a:pPr lvl="0"/>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p>
                      <a:pPr lvl="0"/>
                      <a:r>
                        <a:rPr lang="en-GB" sz="1800" b="1" kern="1200">
                          <a:solidFill>
                            <a:schemeClr val="tx1"/>
                          </a:solidFill>
                          <a:effectLst/>
                          <a:latin typeface="Times New Roman"/>
                          <a:ea typeface="+mn-ea"/>
                          <a:cs typeface="Times New Roman"/>
                        </a:rPr>
                        <a:t>Environmental Constraints</a:t>
                      </a:r>
                      <a:r>
                        <a:rPr lang="en-GB" sz="1800" kern="1200">
                          <a:solidFill>
                            <a:schemeClr val="tx1"/>
                          </a:solidFill>
                          <a:effectLst/>
                          <a:latin typeface="Times New Roman"/>
                          <a:ea typeface="+mn-ea"/>
                          <a:cs typeface="Times New Roman"/>
                        </a:rPr>
                        <a:t>: Although rugged, it’s limited in dynamic outdoor applications.</a:t>
                      </a:r>
                      <a:endParaRPr lang="en-IN" sz="1800" kern="1200">
                        <a:solidFill>
                          <a:schemeClr val="tx1"/>
                        </a:solidFill>
                        <a:effectLst/>
                        <a:latin typeface="Times New Roman"/>
                        <a:ea typeface="+mn-ea"/>
                        <a:cs typeface="Times New Roman"/>
                      </a:endParaRPr>
                    </a:p>
                    <a:p>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01554247"/>
                  </a:ext>
                </a:extLst>
              </a:tr>
              <a:tr h="4444999">
                <a:tc>
                  <a:txBody>
                    <a:bodyPr/>
                    <a:lstStyle/>
                    <a:p>
                      <a:pPr lvl="0">
                        <a:buNone/>
                      </a:pPr>
                      <a:r>
                        <a:rPr lang="en-US" sz="2000">
                          <a:latin typeface="Times New Roman"/>
                        </a:rPr>
                        <a:t>4.</a:t>
                      </a:r>
                      <a:endParaRPr lang="en-IN" sz="2000">
                        <a:latin typeface="Times New Roman"/>
                      </a:endParaRPr>
                    </a:p>
                  </a:txBody>
                  <a:tcPr/>
                </a:tc>
                <a:tc>
                  <a:txBody>
                    <a:bodyPr/>
                    <a:lstStyle/>
                    <a:p>
                      <a:pPr lvl="0">
                        <a:buNone/>
                      </a:pPr>
                      <a:r>
                        <a:rPr lang="en-US" sz="2000">
                          <a:latin typeface="Times New Roman"/>
                          <a:cs typeface="Times New Roman"/>
                        </a:rPr>
                        <a:t>A Raspberry Pi Based Smart Security Patrol Robot</a:t>
                      </a:r>
                      <a:endParaRPr lang="en-IN" sz="2000">
                        <a:latin typeface="Times New Roman"/>
                        <a:cs typeface="Times New Roman"/>
                      </a:endParaRPr>
                    </a:p>
                  </a:txBody>
                  <a:tcPr/>
                </a:tc>
                <a:tc>
                  <a:txBody>
                    <a:bodyPr/>
                    <a:lstStyle/>
                    <a:p>
                      <a:pPr marL="0" marR="0" lvl="0" indent="0" algn="l" rtl="0">
                        <a:lnSpc>
                          <a:spcPct val="100000"/>
                        </a:lnSpc>
                        <a:spcBef>
                          <a:spcPts val="0"/>
                        </a:spcBef>
                        <a:spcAft>
                          <a:spcPts val="0"/>
                        </a:spcAft>
                        <a:buClrTx/>
                        <a:buSzTx/>
                        <a:buFontTx/>
                        <a:buNone/>
                      </a:pPr>
                      <a:r>
                        <a:rPr lang="en-GB" sz="2000" kern="1200">
                          <a:solidFill>
                            <a:schemeClr val="tx1"/>
                          </a:solidFill>
                          <a:effectLst/>
                          <a:latin typeface="Times New Roman"/>
                          <a:ea typeface="+mn-ea"/>
                          <a:cs typeface="Times New Roman"/>
                        </a:rPr>
                        <a:t>This paper discusses a mobile patrolling robot designed for security applications.</a:t>
                      </a:r>
                      <a:endParaRPr lang="en-IN" sz="2000" kern="1200">
                        <a:solidFill>
                          <a:schemeClr val="tx1"/>
                        </a:solidFill>
                        <a:effectLst/>
                        <a:latin typeface="Times New Roman"/>
                        <a:ea typeface="+mn-ea"/>
                        <a:cs typeface="Times New Roman"/>
                      </a:endParaRPr>
                    </a:p>
                    <a:p>
                      <a:pPr marL="0" marR="0" lvl="0" indent="0" algn="l">
                        <a:lnSpc>
                          <a:spcPct val="100000"/>
                        </a:lnSpc>
                        <a:spcBef>
                          <a:spcPts val="0"/>
                        </a:spcBef>
                        <a:spcAft>
                          <a:spcPts val="0"/>
                        </a:spcAft>
                        <a:buClrTx/>
                        <a:buSzTx/>
                        <a:buFontTx/>
                        <a:buNone/>
                      </a:pPr>
                      <a:endParaRPr lang="en-GB" sz="2000" kern="1200">
                        <a:solidFill>
                          <a:schemeClr val="tx1"/>
                        </a:solidFill>
                        <a:effectLst/>
                        <a:latin typeface="Times New Roman"/>
                        <a:ea typeface="+mn-ea"/>
                        <a:cs typeface="Times New Roman"/>
                      </a:endParaRPr>
                    </a:p>
                    <a:p>
                      <a:pPr marL="0" marR="0" lvl="0" indent="0" algn="l">
                        <a:lnSpc>
                          <a:spcPct val="100000"/>
                        </a:lnSpc>
                        <a:spcBef>
                          <a:spcPts val="0"/>
                        </a:spcBef>
                        <a:spcAft>
                          <a:spcPts val="0"/>
                        </a:spcAft>
                        <a:buClrTx/>
                        <a:buSzTx/>
                        <a:buFontTx/>
                        <a:buNone/>
                      </a:pPr>
                      <a:r>
                        <a:rPr lang="en-GB" sz="2000" kern="1200">
                          <a:solidFill>
                            <a:schemeClr val="tx1"/>
                          </a:solidFill>
                          <a:effectLst/>
                          <a:latin typeface="Times New Roman"/>
                          <a:ea typeface="+mn-ea"/>
                          <a:cs typeface="Times New Roman"/>
                        </a:rPr>
                        <a:t> It is equipped with sound sensors to detect disturbances, a Pi Camera for live video streaming, and a GPS module for location tracking. </a:t>
                      </a:r>
                      <a:endParaRPr lang="en-IN" sz="2000" kern="1200">
                        <a:solidFill>
                          <a:schemeClr val="tx1"/>
                        </a:solidFill>
                        <a:effectLst/>
                        <a:latin typeface="Times New Roman"/>
                        <a:ea typeface="+mn-ea"/>
                        <a:cs typeface="Times New Roman"/>
                      </a:endParaRPr>
                    </a:p>
                    <a:p>
                      <a:pPr marL="0" marR="0" lvl="0" indent="0" algn="l">
                        <a:lnSpc>
                          <a:spcPct val="100000"/>
                        </a:lnSpc>
                        <a:spcBef>
                          <a:spcPts val="0"/>
                        </a:spcBef>
                        <a:spcAft>
                          <a:spcPts val="0"/>
                        </a:spcAft>
                        <a:buClrTx/>
                        <a:buSzTx/>
                        <a:buFontTx/>
                        <a:buNone/>
                      </a:pPr>
                      <a:endParaRPr lang="en-GB" sz="2000" kern="1200">
                        <a:solidFill>
                          <a:schemeClr val="tx1"/>
                        </a:solidFill>
                        <a:effectLst/>
                        <a:latin typeface="Times New Roman"/>
                        <a:ea typeface="+mn-ea"/>
                        <a:cs typeface="Times New Roman"/>
                      </a:endParaRPr>
                    </a:p>
                    <a:p>
                      <a:pPr marL="0" marR="0" lvl="0" indent="0" algn="l">
                        <a:lnSpc>
                          <a:spcPct val="100000"/>
                        </a:lnSpc>
                        <a:spcBef>
                          <a:spcPts val="0"/>
                        </a:spcBef>
                        <a:spcAft>
                          <a:spcPts val="0"/>
                        </a:spcAft>
                        <a:buClrTx/>
                        <a:buSzTx/>
                        <a:buFontTx/>
                        <a:buNone/>
                      </a:pPr>
                      <a:r>
                        <a:rPr lang="en-GB" sz="2000" kern="1200">
                          <a:solidFill>
                            <a:schemeClr val="tx1"/>
                          </a:solidFill>
                          <a:effectLst/>
                          <a:latin typeface="Times New Roman"/>
                          <a:ea typeface="+mn-ea"/>
                          <a:cs typeface="Times New Roman"/>
                        </a:rPr>
                        <a:t>The robot operates autonomously, using Raspberry Pi as the main processor and Python for coding. </a:t>
                      </a:r>
                      <a:endParaRPr lang="en-IN" sz="2000" kern="1200">
                        <a:solidFill>
                          <a:schemeClr val="tx1"/>
                        </a:solidFill>
                        <a:effectLst/>
                        <a:latin typeface="Times New Roman"/>
                        <a:ea typeface="+mn-ea"/>
                        <a:cs typeface="Times New Roman"/>
                      </a:endParaRPr>
                    </a:p>
                    <a:p>
                      <a:pPr marL="0" marR="0" lvl="0" indent="0" algn="l">
                        <a:lnSpc>
                          <a:spcPct val="100000"/>
                        </a:lnSpc>
                        <a:spcBef>
                          <a:spcPts val="0"/>
                        </a:spcBef>
                        <a:spcAft>
                          <a:spcPts val="0"/>
                        </a:spcAft>
                        <a:buClrTx/>
                        <a:buSzTx/>
                        <a:buFontTx/>
                        <a:buNone/>
                      </a:pPr>
                      <a:endParaRPr lang="en-GB" sz="2000" kern="1200">
                        <a:solidFill>
                          <a:schemeClr val="tx1"/>
                        </a:solidFill>
                        <a:effectLst/>
                        <a:latin typeface="Times New Roman"/>
                        <a:ea typeface="+mn-ea"/>
                        <a:cs typeface="Times New Roman"/>
                      </a:endParaRPr>
                    </a:p>
                    <a:p>
                      <a:pPr marL="0" marR="0" lvl="0" indent="0" algn="l">
                        <a:lnSpc>
                          <a:spcPct val="100000"/>
                        </a:lnSpc>
                        <a:spcBef>
                          <a:spcPts val="0"/>
                        </a:spcBef>
                        <a:spcAft>
                          <a:spcPts val="0"/>
                        </a:spcAft>
                        <a:buClrTx/>
                        <a:buSzTx/>
                        <a:buFontTx/>
                        <a:buNone/>
                      </a:pPr>
                      <a:r>
                        <a:rPr lang="en-GB" sz="2000" kern="1200">
                          <a:solidFill>
                            <a:schemeClr val="tx1"/>
                          </a:solidFill>
                          <a:effectLst/>
                          <a:latin typeface="Times New Roman"/>
                          <a:ea typeface="+mn-ea"/>
                          <a:cs typeface="Times New Roman"/>
                        </a:rPr>
                        <a:t>It alerts users via email with live footage and GPS coordinates.</a:t>
                      </a:r>
                      <a:endParaRPr lang="en-IN" sz="2000" kern="1200">
                        <a:solidFill>
                          <a:schemeClr val="tx1"/>
                        </a:solidFill>
                        <a:effectLst/>
                        <a:latin typeface="Times New Roman"/>
                        <a:ea typeface="+mn-ea"/>
                        <a:cs typeface="Times New Roman"/>
                      </a:endParaRPr>
                    </a:p>
                    <a:p>
                      <a:pPr lvl="0">
                        <a:buNone/>
                      </a:pPr>
                      <a:endParaRPr lang="en-IN" sz="2000">
                        <a:latin typeface="Times New Roman"/>
                        <a:cs typeface="Times New Roman"/>
                      </a:endParaRPr>
                    </a:p>
                  </a:txBody>
                  <a:tcPr/>
                </a:tc>
                <a:tc>
                  <a:txBody>
                    <a:bodyPr/>
                    <a:lstStyle/>
                    <a:p>
                      <a:pPr lvl="0">
                        <a:buNone/>
                      </a:pPr>
                      <a:r>
                        <a:rPr lang="en-GB" sz="2000" b="1" kern="1200">
                          <a:solidFill>
                            <a:schemeClr val="tx1"/>
                          </a:solidFill>
                          <a:effectLst/>
                          <a:latin typeface="Times New Roman"/>
                          <a:ea typeface="+mn-ea"/>
                          <a:cs typeface="+mn-cs"/>
                        </a:rPr>
                        <a:t>Motion Detection:</a:t>
                      </a:r>
                      <a:r>
                        <a:rPr lang="en-GB" sz="2000" kern="1200">
                          <a:solidFill>
                            <a:schemeClr val="tx1"/>
                          </a:solidFill>
                          <a:effectLst/>
                          <a:latin typeface="Times New Roman"/>
                          <a:ea typeface="+mn-ea"/>
                          <a:cs typeface="+mn-cs"/>
                        </a:rPr>
                        <a:t> Triggered using four sound sensors </a:t>
                      </a:r>
                      <a:endParaRPr lang="en-IN" sz="2000" kern="1200">
                        <a:solidFill>
                          <a:schemeClr val="tx1"/>
                        </a:solidFill>
                        <a:effectLst/>
                        <a:latin typeface="Times New Roman"/>
                        <a:ea typeface="+mn-ea"/>
                        <a:cs typeface="+mn-cs"/>
                      </a:endParaRPr>
                    </a:p>
                    <a:p>
                      <a:pPr lvl="0">
                        <a:buNone/>
                      </a:pPr>
                      <a:endParaRPr lang="en-GB" sz="2000" b="1" kern="1200">
                        <a:solidFill>
                          <a:schemeClr val="tx1"/>
                        </a:solidFill>
                        <a:effectLst/>
                        <a:latin typeface="Times New Roman"/>
                        <a:ea typeface="+mn-ea"/>
                        <a:cs typeface="+mn-cs"/>
                      </a:endParaRPr>
                    </a:p>
                    <a:p>
                      <a:pPr lvl="0">
                        <a:buNone/>
                      </a:pPr>
                      <a:r>
                        <a:rPr lang="en-GB" sz="2000" b="1" kern="1200">
                          <a:solidFill>
                            <a:schemeClr val="tx1"/>
                          </a:solidFill>
                          <a:effectLst/>
                          <a:latin typeface="Times New Roman"/>
                          <a:ea typeface="+mn-ea"/>
                          <a:cs typeface="+mn-cs"/>
                        </a:rPr>
                        <a:t>Path Planning:</a:t>
                      </a:r>
                      <a:r>
                        <a:rPr lang="en-GB" sz="2000" kern="1200">
                          <a:solidFill>
                            <a:schemeClr val="tx1"/>
                          </a:solidFill>
                          <a:effectLst/>
                          <a:latin typeface="Times New Roman"/>
                          <a:ea typeface="+mn-ea"/>
                          <a:cs typeface="+mn-cs"/>
                        </a:rPr>
                        <a:t> A predefined algorithm is implemented to navigate toward the source of sound using Raspberry Pi and L293D motor drivers.</a:t>
                      </a:r>
                      <a:endParaRPr lang="en-IN" sz="2000" kern="1200">
                        <a:solidFill>
                          <a:schemeClr val="tx1"/>
                        </a:solidFill>
                        <a:effectLst/>
                        <a:latin typeface="Times New Roman"/>
                        <a:ea typeface="+mn-ea"/>
                        <a:cs typeface="+mn-cs"/>
                      </a:endParaRPr>
                    </a:p>
                    <a:p>
                      <a:pPr lvl="0">
                        <a:buNone/>
                      </a:pPr>
                      <a:endParaRPr lang="en-GB" sz="2000" kern="1200">
                        <a:solidFill>
                          <a:schemeClr val="tx1"/>
                        </a:solidFill>
                        <a:effectLst/>
                        <a:latin typeface="Times New Roman"/>
                        <a:ea typeface="+mn-ea"/>
                        <a:cs typeface="+mn-cs"/>
                      </a:endParaRPr>
                    </a:p>
                    <a:p>
                      <a:pPr lvl="0">
                        <a:buNone/>
                      </a:pPr>
                      <a:r>
                        <a:rPr lang="en-GB" sz="2000" b="1" kern="1200">
                          <a:solidFill>
                            <a:schemeClr val="tx1"/>
                          </a:solidFill>
                          <a:effectLst/>
                          <a:latin typeface="Times New Roman"/>
                          <a:ea typeface="+mn-ea"/>
                          <a:cs typeface="+mn-cs"/>
                        </a:rPr>
                        <a:t>GPS Tracking:</a:t>
                      </a:r>
                      <a:r>
                        <a:rPr lang="en-GB" sz="2000" kern="1200">
                          <a:solidFill>
                            <a:schemeClr val="tx1"/>
                          </a:solidFill>
                          <a:effectLst/>
                          <a:latin typeface="Times New Roman"/>
                          <a:ea typeface="+mn-ea"/>
                          <a:cs typeface="+mn-cs"/>
                        </a:rPr>
                        <a:t> The Neo-6 AGPS Receiver provides precise location coordinates.</a:t>
                      </a:r>
                      <a:endParaRPr lang="en-IN"/>
                    </a:p>
                  </a:txBody>
                  <a:tcPr/>
                </a:tc>
                <a:tc>
                  <a:txBody>
                    <a:bodyPr/>
                    <a:lstStyle/>
                    <a:p>
                      <a:pPr lvl="0">
                        <a:buNone/>
                      </a:pPr>
                      <a:r>
                        <a:rPr lang="en-GB" sz="2000" kern="1200">
                          <a:solidFill>
                            <a:schemeClr val="tx1"/>
                          </a:solidFill>
                          <a:effectLst/>
                          <a:latin typeface="Times New Roman"/>
                          <a:ea typeface="+mn-ea"/>
                          <a:cs typeface="+mn-cs"/>
                        </a:rPr>
                        <a:t>Limited detection capabilities (relying solely on sound sensors).</a:t>
                      </a:r>
                      <a:endParaRPr lang="en-US"/>
                    </a:p>
                    <a:p>
                      <a:pPr lvl="0">
                        <a:buNone/>
                      </a:pPr>
                      <a:endParaRPr lang="en-IN" sz="2000" kern="1200">
                        <a:solidFill>
                          <a:schemeClr val="tx1"/>
                        </a:solidFill>
                        <a:effectLst/>
                        <a:latin typeface="Times New Roman"/>
                        <a:ea typeface="+mn-ea"/>
                        <a:cs typeface="+mn-cs"/>
                      </a:endParaRPr>
                    </a:p>
                    <a:p>
                      <a:pPr lvl="0">
                        <a:buNone/>
                      </a:pPr>
                      <a:r>
                        <a:rPr lang="en-GB" sz="2000" kern="1200">
                          <a:solidFill>
                            <a:schemeClr val="tx1"/>
                          </a:solidFill>
                          <a:effectLst/>
                          <a:latin typeface="Times New Roman"/>
                          <a:ea typeface="+mn-ea"/>
                          <a:cs typeface="+mn-cs"/>
                        </a:rPr>
                        <a:t>Navigation is limited to predefined paths, leading to potential blind spots.</a:t>
                      </a:r>
                      <a:endParaRPr lang="en-IN" sz="2000" kern="1200">
                        <a:solidFill>
                          <a:schemeClr val="tx1"/>
                        </a:solidFill>
                        <a:effectLst/>
                        <a:latin typeface="Times New Roman"/>
                        <a:ea typeface="+mn-ea"/>
                        <a:cs typeface="+mn-cs"/>
                      </a:endParaRPr>
                    </a:p>
                    <a:p>
                      <a:pPr lvl="0">
                        <a:buNone/>
                      </a:pPr>
                      <a:endParaRPr lang="en-IN" sz="2000">
                        <a:latin typeface="Times New Roman"/>
                      </a:endParaRPr>
                    </a:p>
                  </a:txBody>
                  <a:tcPr/>
                </a:tc>
                <a:extLst>
                  <a:ext uri="{0D108BD9-81ED-4DB2-BD59-A6C34878D82A}">
                    <a16:rowId xmlns:a16="http://schemas.microsoft.com/office/drawing/2014/main" val="681861333"/>
                  </a:ext>
                </a:extLst>
              </a:tr>
            </a:tbl>
          </a:graphicData>
        </a:graphic>
      </p:graphicFrame>
    </p:spTree>
    <p:extLst>
      <p:ext uri="{BB962C8B-B14F-4D97-AF65-F5344CB8AC3E}">
        <p14:creationId xmlns:p14="http://schemas.microsoft.com/office/powerpoint/2010/main" val="110579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CDC7A59-CC9D-51C2-3C29-1CCA17054206}"/>
              </a:ext>
            </a:extLst>
          </p:cNvPr>
          <p:cNvGraphicFramePr>
            <a:graphicFrameLocks noGrp="1"/>
          </p:cNvGraphicFramePr>
          <p:nvPr>
            <p:extLst>
              <p:ext uri="{D42A27DB-BD31-4B8C-83A1-F6EECF244321}">
                <p14:modId xmlns:p14="http://schemas.microsoft.com/office/powerpoint/2010/main" val="961152438"/>
              </p:ext>
            </p:extLst>
          </p:nvPr>
        </p:nvGraphicFramePr>
        <p:xfrm>
          <a:off x="396875" y="714375"/>
          <a:ext cx="17438390" cy="8863498"/>
        </p:xfrm>
        <a:graphic>
          <a:graphicData uri="http://schemas.openxmlformats.org/drawingml/2006/table">
            <a:tbl>
              <a:tblPr firstRow="1" bandRow="1">
                <a:tableStyleId>{5940675A-B579-460E-94D1-54222C63F5DA}</a:tableStyleId>
              </a:tblPr>
              <a:tblGrid>
                <a:gridCol w="1418166">
                  <a:extLst>
                    <a:ext uri="{9D8B030D-6E8A-4147-A177-3AD203B41FA5}">
                      <a16:colId xmlns:a16="http://schemas.microsoft.com/office/drawing/2014/main" val="3774939873"/>
                    </a:ext>
                  </a:extLst>
                </a:gridCol>
                <a:gridCol w="3514568">
                  <a:extLst>
                    <a:ext uri="{9D8B030D-6E8A-4147-A177-3AD203B41FA5}">
                      <a16:colId xmlns:a16="http://schemas.microsoft.com/office/drawing/2014/main" val="3993845236"/>
                    </a:ext>
                  </a:extLst>
                </a:gridCol>
                <a:gridCol w="5539372">
                  <a:extLst>
                    <a:ext uri="{9D8B030D-6E8A-4147-A177-3AD203B41FA5}">
                      <a16:colId xmlns:a16="http://schemas.microsoft.com/office/drawing/2014/main" val="1642661702"/>
                    </a:ext>
                  </a:extLst>
                </a:gridCol>
                <a:gridCol w="3483142">
                  <a:extLst>
                    <a:ext uri="{9D8B030D-6E8A-4147-A177-3AD203B41FA5}">
                      <a16:colId xmlns:a16="http://schemas.microsoft.com/office/drawing/2014/main" val="401952847"/>
                    </a:ext>
                  </a:extLst>
                </a:gridCol>
                <a:gridCol w="3483142">
                  <a:extLst>
                    <a:ext uri="{9D8B030D-6E8A-4147-A177-3AD203B41FA5}">
                      <a16:colId xmlns:a16="http://schemas.microsoft.com/office/drawing/2014/main" val="1174741969"/>
                    </a:ext>
                  </a:extLst>
                </a:gridCol>
              </a:tblGrid>
              <a:tr h="4431749">
                <a:tc>
                  <a:txBody>
                    <a:bodyPr/>
                    <a:lstStyle/>
                    <a:p>
                      <a:r>
                        <a:rPr lang="en-US" sz="2000">
                          <a:latin typeface="Times New Roman"/>
                        </a:rPr>
                        <a:t>5.</a:t>
                      </a:r>
                    </a:p>
                  </a:txBody>
                  <a:tcPr/>
                </a:tc>
                <a:tc>
                  <a:txBody>
                    <a:bodyPr/>
                    <a:lstStyle/>
                    <a:p>
                      <a:pPr lvl="0">
                        <a:buNone/>
                      </a:pPr>
                      <a:r>
                        <a:rPr lang="en-US" sz="2000" b="0" i="0" u="none" strike="noStrike" noProof="0">
                          <a:latin typeface="Times New Roman"/>
                        </a:rPr>
                        <a:t>An Anomaly Detection System via Moving Surveillance Robots with Human Collaboration</a:t>
                      </a:r>
                      <a:endParaRPr lang="en-US" sz="2000">
                        <a:latin typeface="Times New Roman"/>
                      </a:endParaRPr>
                    </a:p>
                  </a:txBody>
                  <a:tcPr/>
                </a:tc>
                <a:tc>
                  <a:txBody>
                    <a:bodyPr/>
                    <a:lstStyle/>
                    <a:p>
                      <a:pPr marL="285750" lvl="0" indent="-285750" algn="just">
                        <a:buFont typeface="Arial"/>
                        <a:buChar char="•"/>
                      </a:pPr>
                      <a:r>
                        <a:rPr lang="en-US" sz="2000" b="0" i="0" u="none" strike="noStrike" noProof="0">
                          <a:latin typeface="Times New Roman"/>
                        </a:rPr>
                        <a:t>This presents an autonomous anomaly detection system that utilizes mobile surveillance robots to monitor target areas. </a:t>
                      </a:r>
                      <a:endParaRPr lang="en-US" sz="2000">
                        <a:latin typeface="Times New Roman"/>
                      </a:endParaRPr>
                    </a:p>
                    <a:p>
                      <a:pPr marL="285750" lvl="0" indent="-285750" algn="just">
                        <a:buFont typeface="Arial"/>
                        <a:buChar char="•"/>
                      </a:pPr>
                      <a:endParaRPr lang="en-US" sz="2000" b="0" i="0" u="none" strike="noStrike" noProof="0">
                        <a:latin typeface="Times New Roman"/>
                      </a:endParaRPr>
                    </a:p>
                    <a:p>
                      <a:pPr marL="285750" lvl="0" indent="-285750" algn="just">
                        <a:buFont typeface="Arial"/>
                        <a:buChar char="•"/>
                      </a:pPr>
                      <a:r>
                        <a:rPr lang="en-US" sz="2000" b="0" i="0" u="none" strike="noStrike" noProof="0">
                          <a:latin typeface="Times New Roman"/>
                        </a:rPr>
                        <a:t>The system aims to overcome the limitations of stationary CCTV cameras, which require a large number of installations to cover wide areas.</a:t>
                      </a:r>
                      <a:endParaRPr lang="en-US" sz="2000">
                        <a:latin typeface="Times New Roman"/>
                      </a:endParaRPr>
                    </a:p>
                  </a:txBody>
                  <a:tcPr/>
                </a:tc>
                <a:tc>
                  <a:txBody>
                    <a:bodyPr/>
                    <a:lstStyle/>
                    <a:p>
                      <a:pPr lvl="0">
                        <a:buNone/>
                      </a:pPr>
                      <a:r>
                        <a:rPr lang="en-US" sz="2000" b="0" i="0" u="none" strike="noStrike" noProof="0">
                          <a:latin typeface="Times New Roman"/>
                        </a:rPr>
                        <a:t>Siamese Neural Network (</a:t>
                      </a:r>
                      <a:r>
                        <a:rPr lang="en-US" sz="2000" b="0" i="0" u="none" strike="noStrike" noProof="0" err="1">
                          <a:latin typeface="Times New Roman"/>
                        </a:rPr>
                        <a:t>SiamNet</a:t>
                      </a:r>
                      <a:r>
                        <a:rPr lang="en-US" sz="2000" b="0" i="0" u="none" strike="noStrike" noProof="0">
                          <a:latin typeface="Times New Roman"/>
                        </a:rPr>
                        <a:t>) for Anomaly Detection</a:t>
                      </a:r>
                    </a:p>
                    <a:p>
                      <a:pPr lvl="0">
                        <a:buNone/>
                      </a:pPr>
                      <a:endParaRPr lang="en-US" sz="2000" b="0" i="0" u="none" strike="noStrike" noProof="0">
                        <a:latin typeface="Times New Roman"/>
                      </a:endParaRPr>
                    </a:p>
                    <a:p>
                      <a:pPr lvl="0">
                        <a:buNone/>
                      </a:pPr>
                      <a:r>
                        <a:rPr lang="en-US" sz="2000" b="0" i="0" u="none" strike="noStrike" noProof="0">
                          <a:latin typeface="Times New Roman"/>
                        </a:rPr>
                        <a:t>Geo-tagging for Efficient Image Retrieval</a:t>
                      </a:r>
                    </a:p>
                    <a:p>
                      <a:pPr lvl="0">
                        <a:buNone/>
                      </a:pPr>
                      <a:endParaRPr lang="en-US" sz="2000" b="0" i="0" u="none" strike="noStrike" noProof="0">
                        <a:latin typeface="Times New Roman"/>
                      </a:endParaRPr>
                    </a:p>
                    <a:p>
                      <a:pPr lvl="0">
                        <a:buNone/>
                      </a:pPr>
                      <a:r>
                        <a:rPr lang="en-US" sz="2000" b="0" i="0" u="none" strike="noStrike" noProof="0">
                          <a:latin typeface="Times New Roman"/>
                        </a:rPr>
                        <a:t>Human Collaboration for Continual Learning</a:t>
                      </a:r>
                      <a:endParaRPr lang="en-US" sz="2000">
                        <a:latin typeface="Times New Roman"/>
                      </a:endParaRPr>
                    </a:p>
                  </a:txBody>
                  <a:tcPr/>
                </a:tc>
                <a:tc>
                  <a:txBody>
                    <a:bodyPr/>
                    <a:lstStyle/>
                    <a:p>
                      <a:pPr lvl="0">
                        <a:buNone/>
                      </a:pPr>
                      <a:r>
                        <a:rPr lang="en-US" sz="2000" b="0" i="0" u="none" strike="noStrike" noProof="0">
                          <a:latin typeface="Times New Roman"/>
                        </a:rPr>
                        <a:t>Dependence on Human Collaboration</a:t>
                      </a:r>
                    </a:p>
                    <a:p>
                      <a:pPr lvl="0">
                        <a:buNone/>
                      </a:pPr>
                      <a:endParaRPr lang="en-US" sz="2000" b="0" i="0" u="none" strike="noStrike" noProof="0">
                        <a:latin typeface="Times New Roman"/>
                      </a:endParaRPr>
                    </a:p>
                    <a:p>
                      <a:pPr lvl="0">
                        <a:buNone/>
                      </a:pPr>
                      <a:r>
                        <a:rPr lang="en-US" sz="2000" b="0" i="0" u="none" strike="noStrike" noProof="0">
                          <a:latin typeface="Times New Roman"/>
                        </a:rPr>
                        <a:t>Initial Normalcy Database Setup</a:t>
                      </a:r>
                      <a:endParaRPr lang="en-US" sz="2000">
                        <a:latin typeface="Times New Roman"/>
                      </a:endParaRPr>
                    </a:p>
                  </a:txBody>
                  <a:tcPr/>
                </a:tc>
                <a:extLst>
                  <a:ext uri="{0D108BD9-81ED-4DB2-BD59-A6C34878D82A}">
                    <a16:rowId xmlns:a16="http://schemas.microsoft.com/office/drawing/2014/main" val="3436590012"/>
                  </a:ext>
                </a:extLst>
              </a:tr>
              <a:tr h="4431749">
                <a:tc>
                  <a:txBody>
                    <a:bodyPr/>
                    <a:lstStyle/>
                    <a:p>
                      <a:r>
                        <a:rPr lang="en-US">
                          <a:latin typeface="Times New Roman"/>
                        </a:rPr>
                        <a:t>6.  </a:t>
                      </a:r>
                    </a:p>
                  </a:txBody>
                  <a:tcPr/>
                </a:tc>
                <a:tc>
                  <a:txBody>
                    <a:bodyPr/>
                    <a:lstStyle/>
                    <a:p>
                      <a:pPr lvl="0">
                        <a:buNone/>
                      </a:pPr>
                      <a:r>
                        <a:rPr lang="en-US" sz="2000" b="0" i="0" u="none" strike="noStrike" noProof="0">
                          <a:latin typeface="Times New Roman"/>
                        </a:rPr>
                        <a:t>Robotic Monitoring Enhancement with Deep Learning and Conformal Prediction for Indoor Anomaly Detection in Emergency Situations</a:t>
                      </a:r>
                      <a:endParaRPr lang="en-US" sz="2000">
                        <a:latin typeface="Times New Roman"/>
                      </a:endParaRPr>
                    </a:p>
                  </a:txBody>
                  <a:tcPr/>
                </a:tc>
                <a:tc>
                  <a:txBody>
                    <a:bodyPr/>
                    <a:lstStyle/>
                    <a:p>
                      <a:pPr lvl="0" algn="just">
                        <a:buNone/>
                      </a:pPr>
                      <a:r>
                        <a:rPr lang="en-US" sz="2000" b="0" i="0" u="none" strike="noStrike" noProof="0">
                          <a:latin typeface="Times New Roman"/>
                        </a:rPr>
                        <a:t>It presents a novel approach for robotic emergency monitoring in indoor environments such as offices, homes, and schools. </a:t>
                      </a:r>
                      <a:endParaRPr lang="en-US" sz="2000" b="0">
                        <a:latin typeface="Times New Roman"/>
                      </a:endParaRPr>
                    </a:p>
                    <a:p>
                      <a:pPr lvl="0" algn="just">
                        <a:buNone/>
                      </a:pPr>
                      <a:endParaRPr lang="en-US" sz="2000" b="0" i="0" u="none" strike="noStrike" noProof="0">
                        <a:latin typeface="Times New Roman"/>
                      </a:endParaRPr>
                    </a:p>
                    <a:p>
                      <a:pPr lvl="0" algn="just">
                        <a:buNone/>
                      </a:pPr>
                      <a:r>
                        <a:rPr lang="en-US" sz="2000" b="0" i="0" u="none" strike="noStrike" noProof="0">
                          <a:latin typeface="Times New Roman"/>
                        </a:rPr>
                        <a:t>The system integrates deep learning (YOLOv5) for real-time object detection with conformal prediction, which enhances the reliability of anomaly detection by quantifying the confidence of each prediction.</a:t>
                      </a:r>
                      <a:endParaRPr lang="en-US" sz="2000" b="0">
                        <a:latin typeface="Times New Roman"/>
                      </a:endParaRPr>
                    </a:p>
                  </a:txBody>
                  <a:tcPr/>
                </a:tc>
                <a:tc>
                  <a:txBody>
                    <a:bodyPr/>
                    <a:lstStyle/>
                    <a:p>
                      <a:pPr marL="0" lvl="0" indent="0" algn="l">
                        <a:lnSpc>
                          <a:spcPct val="100000"/>
                        </a:lnSpc>
                        <a:buNone/>
                      </a:pPr>
                      <a:r>
                        <a:rPr lang="en-US" sz="2000" b="0" i="0" u="none" strike="noStrike" baseline="0" noProof="0">
                          <a:solidFill>
                            <a:srgbClr val="000000"/>
                          </a:solidFill>
                          <a:latin typeface="Times New Roman"/>
                        </a:rPr>
                        <a:t>YOLOv5s for Object Detection</a:t>
                      </a:r>
                    </a:p>
                    <a:p>
                      <a:pPr marL="0" lvl="0" indent="0" algn="l">
                        <a:lnSpc>
                          <a:spcPct val="100000"/>
                        </a:lnSpc>
                        <a:buNone/>
                      </a:pPr>
                      <a:endParaRPr lang="en-US" sz="2000" b="0" i="0" u="none" strike="noStrike" baseline="0" noProof="0">
                        <a:solidFill>
                          <a:srgbClr val="000000"/>
                        </a:solidFill>
                        <a:latin typeface="Times New Roman"/>
                      </a:endParaRPr>
                    </a:p>
                    <a:p>
                      <a:pPr marL="0" lvl="0" indent="0" algn="l">
                        <a:lnSpc>
                          <a:spcPct val="100000"/>
                        </a:lnSpc>
                        <a:buNone/>
                      </a:pPr>
                      <a:r>
                        <a:rPr lang="en-US" sz="2000" b="0" i="0" u="none" strike="noStrike" baseline="0" noProof="0">
                          <a:solidFill>
                            <a:srgbClr val="000000"/>
                          </a:solidFill>
                          <a:latin typeface="Times New Roman"/>
                        </a:rPr>
                        <a:t>Human Activity Recognition for Emergency Response</a:t>
                      </a:r>
                      <a:endParaRPr lang="en-US" sz="2000">
                        <a:latin typeface="Times New Roman"/>
                      </a:endParaRPr>
                    </a:p>
                    <a:p>
                      <a:pPr marL="0" lvl="0" indent="0" algn="l">
                        <a:lnSpc>
                          <a:spcPct val="100000"/>
                        </a:lnSpc>
                        <a:buNone/>
                      </a:pPr>
                      <a:endParaRPr lang="en-US" sz="2000">
                        <a:latin typeface="Times New Roman"/>
                      </a:endParaRPr>
                    </a:p>
                    <a:p>
                      <a:pPr lvl="0">
                        <a:buNone/>
                      </a:pPr>
                      <a:r>
                        <a:rPr lang="en-US" sz="2000" b="0" i="0" u="none" strike="noStrike" noProof="0">
                          <a:latin typeface="Times New Roman"/>
                        </a:rPr>
                        <a:t>Human Activity Recognition for Emergency Response</a:t>
                      </a:r>
                      <a:endParaRPr lang="en-US" sz="2000">
                        <a:latin typeface="Times New Roman"/>
                      </a:endParaRPr>
                    </a:p>
                  </a:txBody>
                  <a:tcPr/>
                </a:tc>
                <a:tc>
                  <a:txBody>
                    <a:bodyPr/>
                    <a:lstStyle/>
                    <a:p>
                      <a:pPr lvl="0">
                        <a:buNone/>
                      </a:pPr>
                      <a:r>
                        <a:rPr lang="en-US" sz="2000" b="0" i="0" u="none" strike="noStrike" noProof="0">
                          <a:latin typeface="Times New Roman"/>
                        </a:rPr>
                        <a:t>Limited Real-World Testing</a:t>
                      </a:r>
                    </a:p>
                    <a:p>
                      <a:pPr lvl="0">
                        <a:buNone/>
                      </a:pPr>
                      <a:endParaRPr lang="en-US" sz="2000" b="0" i="0" u="none" strike="noStrike" noProof="0">
                        <a:latin typeface="Times New Roman"/>
                      </a:endParaRPr>
                    </a:p>
                    <a:p>
                      <a:pPr marL="285750" lvl="0" indent="-285750" algn="l">
                        <a:lnSpc>
                          <a:spcPct val="100000"/>
                        </a:lnSpc>
                        <a:spcBef>
                          <a:spcPts val="0"/>
                        </a:spcBef>
                        <a:spcAft>
                          <a:spcPts val="0"/>
                        </a:spcAft>
                        <a:buFont typeface="Arial"/>
                        <a:buChar char="•"/>
                      </a:pPr>
                      <a:r>
                        <a:rPr lang="en-US" sz="2000" b="0" i="0" u="none" strike="noStrike" noProof="0">
                          <a:latin typeface="Times New Roman"/>
                        </a:rPr>
                        <a:t>The study is </a:t>
                      </a:r>
                      <a:r>
                        <a:rPr lang="en-US" sz="2000" b="1" i="0" u="none" strike="noStrike" noProof="0">
                          <a:latin typeface="Times New Roman"/>
                        </a:rPr>
                        <a:t>primarily based on simulations</a:t>
                      </a:r>
                      <a:r>
                        <a:rPr lang="en-US" sz="2000" b="0" i="0" u="none" strike="noStrike" noProof="0">
                          <a:latin typeface="Times New Roman"/>
                        </a:rPr>
                        <a:t> in the Gazebo environment.</a:t>
                      </a:r>
                      <a:endParaRPr lang="en-US" sz="2000">
                        <a:latin typeface="Times New Roman"/>
                      </a:endParaRPr>
                    </a:p>
                    <a:p>
                      <a:pPr marL="285750" lvl="0" indent="-285750" algn="l">
                        <a:lnSpc>
                          <a:spcPct val="100000"/>
                        </a:lnSpc>
                        <a:spcBef>
                          <a:spcPts val="0"/>
                        </a:spcBef>
                        <a:spcAft>
                          <a:spcPts val="0"/>
                        </a:spcAft>
                        <a:buFont typeface="Arial"/>
                        <a:buChar char="•"/>
                      </a:pPr>
                      <a:endParaRPr lang="en-US" sz="2000">
                        <a:latin typeface="Times New Roman"/>
                      </a:endParaRPr>
                    </a:p>
                    <a:p>
                      <a:pPr lvl="0">
                        <a:buNone/>
                      </a:pPr>
                      <a:endParaRPr lang="en-US" sz="2000" b="0" i="0" u="none" strike="noStrike" noProof="0">
                        <a:latin typeface="Times New Roman"/>
                      </a:endParaRPr>
                    </a:p>
                  </a:txBody>
                  <a:tcPr/>
                </a:tc>
                <a:extLst>
                  <a:ext uri="{0D108BD9-81ED-4DB2-BD59-A6C34878D82A}">
                    <a16:rowId xmlns:a16="http://schemas.microsoft.com/office/drawing/2014/main" val="2064666554"/>
                  </a:ext>
                </a:extLst>
              </a:tr>
            </a:tbl>
          </a:graphicData>
        </a:graphic>
      </p:graphicFrame>
    </p:spTree>
    <p:extLst>
      <p:ext uri="{BB962C8B-B14F-4D97-AF65-F5344CB8AC3E}">
        <p14:creationId xmlns:p14="http://schemas.microsoft.com/office/powerpoint/2010/main" val="168165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AAE808-876D-9996-FE35-538F9953C1EE}"/>
              </a:ext>
            </a:extLst>
          </p:cNvPr>
          <p:cNvGraphicFramePr>
            <a:graphicFrameLocks noGrp="1"/>
          </p:cNvGraphicFramePr>
          <p:nvPr>
            <p:extLst>
              <p:ext uri="{D42A27DB-BD31-4B8C-83A1-F6EECF244321}">
                <p14:modId xmlns:p14="http://schemas.microsoft.com/office/powerpoint/2010/main" val="1384177710"/>
              </p:ext>
            </p:extLst>
          </p:nvPr>
        </p:nvGraphicFramePr>
        <p:xfrm>
          <a:off x="479777" y="719666"/>
          <a:ext cx="16606009" cy="8029320"/>
        </p:xfrm>
        <a:graphic>
          <a:graphicData uri="http://schemas.openxmlformats.org/drawingml/2006/table">
            <a:tbl>
              <a:tblPr firstRow="1" bandRow="1">
                <a:tableStyleId>{5940675A-B579-460E-94D1-54222C63F5DA}</a:tableStyleId>
              </a:tblPr>
              <a:tblGrid>
                <a:gridCol w="1121833">
                  <a:extLst>
                    <a:ext uri="{9D8B030D-6E8A-4147-A177-3AD203B41FA5}">
                      <a16:colId xmlns:a16="http://schemas.microsoft.com/office/drawing/2014/main" val="3203330158"/>
                    </a:ext>
                  </a:extLst>
                </a:gridCol>
                <a:gridCol w="3704162">
                  <a:extLst>
                    <a:ext uri="{9D8B030D-6E8A-4147-A177-3AD203B41FA5}">
                      <a16:colId xmlns:a16="http://schemas.microsoft.com/office/drawing/2014/main" val="1475277366"/>
                    </a:ext>
                  </a:extLst>
                </a:gridCol>
                <a:gridCol w="4593166">
                  <a:extLst>
                    <a:ext uri="{9D8B030D-6E8A-4147-A177-3AD203B41FA5}">
                      <a16:colId xmlns:a16="http://schemas.microsoft.com/office/drawing/2014/main" val="740290920"/>
                    </a:ext>
                  </a:extLst>
                </a:gridCol>
                <a:gridCol w="3555999">
                  <a:extLst>
                    <a:ext uri="{9D8B030D-6E8A-4147-A177-3AD203B41FA5}">
                      <a16:colId xmlns:a16="http://schemas.microsoft.com/office/drawing/2014/main" val="1886598285"/>
                    </a:ext>
                  </a:extLst>
                </a:gridCol>
                <a:gridCol w="3630849">
                  <a:extLst>
                    <a:ext uri="{9D8B030D-6E8A-4147-A177-3AD203B41FA5}">
                      <a16:colId xmlns:a16="http://schemas.microsoft.com/office/drawing/2014/main" val="1311326423"/>
                    </a:ext>
                  </a:extLst>
                </a:gridCol>
              </a:tblGrid>
              <a:tr h="4014660">
                <a:tc>
                  <a:txBody>
                    <a:bodyPr/>
                    <a:lstStyle/>
                    <a:p>
                      <a:r>
                        <a:rPr lang="en-US" sz="2000" b="0">
                          <a:latin typeface="Times New Roman"/>
                        </a:rPr>
                        <a:t>7.</a:t>
                      </a:r>
                    </a:p>
                  </a:txBody>
                  <a:tcPr/>
                </a:tc>
                <a:tc>
                  <a:txBody>
                    <a:bodyPr/>
                    <a:lstStyle/>
                    <a:p>
                      <a:pPr lvl="0">
                        <a:buNone/>
                      </a:pPr>
                      <a:r>
                        <a:rPr lang="en-US" sz="2000" b="0" i="0" u="none" strike="noStrike" noProof="0">
                          <a:latin typeface="Times New Roman"/>
                        </a:rPr>
                        <a:t>Video Surveillance Anomaly Detection: A Review on Deep Learning Benchmarks</a:t>
                      </a:r>
                      <a:endParaRPr lang="en-US" sz="2000" b="0">
                        <a:latin typeface="Times New Roman"/>
                      </a:endParaRPr>
                    </a:p>
                  </a:txBody>
                  <a:tcPr/>
                </a:tc>
                <a:tc>
                  <a:txBody>
                    <a:bodyPr/>
                    <a:lstStyle/>
                    <a:p>
                      <a:pPr marL="342900" indent="-342900">
                        <a:buFont typeface="Arial"/>
                        <a:buChar char="•"/>
                      </a:pPr>
                      <a:r>
                        <a:rPr lang="en-US" sz="2000" b="0">
                          <a:latin typeface="Times New Roman"/>
                        </a:rPr>
                        <a:t>It provides a comprehensive review of state-of-the-art (SOTA) deep learning (DL) techniques used for Video Surveillance Anomaly Detection (VSAD). </a:t>
                      </a:r>
                      <a:endParaRPr lang="en-US"/>
                    </a:p>
                    <a:p>
                      <a:pPr marL="342900" lvl="0" indent="-342900">
                        <a:buFont typeface="Arial"/>
                        <a:buChar char="•"/>
                      </a:pPr>
                      <a:endParaRPr lang="en-US" sz="2000" b="0">
                        <a:latin typeface="Times New Roman"/>
                      </a:endParaRPr>
                    </a:p>
                    <a:p>
                      <a:pPr marL="342900" lvl="0" indent="-342900">
                        <a:buFont typeface="Arial"/>
                        <a:buChar char="•"/>
                      </a:pPr>
                      <a:r>
                        <a:rPr lang="en-US" sz="2000" b="0">
                          <a:latin typeface="Times New Roman"/>
                        </a:rPr>
                        <a:t>It discusses the transition from classical machine learning methods to deep learning-based approaches for anomaly detection in surveillance footage.</a:t>
                      </a:r>
                      <a:endParaRPr lang="en-US"/>
                    </a:p>
                  </a:txBody>
                  <a:tcPr/>
                </a:tc>
                <a:tc>
                  <a:txBody>
                    <a:bodyPr/>
                    <a:lstStyle/>
                    <a:p>
                      <a:pPr marL="285750" lvl="0" indent="-285750" algn="l">
                        <a:lnSpc>
                          <a:spcPct val="100000"/>
                        </a:lnSpc>
                        <a:spcBef>
                          <a:spcPts val="0"/>
                        </a:spcBef>
                        <a:spcAft>
                          <a:spcPts val="0"/>
                        </a:spcAft>
                        <a:buFont typeface="Arial"/>
                        <a:buChar char="•"/>
                      </a:pPr>
                      <a:r>
                        <a:rPr lang="en-US" sz="2000" b="0" i="0" u="none" strike="noStrike" noProof="0">
                          <a:latin typeface="Times New Roman"/>
                        </a:rPr>
                        <a:t>2D-CNN: Extracts spatial features (e.g., MobileNet, </a:t>
                      </a:r>
                      <a:r>
                        <a:rPr lang="en-US" sz="2000" b="0" i="0" u="none" strike="noStrike" noProof="0" err="1">
                          <a:latin typeface="Times New Roman"/>
                        </a:rPr>
                        <a:t>EfficientNet</a:t>
                      </a:r>
                      <a:r>
                        <a:rPr lang="en-US" sz="2000" b="0" i="0" u="none" strike="noStrike" noProof="0">
                          <a:latin typeface="Times New Roman"/>
                        </a:rPr>
                        <a:t>).</a:t>
                      </a:r>
                      <a:endParaRPr lang="en-US" sz="2000" b="0">
                        <a:latin typeface="Times New Roman"/>
                      </a:endParaRPr>
                    </a:p>
                    <a:p>
                      <a:pPr marL="285750" lvl="0" indent="-285750" algn="l">
                        <a:lnSpc>
                          <a:spcPct val="100000"/>
                        </a:lnSpc>
                        <a:spcBef>
                          <a:spcPts val="0"/>
                        </a:spcBef>
                        <a:spcAft>
                          <a:spcPts val="0"/>
                        </a:spcAft>
                        <a:buFont typeface="Arial"/>
                        <a:buChar char="•"/>
                      </a:pPr>
                      <a:endParaRPr lang="en-US" sz="2000" b="0" i="0" u="none" strike="noStrike" noProof="0">
                        <a:latin typeface="Times New Roman"/>
                      </a:endParaRPr>
                    </a:p>
                    <a:p>
                      <a:pPr marL="285750" lvl="0" indent="-285750" algn="l">
                        <a:lnSpc>
                          <a:spcPct val="100000"/>
                        </a:lnSpc>
                        <a:spcBef>
                          <a:spcPts val="0"/>
                        </a:spcBef>
                        <a:spcAft>
                          <a:spcPts val="0"/>
                        </a:spcAft>
                        <a:buFont typeface="Arial"/>
                        <a:buChar char="•"/>
                      </a:pPr>
                      <a:r>
                        <a:rPr lang="en-US" sz="2000" b="0" i="0" u="none" strike="noStrike" noProof="0">
                          <a:latin typeface="Times New Roman"/>
                        </a:rPr>
                        <a:t>3D-CNN: Captures both spatial and temporal features for action recognition.</a:t>
                      </a:r>
                      <a:endParaRPr lang="en-US" sz="2000" b="0">
                        <a:latin typeface="Times New Roman"/>
                      </a:endParaRPr>
                    </a:p>
                    <a:p>
                      <a:pPr marL="285750" lvl="0" indent="-285750" algn="l">
                        <a:lnSpc>
                          <a:spcPct val="100000"/>
                        </a:lnSpc>
                        <a:spcBef>
                          <a:spcPts val="0"/>
                        </a:spcBef>
                        <a:spcAft>
                          <a:spcPts val="0"/>
                        </a:spcAft>
                        <a:buFont typeface="Arial"/>
                        <a:buChar char="•"/>
                      </a:pPr>
                      <a:endParaRPr lang="en-US" sz="2000" b="0" i="0" u="none" strike="noStrike" noProof="0">
                        <a:latin typeface="Times New Roman"/>
                      </a:endParaRPr>
                    </a:p>
                    <a:p>
                      <a:pPr marL="285750" lvl="0" indent="-285750">
                        <a:buFont typeface="Arial"/>
                        <a:buChar char="•"/>
                      </a:pPr>
                      <a:r>
                        <a:rPr lang="en-US" sz="2000" b="0" i="0" u="none" strike="noStrike" noProof="0">
                          <a:latin typeface="Times New Roman"/>
                        </a:rPr>
                        <a:t>CNN-LSTM: Combines CNN for spatial feature extraction and LSTM for temporal dependencies.</a:t>
                      </a:r>
                      <a:endParaRPr lang="en-US" sz="2000" b="0">
                        <a:latin typeface="Times New Roman"/>
                      </a:endParaRPr>
                    </a:p>
                  </a:txBody>
                  <a:tcPr/>
                </a:tc>
                <a:tc>
                  <a:txBody>
                    <a:bodyPr/>
                    <a:lstStyle/>
                    <a:p>
                      <a:pPr marL="342900" indent="-342900">
                        <a:buFont typeface="Arial"/>
                        <a:buChar char="•"/>
                      </a:pPr>
                      <a:r>
                        <a:rPr lang="en-US" sz="2000" b="0">
                          <a:latin typeface="Times New Roman"/>
                        </a:rPr>
                        <a:t>This project is exclusively for the day time as there are no  night vision cameras for the night surveillance</a:t>
                      </a:r>
                    </a:p>
                    <a:p>
                      <a:pPr marL="342900" lvl="0" indent="-342900">
                        <a:buFont typeface="Arial"/>
                        <a:buChar char="•"/>
                      </a:pPr>
                      <a:endParaRPr lang="en-US" sz="2000" b="0">
                        <a:latin typeface="Times New Roman"/>
                      </a:endParaRPr>
                    </a:p>
                    <a:p>
                      <a:pPr marL="342900" lvl="0" indent="-342900">
                        <a:buFont typeface="Arial"/>
                        <a:buChar char="•"/>
                      </a:pPr>
                      <a:r>
                        <a:rPr lang="en-US" sz="2000" b="0" i="0" u="none" strike="noStrike" baseline="0" noProof="0">
                          <a:solidFill>
                            <a:srgbClr val="000000"/>
                          </a:solidFill>
                          <a:latin typeface="Times New Roman"/>
                        </a:rPr>
                        <a:t>Lack of multi-view data limits effectiveness in large-scale surveillance networks.</a:t>
                      </a:r>
                      <a:endParaRPr lang="en-US" sz="2000" b="0">
                        <a:latin typeface="Times New Roman"/>
                      </a:endParaRPr>
                    </a:p>
                  </a:txBody>
                  <a:tcPr/>
                </a:tc>
                <a:extLst>
                  <a:ext uri="{0D108BD9-81ED-4DB2-BD59-A6C34878D82A}">
                    <a16:rowId xmlns:a16="http://schemas.microsoft.com/office/drawing/2014/main" val="1481260669"/>
                  </a:ext>
                </a:extLst>
              </a:tr>
              <a:tr h="4014660">
                <a:tc>
                  <a:txBody>
                    <a:bodyPr/>
                    <a:lstStyle/>
                    <a:p>
                      <a:r>
                        <a:rPr lang="en-US" sz="2000" b="0">
                          <a:latin typeface="Times New Roman"/>
                        </a:rPr>
                        <a:t>8.</a:t>
                      </a:r>
                    </a:p>
                  </a:txBody>
                  <a:tcPr/>
                </a:tc>
                <a:tc>
                  <a:txBody>
                    <a:bodyPr/>
                    <a:lstStyle/>
                    <a:p>
                      <a:pPr lvl="0">
                        <a:buNone/>
                      </a:pPr>
                      <a:r>
                        <a:rPr lang="en-US" sz="2000" b="0" i="0" u="none" strike="noStrike" noProof="0">
                          <a:latin typeface="Times New Roman"/>
                        </a:rPr>
                        <a:t>Anomaly Detection and Cognizant Path Planning for Surveillance Operations using Aerial Robots</a:t>
                      </a:r>
                      <a:endParaRPr lang="en-US" sz="2000" b="0">
                        <a:latin typeface="Times New Roman"/>
                      </a:endParaRPr>
                    </a:p>
                  </a:txBody>
                  <a:tcPr/>
                </a:tc>
                <a:tc>
                  <a:txBody>
                    <a:bodyPr/>
                    <a:lstStyle/>
                    <a:p>
                      <a:pPr marL="342900" lvl="0" indent="-342900">
                        <a:buFont typeface="Arial"/>
                        <a:buChar char="•"/>
                      </a:pPr>
                      <a:r>
                        <a:rPr lang="en-US" sz="2000" b="0" i="0" u="none" strike="noStrike" baseline="0" noProof="0">
                          <a:solidFill>
                            <a:srgbClr val="000000"/>
                          </a:solidFill>
                          <a:latin typeface="Times New Roman"/>
                        </a:rPr>
                        <a:t>It presents an unsupervised anomaly detection and autonomous path planning system for aerial surveillance using drones.</a:t>
                      </a:r>
                      <a:endParaRPr lang="en-US" sz="2000" b="0">
                        <a:latin typeface="Times New Roman"/>
                      </a:endParaRPr>
                    </a:p>
                    <a:p>
                      <a:pPr marL="342900" lvl="0" indent="-342900">
                        <a:buFont typeface="Arial"/>
                        <a:buChar char="•"/>
                      </a:pPr>
                      <a:endParaRPr lang="en-US" sz="2000" b="0" i="0" u="none" strike="noStrike" baseline="0" noProof="0">
                        <a:solidFill>
                          <a:srgbClr val="000000"/>
                        </a:solidFill>
                        <a:latin typeface="Times New Roman"/>
                      </a:endParaRPr>
                    </a:p>
                    <a:p>
                      <a:pPr marL="342900" lvl="0" indent="-342900">
                        <a:buFont typeface="Arial"/>
                        <a:buChar char="•"/>
                      </a:pPr>
                      <a:r>
                        <a:rPr lang="en-US" sz="2000" b="0" i="0" u="none" strike="noStrike" baseline="0" noProof="0">
                          <a:solidFill>
                            <a:srgbClr val="000000"/>
                          </a:solidFill>
                          <a:latin typeface="Times New Roman"/>
                        </a:rPr>
                        <a:t> The system enables aerial robots to detect anomalies, map their locations, and plan optimal paths for further investigation.</a:t>
                      </a:r>
                      <a:endParaRPr lang="en-US" sz="2000" b="0">
                        <a:latin typeface="Times New Roman"/>
                      </a:endParaRPr>
                    </a:p>
                  </a:txBody>
                  <a:tcPr/>
                </a:tc>
                <a:tc>
                  <a:txBody>
                    <a:bodyPr/>
                    <a:lstStyle/>
                    <a:p>
                      <a:pPr marL="342900" lvl="0" indent="-342900" algn="l">
                        <a:lnSpc>
                          <a:spcPct val="100000"/>
                        </a:lnSpc>
                        <a:spcBef>
                          <a:spcPts val="0"/>
                        </a:spcBef>
                        <a:spcAft>
                          <a:spcPts val="0"/>
                        </a:spcAft>
                        <a:buFont typeface="Arial"/>
                        <a:buChar char="•"/>
                      </a:pPr>
                      <a:r>
                        <a:rPr lang="en-US" sz="2000" b="0" i="0" u="none" strike="noStrike" noProof="0">
                          <a:latin typeface="Times New Roman"/>
                        </a:rPr>
                        <a:t>Pretrained </a:t>
                      </a:r>
                      <a:r>
                        <a:rPr lang="en-US" sz="2000" b="0" i="0" u="none" strike="noStrike" noProof="0" err="1">
                          <a:latin typeface="Times New Roman"/>
                        </a:rPr>
                        <a:t>AlexNet</a:t>
                      </a:r>
                      <a:r>
                        <a:rPr lang="en-US" sz="2000" b="0" i="0" u="none" strike="noStrike" noProof="0">
                          <a:latin typeface="Times New Roman"/>
                        </a:rPr>
                        <a:t> CNN extracts image features for anomaly detection.</a:t>
                      </a:r>
                      <a:endParaRPr lang="en-US" sz="2000" b="0">
                        <a:latin typeface="Times New Roman"/>
                      </a:endParaRPr>
                    </a:p>
                    <a:p>
                      <a:pPr marL="342900" lvl="0" indent="-342900" algn="l">
                        <a:lnSpc>
                          <a:spcPct val="100000"/>
                        </a:lnSpc>
                        <a:spcBef>
                          <a:spcPts val="0"/>
                        </a:spcBef>
                        <a:spcAft>
                          <a:spcPts val="0"/>
                        </a:spcAft>
                        <a:buFont typeface="Arial"/>
                        <a:buChar char="•"/>
                      </a:pPr>
                      <a:endParaRPr lang="en-US" sz="2000" b="0">
                        <a:latin typeface="Times New Roman"/>
                      </a:endParaRPr>
                    </a:p>
                    <a:p>
                      <a:pPr marL="342900" lvl="0" indent="-342900">
                        <a:buFont typeface="Arial"/>
                        <a:buChar char="•"/>
                      </a:pPr>
                      <a:r>
                        <a:rPr lang="en-US" sz="2000" b="0" i="0" u="none" strike="noStrike" noProof="0">
                          <a:latin typeface="Times New Roman"/>
                        </a:rPr>
                        <a:t>A one-class Support Vector Machine (SVM) is trained on "normal" images.</a:t>
                      </a:r>
                    </a:p>
                    <a:p>
                      <a:pPr marL="342900" lvl="0" indent="-342900">
                        <a:buFont typeface="Arial"/>
                        <a:buChar char="•"/>
                      </a:pPr>
                      <a:endParaRPr lang="en-US" sz="2000" b="0" i="0" u="none" strike="noStrike" noProof="0">
                        <a:latin typeface="Times New Roman"/>
                      </a:endParaRPr>
                    </a:p>
                    <a:p>
                      <a:pPr marL="342900" lvl="0" indent="-342900">
                        <a:buFont typeface="Arial"/>
                        <a:buChar char="•"/>
                      </a:pPr>
                      <a:r>
                        <a:rPr lang="en-US" sz="2000" b="0" i="0" u="none" strike="noStrike" noProof="0">
                          <a:latin typeface="Times New Roman"/>
                        </a:rPr>
                        <a:t>Bayesian filtering is used to reduce false positives and improve anomaly localization.</a:t>
                      </a:r>
                      <a:endParaRPr lang="en-US" sz="2000" b="0">
                        <a:latin typeface="Times New Roman"/>
                      </a:endParaRPr>
                    </a:p>
                  </a:txBody>
                  <a:tcPr/>
                </a:tc>
                <a:tc>
                  <a:txBody>
                    <a:bodyPr/>
                    <a:lstStyle/>
                    <a:p>
                      <a:pPr marL="342900" lvl="0" indent="-342900">
                        <a:buFont typeface="Arial"/>
                        <a:buChar char="•"/>
                      </a:pPr>
                      <a:r>
                        <a:rPr lang="en-US" sz="2000" b="0" i="0" u="none" strike="noStrike" baseline="0" noProof="0" err="1">
                          <a:solidFill>
                            <a:srgbClr val="000000"/>
                          </a:solidFill>
                          <a:latin typeface="Times New Roman"/>
                        </a:rPr>
                        <a:t>AlexNet</a:t>
                      </a:r>
                      <a:r>
                        <a:rPr lang="en-US" sz="2000" b="0" i="0" u="none" strike="noStrike" baseline="0" noProof="0">
                          <a:solidFill>
                            <a:srgbClr val="000000"/>
                          </a:solidFill>
                          <a:latin typeface="Times New Roman"/>
                        </a:rPr>
                        <a:t> feature extraction takes 500ms per frame, which may be too slow for real-time drone operations.</a:t>
                      </a:r>
                    </a:p>
                    <a:p>
                      <a:pPr marL="342900" lvl="0" indent="-342900">
                        <a:buFont typeface="Arial"/>
                        <a:buChar char="•"/>
                      </a:pPr>
                      <a:endParaRPr lang="en-US" sz="2000" b="0" i="0" u="none" strike="noStrike" baseline="0" noProof="0">
                        <a:solidFill>
                          <a:srgbClr val="000000"/>
                        </a:solidFill>
                        <a:latin typeface="Times New Roman"/>
                      </a:endParaRPr>
                    </a:p>
                    <a:p>
                      <a:pPr marL="342900" lvl="0" indent="-342900">
                        <a:buFont typeface="Arial"/>
                        <a:buChar char="•"/>
                      </a:pPr>
                      <a:r>
                        <a:rPr lang="en-US" sz="2000" b="0" i="0" u="none" strike="noStrike" baseline="0" noProof="0">
                          <a:solidFill>
                            <a:srgbClr val="000000"/>
                          </a:solidFill>
                          <a:latin typeface="Times New Roman"/>
                        </a:rPr>
                        <a:t>No Infrared or Night Vision Capability</a:t>
                      </a:r>
                      <a:endParaRPr lang="en-US" sz="2000" b="0">
                        <a:latin typeface="Times New Roman"/>
                      </a:endParaRPr>
                    </a:p>
                  </a:txBody>
                  <a:tcPr/>
                </a:tc>
                <a:extLst>
                  <a:ext uri="{0D108BD9-81ED-4DB2-BD59-A6C34878D82A}">
                    <a16:rowId xmlns:a16="http://schemas.microsoft.com/office/drawing/2014/main" val="2690144184"/>
                  </a:ext>
                </a:extLst>
              </a:tr>
            </a:tbl>
          </a:graphicData>
        </a:graphic>
      </p:graphicFrame>
    </p:spTree>
    <p:extLst>
      <p:ext uri="{BB962C8B-B14F-4D97-AF65-F5344CB8AC3E}">
        <p14:creationId xmlns:p14="http://schemas.microsoft.com/office/powerpoint/2010/main" val="252407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6EC25F-7989-B31B-FD20-6B455A02483A}"/>
              </a:ext>
            </a:extLst>
          </p:cNvPr>
          <p:cNvSpPr txBox="1"/>
          <p:nvPr/>
        </p:nvSpPr>
        <p:spPr>
          <a:xfrm>
            <a:off x="1160505" y="952500"/>
            <a:ext cx="7239000" cy="707886"/>
          </a:xfrm>
          <a:prstGeom prst="rect">
            <a:avLst/>
          </a:prstGeom>
          <a:noFill/>
        </p:spPr>
        <p:txBody>
          <a:bodyPr wrap="square" lIns="91440" tIns="45720" rIns="91440" bIns="45720" rtlCol="0" anchor="t">
            <a:spAutoFit/>
          </a:bodyPr>
          <a:lstStyle/>
          <a:p>
            <a:r>
              <a:rPr lang="en-US" sz="4000" b="1">
                <a:solidFill>
                  <a:schemeClr val="tx2">
                    <a:lumMod val="76000"/>
                  </a:schemeClr>
                </a:solidFill>
                <a:latin typeface="Times New Roman"/>
                <a:cs typeface="Times New Roman"/>
              </a:rPr>
              <a:t>Research Gap</a:t>
            </a:r>
          </a:p>
        </p:txBody>
      </p:sp>
      <p:sp>
        <p:nvSpPr>
          <p:cNvPr id="3" name="TextBox 2">
            <a:extLst>
              <a:ext uri="{FF2B5EF4-FFF2-40B4-BE49-F238E27FC236}">
                <a16:creationId xmlns:a16="http://schemas.microsoft.com/office/drawing/2014/main" id="{E8E3DDEC-9FB7-CB58-1AE3-747B80D7211D}"/>
              </a:ext>
            </a:extLst>
          </p:cNvPr>
          <p:cNvSpPr txBox="1"/>
          <p:nvPr/>
        </p:nvSpPr>
        <p:spPr>
          <a:xfrm>
            <a:off x="923109" y="2045055"/>
            <a:ext cx="15236686" cy="6301212"/>
          </a:xfrm>
          <a:prstGeom prst="rect">
            <a:avLst/>
          </a:prstGeom>
          <a:noFill/>
        </p:spPr>
        <p:txBody>
          <a:bodyPr wrap="square" lIns="91440" tIns="45720" rIns="91440" bIns="45720" rtlCol="0" anchor="t">
            <a:spAutoFit/>
          </a:bodyPr>
          <a:lstStyle/>
          <a:p>
            <a:pPr marL="457200" indent="-457200" algn="just">
              <a:lnSpc>
                <a:spcPct val="200000"/>
              </a:lnSpc>
              <a:spcAft>
                <a:spcPts val="800"/>
              </a:spcAft>
              <a:buFont typeface="Wingdings" panose="05000000000000000000" pitchFamily="2" charset="2"/>
              <a:buChar char="Ø"/>
            </a:pPr>
            <a:r>
              <a:rPr lang="en-GB" sz="2800" kern="100">
                <a:latin typeface="Times New Roman"/>
                <a:ea typeface="Aptos" panose="020B0004020202020204" pitchFamily="34" charset="0"/>
                <a:cs typeface="Times New Roman"/>
              </a:rPr>
              <a:t>Used only </a:t>
            </a:r>
            <a:r>
              <a:rPr lang="en-GB" sz="2800" kern="100">
                <a:effectLst/>
                <a:latin typeface="Times New Roman"/>
                <a:ea typeface="Aptos" panose="020B0004020202020204" pitchFamily="34" charset="0"/>
                <a:cs typeface="Times New Roman"/>
              </a:rPr>
              <a:t>YOLOv8 </a:t>
            </a:r>
            <a:r>
              <a:rPr lang="en-GB" sz="2800" kern="100">
                <a:latin typeface="Times New Roman"/>
                <a:ea typeface="Aptos" panose="020B0004020202020204" pitchFamily="34" charset="0"/>
                <a:cs typeface="Times New Roman"/>
              </a:rPr>
              <a:t>alone for object detection without any behaviour analysis.</a:t>
            </a:r>
            <a:endParaRPr lang="en-US"/>
          </a:p>
          <a:p>
            <a:pPr marL="457200" indent="-457200" algn="just">
              <a:lnSpc>
                <a:spcPct val="200000"/>
              </a:lnSpc>
              <a:spcAft>
                <a:spcPts val="800"/>
              </a:spcAft>
              <a:buFont typeface="Wingdings" panose="05000000000000000000" pitchFamily="2" charset="2"/>
              <a:buChar char="Ø"/>
            </a:pPr>
            <a:r>
              <a:rPr lang="en-GB" sz="2800" kern="100">
                <a:latin typeface="Times New Roman"/>
                <a:ea typeface="Aptos" panose="020B0004020202020204" pitchFamily="34" charset="0"/>
                <a:cs typeface="Times New Roman"/>
              </a:rPr>
              <a:t>Used only like pre-defined mapping for robot navigation. No dynamic solution like using SLAM is used.</a:t>
            </a:r>
            <a:endParaRPr lang="en-GB" sz="2800" kern="100">
              <a:effectLst/>
              <a:latin typeface="Times New Roman"/>
              <a:ea typeface="Aptos" panose="020B0004020202020204" pitchFamily="34" charset="0"/>
              <a:cs typeface="Times New Roman"/>
            </a:endParaRPr>
          </a:p>
          <a:p>
            <a:pPr marL="457200" indent="-457200" algn="just">
              <a:lnSpc>
                <a:spcPct val="200000"/>
              </a:lnSpc>
              <a:spcAft>
                <a:spcPts val="800"/>
              </a:spcAft>
              <a:buFont typeface="Wingdings" panose="05000000000000000000" pitchFamily="2" charset="2"/>
              <a:buChar char="Ø"/>
            </a:pPr>
            <a:r>
              <a:rPr lang="en-GB" sz="2800" kern="100">
                <a:latin typeface="Times New Roman"/>
                <a:ea typeface="Aptos" panose="020B0004020202020204" pitchFamily="34" charset="0"/>
                <a:cs typeface="Times New Roman"/>
              </a:rPr>
              <a:t>Only dependent on the webcams on the robot for the surveillance, which makes the functionality only suitable for indoor environment.</a:t>
            </a:r>
            <a:endParaRPr lang="en-GB" sz="2800" kern="100">
              <a:effectLst/>
              <a:latin typeface="Times New Roman"/>
              <a:ea typeface="Aptos" panose="020B0004020202020204" pitchFamily="34" charset="0"/>
              <a:cs typeface="Times New Roman"/>
            </a:endParaRPr>
          </a:p>
          <a:p>
            <a:pPr marL="457200" indent="-457200" algn="just">
              <a:lnSpc>
                <a:spcPct val="200000"/>
              </a:lnSpc>
              <a:spcAft>
                <a:spcPts val="800"/>
              </a:spcAft>
              <a:buFont typeface="Wingdings" panose="05000000000000000000" pitchFamily="2" charset="2"/>
              <a:buChar char="Ø"/>
            </a:pPr>
            <a:r>
              <a:rPr lang="en-GB" sz="2800" kern="100">
                <a:latin typeface="Times New Roman"/>
                <a:ea typeface="Aptos" panose="020B0004020202020204" pitchFamily="34" charset="0"/>
                <a:cs typeface="Times New Roman"/>
              </a:rPr>
              <a:t>Most of them sent  alerts only via a particular streams such as Emails and telegram, where internet should be mandatory.</a:t>
            </a:r>
            <a:endParaRPr lang="en-GB" sz="2800" kern="10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6247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6B8CC6-5BC0-8C4F-0880-10198884833D}"/>
              </a:ext>
            </a:extLst>
          </p:cNvPr>
          <p:cNvSpPr txBox="1"/>
          <p:nvPr/>
        </p:nvSpPr>
        <p:spPr>
          <a:xfrm>
            <a:off x="1274086" y="984471"/>
            <a:ext cx="373173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solidFill>
                  <a:schemeClr val="tx2">
                    <a:lumMod val="76000"/>
                  </a:schemeClr>
                </a:solidFill>
                <a:latin typeface="Times New Roman"/>
                <a:ea typeface="Calibri"/>
                <a:cs typeface="Calibri"/>
              </a:rPr>
              <a:t>Methodology</a:t>
            </a:r>
          </a:p>
        </p:txBody>
      </p:sp>
      <p:pic>
        <p:nvPicPr>
          <p:cNvPr id="5" name="Picture 4" descr="A diagram of a system&#10;&#10;AI-generated content may be incorrect.">
            <a:extLst>
              <a:ext uri="{FF2B5EF4-FFF2-40B4-BE49-F238E27FC236}">
                <a16:creationId xmlns:a16="http://schemas.microsoft.com/office/drawing/2014/main" id="{3D57DCB2-205D-0C6B-47AD-09FFA81742A0}"/>
              </a:ext>
            </a:extLst>
          </p:cNvPr>
          <p:cNvPicPr>
            <a:picLocks noChangeAspect="1"/>
          </p:cNvPicPr>
          <p:nvPr/>
        </p:nvPicPr>
        <p:blipFill>
          <a:blip r:embed="rId2"/>
          <a:stretch>
            <a:fillRect/>
          </a:stretch>
        </p:blipFill>
        <p:spPr>
          <a:xfrm>
            <a:off x="1278255" y="2829878"/>
            <a:ext cx="15988392" cy="5036003"/>
          </a:xfrm>
          <a:prstGeom prst="rect">
            <a:avLst/>
          </a:prstGeom>
        </p:spPr>
      </p:pic>
    </p:spTree>
    <p:extLst>
      <p:ext uri="{BB962C8B-B14F-4D97-AF65-F5344CB8AC3E}">
        <p14:creationId xmlns:p14="http://schemas.microsoft.com/office/powerpoint/2010/main" val="1921095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Objectives</vt:lpstr>
      <vt:lpstr>PowerPoint Presentation</vt:lpstr>
      <vt:lpstr>PowerPoint Presentation</vt:lpstr>
      <vt:lpstr>PowerPoint Presentation</vt:lpstr>
      <vt:lpstr>PowerPoint Presentation</vt:lpstr>
      <vt:lpstr>PowerPoint Presentation</vt:lpstr>
      <vt:lpstr>PowerPoint Presentation</vt:lpstr>
      <vt:lpstr>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Long Short Term Memory(LSTM)</vt:lpstr>
      <vt:lpstr>Convolutional Neural Network(CNN)</vt:lpstr>
      <vt:lpstr>Convolution LSTM</vt:lpstr>
      <vt:lpstr>ConvLSTM in our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dc:title>
  <dc:creator>Bhasith sai reddy</dc:creator>
  <cp:revision>5</cp:revision>
  <dcterms:created xsi:type="dcterms:W3CDTF">2006-08-16T00:00:00Z</dcterms:created>
  <dcterms:modified xsi:type="dcterms:W3CDTF">2025-02-22T06:27:08Z</dcterms:modified>
  <dc:identifier>DAGdUZkkpYM</dc:identifier>
</cp:coreProperties>
</file>