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61" r:id="rId4"/>
    <p:sldId id="262" r:id="rId5"/>
    <p:sldId id="263" r:id="rId6"/>
    <p:sldId id="264" r:id="rId7"/>
    <p:sldId id="274" r:id="rId8"/>
    <p:sldId id="267" r:id="rId9"/>
    <p:sldId id="268" r:id="rId10"/>
    <p:sldId id="270" r:id="rId11"/>
    <p:sldId id="269"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719"/>
  </p:normalViewPr>
  <p:slideViewPr>
    <p:cSldViewPr snapToGrid="0">
      <p:cViewPr varScale="1">
        <p:scale>
          <a:sx n="64" d="100"/>
          <a:sy n="64" d="100"/>
        </p:scale>
        <p:origin x="7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CA3E23-6279-4967-97BF-3FAF99ED0D4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C6A5B2A-5A12-45D5-9B46-F607AF27ED46}">
      <dgm:prSet/>
      <dgm:spPr/>
      <dgm:t>
        <a:bodyPr/>
        <a:lstStyle/>
        <a:p>
          <a:r>
            <a:rPr lang="en-US" dirty="0"/>
            <a:t>Able to understand different Design patterns and MVC architecture along with different object-oriented principles.</a:t>
          </a:r>
        </a:p>
      </dgm:t>
    </dgm:pt>
    <dgm:pt modelId="{B64CC38D-B726-41F2-B2A9-EFC420017FF3}" type="parTrans" cxnId="{7A526AD6-A6AC-42BA-9AFC-D384049BFC90}">
      <dgm:prSet/>
      <dgm:spPr/>
      <dgm:t>
        <a:bodyPr/>
        <a:lstStyle/>
        <a:p>
          <a:endParaRPr lang="en-US"/>
        </a:p>
      </dgm:t>
    </dgm:pt>
    <dgm:pt modelId="{76CF3CB4-D406-4760-B734-7B626314841A}" type="sibTrans" cxnId="{7A526AD6-A6AC-42BA-9AFC-D384049BFC90}">
      <dgm:prSet/>
      <dgm:spPr/>
      <dgm:t>
        <a:bodyPr/>
        <a:lstStyle/>
        <a:p>
          <a:endParaRPr lang="en-US"/>
        </a:p>
      </dgm:t>
    </dgm:pt>
    <dgm:pt modelId="{895E49D0-DE67-41AC-A684-D9660A709CA3}">
      <dgm:prSet/>
      <dgm:spPr/>
      <dgm:t>
        <a:bodyPr/>
        <a:lstStyle/>
        <a:p>
          <a:r>
            <a:rPr lang="en-US" dirty="0"/>
            <a:t>Development of a GUI using Java Swing for the library management system.</a:t>
          </a:r>
        </a:p>
      </dgm:t>
    </dgm:pt>
    <dgm:pt modelId="{5908BEAE-5FA9-427E-896F-775DB0A42CB1}" type="parTrans" cxnId="{E41EFBAB-B213-4585-B7D1-EC83714CD882}">
      <dgm:prSet/>
      <dgm:spPr/>
      <dgm:t>
        <a:bodyPr/>
        <a:lstStyle/>
        <a:p>
          <a:endParaRPr lang="en-US"/>
        </a:p>
      </dgm:t>
    </dgm:pt>
    <dgm:pt modelId="{62128F5D-A263-47DA-BF1A-EC5BD4F2876E}" type="sibTrans" cxnId="{E41EFBAB-B213-4585-B7D1-EC83714CD882}">
      <dgm:prSet/>
      <dgm:spPr/>
      <dgm:t>
        <a:bodyPr/>
        <a:lstStyle/>
        <a:p>
          <a:endParaRPr lang="en-US"/>
        </a:p>
      </dgm:t>
    </dgm:pt>
    <dgm:pt modelId="{384452CE-55CF-4CE9-A56F-00C27BC5BBAB}">
      <dgm:prSet/>
      <dgm:spPr/>
      <dgm:t>
        <a:bodyPr/>
        <a:lstStyle/>
        <a:p>
          <a:r>
            <a:rPr lang="en-US"/>
            <a:t>Handling different exceptions that could occur in the Backend part.</a:t>
          </a:r>
        </a:p>
      </dgm:t>
    </dgm:pt>
    <dgm:pt modelId="{BED6DEEA-815F-4674-94FC-AA7D4DE0F5C5}" type="parTrans" cxnId="{E1876E70-B3B3-4E25-BC00-3EC445FA22ED}">
      <dgm:prSet/>
      <dgm:spPr/>
      <dgm:t>
        <a:bodyPr/>
        <a:lstStyle/>
        <a:p>
          <a:endParaRPr lang="en-US"/>
        </a:p>
      </dgm:t>
    </dgm:pt>
    <dgm:pt modelId="{0447D42E-FB78-45AD-B470-9839A46961D1}" type="sibTrans" cxnId="{E1876E70-B3B3-4E25-BC00-3EC445FA22ED}">
      <dgm:prSet/>
      <dgm:spPr/>
      <dgm:t>
        <a:bodyPr/>
        <a:lstStyle/>
        <a:p>
          <a:endParaRPr lang="en-US"/>
        </a:p>
      </dgm:t>
    </dgm:pt>
    <dgm:pt modelId="{50AE68ED-D99F-4F3E-95B8-DFD48EDFF620}">
      <dgm:prSet/>
      <dgm:spPr/>
      <dgm:t>
        <a:bodyPr/>
        <a:lstStyle/>
        <a:p>
          <a:r>
            <a:rPr lang="en-US"/>
            <a:t>Understanding Java’s File Handling functionalities.</a:t>
          </a:r>
        </a:p>
      </dgm:t>
    </dgm:pt>
    <dgm:pt modelId="{75654806-9D97-4281-9352-1B92F3CEED99}" type="parTrans" cxnId="{D64111BD-8FF6-46AC-8839-727805D64530}">
      <dgm:prSet/>
      <dgm:spPr/>
      <dgm:t>
        <a:bodyPr/>
        <a:lstStyle/>
        <a:p>
          <a:endParaRPr lang="en-US"/>
        </a:p>
      </dgm:t>
    </dgm:pt>
    <dgm:pt modelId="{2FFEB6C1-D8DC-4EC8-8359-A129DE3CE41C}" type="sibTrans" cxnId="{D64111BD-8FF6-46AC-8839-727805D64530}">
      <dgm:prSet/>
      <dgm:spPr/>
      <dgm:t>
        <a:bodyPr/>
        <a:lstStyle/>
        <a:p>
          <a:endParaRPr lang="en-US"/>
        </a:p>
      </dgm:t>
    </dgm:pt>
    <dgm:pt modelId="{E6FF9E16-3C34-4164-BFF1-2C5D35D3E128}">
      <dgm:prSet/>
      <dgm:spPr/>
      <dgm:t>
        <a:bodyPr/>
        <a:lstStyle/>
        <a:p>
          <a:r>
            <a:rPr lang="en-US"/>
            <a:t>Understanding Entities and their relationship.</a:t>
          </a:r>
        </a:p>
      </dgm:t>
    </dgm:pt>
    <dgm:pt modelId="{B76C1519-BC87-4A82-9C19-DCE592072002}" type="parTrans" cxnId="{1970A20C-D96A-4FA3-A3E9-F2CDB23C7A5A}">
      <dgm:prSet/>
      <dgm:spPr/>
      <dgm:t>
        <a:bodyPr/>
        <a:lstStyle/>
        <a:p>
          <a:endParaRPr lang="en-US"/>
        </a:p>
      </dgm:t>
    </dgm:pt>
    <dgm:pt modelId="{6F422DE8-05A4-44AE-BCB3-8A547744638D}" type="sibTrans" cxnId="{1970A20C-D96A-4FA3-A3E9-F2CDB23C7A5A}">
      <dgm:prSet/>
      <dgm:spPr/>
      <dgm:t>
        <a:bodyPr/>
        <a:lstStyle/>
        <a:p>
          <a:endParaRPr lang="en-US"/>
        </a:p>
      </dgm:t>
    </dgm:pt>
    <dgm:pt modelId="{3D8D69AE-1AB6-054D-A729-4F431040118D}" type="pres">
      <dgm:prSet presAssocID="{52CA3E23-6279-4967-97BF-3FAF99ED0D48}" presName="linear" presStyleCnt="0">
        <dgm:presLayoutVars>
          <dgm:animLvl val="lvl"/>
          <dgm:resizeHandles val="exact"/>
        </dgm:presLayoutVars>
      </dgm:prSet>
      <dgm:spPr/>
    </dgm:pt>
    <dgm:pt modelId="{1FF46245-6411-F844-9312-8AD360BDA1A9}" type="pres">
      <dgm:prSet presAssocID="{AC6A5B2A-5A12-45D5-9B46-F607AF27ED46}" presName="parentText" presStyleLbl="node1" presStyleIdx="0" presStyleCnt="5">
        <dgm:presLayoutVars>
          <dgm:chMax val="0"/>
          <dgm:bulletEnabled val="1"/>
        </dgm:presLayoutVars>
      </dgm:prSet>
      <dgm:spPr/>
    </dgm:pt>
    <dgm:pt modelId="{27CB4741-3C0D-D840-9D33-CA75C2C4426A}" type="pres">
      <dgm:prSet presAssocID="{76CF3CB4-D406-4760-B734-7B626314841A}" presName="spacer" presStyleCnt="0"/>
      <dgm:spPr/>
    </dgm:pt>
    <dgm:pt modelId="{CD9491BD-8533-4B47-9C2B-DAFE8D0C8981}" type="pres">
      <dgm:prSet presAssocID="{895E49D0-DE67-41AC-A684-D9660A709CA3}" presName="parentText" presStyleLbl="node1" presStyleIdx="1" presStyleCnt="5" custLinFactNeighborX="-136">
        <dgm:presLayoutVars>
          <dgm:chMax val="0"/>
          <dgm:bulletEnabled val="1"/>
        </dgm:presLayoutVars>
      </dgm:prSet>
      <dgm:spPr/>
    </dgm:pt>
    <dgm:pt modelId="{EA61BC85-1B08-F946-A5AB-34B20F99C9F7}" type="pres">
      <dgm:prSet presAssocID="{62128F5D-A263-47DA-BF1A-EC5BD4F2876E}" presName="spacer" presStyleCnt="0"/>
      <dgm:spPr/>
    </dgm:pt>
    <dgm:pt modelId="{93F791F8-4C9A-6740-A74D-03C3D8DE06F0}" type="pres">
      <dgm:prSet presAssocID="{384452CE-55CF-4CE9-A56F-00C27BC5BBAB}" presName="parentText" presStyleLbl="node1" presStyleIdx="2" presStyleCnt="5">
        <dgm:presLayoutVars>
          <dgm:chMax val="0"/>
          <dgm:bulletEnabled val="1"/>
        </dgm:presLayoutVars>
      </dgm:prSet>
      <dgm:spPr/>
    </dgm:pt>
    <dgm:pt modelId="{1A7EEACF-4A2E-0C47-9166-4A3C82D39F33}" type="pres">
      <dgm:prSet presAssocID="{0447D42E-FB78-45AD-B470-9839A46961D1}" presName="spacer" presStyleCnt="0"/>
      <dgm:spPr/>
    </dgm:pt>
    <dgm:pt modelId="{6D848EB1-98C9-DB43-9E74-D0B40497CF81}" type="pres">
      <dgm:prSet presAssocID="{50AE68ED-D99F-4F3E-95B8-DFD48EDFF620}" presName="parentText" presStyleLbl="node1" presStyleIdx="3" presStyleCnt="5">
        <dgm:presLayoutVars>
          <dgm:chMax val="0"/>
          <dgm:bulletEnabled val="1"/>
        </dgm:presLayoutVars>
      </dgm:prSet>
      <dgm:spPr/>
    </dgm:pt>
    <dgm:pt modelId="{86520627-19E5-BA4A-A3A5-F00D5E658696}" type="pres">
      <dgm:prSet presAssocID="{2FFEB6C1-D8DC-4EC8-8359-A129DE3CE41C}" presName="spacer" presStyleCnt="0"/>
      <dgm:spPr/>
    </dgm:pt>
    <dgm:pt modelId="{97ADDFD4-6EE6-6B40-906E-E06CB0267FB9}" type="pres">
      <dgm:prSet presAssocID="{E6FF9E16-3C34-4164-BFF1-2C5D35D3E128}" presName="parentText" presStyleLbl="node1" presStyleIdx="4" presStyleCnt="5">
        <dgm:presLayoutVars>
          <dgm:chMax val="0"/>
          <dgm:bulletEnabled val="1"/>
        </dgm:presLayoutVars>
      </dgm:prSet>
      <dgm:spPr/>
    </dgm:pt>
  </dgm:ptLst>
  <dgm:cxnLst>
    <dgm:cxn modelId="{1970A20C-D96A-4FA3-A3E9-F2CDB23C7A5A}" srcId="{52CA3E23-6279-4967-97BF-3FAF99ED0D48}" destId="{E6FF9E16-3C34-4164-BFF1-2C5D35D3E128}" srcOrd="4" destOrd="0" parTransId="{B76C1519-BC87-4A82-9C19-DCE592072002}" sibTransId="{6F422DE8-05A4-44AE-BCB3-8A547744638D}"/>
    <dgm:cxn modelId="{2EDB3E29-9C74-6C4A-B175-EEF52B351D07}" type="presOf" srcId="{50AE68ED-D99F-4F3E-95B8-DFD48EDFF620}" destId="{6D848EB1-98C9-DB43-9E74-D0B40497CF81}" srcOrd="0" destOrd="0" presId="urn:microsoft.com/office/officeart/2005/8/layout/vList2"/>
    <dgm:cxn modelId="{EE05EA30-9952-9F40-B1BC-9487D118703A}" type="presOf" srcId="{895E49D0-DE67-41AC-A684-D9660A709CA3}" destId="{CD9491BD-8533-4B47-9C2B-DAFE8D0C8981}" srcOrd="0" destOrd="0" presId="urn:microsoft.com/office/officeart/2005/8/layout/vList2"/>
    <dgm:cxn modelId="{FD90515C-98DE-4C45-8F6C-FDAB363CF916}" type="presOf" srcId="{E6FF9E16-3C34-4164-BFF1-2C5D35D3E128}" destId="{97ADDFD4-6EE6-6B40-906E-E06CB0267FB9}" srcOrd="0" destOrd="0" presId="urn:microsoft.com/office/officeart/2005/8/layout/vList2"/>
    <dgm:cxn modelId="{2851B36B-28AB-4042-8226-64FA5720AAAE}" type="presOf" srcId="{AC6A5B2A-5A12-45D5-9B46-F607AF27ED46}" destId="{1FF46245-6411-F844-9312-8AD360BDA1A9}" srcOrd="0" destOrd="0" presId="urn:microsoft.com/office/officeart/2005/8/layout/vList2"/>
    <dgm:cxn modelId="{E1876E70-B3B3-4E25-BC00-3EC445FA22ED}" srcId="{52CA3E23-6279-4967-97BF-3FAF99ED0D48}" destId="{384452CE-55CF-4CE9-A56F-00C27BC5BBAB}" srcOrd="2" destOrd="0" parTransId="{BED6DEEA-815F-4674-94FC-AA7D4DE0F5C5}" sibTransId="{0447D42E-FB78-45AD-B470-9839A46961D1}"/>
    <dgm:cxn modelId="{A481AB85-E8FD-7B46-B745-458F80215BD9}" type="presOf" srcId="{384452CE-55CF-4CE9-A56F-00C27BC5BBAB}" destId="{93F791F8-4C9A-6740-A74D-03C3D8DE06F0}" srcOrd="0" destOrd="0" presId="urn:microsoft.com/office/officeart/2005/8/layout/vList2"/>
    <dgm:cxn modelId="{15E34488-7FA1-EE40-B551-D0BA1B29A7F1}" type="presOf" srcId="{52CA3E23-6279-4967-97BF-3FAF99ED0D48}" destId="{3D8D69AE-1AB6-054D-A729-4F431040118D}" srcOrd="0" destOrd="0" presId="urn:microsoft.com/office/officeart/2005/8/layout/vList2"/>
    <dgm:cxn modelId="{E41EFBAB-B213-4585-B7D1-EC83714CD882}" srcId="{52CA3E23-6279-4967-97BF-3FAF99ED0D48}" destId="{895E49D0-DE67-41AC-A684-D9660A709CA3}" srcOrd="1" destOrd="0" parTransId="{5908BEAE-5FA9-427E-896F-775DB0A42CB1}" sibTransId="{62128F5D-A263-47DA-BF1A-EC5BD4F2876E}"/>
    <dgm:cxn modelId="{D64111BD-8FF6-46AC-8839-727805D64530}" srcId="{52CA3E23-6279-4967-97BF-3FAF99ED0D48}" destId="{50AE68ED-D99F-4F3E-95B8-DFD48EDFF620}" srcOrd="3" destOrd="0" parTransId="{75654806-9D97-4281-9352-1B92F3CEED99}" sibTransId="{2FFEB6C1-D8DC-4EC8-8359-A129DE3CE41C}"/>
    <dgm:cxn modelId="{7A526AD6-A6AC-42BA-9AFC-D384049BFC90}" srcId="{52CA3E23-6279-4967-97BF-3FAF99ED0D48}" destId="{AC6A5B2A-5A12-45D5-9B46-F607AF27ED46}" srcOrd="0" destOrd="0" parTransId="{B64CC38D-B726-41F2-B2A9-EFC420017FF3}" sibTransId="{76CF3CB4-D406-4760-B734-7B626314841A}"/>
    <dgm:cxn modelId="{5F993091-947E-5F4F-8BC1-1511576C275F}" type="presParOf" srcId="{3D8D69AE-1AB6-054D-A729-4F431040118D}" destId="{1FF46245-6411-F844-9312-8AD360BDA1A9}" srcOrd="0" destOrd="0" presId="urn:microsoft.com/office/officeart/2005/8/layout/vList2"/>
    <dgm:cxn modelId="{AF9E3D3C-3DE1-1E42-B916-F36B02AF857D}" type="presParOf" srcId="{3D8D69AE-1AB6-054D-A729-4F431040118D}" destId="{27CB4741-3C0D-D840-9D33-CA75C2C4426A}" srcOrd="1" destOrd="0" presId="urn:microsoft.com/office/officeart/2005/8/layout/vList2"/>
    <dgm:cxn modelId="{C2084AA3-67EC-E743-B4A4-996CEA0AC9F9}" type="presParOf" srcId="{3D8D69AE-1AB6-054D-A729-4F431040118D}" destId="{CD9491BD-8533-4B47-9C2B-DAFE8D0C8981}" srcOrd="2" destOrd="0" presId="urn:microsoft.com/office/officeart/2005/8/layout/vList2"/>
    <dgm:cxn modelId="{DA6F5E0A-C9B1-444B-AF5C-E73341C3E083}" type="presParOf" srcId="{3D8D69AE-1AB6-054D-A729-4F431040118D}" destId="{EA61BC85-1B08-F946-A5AB-34B20F99C9F7}" srcOrd="3" destOrd="0" presId="urn:microsoft.com/office/officeart/2005/8/layout/vList2"/>
    <dgm:cxn modelId="{B5CFB0A3-0D09-8E44-9EFB-3F107E6DBC52}" type="presParOf" srcId="{3D8D69AE-1AB6-054D-A729-4F431040118D}" destId="{93F791F8-4C9A-6740-A74D-03C3D8DE06F0}" srcOrd="4" destOrd="0" presId="urn:microsoft.com/office/officeart/2005/8/layout/vList2"/>
    <dgm:cxn modelId="{0DFF7D92-59D0-5345-91D9-DA66FDB35CB2}" type="presParOf" srcId="{3D8D69AE-1AB6-054D-A729-4F431040118D}" destId="{1A7EEACF-4A2E-0C47-9166-4A3C82D39F33}" srcOrd="5" destOrd="0" presId="urn:microsoft.com/office/officeart/2005/8/layout/vList2"/>
    <dgm:cxn modelId="{894AE9D4-77F5-C748-898E-A72FF1AD2AF9}" type="presParOf" srcId="{3D8D69AE-1AB6-054D-A729-4F431040118D}" destId="{6D848EB1-98C9-DB43-9E74-D0B40497CF81}" srcOrd="6" destOrd="0" presId="urn:microsoft.com/office/officeart/2005/8/layout/vList2"/>
    <dgm:cxn modelId="{CC184ADD-3BDC-274D-8BD5-5D06F35F1479}" type="presParOf" srcId="{3D8D69AE-1AB6-054D-A729-4F431040118D}" destId="{86520627-19E5-BA4A-A3A5-F00D5E658696}" srcOrd="7" destOrd="0" presId="urn:microsoft.com/office/officeart/2005/8/layout/vList2"/>
    <dgm:cxn modelId="{969BCEA5-ED87-8D43-94AC-7D16B18430C9}" type="presParOf" srcId="{3D8D69AE-1AB6-054D-A729-4F431040118D}" destId="{97ADDFD4-6EE6-6B40-906E-E06CB0267FB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46245-6411-F844-9312-8AD360BDA1A9}">
      <dsp:nvSpPr>
        <dsp:cNvPr id="0" name=""/>
        <dsp:cNvSpPr/>
      </dsp:nvSpPr>
      <dsp:spPr>
        <a:xfrm>
          <a:off x="0" y="102059"/>
          <a:ext cx="10498480" cy="8599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Able to understand different Design patterns and MVC architecture along with different object-oriented principles.</a:t>
          </a:r>
        </a:p>
      </dsp:txBody>
      <dsp:txXfrm>
        <a:off x="41979" y="144038"/>
        <a:ext cx="10414522" cy="775992"/>
      </dsp:txXfrm>
    </dsp:sp>
    <dsp:sp modelId="{CD9491BD-8533-4B47-9C2B-DAFE8D0C8981}">
      <dsp:nvSpPr>
        <dsp:cNvPr id="0" name=""/>
        <dsp:cNvSpPr/>
      </dsp:nvSpPr>
      <dsp:spPr>
        <a:xfrm>
          <a:off x="0" y="1022489"/>
          <a:ext cx="10498480" cy="859950"/>
        </a:xfrm>
        <a:prstGeom prst="roundRect">
          <a:avLst/>
        </a:prstGeom>
        <a:solidFill>
          <a:schemeClr val="accent5">
            <a:hueOff val="359530"/>
            <a:satOff val="1027"/>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Development of a GUI using Java Swing for the library management system.</a:t>
          </a:r>
        </a:p>
      </dsp:txBody>
      <dsp:txXfrm>
        <a:off x="41979" y="1064468"/>
        <a:ext cx="10414522" cy="775992"/>
      </dsp:txXfrm>
    </dsp:sp>
    <dsp:sp modelId="{93F791F8-4C9A-6740-A74D-03C3D8DE06F0}">
      <dsp:nvSpPr>
        <dsp:cNvPr id="0" name=""/>
        <dsp:cNvSpPr/>
      </dsp:nvSpPr>
      <dsp:spPr>
        <a:xfrm>
          <a:off x="0" y="1942919"/>
          <a:ext cx="10498480" cy="859950"/>
        </a:xfrm>
        <a:prstGeom prst="roundRect">
          <a:avLst/>
        </a:prstGeom>
        <a:solidFill>
          <a:schemeClr val="accent5">
            <a:hueOff val="719061"/>
            <a:satOff val="2053"/>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Handling different exceptions that could occur in the Backend part.</a:t>
          </a:r>
        </a:p>
      </dsp:txBody>
      <dsp:txXfrm>
        <a:off x="41979" y="1984898"/>
        <a:ext cx="10414522" cy="775992"/>
      </dsp:txXfrm>
    </dsp:sp>
    <dsp:sp modelId="{6D848EB1-98C9-DB43-9E74-D0B40497CF81}">
      <dsp:nvSpPr>
        <dsp:cNvPr id="0" name=""/>
        <dsp:cNvSpPr/>
      </dsp:nvSpPr>
      <dsp:spPr>
        <a:xfrm>
          <a:off x="0" y="2863349"/>
          <a:ext cx="10498480" cy="859950"/>
        </a:xfrm>
        <a:prstGeom prst="roundRect">
          <a:avLst/>
        </a:prstGeom>
        <a:solidFill>
          <a:schemeClr val="accent5">
            <a:hueOff val="1078591"/>
            <a:satOff val="3080"/>
            <a:lumOff val="-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Understanding Java’s File Handling functionalities.</a:t>
          </a:r>
        </a:p>
      </dsp:txBody>
      <dsp:txXfrm>
        <a:off x="41979" y="2905328"/>
        <a:ext cx="10414522" cy="775992"/>
      </dsp:txXfrm>
    </dsp:sp>
    <dsp:sp modelId="{97ADDFD4-6EE6-6B40-906E-E06CB0267FB9}">
      <dsp:nvSpPr>
        <dsp:cNvPr id="0" name=""/>
        <dsp:cNvSpPr/>
      </dsp:nvSpPr>
      <dsp:spPr>
        <a:xfrm>
          <a:off x="0" y="3783780"/>
          <a:ext cx="10498480" cy="859950"/>
        </a:xfrm>
        <a:prstGeom prst="roundRect">
          <a:avLst/>
        </a:prstGeom>
        <a:solidFill>
          <a:schemeClr val="accent5">
            <a:hueOff val="1438121"/>
            <a:satOff val="4107"/>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Understanding Entities and their relationship.</a:t>
          </a:r>
        </a:p>
      </dsp:txBody>
      <dsp:txXfrm>
        <a:off x="41979" y="3825759"/>
        <a:ext cx="10414522" cy="7759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4/22/2024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45909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4/22/2024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99305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4/22/2024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08355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4/22/2024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6658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4/22/2024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96435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4/22/2024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6676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4/22/2024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92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4/22/2024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9433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4/22/2024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5688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4/22/2024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70931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4/22/2024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5482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4/22/2024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353169253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ortheastern.instructure.com/groups/207551/users/312397" TargetMode="External"/><Relationship Id="rId7" Type="http://schemas.openxmlformats.org/officeDocument/2006/relationships/hyperlink" Target="https://northeastern.instructure.com/groups/207551/users/264043"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northeastern.instructure.com/groups/207551/users/184344" TargetMode="External"/><Relationship Id="rId5" Type="http://schemas.openxmlformats.org/officeDocument/2006/relationships/hyperlink" Target="https://northeastern.instructure.com/groups/207551/users/270816" TargetMode="External"/><Relationship Id="rId4" Type="http://schemas.openxmlformats.org/officeDocument/2006/relationships/hyperlink" Target="https://northeastern.instructure.com/groups/207551/users/312499"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DF7386-637E-AAFA-F82F-580EEA4BC2BB}"/>
              </a:ext>
            </a:extLst>
          </p:cNvPr>
          <p:cNvPicPr>
            <a:picLocks noChangeAspect="1"/>
          </p:cNvPicPr>
          <p:nvPr/>
        </p:nvPicPr>
        <p:blipFill rotWithShape="1">
          <a:blip r:embed="rId2">
            <a:alphaModFix amt="60000"/>
          </a:blip>
          <a:srcRect t="25000"/>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0AC049-BC04-7BB3-5AF6-022FAF70F7C2}"/>
              </a:ext>
            </a:extLst>
          </p:cNvPr>
          <p:cNvSpPr>
            <a:spLocks noGrp="1"/>
          </p:cNvSpPr>
          <p:nvPr>
            <p:ph type="ctrTitle"/>
          </p:nvPr>
        </p:nvSpPr>
        <p:spPr>
          <a:xfrm>
            <a:off x="8530455" y="3616924"/>
            <a:ext cx="2123481" cy="432852"/>
          </a:xfrm>
          <a:noFill/>
        </p:spPr>
        <p:txBody>
          <a:bodyPr anchor="b">
            <a:normAutofit/>
          </a:bodyPr>
          <a:lstStyle/>
          <a:p>
            <a:r>
              <a:rPr lang="en-US" sz="2000" dirty="0">
                <a:solidFill>
                  <a:srgbClr val="FFFFFF"/>
                </a:solidFill>
                <a:latin typeface="Abadi" panose="020F0502020204030204" pitchFamily="34" charset="0"/>
                <a:cs typeface="Abadi" panose="020F0502020204030204" pitchFamily="34" charset="0"/>
              </a:rPr>
              <a:t>Team 3</a:t>
            </a:r>
          </a:p>
        </p:txBody>
      </p:sp>
      <p:sp>
        <p:nvSpPr>
          <p:cNvPr id="3" name="Subtitle 2">
            <a:extLst>
              <a:ext uri="{FF2B5EF4-FFF2-40B4-BE49-F238E27FC236}">
                <a16:creationId xmlns:a16="http://schemas.microsoft.com/office/drawing/2014/main" id="{D4095C49-2AD7-36AC-E34B-08B411C97622}"/>
              </a:ext>
            </a:extLst>
          </p:cNvPr>
          <p:cNvSpPr>
            <a:spLocks noGrp="1"/>
          </p:cNvSpPr>
          <p:nvPr>
            <p:ph type="subTitle" idx="1"/>
          </p:nvPr>
        </p:nvSpPr>
        <p:spPr>
          <a:xfrm>
            <a:off x="8528613" y="4077782"/>
            <a:ext cx="2759610" cy="1583286"/>
          </a:xfrm>
          <a:noFill/>
        </p:spPr>
        <p:txBody>
          <a:bodyPr anchor="t">
            <a:normAutofit fontScale="25000" lnSpcReduction="20000"/>
          </a:bodyPr>
          <a:lstStyle/>
          <a:p>
            <a:r>
              <a:rPr lang="en-IN" sz="5000" b="0" i="0" dirty="0">
                <a:effectLst/>
                <a:highlight>
                  <a:srgbClr val="FFFFFF"/>
                </a:highlight>
                <a:latin typeface="Lato Extended"/>
                <a:hlinkClick r:id="rId3"/>
              </a:rPr>
              <a:t>Gowri Mahadimane Govardhana</a:t>
            </a:r>
            <a:endParaRPr lang="en-IN" sz="5000" b="0" i="0" dirty="0">
              <a:effectLst/>
              <a:highlight>
                <a:srgbClr val="FFFFFF"/>
              </a:highlight>
              <a:latin typeface="Lato Extended"/>
            </a:endParaRPr>
          </a:p>
          <a:p>
            <a:r>
              <a:rPr lang="en-IN" sz="5000" b="0" i="0" strike="noStrike" dirty="0">
                <a:effectLst/>
                <a:highlight>
                  <a:srgbClr val="FFFFFF"/>
                </a:highlight>
                <a:latin typeface="Lato Extended"/>
                <a:hlinkClick r:id="rId4"/>
              </a:rPr>
              <a:t>Khushi Prakash Gowda</a:t>
            </a:r>
            <a:endParaRPr lang="en-IN" sz="5000" dirty="0">
              <a:highlight>
                <a:srgbClr val="FFFFFF"/>
              </a:highlight>
              <a:latin typeface="Lato Extended"/>
            </a:endParaRPr>
          </a:p>
          <a:p>
            <a:r>
              <a:rPr lang="en-IN" sz="5000" b="0" i="0" strike="noStrike" dirty="0">
                <a:effectLst/>
                <a:highlight>
                  <a:srgbClr val="FFFFFF"/>
                </a:highlight>
                <a:latin typeface="Lato Extended"/>
                <a:hlinkClick r:id="rId5"/>
              </a:rPr>
              <a:t>Vishnuvardhan Chennavaram</a:t>
            </a:r>
            <a:endParaRPr lang="en-IN" sz="5000" b="0" i="0" strike="noStrike" dirty="0">
              <a:effectLst/>
              <a:highlight>
                <a:srgbClr val="FFFFFF"/>
              </a:highlight>
              <a:latin typeface="Lato Extended"/>
            </a:endParaRPr>
          </a:p>
          <a:p>
            <a:r>
              <a:rPr lang="en-IN" sz="5000" b="0" i="0" strike="noStrike" dirty="0">
                <a:effectLst/>
                <a:highlight>
                  <a:srgbClr val="FFFFFF"/>
                </a:highlight>
                <a:latin typeface="Lato Extended"/>
                <a:hlinkClick r:id="rId6"/>
              </a:rPr>
              <a:t>Niharika </a:t>
            </a:r>
            <a:r>
              <a:rPr lang="en-IN" sz="5000" b="0" i="0" strike="noStrike">
                <a:effectLst/>
                <a:highlight>
                  <a:srgbClr val="FFFFFF"/>
                </a:highlight>
                <a:latin typeface="Lato Extended"/>
                <a:hlinkClick r:id="rId6"/>
              </a:rPr>
              <a:t>Vitta</a:t>
            </a:r>
            <a:r>
              <a:rPr lang="en-IN" sz="5000" b="0" i="0" strike="noStrike">
                <a:effectLst/>
                <a:highlight>
                  <a:srgbClr val="FFFFFF"/>
                </a:highlight>
                <a:latin typeface="Lato Extended"/>
              </a:rPr>
              <a:t>l</a:t>
            </a:r>
            <a:endParaRPr lang="en-IN" sz="5000" b="0" i="0" dirty="0">
              <a:solidFill>
                <a:srgbClr val="2D3B45"/>
              </a:solidFill>
              <a:effectLst/>
              <a:highlight>
                <a:srgbClr val="FFFFFF"/>
              </a:highlight>
              <a:latin typeface="Lato Extended"/>
            </a:endParaRPr>
          </a:p>
          <a:p>
            <a:r>
              <a:rPr lang="en-IN" sz="5000" b="0" i="0" dirty="0">
                <a:effectLst/>
                <a:highlight>
                  <a:srgbClr val="FFFFFF"/>
                </a:highlight>
                <a:latin typeface="Lato Extended"/>
                <a:hlinkClick r:id="rId7"/>
              </a:rPr>
              <a:t>Rishika Reddy Kotha</a:t>
            </a:r>
            <a:endParaRPr lang="en-US" dirty="0">
              <a:solidFill>
                <a:srgbClr val="FFFFFF"/>
              </a:solidFill>
            </a:endParaRPr>
          </a:p>
        </p:txBody>
      </p:sp>
      <p:sp>
        <p:nvSpPr>
          <p:cNvPr id="6" name="TextBox 5">
            <a:extLst>
              <a:ext uri="{FF2B5EF4-FFF2-40B4-BE49-F238E27FC236}">
                <a16:creationId xmlns:a16="http://schemas.microsoft.com/office/drawing/2014/main" id="{B55787A7-73BE-C603-5F9B-31C25B7B23F9}"/>
              </a:ext>
            </a:extLst>
          </p:cNvPr>
          <p:cNvSpPr txBox="1"/>
          <p:nvPr/>
        </p:nvSpPr>
        <p:spPr>
          <a:xfrm>
            <a:off x="1202511" y="1687611"/>
            <a:ext cx="10085712" cy="2185214"/>
          </a:xfrm>
          <a:prstGeom prst="rect">
            <a:avLst/>
          </a:prstGeom>
          <a:noFill/>
        </p:spPr>
        <p:txBody>
          <a:bodyPr wrap="square">
            <a:spAutoFit/>
          </a:bodyPr>
          <a:lstStyle/>
          <a:p>
            <a:pPr fontAlgn="base"/>
            <a:r>
              <a:rPr lang="en-US" sz="3600" b="1" dirty="0">
                <a:solidFill>
                  <a:schemeClr val="bg1"/>
                </a:solidFill>
                <a:latin typeface="Abadi MT Condensed Light" panose="020B0306030101010103" pitchFamily="34" charset="77"/>
                <a:cs typeface="Times New Roman" panose="02020603050405020304" pitchFamily="18" charset="0"/>
              </a:rPr>
              <a:t>CSYE6200: Concepts Of Object-Oriented Programming</a:t>
            </a:r>
          </a:p>
          <a:p>
            <a:pPr fontAlgn="base"/>
            <a:endParaRPr lang="en-US" sz="3600" b="1" dirty="0">
              <a:solidFill>
                <a:schemeClr val="bg1"/>
              </a:solidFill>
              <a:latin typeface="Abadi MT Condensed Light" panose="020B0306030101010103" pitchFamily="34" charset="77"/>
              <a:cs typeface="Times New Roman" panose="02020603050405020304" pitchFamily="18" charset="0"/>
            </a:endParaRPr>
          </a:p>
          <a:p>
            <a:pPr fontAlgn="base"/>
            <a:r>
              <a:rPr lang="en-US" sz="2800" b="1" dirty="0">
                <a:solidFill>
                  <a:schemeClr val="bg1"/>
                </a:solidFill>
                <a:cs typeface="Times New Roman" panose="02020603050405020304" pitchFamily="18" charset="0"/>
              </a:rPr>
              <a:t>Project Title: </a:t>
            </a:r>
            <a:r>
              <a:rPr lang="en-US" sz="2800" dirty="0">
                <a:solidFill>
                  <a:schemeClr val="bg1"/>
                </a:solidFill>
                <a:cs typeface="Times New Roman" panose="02020603050405020304" pitchFamily="18" charset="0"/>
              </a:rPr>
              <a:t>​</a:t>
            </a:r>
            <a:r>
              <a:rPr lang="en-US" sz="2800" b="1" dirty="0">
                <a:solidFill>
                  <a:schemeClr val="bg1"/>
                </a:solidFill>
                <a:cs typeface="Times New Roman" panose="02020603050405020304" pitchFamily="18" charset="0"/>
              </a:rPr>
              <a:t>Library Management System</a:t>
            </a:r>
          </a:p>
          <a:p>
            <a:pPr fontAlgn="base"/>
            <a:endParaRPr lang="en-US" sz="3600" dirty="0">
              <a:solidFill>
                <a:schemeClr val="bg1"/>
              </a:solidFill>
              <a:latin typeface="Abadi MT Condensed Light" panose="020B0306030101010103" pitchFamily="34" charset="77"/>
              <a:cs typeface="Times New Roman" panose="02020603050405020304" pitchFamily="18" charset="0"/>
            </a:endParaRPr>
          </a:p>
        </p:txBody>
      </p:sp>
    </p:spTree>
    <p:extLst>
      <p:ext uri="{BB962C8B-B14F-4D97-AF65-F5344CB8AC3E}">
        <p14:creationId xmlns:p14="http://schemas.microsoft.com/office/powerpoint/2010/main" val="65878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4A280-A697-BD79-D9FC-971DE540EA25}"/>
              </a:ext>
            </a:extLst>
          </p:cNvPr>
          <p:cNvSpPr txBox="1"/>
          <p:nvPr/>
        </p:nvSpPr>
        <p:spPr>
          <a:xfrm>
            <a:off x="739301" y="650772"/>
            <a:ext cx="7741464" cy="646331"/>
          </a:xfrm>
          <a:prstGeom prst="rect">
            <a:avLst/>
          </a:prstGeom>
          <a:noFill/>
        </p:spPr>
        <p:txBody>
          <a:bodyPr wrap="square" rtlCol="0">
            <a:spAutoFit/>
          </a:bodyPr>
          <a:lstStyle/>
          <a:p>
            <a:pPr defTabSz="914400">
              <a:spcAft>
                <a:spcPts val="600"/>
              </a:spcAft>
              <a:buClr>
                <a:schemeClr val="tx1">
                  <a:lumMod val="85000"/>
                  <a:lumOff val="15000"/>
                </a:schemeClr>
              </a:buClr>
            </a:pPr>
            <a:r>
              <a:rPr lang="en-US" sz="3600" b="1" dirty="0">
                <a:latin typeface="+mj-lt"/>
              </a:rPr>
              <a:t>Librarian UI</a:t>
            </a:r>
          </a:p>
        </p:txBody>
      </p:sp>
      <p:pic>
        <p:nvPicPr>
          <p:cNvPr id="3" name="Picture 2" descr="A screenshot of a library management system&#10;&#10;Description automatically generated">
            <a:extLst>
              <a:ext uri="{FF2B5EF4-FFF2-40B4-BE49-F238E27FC236}">
                <a16:creationId xmlns:a16="http://schemas.microsoft.com/office/drawing/2014/main" id="{033DE5D3-D615-6DA5-5629-570EAB093222}"/>
              </a:ext>
            </a:extLst>
          </p:cNvPr>
          <p:cNvPicPr>
            <a:picLocks noChangeAspect="1"/>
          </p:cNvPicPr>
          <p:nvPr/>
        </p:nvPicPr>
        <p:blipFill>
          <a:blip r:embed="rId2"/>
          <a:stretch>
            <a:fillRect/>
          </a:stretch>
        </p:blipFill>
        <p:spPr>
          <a:xfrm>
            <a:off x="3963590" y="485775"/>
            <a:ext cx="7772400" cy="6233503"/>
          </a:xfrm>
          <a:prstGeom prst="rect">
            <a:avLst/>
          </a:prstGeom>
        </p:spPr>
      </p:pic>
    </p:spTree>
    <p:extLst>
      <p:ext uri="{BB962C8B-B14F-4D97-AF65-F5344CB8AC3E}">
        <p14:creationId xmlns:p14="http://schemas.microsoft.com/office/powerpoint/2010/main" val="228674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4A280-A697-BD79-D9FC-971DE540EA25}"/>
              </a:ext>
            </a:extLst>
          </p:cNvPr>
          <p:cNvSpPr txBox="1"/>
          <p:nvPr/>
        </p:nvSpPr>
        <p:spPr>
          <a:xfrm>
            <a:off x="739301" y="650772"/>
            <a:ext cx="7741464" cy="646331"/>
          </a:xfrm>
          <a:prstGeom prst="rect">
            <a:avLst/>
          </a:prstGeom>
          <a:noFill/>
        </p:spPr>
        <p:txBody>
          <a:bodyPr wrap="square" rtlCol="0">
            <a:spAutoFit/>
          </a:bodyPr>
          <a:lstStyle/>
          <a:p>
            <a:pPr defTabSz="914400">
              <a:spcAft>
                <a:spcPts val="600"/>
              </a:spcAft>
              <a:buClr>
                <a:schemeClr val="tx1">
                  <a:lumMod val="85000"/>
                  <a:lumOff val="15000"/>
                </a:schemeClr>
              </a:buClr>
            </a:pPr>
            <a:r>
              <a:rPr lang="en-US" sz="3600" b="1" dirty="0">
                <a:latin typeface="+mj-lt"/>
              </a:rPr>
              <a:t>Member UI </a:t>
            </a:r>
          </a:p>
        </p:txBody>
      </p:sp>
      <p:pic>
        <p:nvPicPr>
          <p:cNvPr id="8" name="Picture 7" descr="A screenshot of a computer&#10;&#10;Description automatically generated">
            <a:extLst>
              <a:ext uri="{FF2B5EF4-FFF2-40B4-BE49-F238E27FC236}">
                <a16:creationId xmlns:a16="http://schemas.microsoft.com/office/drawing/2014/main" id="{8191F9B0-085C-D96A-D5D7-51123A8B453B}"/>
              </a:ext>
            </a:extLst>
          </p:cNvPr>
          <p:cNvPicPr>
            <a:picLocks noChangeAspect="1"/>
          </p:cNvPicPr>
          <p:nvPr/>
        </p:nvPicPr>
        <p:blipFill>
          <a:blip r:embed="rId2"/>
          <a:stretch>
            <a:fillRect/>
          </a:stretch>
        </p:blipFill>
        <p:spPr>
          <a:xfrm>
            <a:off x="3835003" y="524484"/>
            <a:ext cx="7772400" cy="6233503"/>
          </a:xfrm>
          <a:prstGeom prst="rect">
            <a:avLst/>
          </a:prstGeom>
        </p:spPr>
      </p:pic>
    </p:spTree>
    <p:extLst>
      <p:ext uri="{BB962C8B-B14F-4D97-AF65-F5344CB8AC3E}">
        <p14:creationId xmlns:p14="http://schemas.microsoft.com/office/powerpoint/2010/main" val="18115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234130-DC23-AEE4-D955-6973F48CCC15}"/>
              </a:ext>
            </a:extLst>
          </p:cNvPr>
          <p:cNvPicPr>
            <a:picLocks noChangeAspect="1"/>
          </p:cNvPicPr>
          <p:nvPr/>
        </p:nvPicPr>
        <p:blipFill rotWithShape="1">
          <a:blip r:embed="rId2"/>
          <a:srcRect t="25000"/>
          <a:stretch/>
        </p:blipFill>
        <p:spPr>
          <a:xfrm rot="16200000">
            <a:off x="9710737" y="-1724025"/>
            <a:ext cx="757237" cy="4205287"/>
          </a:xfrm>
          <a:prstGeom prst="rect">
            <a:avLst/>
          </a:prstGeom>
        </p:spPr>
      </p:pic>
      <p:pic>
        <p:nvPicPr>
          <p:cNvPr id="5" name="Picture 4">
            <a:extLst>
              <a:ext uri="{FF2B5EF4-FFF2-40B4-BE49-F238E27FC236}">
                <a16:creationId xmlns:a16="http://schemas.microsoft.com/office/drawing/2014/main" id="{D4557954-2C82-50DF-9A05-D480F85F0CC9}"/>
              </a:ext>
            </a:extLst>
          </p:cNvPr>
          <p:cNvPicPr>
            <a:picLocks noChangeAspect="1"/>
          </p:cNvPicPr>
          <p:nvPr/>
        </p:nvPicPr>
        <p:blipFill rotWithShape="1">
          <a:blip r:embed="rId2"/>
          <a:srcRect t="25000"/>
          <a:stretch/>
        </p:blipFill>
        <p:spPr>
          <a:xfrm rot="16200000">
            <a:off x="1850233" y="4250529"/>
            <a:ext cx="757237" cy="4457703"/>
          </a:xfrm>
          <a:prstGeom prst="rect">
            <a:avLst/>
          </a:prstGeom>
        </p:spPr>
      </p:pic>
      <p:sp>
        <p:nvSpPr>
          <p:cNvPr id="6" name="TextBox 5">
            <a:extLst>
              <a:ext uri="{FF2B5EF4-FFF2-40B4-BE49-F238E27FC236}">
                <a16:creationId xmlns:a16="http://schemas.microsoft.com/office/drawing/2014/main" id="{8764A280-A697-BD79-D9FC-971DE540EA25}"/>
              </a:ext>
            </a:extLst>
          </p:cNvPr>
          <p:cNvSpPr txBox="1"/>
          <p:nvPr/>
        </p:nvSpPr>
        <p:spPr>
          <a:xfrm>
            <a:off x="771526" y="461771"/>
            <a:ext cx="5066052" cy="590931"/>
          </a:xfrm>
          <a:prstGeom prst="rect">
            <a:avLst/>
          </a:prstGeom>
          <a:noFill/>
        </p:spPr>
        <p:txBody>
          <a:bodyPr wrap="square" rtlCol="0">
            <a:spAutoFit/>
          </a:bodyPr>
          <a:lstStyle/>
          <a:p>
            <a:pPr algn="ctr" defTabSz="914400">
              <a:lnSpc>
                <a:spcPct val="90000"/>
              </a:lnSpc>
              <a:spcBef>
                <a:spcPct val="0"/>
              </a:spcBef>
              <a:spcAft>
                <a:spcPts val="600"/>
              </a:spcAft>
            </a:pPr>
            <a:r>
              <a:rPr lang="en-US" sz="3600" b="1" dirty="0">
                <a:solidFill>
                  <a:schemeClr val="tx1">
                    <a:lumMod val="85000"/>
                    <a:lumOff val="15000"/>
                  </a:schemeClr>
                </a:solidFill>
                <a:latin typeface="+mj-lt"/>
              </a:rPr>
              <a:t>Learning Outcomes</a:t>
            </a:r>
          </a:p>
        </p:txBody>
      </p:sp>
      <p:graphicFrame>
        <p:nvGraphicFramePr>
          <p:cNvPr id="2" name="TextBox 4">
            <a:extLst>
              <a:ext uri="{FF2B5EF4-FFF2-40B4-BE49-F238E27FC236}">
                <a16:creationId xmlns:a16="http://schemas.microsoft.com/office/drawing/2014/main" id="{61A01904-B489-9719-9F4E-824B621879B4}"/>
              </a:ext>
            </a:extLst>
          </p:cNvPr>
          <p:cNvGraphicFramePr/>
          <p:nvPr>
            <p:extLst>
              <p:ext uri="{D42A27DB-BD31-4B8C-83A1-F6EECF244321}">
                <p14:modId xmlns:p14="http://schemas.microsoft.com/office/powerpoint/2010/main" val="1402920027"/>
              </p:ext>
            </p:extLst>
          </p:nvPr>
        </p:nvGraphicFramePr>
        <p:xfrm>
          <a:off x="885826" y="1285875"/>
          <a:ext cx="10498480" cy="4745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210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234130-DC23-AEE4-D955-6973F48CCC15}"/>
              </a:ext>
            </a:extLst>
          </p:cNvPr>
          <p:cNvPicPr>
            <a:picLocks noChangeAspect="1"/>
          </p:cNvPicPr>
          <p:nvPr/>
        </p:nvPicPr>
        <p:blipFill rotWithShape="1">
          <a:blip r:embed="rId2"/>
          <a:srcRect t="25000"/>
          <a:stretch/>
        </p:blipFill>
        <p:spPr>
          <a:xfrm rot="16200000">
            <a:off x="9710737" y="-1724025"/>
            <a:ext cx="757237" cy="4205287"/>
          </a:xfrm>
          <a:prstGeom prst="rect">
            <a:avLst/>
          </a:prstGeom>
        </p:spPr>
      </p:pic>
      <p:pic>
        <p:nvPicPr>
          <p:cNvPr id="5" name="Picture 4">
            <a:extLst>
              <a:ext uri="{FF2B5EF4-FFF2-40B4-BE49-F238E27FC236}">
                <a16:creationId xmlns:a16="http://schemas.microsoft.com/office/drawing/2014/main" id="{D4557954-2C82-50DF-9A05-D480F85F0CC9}"/>
              </a:ext>
            </a:extLst>
          </p:cNvPr>
          <p:cNvPicPr>
            <a:picLocks noChangeAspect="1"/>
          </p:cNvPicPr>
          <p:nvPr/>
        </p:nvPicPr>
        <p:blipFill rotWithShape="1">
          <a:blip r:embed="rId2"/>
          <a:srcRect t="25000"/>
          <a:stretch/>
        </p:blipFill>
        <p:spPr>
          <a:xfrm rot="16200000">
            <a:off x="1997967" y="4398261"/>
            <a:ext cx="461770" cy="4457703"/>
          </a:xfrm>
          <a:prstGeom prst="rect">
            <a:avLst/>
          </a:prstGeom>
        </p:spPr>
      </p:pic>
      <p:sp>
        <p:nvSpPr>
          <p:cNvPr id="2" name="TextBox 1">
            <a:extLst>
              <a:ext uri="{FF2B5EF4-FFF2-40B4-BE49-F238E27FC236}">
                <a16:creationId xmlns:a16="http://schemas.microsoft.com/office/drawing/2014/main" id="{62A7D12B-DEFD-AE5E-B9FF-46C469F87C14}"/>
              </a:ext>
            </a:extLst>
          </p:cNvPr>
          <p:cNvSpPr txBox="1"/>
          <p:nvPr/>
        </p:nvSpPr>
        <p:spPr>
          <a:xfrm>
            <a:off x="771526" y="461771"/>
            <a:ext cx="5066052" cy="590931"/>
          </a:xfrm>
          <a:prstGeom prst="rect">
            <a:avLst/>
          </a:prstGeom>
          <a:noFill/>
        </p:spPr>
        <p:txBody>
          <a:bodyPr wrap="square" rtlCol="0">
            <a:spAutoFit/>
          </a:bodyPr>
          <a:lstStyle/>
          <a:p>
            <a:pPr algn="ctr" defTabSz="914400">
              <a:lnSpc>
                <a:spcPct val="90000"/>
              </a:lnSpc>
              <a:spcBef>
                <a:spcPct val="0"/>
              </a:spcBef>
              <a:spcAft>
                <a:spcPts val="600"/>
              </a:spcAft>
            </a:pPr>
            <a:r>
              <a:rPr lang="en-US" sz="3600" b="1" dirty="0">
                <a:solidFill>
                  <a:schemeClr val="tx1">
                    <a:lumMod val="85000"/>
                    <a:lumOff val="15000"/>
                  </a:schemeClr>
                </a:solidFill>
                <a:latin typeface="+mj-lt"/>
              </a:rPr>
              <a:t>Individual Contribution</a:t>
            </a:r>
          </a:p>
        </p:txBody>
      </p:sp>
      <p:graphicFrame>
        <p:nvGraphicFramePr>
          <p:cNvPr id="7" name="Table 6">
            <a:extLst>
              <a:ext uri="{FF2B5EF4-FFF2-40B4-BE49-F238E27FC236}">
                <a16:creationId xmlns:a16="http://schemas.microsoft.com/office/drawing/2014/main" id="{B948E55B-D392-F774-D347-4A00D6DC2051}"/>
              </a:ext>
            </a:extLst>
          </p:cNvPr>
          <p:cNvGraphicFramePr>
            <a:graphicFrameLocks noGrp="1"/>
          </p:cNvGraphicFramePr>
          <p:nvPr>
            <p:extLst>
              <p:ext uri="{D42A27DB-BD31-4B8C-83A1-F6EECF244321}">
                <p14:modId xmlns:p14="http://schemas.microsoft.com/office/powerpoint/2010/main" val="923940607"/>
              </p:ext>
            </p:extLst>
          </p:nvPr>
        </p:nvGraphicFramePr>
        <p:xfrm>
          <a:off x="1850711" y="1198542"/>
          <a:ext cx="8490578" cy="5001208"/>
        </p:xfrm>
        <a:graphic>
          <a:graphicData uri="http://schemas.openxmlformats.org/drawingml/2006/table">
            <a:tbl>
              <a:tblPr firstRow="1" bandRow="1">
                <a:tableStyleId>{68D230F3-CF80-4859-8CE7-A43EE81993B5}</a:tableStyleId>
              </a:tblPr>
              <a:tblGrid>
                <a:gridCol w="8490578">
                  <a:extLst>
                    <a:ext uri="{9D8B030D-6E8A-4147-A177-3AD203B41FA5}">
                      <a16:colId xmlns:a16="http://schemas.microsoft.com/office/drawing/2014/main" val="3915450517"/>
                    </a:ext>
                  </a:extLst>
                </a:gridCol>
              </a:tblGrid>
              <a:tr h="289025">
                <a:tc>
                  <a:txBody>
                    <a:bodyPr/>
                    <a:lstStyle/>
                    <a:p>
                      <a:r>
                        <a:rPr lang="en-US" b="0" dirty="0"/>
                        <a:t>Gowri Mahadimane Govardhana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49973689"/>
                  </a:ext>
                </a:extLst>
              </a:tr>
              <a:tr h="602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 </a:t>
                      </a:r>
                      <a:r>
                        <a:rPr lang="en-US" sz="1400" cap="none" spc="0" dirty="0">
                          <a:solidFill>
                            <a:schemeClr val="tx1"/>
                          </a:solidFill>
                          <a:latin typeface="Times New Roman" panose="02020603050405020304" pitchFamily="18" charset="0"/>
                          <a:cs typeface="Times New Roman" panose="02020603050405020304" pitchFamily="18" charset="0"/>
                        </a:rPr>
                        <a:t>GUI for Librarian Domain using swing, Controllers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3203790"/>
                  </a:ext>
                </a:extLst>
              </a:tr>
              <a:tr h="349246">
                <a:tc>
                  <a:txBody>
                    <a:bodyPr/>
                    <a:lstStyle/>
                    <a:p>
                      <a:r>
                        <a:rPr lang="en-US" dirty="0"/>
                        <a:t>Khushi Prakash Gowda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11318336"/>
                  </a:ext>
                </a:extLst>
              </a:tr>
              <a:tr h="602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 </a:t>
                      </a:r>
                      <a:r>
                        <a:rPr lang="en-US" sz="1400" cap="none" spc="0" dirty="0">
                          <a:solidFill>
                            <a:schemeClr val="tx1"/>
                          </a:solidFill>
                          <a:latin typeface="Times New Roman" panose="02020603050405020304" pitchFamily="18" charset="0"/>
                          <a:cs typeface="Times New Roman" panose="02020603050405020304" pitchFamily="18" charset="0"/>
                        </a:rPr>
                        <a:t>GUI for Member Domain using swing, Validations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21111704"/>
                  </a:ext>
                </a:extLst>
              </a:tr>
              <a:tr h="349246">
                <a:tc>
                  <a:txBody>
                    <a:bodyPr/>
                    <a:lstStyle/>
                    <a:p>
                      <a:r>
                        <a:rPr lang="en-US" dirty="0"/>
                        <a:t>Vishnuvardhan </a:t>
                      </a:r>
                      <a:r>
                        <a:rPr lang="en-US" dirty="0" err="1"/>
                        <a:t>Chennavaram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65597338"/>
                  </a:ext>
                </a:extLst>
              </a:tr>
              <a:tr h="602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 </a:t>
                      </a:r>
                      <a:r>
                        <a:rPr lang="en-US" sz="1400" cap="none" spc="0" dirty="0">
                          <a:solidFill>
                            <a:schemeClr val="tx1"/>
                          </a:solidFill>
                          <a:latin typeface="Times New Roman" panose="02020603050405020304" pitchFamily="18" charset="0"/>
                          <a:cs typeface="Times New Roman" panose="02020603050405020304" pitchFamily="18" charset="0"/>
                        </a:rPr>
                        <a:t>GUI for Signup using swing, GUI for Login using swing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77000728"/>
                  </a:ext>
                </a:extLst>
              </a:tr>
              <a:tr h="349246">
                <a:tc>
                  <a:txBody>
                    <a:bodyPr/>
                    <a:lstStyle/>
                    <a:p>
                      <a:r>
                        <a:rPr lang="en-US" dirty="0"/>
                        <a:t>Niharika </a:t>
                      </a:r>
                      <a:r>
                        <a:rPr lang="en-US" dirty="0" err="1"/>
                        <a:t>Vittal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49120060"/>
                  </a:ext>
                </a:extLst>
              </a:tr>
              <a:tr h="602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ym typeface="Wingdings" pitchFamily="2" charset="2"/>
                        </a:rPr>
                        <a:t> </a:t>
                      </a:r>
                      <a:r>
                        <a:rPr lang="en-US" sz="1400" cap="none" spc="0" dirty="0">
                          <a:solidFill>
                            <a:schemeClr val="tx1"/>
                          </a:solidFill>
                          <a:latin typeface="Times New Roman" panose="02020603050405020304" pitchFamily="18" charset="0"/>
                          <a:cs typeface="Times New Roman" panose="02020603050405020304" pitchFamily="18" charset="0"/>
                        </a:rPr>
                        <a:t>MVC architecture and modules for Library Domain, Modules for Librarian and Member Domain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11017908"/>
                  </a:ext>
                </a:extLst>
              </a:tr>
              <a:tr h="349246">
                <a:tc>
                  <a:txBody>
                    <a:bodyPr/>
                    <a:lstStyle/>
                    <a:p>
                      <a:r>
                        <a:rPr lang="en-US" dirty="0" err="1"/>
                        <a:t>Rishika</a:t>
                      </a:r>
                      <a:r>
                        <a:rPr lang="en-US" dirty="0"/>
                        <a:t> Reddy </a:t>
                      </a:r>
                      <a:r>
                        <a:rPr lang="en-US" dirty="0" err="1"/>
                        <a:t>Kotha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54930569"/>
                  </a:ext>
                </a:extLst>
              </a:tr>
              <a:tr h="6866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 </a:t>
                      </a:r>
                      <a:r>
                        <a:rPr lang="en-US" sz="1400" cap="none" spc="0" dirty="0">
                          <a:solidFill>
                            <a:schemeClr val="tx1"/>
                          </a:solidFill>
                          <a:latin typeface="Times New Roman" panose="02020603050405020304" pitchFamily="18" charset="0"/>
                          <a:cs typeface="Times New Roman" panose="02020603050405020304" pitchFamily="18" charset="0"/>
                        </a:rPr>
                        <a:t>Integration of CSV file data using file handling, and exception handling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9003184"/>
                  </a:ext>
                </a:extLst>
              </a:tr>
            </a:tbl>
          </a:graphicData>
        </a:graphic>
      </p:graphicFrame>
    </p:spTree>
    <p:extLst>
      <p:ext uri="{BB962C8B-B14F-4D97-AF65-F5344CB8AC3E}">
        <p14:creationId xmlns:p14="http://schemas.microsoft.com/office/powerpoint/2010/main" val="175326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234130-DC23-AEE4-D955-6973F48CCC15}"/>
              </a:ext>
            </a:extLst>
          </p:cNvPr>
          <p:cNvPicPr>
            <a:picLocks noChangeAspect="1"/>
          </p:cNvPicPr>
          <p:nvPr/>
        </p:nvPicPr>
        <p:blipFill rotWithShape="1">
          <a:blip r:embed="rId2"/>
          <a:srcRect t="25000"/>
          <a:stretch/>
        </p:blipFill>
        <p:spPr>
          <a:xfrm rot="16200000">
            <a:off x="2903452" y="-2903454"/>
            <a:ext cx="6858001" cy="12664905"/>
          </a:xfrm>
          <a:prstGeom prst="rect">
            <a:avLst/>
          </a:prstGeom>
        </p:spPr>
      </p:pic>
      <p:sp>
        <p:nvSpPr>
          <p:cNvPr id="6" name="TextBox 5">
            <a:extLst>
              <a:ext uri="{FF2B5EF4-FFF2-40B4-BE49-F238E27FC236}">
                <a16:creationId xmlns:a16="http://schemas.microsoft.com/office/drawing/2014/main" id="{F1856385-FEF1-1B40-9990-1B062BD89094}"/>
              </a:ext>
            </a:extLst>
          </p:cNvPr>
          <p:cNvSpPr txBox="1"/>
          <p:nvPr/>
        </p:nvSpPr>
        <p:spPr>
          <a:xfrm>
            <a:off x="367904" y="5072697"/>
            <a:ext cx="6193630" cy="1200329"/>
          </a:xfrm>
          <a:prstGeom prst="rect">
            <a:avLst/>
          </a:prstGeom>
          <a:noFill/>
        </p:spPr>
        <p:txBody>
          <a:bodyPr wrap="square">
            <a:spAutoFit/>
          </a:bodyPr>
          <a:lstStyle/>
          <a:p>
            <a:pPr algn="ctr" defTabSz="914400">
              <a:lnSpc>
                <a:spcPct val="90000"/>
              </a:lnSpc>
              <a:spcBef>
                <a:spcPct val="0"/>
              </a:spcBef>
              <a:spcAft>
                <a:spcPts val="600"/>
              </a:spcAft>
            </a:pPr>
            <a:r>
              <a:rPr lang="en-US" sz="8000" b="1" dirty="0">
                <a:solidFill>
                  <a:schemeClr val="bg1"/>
                </a:solidFill>
                <a:latin typeface="+mj-lt"/>
              </a:rPr>
              <a:t>Thank you !</a:t>
            </a:r>
          </a:p>
        </p:txBody>
      </p:sp>
    </p:spTree>
    <p:extLst>
      <p:ext uri="{BB962C8B-B14F-4D97-AF65-F5344CB8AC3E}">
        <p14:creationId xmlns:p14="http://schemas.microsoft.com/office/powerpoint/2010/main" val="168543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2905" y="953965"/>
            <a:ext cx="9280223"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DF7386-637E-AAFA-F82F-580EEA4BC2BB}"/>
              </a:ext>
            </a:extLst>
          </p:cNvPr>
          <p:cNvPicPr>
            <a:picLocks noChangeAspect="1"/>
          </p:cNvPicPr>
          <p:nvPr/>
        </p:nvPicPr>
        <p:blipFill rotWithShape="1">
          <a:blip r:embed="rId2"/>
          <a:srcRect t="25000"/>
          <a:stretch/>
        </p:blipFill>
        <p:spPr>
          <a:xfrm>
            <a:off x="8943975" y="-29183"/>
            <a:ext cx="3338419" cy="6858000"/>
          </a:xfrm>
          <a:prstGeom prst="rect">
            <a:avLst/>
          </a:prstGeom>
        </p:spPr>
      </p:pic>
      <p:sp>
        <p:nvSpPr>
          <p:cNvPr id="21" name="TextBox 20">
            <a:extLst>
              <a:ext uri="{FF2B5EF4-FFF2-40B4-BE49-F238E27FC236}">
                <a16:creationId xmlns:a16="http://schemas.microsoft.com/office/drawing/2014/main" id="{3CA2C77B-6E76-CF13-0FC2-6CC8789752FB}"/>
              </a:ext>
            </a:extLst>
          </p:cNvPr>
          <p:cNvSpPr txBox="1"/>
          <p:nvPr/>
        </p:nvSpPr>
        <p:spPr>
          <a:xfrm>
            <a:off x="1202511" y="60441"/>
            <a:ext cx="3638550" cy="984885"/>
          </a:xfrm>
          <a:prstGeom prst="rect">
            <a:avLst/>
          </a:prstGeom>
          <a:noFill/>
        </p:spPr>
        <p:txBody>
          <a:bodyPr wrap="square" rtlCol="0">
            <a:spAutoFit/>
          </a:bodyPr>
          <a:lstStyle/>
          <a:p>
            <a:r>
              <a:rPr lang="en-US" sz="4000" b="1" dirty="0">
                <a:solidFill>
                  <a:schemeClr val="tx1">
                    <a:lumMod val="85000"/>
                    <a:lumOff val="15000"/>
                  </a:schemeClr>
                </a:solidFill>
                <a:latin typeface="+mj-lt"/>
              </a:rPr>
              <a:t>Overview</a:t>
            </a:r>
          </a:p>
          <a:p>
            <a:endParaRPr lang="en-US" dirty="0"/>
          </a:p>
        </p:txBody>
      </p:sp>
      <p:sp>
        <p:nvSpPr>
          <p:cNvPr id="23" name="TextBox 22">
            <a:extLst>
              <a:ext uri="{FF2B5EF4-FFF2-40B4-BE49-F238E27FC236}">
                <a16:creationId xmlns:a16="http://schemas.microsoft.com/office/drawing/2014/main" id="{61447C44-BDA0-CE8B-08DB-49E9D055C413}"/>
              </a:ext>
            </a:extLst>
          </p:cNvPr>
          <p:cNvSpPr txBox="1"/>
          <p:nvPr/>
        </p:nvSpPr>
        <p:spPr>
          <a:xfrm>
            <a:off x="1618872" y="1045326"/>
            <a:ext cx="4796216" cy="44748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Abadi MT Condensed Light" panose="020B0306030101010103" pitchFamily="34" charset="77"/>
                <a:cs typeface="Calibri" panose="020F0502020204030204" pitchFamily="34" charset="0"/>
              </a:rPr>
              <a:t>Problem Statement </a:t>
            </a:r>
          </a:p>
          <a:p>
            <a:pPr marL="342900" indent="-342900">
              <a:lnSpc>
                <a:spcPct val="150000"/>
              </a:lnSpc>
              <a:buFont typeface="Arial" panose="020B0604020202020204" pitchFamily="34" charset="0"/>
              <a:buChar char="•"/>
            </a:pPr>
            <a:r>
              <a:rPr lang="en-US" sz="2400" dirty="0">
                <a:latin typeface="Abadi MT Condensed Light" panose="020B0306030101010103" pitchFamily="34" charset="77"/>
                <a:cs typeface="Calibri" panose="020F0502020204030204" pitchFamily="34" charset="0"/>
              </a:rPr>
              <a:t>Flow Diagram</a:t>
            </a:r>
          </a:p>
          <a:p>
            <a:pPr marL="342900" indent="-342900">
              <a:lnSpc>
                <a:spcPct val="150000"/>
              </a:lnSpc>
              <a:buFont typeface="Arial" panose="020B0604020202020204" pitchFamily="34" charset="0"/>
              <a:buChar char="•"/>
            </a:pPr>
            <a:r>
              <a:rPr lang="en-US" sz="2400" dirty="0">
                <a:latin typeface="Abadi MT Condensed Light" panose="020B0306030101010103" pitchFamily="34" charset="77"/>
                <a:cs typeface="Calibri" panose="020F0502020204030204" pitchFamily="34" charset="0"/>
              </a:rPr>
              <a:t>Tech Stack</a:t>
            </a:r>
          </a:p>
          <a:p>
            <a:pPr marL="342900" indent="-342900">
              <a:lnSpc>
                <a:spcPct val="150000"/>
              </a:lnSpc>
              <a:buFont typeface="Arial" panose="020B0604020202020204" pitchFamily="34" charset="0"/>
              <a:buChar char="•"/>
            </a:pPr>
            <a:r>
              <a:rPr lang="en-US" sz="2400" dirty="0">
                <a:latin typeface="Abadi MT Condensed Light" panose="020B0306030101010103" pitchFamily="34" charset="77"/>
                <a:cs typeface="Calibri" panose="020F0502020204030204" pitchFamily="34" charset="0"/>
              </a:rPr>
              <a:t>Implementation and Methodology</a:t>
            </a:r>
          </a:p>
          <a:p>
            <a:pPr marL="342900" indent="-342900">
              <a:lnSpc>
                <a:spcPct val="150000"/>
              </a:lnSpc>
              <a:buFont typeface="Arial" panose="020B0604020202020204" pitchFamily="34" charset="0"/>
              <a:buChar char="•"/>
            </a:pPr>
            <a:r>
              <a:rPr lang="en-US" sz="2400" dirty="0">
                <a:latin typeface="Abadi MT Condensed Light" panose="020B0306030101010103" pitchFamily="34" charset="77"/>
                <a:cs typeface="Calibri" panose="020F0502020204030204" pitchFamily="34" charset="0"/>
              </a:rPr>
              <a:t>Concepts Used</a:t>
            </a:r>
          </a:p>
          <a:p>
            <a:pPr marL="342900" indent="-342900">
              <a:lnSpc>
                <a:spcPct val="150000"/>
              </a:lnSpc>
              <a:buFont typeface="Arial" panose="020B0604020202020204" pitchFamily="34" charset="0"/>
              <a:buChar char="•"/>
            </a:pPr>
            <a:r>
              <a:rPr lang="en-US" sz="2400" dirty="0">
                <a:latin typeface="Abadi MT Condensed Light" panose="020B0306030101010103" pitchFamily="34" charset="77"/>
                <a:cs typeface="Calibri" panose="020F0502020204030204" pitchFamily="34" charset="0"/>
              </a:rPr>
              <a:t>Project Output</a:t>
            </a:r>
          </a:p>
          <a:p>
            <a:pPr marL="342900" indent="-342900">
              <a:lnSpc>
                <a:spcPct val="150000"/>
              </a:lnSpc>
              <a:buFont typeface="Arial" panose="020B0604020202020204" pitchFamily="34" charset="0"/>
              <a:buChar char="•"/>
            </a:pPr>
            <a:r>
              <a:rPr lang="en-US" sz="2400" dirty="0">
                <a:latin typeface="Abadi MT Condensed Light" panose="020B0306030101010103" pitchFamily="34" charset="77"/>
                <a:cs typeface="Calibri" panose="020F0502020204030204" pitchFamily="34" charset="0"/>
              </a:rPr>
              <a:t>Learning Outcomes</a:t>
            </a:r>
          </a:p>
          <a:p>
            <a:pPr marL="342900" indent="-342900">
              <a:lnSpc>
                <a:spcPct val="150000"/>
              </a:lnSpc>
              <a:buFont typeface="Arial" panose="020B0604020202020204" pitchFamily="34" charset="0"/>
              <a:buChar char="•"/>
            </a:pPr>
            <a:r>
              <a:rPr lang="en-US" sz="2400" dirty="0">
                <a:latin typeface="Abadi MT Condensed Light" panose="020B0306030101010103" pitchFamily="34" charset="77"/>
                <a:cs typeface="Calibri" panose="020F0502020204030204" pitchFamily="34" charset="0"/>
              </a:rPr>
              <a:t>Individual Contributions</a:t>
            </a:r>
          </a:p>
        </p:txBody>
      </p:sp>
    </p:spTree>
    <p:extLst>
      <p:ext uri="{BB962C8B-B14F-4D97-AF65-F5344CB8AC3E}">
        <p14:creationId xmlns:p14="http://schemas.microsoft.com/office/powerpoint/2010/main" val="268651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2905" y="953965"/>
            <a:ext cx="9280223"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DF7386-637E-AAFA-F82F-580EEA4BC2BB}"/>
              </a:ext>
            </a:extLst>
          </p:cNvPr>
          <p:cNvPicPr>
            <a:picLocks noChangeAspect="1"/>
          </p:cNvPicPr>
          <p:nvPr/>
        </p:nvPicPr>
        <p:blipFill rotWithShape="1">
          <a:blip r:embed="rId2"/>
          <a:srcRect t="25000"/>
          <a:stretch/>
        </p:blipFill>
        <p:spPr>
          <a:xfrm rot="16200000">
            <a:off x="1850233" y="4250529"/>
            <a:ext cx="757237" cy="4457703"/>
          </a:xfrm>
          <a:prstGeom prst="rect">
            <a:avLst/>
          </a:prstGeom>
        </p:spPr>
      </p:pic>
      <p:sp>
        <p:nvSpPr>
          <p:cNvPr id="21" name="TextBox 20">
            <a:extLst>
              <a:ext uri="{FF2B5EF4-FFF2-40B4-BE49-F238E27FC236}">
                <a16:creationId xmlns:a16="http://schemas.microsoft.com/office/drawing/2014/main" id="{3CA2C77B-6E76-CF13-0FC2-6CC8789752FB}"/>
              </a:ext>
            </a:extLst>
          </p:cNvPr>
          <p:cNvSpPr txBox="1"/>
          <p:nvPr/>
        </p:nvSpPr>
        <p:spPr>
          <a:xfrm>
            <a:off x="882176" y="164997"/>
            <a:ext cx="7741464" cy="984885"/>
          </a:xfrm>
          <a:prstGeom prst="rect">
            <a:avLst/>
          </a:prstGeom>
          <a:noFill/>
        </p:spPr>
        <p:txBody>
          <a:bodyPr wrap="square" rtlCol="0">
            <a:spAutoFit/>
          </a:bodyPr>
          <a:lstStyle/>
          <a:p>
            <a:r>
              <a:rPr lang="en-US" sz="4000" b="1" dirty="0">
                <a:solidFill>
                  <a:schemeClr val="tx1">
                    <a:lumMod val="85000"/>
                    <a:lumOff val="15000"/>
                  </a:schemeClr>
                </a:solidFill>
                <a:latin typeface="+mj-lt"/>
              </a:rPr>
              <a:t>   Problem Statement</a:t>
            </a:r>
          </a:p>
          <a:p>
            <a:endParaRPr lang="en-US" dirty="0"/>
          </a:p>
        </p:txBody>
      </p:sp>
      <p:sp>
        <p:nvSpPr>
          <p:cNvPr id="23" name="TextBox 22">
            <a:extLst>
              <a:ext uri="{FF2B5EF4-FFF2-40B4-BE49-F238E27FC236}">
                <a16:creationId xmlns:a16="http://schemas.microsoft.com/office/drawing/2014/main" id="{61447C44-BDA0-CE8B-08DB-49E9D055C413}"/>
              </a:ext>
            </a:extLst>
          </p:cNvPr>
          <p:cNvSpPr txBox="1"/>
          <p:nvPr/>
        </p:nvSpPr>
        <p:spPr>
          <a:xfrm>
            <a:off x="1484653" y="1088327"/>
            <a:ext cx="8896726" cy="4062651"/>
          </a:xfrm>
          <a:prstGeom prst="rect">
            <a:avLst/>
          </a:prstGeom>
          <a:noFill/>
        </p:spPr>
        <p:txBody>
          <a:bodyPr wrap="square" rtlCol="0">
            <a:spAutoFit/>
          </a:bodyPr>
          <a:lstStyle/>
          <a:p>
            <a:pPr algn="just">
              <a:lnSpc>
                <a:spcPct val="150000"/>
              </a:lnSpc>
            </a:pPr>
            <a:r>
              <a:rPr lang="en-IN" sz="2000" dirty="0">
                <a:effectLst/>
                <a:latin typeface="Abadi MT Condensed Light" panose="020B0306030101010103" pitchFamily="34" charset="77"/>
              </a:rPr>
              <a:t>The primary objective is to create a Library Management System with user authentication for "Member" and "Librarian" roles. The system allows users to log in and access role-specific functionalities. This includes maintaining a library </a:t>
            </a:r>
            <a:r>
              <a:rPr lang="en-IN" sz="2000" dirty="0" err="1">
                <a:effectLst/>
                <a:latin typeface="Abadi MT Condensed Light" panose="020B0306030101010103" pitchFamily="34" charset="77"/>
              </a:rPr>
              <a:t>catalog</a:t>
            </a:r>
            <a:r>
              <a:rPr lang="en-IN" sz="2000" dirty="0">
                <a:effectLst/>
                <a:latin typeface="Abadi MT Condensed Light" panose="020B0306030101010103" pitchFamily="34" charset="77"/>
              </a:rPr>
              <a:t>, borrowing and returning books, managing user accounts, and performing administrative tasks for librarians. The application also provides features for users to register new accounts, track book availability, and manage borrowed items. It employs CSV files for storing user data and follows the Model-View-Controller (MVC) design pattern to separate concerns and improve code maintainability.</a:t>
            </a:r>
          </a:p>
          <a:p>
            <a:pPr algn="just"/>
            <a:endParaRPr lang="en-IN" b="0" i="0" dirty="0">
              <a:solidFill>
                <a:srgbClr val="FFFFFF"/>
              </a:solidFill>
              <a:effectLst/>
              <a:highlight>
                <a:srgbClr val="212121"/>
              </a:highlight>
              <a:latin typeface="+mj-lt"/>
            </a:endParaRPr>
          </a:p>
        </p:txBody>
      </p:sp>
      <p:pic>
        <p:nvPicPr>
          <p:cNvPr id="2" name="Picture 1">
            <a:extLst>
              <a:ext uri="{FF2B5EF4-FFF2-40B4-BE49-F238E27FC236}">
                <a16:creationId xmlns:a16="http://schemas.microsoft.com/office/drawing/2014/main" id="{4FA54691-04F8-193F-6998-03A7BA4C66C9}"/>
              </a:ext>
            </a:extLst>
          </p:cNvPr>
          <p:cNvPicPr>
            <a:picLocks noChangeAspect="1"/>
          </p:cNvPicPr>
          <p:nvPr/>
        </p:nvPicPr>
        <p:blipFill rotWithShape="1">
          <a:blip r:embed="rId2"/>
          <a:srcRect t="25000"/>
          <a:stretch/>
        </p:blipFill>
        <p:spPr>
          <a:xfrm rot="16200000">
            <a:off x="9710737" y="-1724025"/>
            <a:ext cx="757237" cy="4205287"/>
          </a:xfrm>
          <a:prstGeom prst="rect">
            <a:avLst/>
          </a:prstGeom>
        </p:spPr>
      </p:pic>
    </p:spTree>
    <p:extLst>
      <p:ext uri="{BB962C8B-B14F-4D97-AF65-F5344CB8AC3E}">
        <p14:creationId xmlns:p14="http://schemas.microsoft.com/office/powerpoint/2010/main" val="361462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3335" y="952194"/>
            <a:ext cx="4140682" cy="49584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CA2C77B-6E76-CF13-0FC2-6CC8789752FB}"/>
              </a:ext>
            </a:extLst>
          </p:cNvPr>
          <p:cNvSpPr txBox="1"/>
          <p:nvPr/>
        </p:nvSpPr>
        <p:spPr>
          <a:xfrm>
            <a:off x="1081897" y="1838725"/>
            <a:ext cx="3665507" cy="2037951"/>
          </a:xfrm>
          <a:prstGeom prst="rect">
            <a:avLst/>
          </a:prstGeom>
        </p:spPr>
        <p:txBody>
          <a:bodyPr vert="horz" lIns="91440" tIns="45720" rIns="91440" bIns="45720" rtlCol="0" anchor="ctr">
            <a:normAutofit/>
          </a:bodyPr>
          <a:lstStyle/>
          <a:p>
            <a:pPr>
              <a:lnSpc>
                <a:spcPct val="120000"/>
              </a:lnSpc>
              <a:spcBef>
                <a:spcPct val="0"/>
              </a:spcBef>
              <a:spcAft>
                <a:spcPts val="600"/>
              </a:spcAft>
            </a:pPr>
            <a:r>
              <a:rPr lang="en-US" sz="3200" b="1" cap="all" spc="530" dirty="0">
                <a:latin typeface="+mj-lt"/>
                <a:ea typeface="+mj-ea"/>
                <a:cs typeface="+mj-cs"/>
              </a:rPr>
              <a:t>Flow Diagram</a:t>
            </a:r>
          </a:p>
          <a:p>
            <a:pPr>
              <a:lnSpc>
                <a:spcPct val="120000"/>
              </a:lnSpc>
              <a:spcBef>
                <a:spcPct val="0"/>
              </a:spcBef>
              <a:spcAft>
                <a:spcPts val="600"/>
              </a:spcAft>
            </a:pPr>
            <a:endParaRPr lang="en-US" sz="3200" cap="all" spc="530" dirty="0">
              <a:latin typeface="+mj-lt"/>
              <a:ea typeface="+mj-ea"/>
              <a:cs typeface="+mj-cs"/>
            </a:endParaRPr>
          </a:p>
        </p:txBody>
      </p:sp>
      <p:pic>
        <p:nvPicPr>
          <p:cNvPr id="7" name="Picture 6" descr="A diagram of a library management system&#10;&#10;Description automatically generated">
            <a:extLst>
              <a:ext uri="{FF2B5EF4-FFF2-40B4-BE49-F238E27FC236}">
                <a16:creationId xmlns:a16="http://schemas.microsoft.com/office/drawing/2014/main" id="{50EC3A60-BF48-9D60-0215-4A8A1E863AF5}"/>
              </a:ext>
            </a:extLst>
          </p:cNvPr>
          <p:cNvPicPr>
            <a:picLocks noChangeAspect="1"/>
          </p:cNvPicPr>
          <p:nvPr/>
        </p:nvPicPr>
        <p:blipFill rotWithShape="1">
          <a:blip r:embed="rId2"/>
          <a:srcRect t="721" r="2" b="2"/>
          <a:stretch/>
        </p:blipFill>
        <p:spPr>
          <a:xfrm>
            <a:off x="5829300" y="342901"/>
            <a:ext cx="5605731" cy="6329362"/>
          </a:xfrm>
          <a:prstGeom prst="rect">
            <a:avLst/>
          </a:prstGeom>
        </p:spPr>
      </p:pic>
    </p:spTree>
    <p:extLst>
      <p:ext uri="{BB962C8B-B14F-4D97-AF65-F5344CB8AC3E}">
        <p14:creationId xmlns:p14="http://schemas.microsoft.com/office/powerpoint/2010/main" val="205175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2905" y="953965"/>
            <a:ext cx="9280223"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DF7386-637E-AAFA-F82F-580EEA4BC2BB}"/>
              </a:ext>
            </a:extLst>
          </p:cNvPr>
          <p:cNvPicPr>
            <a:picLocks noChangeAspect="1"/>
          </p:cNvPicPr>
          <p:nvPr/>
        </p:nvPicPr>
        <p:blipFill rotWithShape="1">
          <a:blip r:embed="rId2"/>
          <a:srcRect t="25000"/>
          <a:stretch/>
        </p:blipFill>
        <p:spPr>
          <a:xfrm rot="16200000">
            <a:off x="1850233" y="4250529"/>
            <a:ext cx="757237" cy="4457703"/>
          </a:xfrm>
          <a:prstGeom prst="rect">
            <a:avLst/>
          </a:prstGeom>
        </p:spPr>
      </p:pic>
      <p:sp>
        <p:nvSpPr>
          <p:cNvPr id="21" name="TextBox 20">
            <a:extLst>
              <a:ext uri="{FF2B5EF4-FFF2-40B4-BE49-F238E27FC236}">
                <a16:creationId xmlns:a16="http://schemas.microsoft.com/office/drawing/2014/main" id="{3CA2C77B-6E76-CF13-0FC2-6CC8789752FB}"/>
              </a:ext>
            </a:extLst>
          </p:cNvPr>
          <p:cNvSpPr txBox="1"/>
          <p:nvPr/>
        </p:nvSpPr>
        <p:spPr>
          <a:xfrm>
            <a:off x="882176" y="164997"/>
            <a:ext cx="7741464" cy="646331"/>
          </a:xfrm>
          <a:prstGeom prst="rect">
            <a:avLst/>
          </a:prstGeom>
          <a:noFill/>
        </p:spPr>
        <p:txBody>
          <a:bodyPr wrap="square" rtlCol="0">
            <a:spAutoFit/>
          </a:bodyPr>
          <a:lstStyle/>
          <a:p>
            <a:r>
              <a:rPr lang="en-US" sz="3600" b="1" dirty="0">
                <a:latin typeface="+mj-lt"/>
              </a:rPr>
              <a:t>Tech-stack</a:t>
            </a:r>
            <a:endParaRPr lang="en-US" dirty="0"/>
          </a:p>
        </p:txBody>
      </p:sp>
      <p:pic>
        <p:nvPicPr>
          <p:cNvPr id="2" name="Picture 1">
            <a:extLst>
              <a:ext uri="{FF2B5EF4-FFF2-40B4-BE49-F238E27FC236}">
                <a16:creationId xmlns:a16="http://schemas.microsoft.com/office/drawing/2014/main" id="{4FA54691-04F8-193F-6998-03A7BA4C66C9}"/>
              </a:ext>
            </a:extLst>
          </p:cNvPr>
          <p:cNvPicPr>
            <a:picLocks noChangeAspect="1"/>
          </p:cNvPicPr>
          <p:nvPr/>
        </p:nvPicPr>
        <p:blipFill rotWithShape="1">
          <a:blip r:embed="rId2"/>
          <a:srcRect t="25000"/>
          <a:stretch/>
        </p:blipFill>
        <p:spPr>
          <a:xfrm rot="16200000">
            <a:off x="9710737" y="-1724025"/>
            <a:ext cx="757237" cy="4205287"/>
          </a:xfrm>
          <a:prstGeom prst="rect">
            <a:avLst/>
          </a:prstGeom>
        </p:spPr>
      </p:pic>
      <p:sp>
        <p:nvSpPr>
          <p:cNvPr id="6" name="TextBox 5">
            <a:extLst>
              <a:ext uri="{FF2B5EF4-FFF2-40B4-BE49-F238E27FC236}">
                <a16:creationId xmlns:a16="http://schemas.microsoft.com/office/drawing/2014/main" id="{0C1F4A9E-A4FD-11E2-0A3D-B8E572575FE0}"/>
              </a:ext>
            </a:extLst>
          </p:cNvPr>
          <p:cNvSpPr txBox="1"/>
          <p:nvPr/>
        </p:nvSpPr>
        <p:spPr>
          <a:xfrm>
            <a:off x="1407322" y="1309303"/>
            <a:ext cx="9165806" cy="2046714"/>
          </a:xfrm>
          <a:prstGeom prst="rect">
            <a:avLst/>
          </a:prstGeom>
          <a:noFill/>
        </p:spPr>
        <p:txBody>
          <a:bodyPr wrap="square">
            <a:spAutoFit/>
          </a:bodyPr>
          <a:lstStyle/>
          <a:p>
            <a:pPr marL="342900" indent="-182880" defTabSz="914400">
              <a:spcAft>
                <a:spcPts val="600"/>
              </a:spcAft>
              <a:buClr>
                <a:schemeClr val="tx1">
                  <a:lumMod val="85000"/>
                  <a:lumOff val="15000"/>
                </a:schemeClr>
              </a:buClr>
              <a:buFont typeface="Garamond" pitchFamily="18" charset="0"/>
              <a:buChar char="◦"/>
            </a:pPr>
            <a:r>
              <a:rPr lang="en-US" sz="2800" b="1" dirty="0"/>
              <a:t>Programming languages:</a:t>
            </a:r>
            <a:r>
              <a:rPr lang="en-US" sz="2800" dirty="0"/>
              <a:t> Java.</a:t>
            </a:r>
          </a:p>
          <a:p>
            <a:pPr marL="342900" indent="-182880" defTabSz="914400">
              <a:spcAft>
                <a:spcPts val="600"/>
              </a:spcAft>
              <a:buClr>
                <a:schemeClr val="tx1">
                  <a:lumMod val="85000"/>
                  <a:lumOff val="15000"/>
                </a:schemeClr>
              </a:buClr>
              <a:buFont typeface="Garamond" pitchFamily="18" charset="0"/>
              <a:buChar char="◦"/>
            </a:pPr>
            <a:r>
              <a:rPr lang="en-US" sz="2800" b="1" dirty="0"/>
              <a:t>Tools:</a:t>
            </a:r>
            <a:r>
              <a:rPr lang="en-US" sz="2800" dirty="0"/>
              <a:t> Eclipse IDE, NetBeans. IntelliJ Idea and GitHub.</a:t>
            </a:r>
          </a:p>
          <a:p>
            <a:pPr marL="342900" indent="-182880" defTabSz="914400">
              <a:spcAft>
                <a:spcPts val="600"/>
              </a:spcAft>
              <a:buClr>
                <a:schemeClr val="tx1">
                  <a:lumMod val="85000"/>
                  <a:lumOff val="15000"/>
                </a:schemeClr>
              </a:buClr>
              <a:buFont typeface="Garamond" pitchFamily="18" charset="0"/>
              <a:buChar char="◦"/>
            </a:pPr>
            <a:r>
              <a:rPr lang="en-US" sz="2800" b="1" dirty="0"/>
              <a:t>Front-end:</a:t>
            </a:r>
            <a:r>
              <a:rPr lang="en-US" sz="2800" dirty="0"/>
              <a:t> Java Swing.</a:t>
            </a:r>
          </a:p>
          <a:p>
            <a:pPr marL="342900" indent="-182880" defTabSz="914400">
              <a:spcAft>
                <a:spcPts val="600"/>
              </a:spcAft>
              <a:buClr>
                <a:schemeClr val="tx1">
                  <a:lumMod val="85000"/>
                  <a:lumOff val="15000"/>
                </a:schemeClr>
              </a:buClr>
              <a:buFont typeface="Garamond" pitchFamily="18" charset="0"/>
              <a:buChar char="◦"/>
            </a:pPr>
            <a:r>
              <a:rPr lang="en-US" sz="2800" b="1" dirty="0"/>
              <a:t>Data storage:</a:t>
            </a:r>
            <a:r>
              <a:rPr lang="en-US" sz="2800" dirty="0"/>
              <a:t> CSV files.</a:t>
            </a:r>
          </a:p>
        </p:txBody>
      </p:sp>
      <p:pic>
        <p:nvPicPr>
          <p:cNvPr id="7" name="Picture 6">
            <a:extLst>
              <a:ext uri="{FF2B5EF4-FFF2-40B4-BE49-F238E27FC236}">
                <a16:creationId xmlns:a16="http://schemas.microsoft.com/office/drawing/2014/main" id="{F5A2D0BB-8CC1-C1E6-2660-05874A301F1A}"/>
              </a:ext>
            </a:extLst>
          </p:cNvPr>
          <p:cNvPicPr>
            <a:picLocks noChangeAspect="1"/>
          </p:cNvPicPr>
          <p:nvPr/>
        </p:nvPicPr>
        <p:blipFill>
          <a:blip r:embed="rId3">
            <a:alphaModFix amt="20000"/>
          </a:blip>
          <a:stretch>
            <a:fillRect/>
          </a:stretch>
        </p:blipFill>
        <p:spPr>
          <a:xfrm>
            <a:off x="1292904" y="978010"/>
            <a:ext cx="9280224" cy="4897445"/>
          </a:xfrm>
          <a:prstGeom prst="rect">
            <a:avLst/>
          </a:prstGeom>
        </p:spPr>
      </p:pic>
    </p:spTree>
    <p:extLst>
      <p:ext uri="{BB962C8B-B14F-4D97-AF65-F5344CB8AC3E}">
        <p14:creationId xmlns:p14="http://schemas.microsoft.com/office/powerpoint/2010/main" val="22407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2905" y="953965"/>
            <a:ext cx="9280223"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DF7386-637E-AAFA-F82F-580EEA4BC2BB}"/>
              </a:ext>
            </a:extLst>
          </p:cNvPr>
          <p:cNvPicPr>
            <a:picLocks noChangeAspect="1"/>
          </p:cNvPicPr>
          <p:nvPr/>
        </p:nvPicPr>
        <p:blipFill rotWithShape="1">
          <a:blip r:embed="rId2"/>
          <a:srcRect t="25000"/>
          <a:stretch/>
        </p:blipFill>
        <p:spPr>
          <a:xfrm rot="16200000">
            <a:off x="1850233" y="4250529"/>
            <a:ext cx="757237" cy="4457703"/>
          </a:xfrm>
          <a:prstGeom prst="rect">
            <a:avLst/>
          </a:prstGeom>
        </p:spPr>
      </p:pic>
      <p:sp>
        <p:nvSpPr>
          <p:cNvPr id="21" name="TextBox 20">
            <a:extLst>
              <a:ext uri="{FF2B5EF4-FFF2-40B4-BE49-F238E27FC236}">
                <a16:creationId xmlns:a16="http://schemas.microsoft.com/office/drawing/2014/main" id="{3CA2C77B-6E76-CF13-0FC2-6CC8789752FB}"/>
              </a:ext>
            </a:extLst>
          </p:cNvPr>
          <p:cNvSpPr txBox="1"/>
          <p:nvPr/>
        </p:nvSpPr>
        <p:spPr>
          <a:xfrm>
            <a:off x="882176" y="164997"/>
            <a:ext cx="7741464" cy="944874"/>
          </a:xfrm>
          <a:prstGeom prst="rect">
            <a:avLst/>
          </a:prstGeom>
          <a:noFill/>
        </p:spPr>
        <p:txBody>
          <a:bodyPr wrap="square" rtlCol="0">
            <a:spAutoFit/>
          </a:bodyPr>
          <a:lstStyle/>
          <a:p>
            <a:r>
              <a:rPr lang="en-US" sz="3600" b="1" dirty="0">
                <a:solidFill>
                  <a:schemeClr val="tx1">
                    <a:lumMod val="85000"/>
                    <a:lumOff val="15000"/>
                  </a:schemeClr>
                </a:solidFill>
                <a:latin typeface="+mj-lt"/>
              </a:rPr>
              <a:t>Implementation and Methodology</a:t>
            </a:r>
          </a:p>
          <a:p>
            <a:endParaRPr lang="en-US" dirty="0"/>
          </a:p>
        </p:txBody>
      </p:sp>
      <p:pic>
        <p:nvPicPr>
          <p:cNvPr id="2" name="Picture 1">
            <a:extLst>
              <a:ext uri="{FF2B5EF4-FFF2-40B4-BE49-F238E27FC236}">
                <a16:creationId xmlns:a16="http://schemas.microsoft.com/office/drawing/2014/main" id="{4FA54691-04F8-193F-6998-03A7BA4C66C9}"/>
              </a:ext>
            </a:extLst>
          </p:cNvPr>
          <p:cNvPicPr>
            <a:picLocks noChangeAspect="1"/>
          </p:cNvPicPr>
          <p:nvPr/>
        </p:nvPicPr>
        <p:blipFill rotWithShape="1">
          <a:blip r:embed="rId2"/>
          <a:srcRect t="25000"/>
          <a:stretch/>
        </p:blipFill>
        <p:spPr>
          <a:xfrm rot="16200000">
            <a:off x="9710737" y="-1724025"/>
            <a:ext cx="757237" cy="4205287"/>
          </a:xfrm>
          <a:prstGeom prst="rect">
            <a:avLst/>
          </a:prstGeom>
        </p:spPr>
      </p:pic>
      <p:sp>
        <p:nvSpPr>
          <p:cNvPr id="5" name="TextBox 4">
            <a:extLst>
              <a:ext uri="{FF2B5EF4-FFF2-40B4-BE49-F238E27FC236}">
                <a16:creationId xmlns:a16="http://schemas.microsoft.com/office/drawing/2014/main" id="{122E7520-F14C-5560-8F16-8ADA02B0912A}"/>
              </a:ext>
            </a:extLst>
          </p:cNvPr>
          <p:cNvSpPr txBox="1"/>
          <p:nvPr/>
        </p:nvSpPr>
        <p:spPr>
          <a:xfrm>
            <a:off x="1491764" y="1389980"/>
            <a:ext cx="8597591" cy="4078039"/>
          </a:xfrm>
          <a:prstGeom prst="rect">
            <a:avLst/>
          </a:prstGeom>
          <a:noFill/>
        </p:spPr>
        <p:txBody>
          <a:bodyPr wrap="square">
            <a:spAutoFit/>
          </a:bodyPr>
          <a:lstStyle/>
          <a:p>
            <a:pPr marL="342900" indent="-182880" algn="just" defTabSz="914400">
              <a:lnSpc>
                <a:spcPct val="90000"/>
              </a:lnSpc>
              <a:spcAft>
                <a:spcPts val="600"/>
              </a:spcAft>
              <a:buClr>
                <a:schemeClr val="tx1">
                  <a:lumMod val="85000"/>
                  <a:lumOff val="15000"/>
                </a:schemeClr>
              </a:buClr>
              <a:buFont typeface="Garamond" pitchFamily="18" charset="0"/>
              <a:buChar char="◦"/>
            </a:pPr>
            <a:r>
              <a:rPr lang="en-US" sz="2000" dirty="0">
                <a:latin typeface="Abadi MT Condensed Light" panose="020B0306030101010103" pitchFamily="34" charset="77"/>
              </a:rPr>
              <a:t>The project’s structure is mainly concentrated on developing using MVC pattern.</a:t>
            </a:r>
          </a:p>
          <a:p>
            <a:pPr marL="342900" indent="-182880" algn="just" defTabSz="914400">
              <a:lnSpc>
                <a:spcPct val="90000"/>
              </a:lnSpc>
              <a:spcAft>
                <a:spcPts val="600"/>
              </a:spcAft>
              <a:buClr>
                <a:schemeClr val="tx1">
                  <a:lumMod val="85000"/>
                  <a:lumOff val="15000"/>
                </a:schemeClr>
              </a:buClr>
              <a:buFont typeface="Garamond" pitchFamily="18" charset="0"/>
              <a:buChar char="◦"/>
            </a:pPr>
            <a:r>
              <a:rPr lang="en-US" sz="2000" dirty="0">
                <a:latin typeface="Abadi MT Condensed Light" panose="020B0306030101010103" pitchFamily="34" charset="77"/>
              </a:rPr>
              <a:t>In Models, the classes for Books, Users and  Borrow were created.</a:t>
            </a:r>
          </a:p>
          <a:p>
            <a:pPr marL="342900" indent="-182880" algn="just" defTabSz="914400">
              <a:lnSpc>
                <a:spcPct val="90000"/>
              </a:lnSpc>
              <a:spcAft>
                <a:spcPts val="600"/>
              </a:spcAft>
              <a:buClr>
                <a:schemeClr val="tx1">
                  <a:lumMod val="85000"/>
                  <a:lumOff val="15000"/>
                </a:schemeClr>
              </a:buClr>
              <a:buFont typeface="Garamond" pitchFamily="18" charset="0"/>
              <a:buChar char="◦"/>
            </a:pPr>
            <a:r>
              <a:rPr lang="en-US" sz="2000" dirty="0">
                <a:latin typeface="Abadi MT Condensed Light" panose="020B0306030101010103" pitchFamily="34" charset="77"/>
              </a:rPr>
              <a:t>In Views, the main GUI components are built using Java Swing for sign-up, login, user and member panels.</a:t>
            </a:r>
          </a:p>
          <a:p>
            <a:pPr marL="342900" indent="-182880" algn="just" defTabSz="914400">
              <a:lnSpc>
                <a:spcPct val="90000"/>
              </a:lnSpc>
              <a:spcAft>
                <a:spcPts val="600"/>
              </a:spcAft>
              <a:buClr>
                <a:schemeClr val="tx1">
                  <a:lumMod val="85000"/>
                  <a:lumOff val="15000"/>
                </a:schemeClr>
              </a:buClr>
              <a:buFont typeface="Garamond" pitchFamily="18" charset="0"/>
              <a:buChar char="◦"/>
            </a:pPr>
            <a:r>
              <a:rPr lang="en-US" sz="2000" dirty="0">
                <a:latin typeface="Abadi MT Condensed Light" panose="020B0306030101010103" pitchFamily="34" charset="77"/>
              </a:rPr>
              <a:t>The Controller represents the object storing components such as Array lists and Hash maps, These controller classes can be used for developing API’s when moving into a database. .</a:t>
            </a:r>
          </a:p>
          <a:p>
            <a:pPr marL="342900" indent="-182880" algn="just" defTabSz="914400">
              <a:lnSpc>
                <a:spcPct val="90000"/>
              </a:lnSpc>
              <a:spcAft>
                <a:spcPts val="600"/>
              </a:spcAft>
              <a:buClr>
                <a:schemeClr val="tx1">
                  <a:lumMod val="85000"/>
                  <a:lumOff val="15000"/>
                </a:schemeClr>
              </a:buClr>
              <a:buFont typeface="Garamond" pitchFamily="18" charset="0"/>
              <a:buChar char="◦"/>
            </a:pPr>
            <a:r>
              <a:rPr lang="en-US" sz="2000" dirty="0">
                <a:latin typeface="Abadi MT Condensed Light" panose="020B0306030101010103" pitchFamily="34" charset="77"/>
              </a:rPr>
              <a:t>The GUI part shows the Login and registration page, and different pages based on the role of the user such as Member and Librarian.</a:t>
            </a:r>
          </a:p>
          <a:p>
            <a:pPr marL="342900" indent="-182880" algn="just" defTabSz="914400">
              <a:lnSpc>
                <a:spcPct val="90000"/>
              </a:lnSpc>
              <a:spcAft>
                <a:spcPts val="600"/>
              </a:spcAft>
              <a:buClr>
                <a:schemeClr val="tx1">
                  <a:lumMod val="85000"/>
                  <a:lumOff val="15000"/>
                </a:schemeClr>
              </a:buClr>
              <a:buFont typeface="Garamond" pitchFamily="18" charset="0"/>
              <a:buChar char="◦"/>
            </a:pPr>
            <a:r>
              <a:rPr lang="en-US" sz="2000" dirty="0">
                <a:latin typeface="Abadi MT Condensed Light" panose="020B0306030101010103" pitchFamily="34" charset="77"/>
              </a:rPr>
              <a:t>The products and their details are seeded to the application through CSV files by using the file handling operations and functionalities in java and This is defined in a separate Utils package.</a:t>
            </a:r>
          </a:p>
        </p:txBody>
      </p:sp>
    </p:spTree>
    <p:extLst>
      <p:ext uri="{BB962C8B-B14F-4D97-AF65-F5344CB8AC3E}">
        <p14:creationId xmlns:p14="http://schemas.microsoft.com/office/powerpoint/2010/main" val="371168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2905" y="953965"/>
            <a:ext cx="9280223"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DF7386-637E-AAFA-F82F-580EEA4BC2BB}"/>
              </a:ext>
            </a:extLst>
          </p:cNvPr>
          <p:cNvPicPr>
            <a:picLocks noChangeAspect="1"/>
          </p:cNvPicPr>
          <p:nvPr/>
        </p:nvPicPr>
        <p:blipFill rotWithShape="1">
          <a:blip r:embed="rId2"/>
          <a:srcRect t="25000"/>
          <a:stretch/>
        </p:blipFill>
        <p:spPr>
          <a:xfrm rot="16200000">
            <a:off x="1850233" y="4250529"/>
            <a:ext cx="757237" cy="4457703"/>
          </a:xfrm>
          <a:prstGeom prst="rect">
            <a:avLst/>
          </a:prstGeom>
        </p:spPr>
      </p:pic>
      <p:sp>
        <p:nvSpPr>
          <p:cNvPr id="21" name="TextBox 20">
            <a:extLst>
              <a:ext uri="{FF2B5EF4-FFF2-40B4-BE49-F238E27FC236}">
                <a16:creationId xmlns:a16="http://schemas.microsoft.com/office/drawing/2014/main" id="{3CA2C77B-6E76-CF13-0FC2-6CC8789752FB}"/>
              </a:ext>
            </a:extLst>
          </p:cNvPr>
          <p:cNvSpPr txBox="1"/>
          <p:nvPr/>
        </p:nvSpPr>
        <p:spPr>
          <a:xfrm>
            <a:off x="882176" y="164997"/>
            <a:ext cx="7741464" cy="944874"/>
          </a:xfrm>
          <a:prstGeom prst="rect">
            <a:avLst/>
          </a:prstGeom>
          <a:noFill/>
        </p:spPr>
        <p:txBody>
          <a:bodyPr wrap="square" rtlCol="0">
            <a:spAutoFit/>
          </a:bodyPr>
          <a:lstStyle/>
          <a:p>
            <a:r>
              <a:rPr lang="en-US" sz="3600" b="1" dirty="0">
                <a:solidFill>
                  <a:schemeClr val="tx1">
                    <a:lumMod val="85000"/>
                    <a:lumOff val="15000"/>
                  </a:schemeClr>
                </a:solidFill>
                <a:latin typeface="+mj-lt"/>
              </a:rPr>
              <a:t>Concepts Used</a:t>
            </a:r>
          </a:p>
          <a:p>
            <a:endParaRPr lang="en-US" dirty="0"/>
          </a:p>
        </p:txBody>
      </p:sp>
      <p:pic>
        <p:nvPicPr>
          <p:cNvPr id="2" name="Picture 1">
            <a:extLst>
              <a:ext uri="{FF2B5EF4-FFF2-40B4-BE49-F238E27FC236}">
                <a16:creationId xmlns:a16="http://schemas.microsoft.com/office/drawing/2014/main" id="{4FA54691-04F8-193F-6998-03A7BA4C66C9}"/>
              </a:ext>
            </a:extLst>
          </p:cNvPr>
          <p:cNvPicPr>
            <a:picLocks noChangeAspect="1"/>
          </p:cNvPicPr>
          <p:nvPr/>
        </p:nvPicPr>
        <p:blipFill rotWithShape="1">
          <a:blip r:embed="rId2"/>
          <a:srcRect t="25000"/>
          <a:stretch/>
        </p:blipFill>
        <p:spPr>
          <a:xfrm rot="16200000">
            <a:off x="9710737" y="-1724025"/>
            <a:ext cx="757237" cy="4205287"/>
          </a:xfrm>
          <a:prstGeom prst="rect">
            <a:avLst/>
          </a:prstGeom>
        </p:spPr>
      </p:pic>
      <p:sp>
        <p:nvSpPr>
          <p:cNvPr id="5" name="TextBox 4">
            <a:extLst>
              <a:ext uri="{FF2B5EF4-FFF2-40B4-BE49-F238E27FC236}">
                <a16:creationId xmlns:a16="http://schemas.microsoft.com/office/drawing/2014/main" id="{122E7520-F14C-5560-8F16-8ADA02B0912A}"/>
              </a:ext>
            </a:extLst>
          </p:cNvPr>
          <p:cNvSpPr txBox="1"/>
          <p:nvPr/>
        </p:nvSpPr>
        <p:spPr>
          <a:xfrm>
            <a:off x="1491764" y="1389980"/>
            <a:ext cx="8597591" cy="4662815"/>
          </a:xfrm>
          <a:prstGeom prst="rect">
            <a:avLst/>
          </a:prstGeom>
          <a:noFill/>
        </p:spPr>
        <p:txBody>
          <a:bodyPr wrap="square">
            <a:spAutoFit/>
          </a:bodyPr>
          <a:lstStyle/>
          <a:p>
            <a:pPr marL="342900" indent="-182880" algn="just" defTabSz="914400">
              <a:lnSpc>
                <a:spcPct val="90000"/>
              </a:lnSpc>
              <a:spcAft>
                <a:spcPts val="600"/>
              </a:spcAft>
              <a:buClr>
                <a:schemeClr val="tx1">
                  <a:lumMod val="85000"/>
                  <a:lumOff val="15000"/>
                </a:schemeClr>
              </a:buClr>
              <a:buFont typeface="Garamond" pitchFamily="18" charset="0"/>
              <a:buChar char="◦"/>
            </a:pPr>
            <a:r>
              <a:rPr lang="en-US" sz="2000" dirty="0">
                <a:latin typeface="Abadi MT Condensed Light" panose="020B0306030101010103" pitchFamily="34" charset="77"/>
              </a:rPr>
              <a:t>Java classes (</a:t>
            </a:r>
            <a:r>
              <a:rPr lang="en-US" sz="2000" dirty="0" err="1">
                <a:latin typeface="Abadi MT Condensed Light" panose="020B0306030101010103" pitchFamily="34" charset="77"/>
              </a:rPr>
              <a:t>BookController</a:t>
            </a:r>
            <a:r>
              <a:rPr lang="en-US" sz="2000" dirty="0">
                <a:latin typeface="Abadi MT Condensed Light" panose="020B0306030101010103" pitchFamily="34" charset="77"/>
              </a:rPr>
              <a:t>, Books, </a:t>
            </a:r>
            <a:r>
              <a:rPr lang="en-US" sz="2000" dirty="0" err="1">
                <a:latin typeface="Abadi MT Condensed Light" panose="020B0306030101010103" pitchFamily="34" charset="77"/>
              </a:rPr>
              <a:t>AddBookPanel</a:t>
            </a:r>
            <a:r>
              <a:rPr lang="en-US" sz="2000" dirty="0">
                <a:latin typeface="Abadi MT Condensed Light" panose="020B0306030101010103" pitchFamily="34" charset="77"/>
              </a:rPr>
              <a:t>, etc.,) to organize logical components of the program</a:t>
            </a:r>
          </a:p>
          <a:p>
            <a:pPr marL="342900" indent="-182880" algn="just" defTabSz="914400">
              <a:lnSpc>
                <a:spcPct val="90000"/>
              </a:lnSpc>
              <a:spcAft>
                <a:spcPts val="600"/>
              </a:spcAft>
              <a:buClr>
                <a:schemeClr val="tx1">
                  <a:lumMod val="85000"/>
                  <a:lumOff val="15000"/>
                </a:schemeClr>
              </a:buClr>
              <a:buFont typeface="Garamond" pitchFamily="18" charset="0"/>
              <a:buChar char="◦"/>
            </a:pPr>
            <a:r>
              <a:rPr lang="en-US" sz="2000" dirty="0">
                <a:latin typeface="Abadi MT Condensed Light" panose="020B0306030101010103" pitchFamily="34" charset="77"/>
              </a:rPr>
              <a:t>CSV File Handling (</a:t>
            </a:r>
            <a:r>
              <a:rPr lang="en-US" sz="2000" dirty="0" err="1">
                <a:latin typeface="Abadi MT Condensed Light" panose="020B0306030101010103" pitchFamily="34" charset="77"/>
              </a:rPr>
              <a:t>BufferedReader</a:t>
            </a:r>
            <a:r>
              <a:rPr lang="en-US" sz="2000" dirty="0">
                <a:latin typeface="Abadi MT Condensed Light" panose="020B0306030101010103" pitchFamily="34" charset="77"/>
              </a:rPr>
              <a:t>, </a:t>
            </a:r>
            <a:r>
              <a:rPr lang="en-US" sz="2000" dirty="0" err="1">
                <a:latin typeface="Abadi MT Condensed Light" panose="020B0306030101010103" pitchFamily="34" charset="77"/>
              </a:rPr>
              <a:t>FileReader</a:t>
            </a:r>
            <a:r>
              <a:rPr lang="en-US" sz="2000" dirty="0">
                <a:latin typeface="Abadi MT Condensed Light" panose="020B0306030101010103" pitchFamily="34" charset="77"/>
              </a:rPr>
              <a:t>, etc.,) reading from and writing CSV files</a:t>
            </a:r>
          </a:p>
          <a:p>
            <a:pPr marL="342900" indent="-182880" algn="just" defTabSz="914400">
              <a:lnSpc>
                <a:spcPct val="90000"/>
              </a:lnSpc>
              <a:spcAft>
                <a:spcPts val="600"/>
              </a:spcAft>
              <a:buClr>
                <a:schemeClr val="tx1">
                  <a:lumMod val="85000"/>
                  <a:lumOff val="15000"/>
                </a:schemeClr>
              </a:buClr>
              <a:buFont typeface="Garamond" pitchFamily="18" charset="0"/>
              <a:buChar char="◦"/>
            </a:pPr>
            <a:r>
              <a:rPr lang="en-US" sz="2000" dirty="0">
                <a:latin typeface="Abadi MT Condensed Light" panose="020B0306030101010103" pitchFamily="34" charset="77"/>
              </a:rPr>
              <a:t>Java Collections (</a:t>
            </a:r>
            <a:r>
              <a:rPr lang="en-US" sz="2000" dirty="0" err="1">
                <a:latin typeface="Abadi MT Condensed Light" panose="020B0306030101010103" pitchFamily="34" charset="77"/>
              </a:rPr>
              <a:t>ArrayList</a:t>
            </a:r>
            <a:r>
              <a:rPr lang="en-US" sz="2000" dirty="0">
                <a:latin typeface="Abadi MT Condensed Light" panose="020B0306030101010103" pitchFamily="34" charset="77"/>
              </a:rPr>
              <a:t>, List, </a:t>
            </a:r>
            <a:r>
              <a:rPr lang="en-US" sz="2000" dirty="0" err="1">
                <a:latin typeface="Abadi MT Condensed Light" panose="020B0306030101010103" pitchFamily="34" charset="77"/>
              </a:rPr>
              <a:t>LinkedHashMap</a:t>
            </a:r>
            <a:r>
              <a:rPr lang="en-US" sz="2000" dirty="0">
                <a:latin typeface="Abadi MT Condensed Light" panose="020B0306030101010103" pitchFamily="34" charset="77"/>
              </a:rPr>
              <a:t>, etc.,) for data storage and manipulation</a:t>
            </a:r>
          </a:p>
          <a:p>
            <a:pPr marL="342900" indent="-182880" algn="just" defTabSz="914400">
              <a:lnSpc>
                <a:spcPct val="90000"/>
              </a:lnSpc>
              <a:spcAft>
                <a:spcPts val="600"/>
              </a:spcAft>
              <a:buClr>
                <a:schemeClr val="tx1">
                  <a:lumMod val="85000"/>
                  <a:lumOff val="15000"/>
                </a:schemeClr>
              </a:buClr>
              <a:buFont typeface="Garamond" pitchFamily="18" charset="0"/>
              <a:buChar char="◦"/>
            </a:pPr>
            <a:r>
              <a:rPr lang="en-US" sz="2000" dirty="0" err="1">
                <a:latin typeface="Abadi MT Condensed Light" panose="020B0306030101010103" pitchFamily="34" charset="77"/>
              </a:rPr>
              <a:t>JPanel</a:t>
            </a:r>
            <a:r>
              <a:rPr lang="en-US" sz="2000" dirty="0">
                <a:latin typeface="Abadi MT Condensed Light" panose="020B0306030101010103" pitchFamily="34" charset="77"/>
              </a:rPr>
              <a:t>: Used for creating user creating user interfaces</a:t>
            </a:r>
          </a:p>
          <a:p>
            <a:pPr marL="342900" indent="-182880" algn="just">
              <a:lnSpc>
                <a:spcPct val="90000"/>
              </a:lnSpc>
              <a:spcAft>
                <a:spcPts val="600"/>
              </a:spcAft>
              <a:buClr>
                <a:schemeClr val="tx1">
                  <a:lumMod val="85000"/>
                  <a:lumOff val="15000"/>
                </a:schemeClr>
              </a:buClr>
              <a:buFont typeface="Garamond" pitchFamily="18" charset="0"/>
              <a:buChar char="◦"/>
            </a:pPr>
            <a:r>
              <a:rPr lang="en-US" sz="2000" dirty="0">
                <a:latin typeface="Abadi MT Condensed Light" panose="020B0306030101010103" pitchFamily="34" charset="77"/>
              </a:rPr>
              <a:t>Stream API: </a:t>
            </a:r>
            <a:r>
              <a:rPr lang="en-IN" sz="2000" dirty="0" err="1">
                <a:latin typeface="Abadi MT Condensed Light" panose="020B0306030101010103" pitchFamily="34" charset="77"/>
              </a:rPr>
              <a:t>JButton</a:t>
            </a:r>
            <a:r>
              <a:rPr lang="en-IN" sz="2000" dirty="0">
                <a:latin typeface="Abadi MT Condensed Light" panose="020B0306030101010103" pitchFamily="34" charset="77"/>
              </a:rPr>
              <a:t>, </a:t>
            </a:r>
            <a:r>
              <a:rPr lang="en-IN" sz="2000" dirty="0" err="1">
                <a:latin typeface="Abadi MT Condensed Light" panose="020B0306030101010103" pitchFamily="34" charset="77"/>
              </a:rPr>
              <a:t>JTextField</a:t>
            </a:r>
            <a:r>
              <a:rPr lang="en-IN" sz="2000" dirty="0">
                <a:latin typeface="Abadi MT Condensed Light" panose="020B0306030101010103" pitchFamily="34" charset="77"/>
              </a:rPr>
              <a:t>, </a:t>
            </a:r>
            <a:r>
              <a:rPr lang="en-IN" sz="2000" dirty="0" err="1">
                <a:latin typeface="Abadi MT Condensed Light" panose="020B0306030101010103" pitchFamily="34" charset="77"/>
              </a:rPr>
              <a:t>JLabel</a:t>
            </a:r>
            <a:r>
              <a:rPr lang="en-IN" sz="2000" dirty="0">
                <a:latin typeface="Abadi MT Condensed Light" panose="020B0306030101010103" pitchFamily="34" charset="77"/>
              </a:rPr>
              <a:t>, </a:t>
            </a:r>
            <a:r>
              <a:rPr lang="en-IN" sz="2000" dirty="0" err="1">
                <a:latin typeface="Abadi MT Condensed Light" panose="020B0306030101010103" pitchFamily="34" charset="77"/>
              </a:rPr>
              <a:t>JOptionPane</a:t>
            </a:r>
            <a:r>
              <a:rPr lang="en-IN" sz="2000" dirty="0">
                <a:latin typeface="Abadi MT Condensed Light" panose="020B0306030101010103" pitchFamily="34" charset="77"/>
              </a:rPr>
              <a:t>, </a:t>
            </a:r>
            <a:r>
              <a:rPr lang="en-IN" sz="2000" dirty="0" err="1">
                <a:latin typeface="Abadi MT Condensed Light" panose="020B0306030101010103" pitchFamily="34" charset="77"/>
              </a:rPr>
              <a:t>CardLayout</a:t>
            </a:r>
            <a:r>
              <a:rPr lang="en-IN" sz="2000" dirty="0">
                <a:latin typeface="Abadi MT Condensed Light" panose="020B0306030101010103" pitchFamily="34" charset="77"/>
              </a:rPr>
              <a:t>, etc., are used to build the user interface</a:t>
            </a:r>
          </a:p>
          <a:p>
            <a:pPr marL="342900" indent="-182880" algn="just">
              <a:lnSpc>
                <a:spcPct val="90000"/>
              </a:lnSpc>
              <a:spcAft>
                <a:spcPts val="600"/>
              </a:spcAft>
              <a:buClr>
                <a:schemeClr val="tx1">
                  <a:lumMod val="85000"/>
                  <a:lumOff val="15000"/>
                </a:schemeClr>
              </a:buClr>
              <a:buFont typeface="Garamond" pitchFamily="18" charset="0"/>
              <a:buChar char="◦"/>
            </a:pPr>
            <a:r>
              <a:rPr lang="en-IN" sz="2000" dirty="0">
                <a:latin typeface="Abadi MT Condensed Light" panose="020B0306030101010103" pitchFamily="34" charset="77"/>
              </a:rPr>
              <a:t>Encapsulation: In classes with the use of private </a:t>
            </a:r>
            <a:r>
              <a:rPr lang="en-IN" sz="2000" dirty="0" err="1">
                <a:latin typeface="Abadi MT Condensed Light" panose="020B0306030101010103" pitchFamily="34" charset="77"/>
              </a:rPr>
              <a:t>fileds</a:t>
            </a:r>
            <a:r>
              <a:rPr lang="en-IN" sz="2000" dirty="0">
                <a:latin typeface="Abadi MT Condensed Light" panose="020B0306030101010103" pitchFamily="34" charset="77"/>
              </a:rPr>
              <a:t> and public methods</a:t>
            </a:r>
          </a:p>
          <a:p>
            <a:pPr marL="342900" indent="-182880" algn="just">
              <a:lnSpc>
                <a:spcPct val="90000"/>
              </a:lnSpc>
              <a:spcAft>
                <a:spcPts val="600"/>
              </a:spcAft>
              <a:buClr>
                <a:schemeClr val="tx1">
                  <a:lumMod val="85000"/>
                  <a:lumOff val="15000"/>
                </a:schemeClr>
              </a:buClr>
              <a:buFont typeface="Garamond" pitchFamily="18" charset="0"/>
              <a:buChar char="◦"/>
            </a:pPr>
            <a:r>
              <a:rPr lang="en-IN" sz="2000" dirty="0">
                <a:latin typeface="Abadi MT Condensed Light" panose="020B0306030101010103" pitchFamily="34" charset="77"/>
              </a:rPr>
              <a:t>Data Validation: To ensure if all information fields are filled</a:t>
            </a:r>
          </a:p>
          <a:p>
            <a:pPr marL="342900" indent="-182880" algn="just">
              <a:lnSpc>
                <a:spcPct val="90000"/>
              </a:lnSpc>
              <a:spcAft>
                <a:spcPts val="600"/>
              </a:spcAft>
              <a:buClr>
                <a:schemeClr val="tx1">
                  <a:lumMod val="85000"/>
                  <a:lumOff val="15000"/>
                </a:schemeClr>
              </a:buClr>
              <a:buFont typeface="Garamond" pitchFamily="18" charset="0"/>
              <a:buChar char="◦"/>
            </a:pPr>
            <a:r>
              <a:rPr lang="en-IN" sz="2000" dirty="0">
                <a:latin typeface="Abadi MT Condensed Light" panose="020B0306030101010103" pitchFamily="34" charset="77"/>
              </a:rPr>
              <a:t>Lambdas: Define inline implementation for sorting and filtering operations</a:t>
            </a:r>
          </a:p>
          <a:p>
            <a:pPr marL="342900" indent="-182880" algn="just">
              <a:lnSpc>
                <a:spcPct val="90000"/>
              </a:lnSpc>
              <a:spcAft>
                <a:spcPts val="600"/>
              </a:spcAft>
              <a:buClr>
                <a:schemeClr val="tx1">
                  <a:lumMod val="85000"/>
                  <a:lumOff val="15000"/>
                </a:schemeClr>
              </a:buClr>
              <a:buFont typeface="Garamond" pitchFamily="18" charset="0"/>
              <a:buChar char="◦"/>
            </a:pPr>
            <a:endParaRPr lang="en-IN" sz="2000" dirty="0">
              <a:solidFill>
                <a:srgbClr val="000000"/>
              </a:solidFill>
              <a:effectLst/>
              <a:latin typeface=".SF NS"/>
            </a:endParaRPr>
          </a:p>
          <a:p>
            <a:pPr marL="342900" indent="-182880" algn="just" defTabSz="914400">
              <a:lnSpc>
                <a:spcPct val="90000"/>
              </a:lnSpc>
              <a:spcAft>
                <a:spcPts val="600"/>
              </a:spcAft>
              <a:buClr>
                <a:schemeClr val="tx1">
                  <a:lumMod val="85000"/>
                  <a:lumOff val="15000"/>
                </a:schemeClr>
              </a:buClr>
              <a:buFont typeface="Garamond" pitchFamily="18" charset="0"/>
              <a:buChar char="◦"/>
            </a:pPr>
            <a:endParaRPr lang="en-US" sz="2000" dirty="0"/>
          </a:p>
        </p:txBody>
      </p:sp>
    </p:spTree>
    <p:extLst>
      <p:ext uri="{BB962C8B-B14F-4D97-AF65-F5344CB8AC3E}">
        <p14:creationId xmlns:p14="http://schemas.microsoft.com/office/powerpoint/2010/main" val="319817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7F86FE6-2195-CD95-9610-55EBC0B10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2267" y="952500"/>
            <a:ext cx="4916867"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764A280-A697-BD79-D9FC-971DE540EA25}"/>
              </a:ext>
            </a:extLst>
          </p:cNvPr>
          <p:cNvSpPr txBox="1"/>
          <p:nvPr/>
        </p:nvSpPr>
        <p:spPr>
          <a:xfrm>
            <a:off x="221291" y="-427863"/>
            <a:ext cx="4621772" cy="2317629"/>
          </a:xfrm>
          <a:prstGeom prst="rect">
            <a:avLst/>
          </a:prstGeom>
        </p:spPr>
        <p:txBody>
          <a:bodyPr vert="horz" lIns="91440" tIns="45720" rIns="91440" bIns="45720" rtlCol="0" anchor="ctr">
            <a:normAutofit/>
          </a:bodyPr>
          <a:lstStyle/>
          <a:p>
            <a:pPr>
              <a:lnSpc>
                <a:spcPct val="120000"/>
              </a:lnSpc>
              <a:spcBef>
                <a:spcPct val="0"/>
              </a:spcBef>
              <a:spcAft>
                <a:spcPts val="600"/>
              </a:spcAft>
              <a:buClr>
                <a:schemeClr val="tx1">
                  <a:lumMod val="85000"/>
                  <a:lumOff val="15000"/>
                </a:schemeClr>
              </a:buClr>
            </a:pPr>
            <a:r>
              <a:rPr lang="en-US" sz="3200" b="1" cap="all" spc="530" dirty="0">
                <a:latin typeface="+mj-lt"/>
                <a:ea typeface="+mj-ea"/>
                <a:cs typeface="+mj-cs"/>
              </a:rPr>
              <a:t>Home Page </a:t>
            </a:r>
          </a:p>
          <a:p>
            <a:pPr>
              <a:lnSpc>
                <a:spcPct val="120000"/>
              </a:lnSpc>
              <a:spcBef>
                <a:spcPct val="0"/>
              </a:spcBef>
            </a:pPr>
            <a:endParaRPr lang="en-US" sz="3200" cap="all" spc="530" dirty="0">
              <a:latin typeface="+mj-lt"/>
              <a:ea typeface="+mj-ea"/>
              <a:cs typeface="+mj-cs"/>
            </a:endParaRPr>
          </a:p>
        </p:txBody>
      </p:sp>
      <p:pic>
        <p:nvPicPr>
          <p:cNvPr id="23" name="Picture 22" descr="A login screen with books in the background&#10;&#10;Description automatically generated">
            <a:extLst>
              <a:ext uri="{FF2B5EF4-FFF2-40B4-BE49-F238E27FC236}">
                <a16:creationId xmlns:a16="http://schemas.microsoft.com/office/drawing/2014/main" id="{E5B869D0-C9D9-FB73-842B-532C15F9C114}"/>
              </a:ext>
            </a:extLst>
          </p:cNvPr>
          <p:cNvPicPr>
            <a:picLocks noChangeAspect="1"/>
          </p:cNvPicPr>
          <p:nvPr/>
        </p:nvPicPr>
        <p:blipFill>
          <a:blip r:embed="rId2"/>
          <a:stretch>
            <a:fillRect/>
          </a:stretch>
        </p:blipFill>
        <p:spPr>
          <a:xfrm>
            <a:off x="1227251" y="952499"/>
            <a:ext cx="9423171" cy="5716605"/>
          </a:xfrm>
          <a:prstGeom prst="rect">
            <a:avLst/>
          </a:prstGeom>
          <a:solidFill>
            <a:schemeClr val="accent3"/>
          </a:solidFill>
          <a:ln>
            <a:solidFill>
              <a:schemeClr val="lt1">
                <a:hueOff val="0"/>
                <a:satOff val="0"/>
                <a:lumOff val="0"/>
              </a:schemeClr>
            </a:solidFill>
          </a:ln>
        </p:spPr>
      </p:pic>
    </p:spTree>
    <p:extLst>
      <p:ext uri="{BB962C8B-B14F-4D97-AF65-F5344CB8AC3E}">
        <p14:creationId xmlns:p14="http://schemas.microsoft.com/office/powerpoint/2010/main" val="407806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4A280-A697-BD79-D9FC-971DE540EA25}"/>
              </a:ext>
            </a:extLst>
          </p:cNvPr>
          <p:cNvSpPr txBox="1"/>
          <p:nvPr/>
        </p:nvSpPr>
        <p:spPr>
          <a:xfrm>
            <a:off x="155366" y="469687"/>
            <a:ext cx="7741464" cy="1000274"/>
          </a:xfrm>
          <a:prstGeom prst="rect">
            <a:avLst/>
          </a:prstGeom>
          <a:noFill/>
        </p:spPr>
        <p:txBody>
          <a:bodyPr wrap="square" rtlCol="0">
            <a:spAutoFit/>
          </a:bodyPr>
          <a:lstStyle/>
          <a:p>
            <a:pPr defTabSz="914400">
              <a:spcAft>
                <a:spcPts val="600"/>
              </a:spcAft>
              <a:buClr>
                <a:schemeClr val="tx1">
                  <a:lumMod val="85000"/>
                  <a:lumOff val="15000"/>
                </a:schemeClr>
              </a:buClr>
            </a:pPr>
            <a:r>
              <a:rPr lang="en-US" sz="3600" b="1" dirty="0">
                <a:latin typeface="+mj-lt"/>
                <a:cs typeface="Times New Roman" panose="02020603050405020304" pitchFamily="18" charset="0"/>
              </a:rPr>
              <a:t>Registration Page </a:t>
            </a:r>
          </a:p>
          <a:p>
            <a:endParaRPr lang="en-US" dirty="0"/>
          </a:p>
        </p:txBody>
      </p:sp>
      <p:pic>
        <p:nvPicPr>
          <p:cNvPr id="3" name="Picture 2" descr="A screenshot of a computer&#10;&#10;Description automatically generated">
            <a:extLst>
              <a:ext uri="{FF2B5EF4-FFF2-40B4-BE49-F238E27FC236}">
                <a16:creationId xmlns:a16="http://schemas.microsoft.com/office/drawing/2014/main" id="{BF14092C-15C3-1776-34C4-41C39CA1BB38}"/>
              </a:ext>
            </a:extLst>
          </p:cNvPr>
          <p:cNvPicPr>
            <a:picLocks noChangeAspect="1"/>
          </p:cNvPicPr>
          <p:nvPr/>
        </p:nvPicPr>
        <p:blipFill>
          <a:blip r:embed="rId2"/>
          <a:stretch>
            <a:fillRect/>
          </a:stretch>
        </p:blipFill>
        <p:spPr>
          <a:xfrm>
            <a:off x="4026098" y="308337"/>
            <a:ext cx="7772400" cy="6241325"/>
          </a:xfrm>
          <a:prstGeom prst="rect">
            <a:avLst/>
          </a:prstGeom>
        </p:spPr>
      </p:pic>
    </p:spTree>
    <p:extLst>
      <p:ext uri="{BB962C8B-B14F-4D97-AF65-F5344CB8AC3E}">
        <p14:creationId xmlns:p14="http://schemas.microsoft.com/office/powerpoint/2010/main" val="77280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ois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201</TotalTime>
  <Words>579</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.SF NS</vt:lpstr>
      <vt:lpstr>Abadi</vt:lpstr>
      <vt:lpstr>Abadi MT Condensed Light</vt:lpstr>
      <vt:lpstr>Arial</vt:lpstr>
      <vt:lpstr>Garamond</vt:lpstr>
      <vt:lpstr>Goudy Old Style</vt:lpstr>
      <vt:lpstr>Lato Extended</vt:lpstr>
      <vt:lpstr>Times New Roman</vt:lpstr>
      <vt:lpstr>Univers Light</vt:lpstr>
      <vt:lpstr>Wingdings</vt:lpstr>
      <vt:lpstr>PoiseVTI</vt:lpstr>
      <vt:lpstr>Team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Khushi Prakash Gowda</dc:creator>
  <cp:lastModifiedBy>Gowri Mahadimane Govardhana</cp:lastModifiedBy>
  <cp:revision>14</cp:revision>
  <dcterms:created xsi:type="dcterms:W3CDTF">2024-04-21T21:54:25Z</dcterms:created>
  <dcterms:modified xsi:type="dcterms:W3CDTF">2024-04-22T15:07:34Z</dcterms:modified>
</cp:coreProperties>
</file>