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9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2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5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5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5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54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Chaos‑Enhanced Block‑Permutation &amp; Diffusions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XOR Diffusion (Z 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111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Reshaping </a:t>
            </a:r>
            <a:r>
              <a:rPr sz="1400" b="1" dirty="0" err="1"/>
              <a:t>z_key</a:t>
            </a:r>
            <a:r>
              <a:rPr sz="1400" b="1" dirty="0"/>
              <a:t>: </a:t>
            </a:r>
            <a:r>
              <a:rPr sz="1400" dirty="0"/>
              <a:t>Transforming </a:t>
            </a:r>
            <a:r>
              <a:rPr sz="1400" dirty="0" err="1"/>
              <a:t>z_key</a:t>
            </a:r>
            <a:r>
              <a:rPr sz="1400" dirty="0"/>
              <a:t> into a structured 256×256 matrix optimizes pixel-wise operations for encryption efficiency.</a:t>
            </a:r>
          </a:p>
          <a:p>
            <a:r>
              <a:rPr sz="1400" b="1" dirty="0"/>
              <a:t>Pixel-wise XOR Operations: </a:t>
            </a:r>
            <a:r>
              <a:rPr sz="1400" dirty="0"/>
              <a:t>XOR operations between permuted images and </a:t>
            </a:r>
            <a:r>
              <a:rPr sz="1400" dirty="0" err="1"/>
              <a:t>z_key</a:t>
            </a:r>
            <a:r>
              <a:rPr sz="1400" dirty="0"/>
              <a:t> ensure significant diffusion, contributing to enhanced security dynamics.</a:t>
            </a:r>
          </a:p>
          <a:p>
            <a:r>
              <a:rPr sz="1400" b="1" dirty="0"/>
              <a:t>Self-inverse Property: </a:t>
            </a:r>
            <a:r>
              <a:rPr sz="1400" dirty="0"/>
              <a:t>The self-inverse nature of XOR guarantees reversible transformations, critical for secure decryption processes.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Results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Entropy Measurement: </a:t>
            </a:r>
            <a:r>
              <a:rPr sz="1400"/>
              <a:t>Entropy measured at approximately 7.997 indicates high randomness essential for robust encryption efficacy.</a:t>
            </a:r>
          </a:p>
          <a:p>
            <a:r>
              <a:rPr sz="1400" b="1"/>
              <a:t>NPCR Analysis: </a:t>
            </a:r>
            <a:r>
              <a:rPr sz="1400"/>
              <a:t>NPCR value of approximately 99.6% suggests substantial pixel change, confirming effective ciphertext sensitivity to plaintext variations.</a:t>
            </a:r>
          </a:p>
          <a:p>
            <a:r>
              <a:rPr sz="1400" b="1"/>
              <a:t>Time Efficiency: </a:t>
            </a:r>
            <a:r>
              <a:rPr sz="1400"/>
              <a:t>Encryption and decryption times of about 0.02s and 0.017s demonstrate the algorithm's practicality for real-time applications.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Visual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2547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Original Image: </a:t>
            </a:r>
            <a:r>
              <a:rPr sz="1400" dirty="0"/>
              <a:t>Displayed image patch representing the initial state before any encryption processes are applied.</a:t>
            </a:r>
          </a:p>
          <a:p>
            <a:r>
              <a:rPr sz="1400" b="1" dirty="0"/>
              <a:t>Row/Column Rotation: </a:t>
            </a:r>
            <a:r>
              <a:rPr sz="1400" dirty="0"/>
              <a:t>Demonstrates the transformation from original to rotated state, showcasing initial change during encryption.</a:t>
            </a:r>
          </a:p>
          <a:p>
            <a:r>
              <a:rPr sz="1400" b="1" dirty="0"/>
              <a:t>Final Cipher Image: </a:t>
            </a:r>
            <a:r>
              <a:rPr sz="1400" dirty="0"/>
              <a:t>Reveals the end result after complete encryption, highlighting effective security through chaotic key use.</a:t>
            </a:r>
          </a:p>
        </p:txBody>
      </p:sp>
      <p:pic>
        <p:nvPicPr>
          <p:cNvPr id="7" name="Picture 6" descr="A person wearing a hat&#10;&#10;AI-generated content may be incorrect.">
            <a:extLst>
              <a:ext uri="{FF2B5EF4-FFF2-40B4-BE49-F238E27FC236}">
                <a16:creationId xmlns:a16="http://schemas.microsoft.com/office/drawing/2014/main" id="{230FB3DA-1DED-8DC3-FEEB-E7E37571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848" y="1832547"/>
            <a:ext cx="1615191" cy="1615191"/>
          </a:xfrm>
          <a:prstGeom prst="rect">
            <a:avLst/>
          </a:prstGeom>
        </p:spPr>
      </p:pic>
      <p:pic>
        <p:nvPicPr>
          <p:cNvPr id="9" name="Picture 8" descr="A close-up of a television screen&#10;&#10;AI-generated content may be incorrect.">
            <a:extLst>
              <a:ext uri="{FF2B5EF4-FFF2-40B4-BE49-F238E27FC236}">
                <a16:creationId xmlns:a16="http://schemas.microsoft.com/office/drawing/2014/main" id="{149F3E20-2DBF-CEDD-5BF7-B4304AE7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711" y="1832547"/>
            <a:ext cx="1615192" cy="16151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earing a hat&#10;&#10;AI-generated content may be incorrect.">
            <a:extLst>
              <a:ext uri="{FF2B5EF4-FFF2-40B4-BE49-F238E27FC236}">
                <a16:creationId xmlns:a16="http://schemas.microsoft.com/office/drawing/2014/main" id="{0C30325C-BD87-88F3-8429-4D8BF4C8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2" y="1734800"/>
            <a:ext cx="1976203" cy="1976203"/>
          </a:xfrm>
          <a:prstGeom prst="rect">
            <a:avLst/>
          </a:prstGeom>
        </p:spPr>
      </p:pic>
      <p:pic>
        <p:nvPicPr>
          <p:cNvPr id="8" name="Picture 7" descr="A close-up of a television screen&#10;&#10;AI-generated content may be incorrect.">
            <a:extLst>
              <a:ext uri="{FF2B5EF4-FFF2-40B4-BE49-F238E27FC236}">
                <a16:creationId xmlns:a16="http://schemas.microsoft.com/office/drawing/2014/main" id="{7DAB64D7-7D97-214D-CF3C-CE31B0F8C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15" y="1734800"/>
            <a:ext cx="1976203" cy="1976203"/>
          </a:xfrm>
          <a:prstGeom prst="rect">
            <a:avLst/>
          </a:prstGeom>
        </p:spPr>
      </p:pic>
      <p:pic>
        <p:nvPicPr>
          <p:cNvPr id="10" name="Picture 9" descr="A person wearing a hat&#10;&#10;AI-generated content may be incorrect.">
            <a:extLst>
              <a:ext uri="{FF2B5EF4-FFF2-40B4-BE49-F238E27FC236}">
                <a16:creationId xmlns:a16="http://schemas.microsoft.com/office/drawing/2014/main" id="{21153CB4-418A-15EB-02B6-41B222FDE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038" y="1705757"/>
            <a:ext cx="1976203" cy="1976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FE40D2-2E73-771C-BA36-68F755B0C3B9}"/>
              </a:ext>
            </a:extLst>
          </p:cNvPr>
          <p:cNvSpPr txBox="1"/>
          <p:nvPr/>
        </p:nvSpPr>
        <p:spPr>
          <a:xfrm>
            <a:off x="307298" y="41148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Original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5C7FB-8FDF-C7D1-C9C1-0A9975AC691D}"/>
              </a:ext>
            </a:extLst>
          </p:cNvPr>
          <p:cNvSpPr txBox="1"/>
          <p:nvPr/>
        </p:nvSpPr>
        <p:spPr>
          <a:xfrm>
            <a:off x="3396529" y="411480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Encrypted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52259-155F-11C2-81B7-FCE65F7D0718}"/>
              </a:ext>
            </a:extLst>
          </p:cNvPr>
          <p:cNvSpPr txBox="1"/>
          <p:nvPr/>
        </p:nvSpPr>
        <p:spPr>
          <a:xfrm>
            <a:off x="6485760" y="41148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Decrypted Image</a:t>
            </a:r>
          </a:p>
        </p:txBody>
      </p:sp>
    </p:spTree>
    <p:extLst>
      <p:ext uri="{BB962C8B-B14F-4D97-AF65-F5344CB8AC3E}">
        <p14:creationId xmlns:p14="http://schemas.microsoft.com/office/powerpoint/2010/main" val="3784775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 dirty="0"/>
              <a:t>Recap of Encryption Method: </a:t>
            </a:r>
            <a:r>
              <a:rPr sz="1400" dirty="0"/>
              <a:t>Utilizes chaotic key streams with permutation and diffusion techniques, enhancing security beyond traditional approaches.</a:t>
            </a:r>
          </a:p>
          <a:p>
            <a:r>
              <a:rPr sz="1400" b="1" dirty="0"/>
              <a:t>Advantages Over Traditional Methods: </a:t>
            </a:r>
            <a:r>
              <a:rPr sz="1400" dirty="0"/>
              <a:t>This method surpasses AES/DES by combining speed, security, and adaptability to varied data types.</a:t>
            </a:r>
          </a:p>
          <a:p>
            <a:r>
              <a:rPr sz="1400" b="1" dirty="0"/>
              <a:t>Future Work Directions: </a:t>
            </a:r>
            <a:r>
              <a:rPr sz="1400" dirty="0"/>
              <a:t>Exploring hardware acceleration, adaptivity for color/video formats, and block size variations enhances versatility.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Q&amp;A /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Thank You for Attention: </a:t>
            </a:r>
            <a:r>
              <a:rPr sz="1400"/>
              <a:t>I sincerely appreciate your attention and engagement in today’s presentation on encryption innovations.</a:t>
            </a:r>
          </a:p>
          <a:p>
            <a:r>
              <a:rPr sz="1400" b="1"/>
              <a:t>Open for Questions: </a:t>
            </a:r>
            <a:r>
              <a:rPr sz="1400"/>
              <a:t>I invite any questions or discussions regarding the points raised during this presentation.</a:t>
            </a:r>
          </a:p>
          <a:p>
            <a:r>
              <a:rPr sz="1400" b="1"/>
              <a:t>Further Discussions Welcome: </a:t>
            </a:r>
            <a:r>
              <a:rPr sz="1400"/>
              <a:t>Feel free to approach me after the session for more in-depth discussions on this topic.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Novel Method for Secure Image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z="1400" dirty="0"/>
              <a:t>Introduction</a:t>
            </a:r>
          </a:p>
          <a:p>
            <a:r>
              <a:rPr sz="1400" dirty="0"/>
              <a:t>Background</a:t>
            </a:r>
          </a:p>
          <a:p>
            <a:r>
              <a:rPr sz="1400" dirty="0"/>
              <a:t>3D Chaotic Key Generation</a:t>
            </a:r>
          </a:p>
          <a:p>
            <a:r>
              <a:rPr sz="1400" dirty="0"/>
              <a:t>Row Rotation (X sequence)</a:t>
            </a:r>
          </a:p>
          <a:p>
            <a:r>
              <a:rPr sz="1400" dirty="0"/>
              <a:t>Column Rotation (Y sequence)</a:t>
            </a:r>
          </a:p>
          <a:p>
            <a:r>
              <a:rPr sz="1400" dirty="0"/>
              <a:t>Intra‑Block Pixel Permutation</a:t>
            </a:r>
          </a:p>
          <a:p>
            <a:r>
              <a:rPr sz="1400" dirty="0"/>
              <a:t>XOR Diffusion (Z sequence)</a:t>
            </a:r>
          </a:p>
          <a:p>
            <a:r>
              <a:rPr sz="1400" dirty="0"/>
              <a:t>Results &amp; Discussion</a:t>
            </a:r>
          </a:p>
          <a:p>
            <a:r>
              <a:rPr sz="1400" dirty="0"/>
              <a:t>Visual Example</a:t>
            </a:r>
            <a:endParaRPr lang="en-IN" sz="1400" dirty="0"/>
          </a:p>
          <a:p>
            <a:r>
              <a:rPr lang="en-GB" sz="1400" dirty="0"/>
              <a:t>Conclusion &amp; Future Work</a:t>
            </a:r>
          </a:p>
          <a:p>
            <a:r>
              <a:rPr lang="en-GB" sz="1400" dirty="0"/>
              <a:t>Q&amp;A / Closing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596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Goal of Encryption: </a:t>
            </a:r>
            <a:r>
              <a:rPr sz="1400" dirty="0"/>
              <a:t>Securely encrypt 256×256 grayscale images with minimal overhead ensures both confidentiality and performance.</a:t>
            </a:r>
          </a:p>
          <a:p>
            <a:r>
              <a:rPr sz="1400" b="1" dirty="0"/>
              <a:t>AES/DES Limitations: </a:t>
            </a:r>
            <a:r>
              <a:rPr sz="1400" dirty="0"/>
              <a:t>Though AES and DES offer security, their processing speed is a significant drawback in practical applications.</a:t>
            </a:r>
          </a:p>
          <a:p>
            <a:r>
              <a:rPr sz="1400" b="1" dirty="0"/>
              <a:t>Enhanced Chaos Design: </a:t>
            </a:r>
            <a:r>
              <a:rPr sz="1400" dirty="0"/>
              <a:t>Combining 3D chaotic key streams with permutation and XOR diffusion remedies conventional chaotic encryption weaknesses.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ECB Mode Vulnerabilities: </a:t>
            </a:r>
            <a:r>
              <a:rPr sz="1400"/>
              <a:t>In ECB mode, identical plaintext blocks yield identical ciphertext, enabling visual structure leakage in images.</a:t>
            </a:r>
          </a:p>
          <a:p>
            <a:r>
              <a:rPr sz="1400" b="1"/>
              <a:t>Row/Column Chaos Permutation: </a:t>
            </a:r>
            <a:r>
              <a:rPr sz="1400"/>
              <a:t>Utilizes chaotic sequences X and Y to shuffle rows and columns, enhancing encryption complexity significantly.</a:t>
            </a:r>
          </a:p>
          <a:p>
            <a:r>
              <a:rPr sz="1400" b="1"/>
              <a:t>Pixel-Level Chaos Permutation: </a:t>
            </a:r>
            <a:r>
              <a:rPr sz="1400"/>
              <a:t>Employs a singular chaotic stream for pixel reordering, effectively generating confusion without adequate diffusion.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3D Chaotic Key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3D Logistic Map Keys: </a:t>
            </a:r>
            <a:r>
              <a:rPr sz="1400"/>
              <a:t>Utilizes parameters a=0.0125, b=0.0157, c=3.7700 for generating chaotic key streams efficiently.</a:t>
            </a:r>
          </a:p>
          <a:p>
            <a:r>
              <a:rPr sz="1400" b="1"/>
              <a:t>Initial Seed Values: </a:t>
            </a:r>
            <a:r>
              <a:rPr sz="1400"/>
              <a:t>Seeds x₀, y₀, z₀ are randomly selected within (0,1) to enhance unpredictability of key generation.</a:t>
            </a:r>
          </a:p>
          <a:p>
            <a:r>
              <a:rPr sz="1400" b="1"/>
              <a:t>Burn-in Iterations: </a:t>
            </a:r>
            <a:r>
              <a:rPr sz="1400"/>
              <a:t>Conducts a burn-in period of 1,000 iterations to stabilize key generation outputs before encryption.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1933-A321-E112-E5FC-B8105685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56105154-3D24-4C5E-76EA-0486F692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3149"/>
          </a:xfrm>
        </p:spPr>
      </p:pic>
    </p:spTree>
    <p:extLst>
      <p:ext uri="{BB962C8B-B14F-4D97-AF65-F5344CB8AC3E}">
        <p14:creationId xmlns:p14="http://schemas.microsoft.com/office/powerpoint/2010/main" val="369507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Row Rotation (X 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9984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Row Rotation Process: </a:t>
            </a:r>
            <a:r>
              <a:rPr sz="1400" dirty="0"/>
              <a:t>Each row </a:t>
            </a:r>
            <a:r>
              <a:rPr sz="1400" dirty="0" err="1"/>
              <a:t>i</a:t>
            </a:r>
            <a:r>
              <a:rPr sz="1400" dirty="0"/>
              <a:t> is rotated based on </a:t>
            </a:r>
            <a:r>
              <a:rPr sz="1400" dirty="0" err="1"/>
              <a:t>x_key</a:t>
            </a:r>
            <a:r>
              <a:rPr sz="1400" dirty="0"/>
              <a:t>[</a:t>
            </a:r>
            <a:r>
              <a:rPr sz="1400" dirty="0" err="1"/>
              <a:t>i</a:t>
            </a:r>
            <a:r>
              <a:rPr sz="1400" dirty="0"/>
              <a:t>] % 256, facilitating both left and right shifts.</a:t>
            </a:r>
          </a:p>
          <a:p>
            <a:r>
              <a:rPr sz="1400" b="1" dirty="0"/>
              <a:t>Even and Odd Shifts: </a:t>
            </a:r>
            <a:r>
              <a:rPr sz="1400" dirty="0"/>
              <a:t>Even-indexed rows undergo right shifts while odd-indexed rows experience left shifts for balance.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Column Rotation (Y sequence)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507" y="2012585"/>
            <a:ext cx="6619244" cy="2562225"/>
          </a:xfrm>
        </p:spPr>
        <p:txBody>
          <a:bodyPr/>
          <a:lstStyle/>
          <a:p>
            <a:r>
              <a:rPr sz="1400" b="1" dirty="0"/>
              <a:t>Column Transposition Mechanism: </a:t>
            </a:r>
            <a:r>
              <a:rPr sz="1400" dirty="0"/>
              <a:t>Transposes the image, applying row logic to rotate columns using </a:t>
            </a:r>
            <a:r>
              <a:rPr sz="1400" dirty="0" err="1"/>
              <a:t>y_key</a:t>
            </a:r>
            <a:r>
              <a:rPr sz="1400" dirty="0"/>
              <a:t>[j] % 256 shifting technique.</a:t>
            </a:r>
          </a:p>
          <a:p>
            <a:r>
              <a:rPr sz="1400" b="1" dirty="0"/>
              <a:t>Shift Directionality: </a:t>
            </a:r>
            <a:r>
              <a:rPr sz="1400" dirty="0"/>
              <a:t>Even-indexed columns are shifted upwards while odd ones shift downwards, enhancing encryption complexity 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Intra‑Block Pixel 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 dirty="0"/>
              <a:t>Block Division Methodology: </a:t>
            </a:r>
            <a:r>
              <a:rPr sz="1400" dirty="0"/>
              <a:t>Image segmented into 256 blocks of 16×16 pixels, facilitating localized processing of permutation strategies.</a:t>
            </a:r>
          </a:p>
          <a:p>
            <a:r>
              <a:rPr sz="1400" b="1" dirty="0"/>
              <a:t>Pixel Permutation Process: </a:t>
            </a:r>
            <a:r>
              <a:rPr sz="1400" dirty="0"/>
              <a:t>For each block, </a:t>
            </a:r>
            <a:r>
              <a:rPr sz="1400" dirty="0" err="1"/>
              <a:t>z_key</a:t>
            </a:r>
            <a:r>
              <a:rPr sz="1400" dirty="0"/>
              <a:t> enables sorting and permuting pixels, enhancing distribution and encryption security.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744</Words>
  <Application>Microsoft Office PowerPoint</Application>
  <PresentationFormat>On-screen Show (16:9)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3D Chaos‑Enhanced Block‑Permutation &amp; Diffusions</vt:lpstr>
      <vt:lpstr>Novel Method for Secure Image Encryption</vt:lpstr>
      <vt:lpstr>Introduction</vt:lpstr>
      <vt:lpstr>Background</vt:lpstr>
      <vt:lpstr>3D Chaotic Key Generation</vt:lpstr>
      <vt:lpstr>PowerPoint Presentation</vt:lpstr>
      <vt:lpstr>Row Rotation (X sequence)</vt:lpstr>
      <vt:lpstr>Column Rotation (Y sequence)</vt:lpstr>
      <vt:lpstr>Intra‑Block Pixel Permutation</vt:lpstr>
      <vt:lpstr>XOR Diffusion (Z sequence)</vt:lpstr>
      <vt:lpstr>Results &amp; Discussion</vt:lpstr>
      <vt:lpstr>Visual Example</vt:lpstr>
      <vt:lpstr>PowerPoint Presentation</vt:lpstr>
      <vt:lpstr>Conclusion &amp; Future Work</vt:lpstr>
      <vt:lpstr>Q&amp;A / 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</dc:creator>
  <cp:keywords/>
  <dc:description>generated using python-pptx</dc:description>
  <cp:lastModifiedBy>VISHNU VARDHAN P | AP22110010094</cp:lastModifiedBy>
  <cp:revision>3</cp:revision>
  <dcterms:created xsi:type="dcterms:W3CDTF">2013-01-27T09:14:16Z</dcterms:created>
  <dcterms:modified xsi:type="dcterms:W3CDTF">2025-04-22T09:50:09Z</dcterms:modified>
  <cp:category/>
</cp:coreProperties>
</file>