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1" r:id="rId8"/>
    <p:sldId id="285" r:id="rId9"/>
    <p:sldId id="287" r:id="rId10"/>
    <p:sldId id="288" r:id="rId11"/>
    <p:sldId id="289" r:id="rId12"/>
    <p:sldId id="28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4/26/2024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654233"/>
            <a:ext cx="8643574" cy="1985079"/>
          </a:xfrm>
        </p:spPr>
        <p:txBody>
          <a:bodyPr/>
          <a:lstStyle/>
          <a:p>
            <a:r>
              <a:rPr lang="en-US" dirty="0"/>
              <a:t>Interactive Breakout Game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                                           -Vishnu Duknam</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22219"/>
            <a:ext cx="7781544" cy="822960"/>
          </a:xfrm>
        </p:spPr>
        <p:txBody>
          <a:bodyPr>
            <a:normAutofit fontScale="90000"/>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086495"/>
            <a:ext cx="6803136" cy="4148050"/>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System Design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Implementation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Future Work</a:t>
            </a:r>
          </a:p>
          <a:p>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Autofit/>
          </a:bodyPr>
          <a:lstStyle/>
          <a:p>
            <a:r>
              <a:rPr lang="en-US" sz="4000" dirty="0">
                <a:latin typeface="Times New Roman" panose="02020603050405020304" pitchFamily="18" charset="0"/>
                <a:cs typeface="Times New Roman" panose="02020603050405020304" pitchFamily="18" charset="0"/>
              </a:rPr>
              <a:t>Game Introduction:</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659248"/>
          </a:xfrm>
        </p:spPr>
        <p:txBody>
          <a:bodyPr>
            <a:normAutofit/>
          </a:bodyPr>
          <a:lstStyle/>
          <a:p>
            <a:r>
              <a:rPr lang="en-US" dirty="0">
                <a:latin typeface="Times New Roman" panose="02020603050405020304" pitchFamily="18" charset="0"/>
                <a:cs typeface="Times New Roman" panose="02020603050405020304" pitchFamily="18" charset="0"/>
              </a:rPr>
              <a:t>A modern take on the classic breakout game where players destroy layers of bricks by hitting them with a ball.</a:t>
            </a:r>
          </a:p>
          <a:p>
            <a:r>
              <a:rPr lang="en-US" dirty="0">
                <a:latin typeface="Times New Roman" panose="02020603050405020304" pitchFamily="18" charset="0"/>
                <a:cs typeface="Times New Roman" panose="02020603050405020304" pitchFamily="18" charset="0"/>
              </a:rPr>
              <a:t>Aim: To clear all bricks to progress to higher levels without letting the ball fall below the paddle.</a:t>
            </a:r>
          </a:p>
          <a:p>
            <a:r>
              <a:rPr lang="en-US" dirty="0">
                <a:latin typeface="Times New Roman" panose="02020603050405020304" pitchFamily="18" charset="0"/>
                <a:cs typeface="Times New Roman" panose="02020603050405020304" pitchFamily="18" charset="0"/>
              </a:rPr>
              <a:t>User Experience:</a:t>
            </a:r>
          </a:p>
          <a:p>
            <a:r>
              <a:rPr lang="en-US" dirty="0">
                <a:latin typeface="Times New Roman" panose="02020603050405020304" pitchFamily="18" charset="0"/>
                <a:cs typeface="Times New Roman" panose="02020603050405020304" pitchFamily="18" charset="0"/>
              </a:rPr>
              <a:t>The game interface displays current and high scores at the top of the screen, enhancing the competitive aspect.</a:t>
            </a:r>
          </a:p>
          <a:p>
            <a:r>
              <a:rPr lang="en-US" dirty="0">
                <a:latin typeface="Times New Roman" panose="02020603050405020304" pitchFamily="18" charset="0"/>
                <a:cs typeface="Times New Roman" panose="02020603050405020304" pitchFamily="18" charset="0"/>
              </a:rPr>
              <a:t>Visuals: Simple yet appealing graphics, with different colors for various brick layers and a smoothly moving paddle and ball.</a:t>
            </a:r>
          </a:p>
        </p:txBody>
      </p:sp>
      <p:pic>
        <p:nvPicPr>
          <p:cNvPr id="4" name="Content Placeholder 3" descr="A video game machine with a screen and buttons&#10;&#10;Description automatically generated">
            <a:extLst>
              <a:ext uri="{FF2B5EF4-FFF2-40B4-BE49-F238E27FC236}">
                <a16:creationId xmlns:a16="http://schemas.microsoft.com/office/drawing/2014/main" id="{16D4B2FD-16C4-61E0-80E9-7152922073E3}"/>
              </a:ext>
            </a:extLst>
          </p:cNvPr>
          <p:cNvPicPr>
            <a:picLocks noGrp="1" noChangeAspect="1"/>
          </p:cNvPicPr>
          <p:nvPr>
            <p:ph sz="half" idx="2"/>
          </p:nvPr>
        </p:nvPicPr>
        <p:blipFill>
          <a:blip r:embed="rId2"/>
          <a:stretch>
            <a:fillRect/>
          </a:stretch>
        </p:blipFill>
        <p:spPr>
          <a:xfrm>
            <a:off x="6678728" y="1517650"/>
            <a:ext cx="4774969" cy="4659313"/>
          </a:xfr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a:lstStyle/>
          <a:p>
            <a:r>
              <a:rPr lang="en-US" dirty="0">
                <a:latin typeface="Times New Roman" panose="02020603050405020304" pitchFamily="18" charset="0"/>
                <a:cs typeface="Times New Roman" panose="02020603050405020304" pitchFamily="18" charset="0"/>
              </a:rPr>
              <a:t>System Design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latin typeface="Times New Roman" panose="02020603050405020304" pitchFamily="18" charset="0"/>
                <a:cs typeface="Times New Roman" panose="02020603050405020304" pitchFamily="18" charset="0"/>
              </a:rPr>
              <a:t>Architectural Overview</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r>
              <a:rPr lang="en-US" sz="2000" dirty="0">
                <a:latin typeface="Times New Roman" panose="02020603050405020304" pitchFamily="18" charset="0"/>
                <a:cs typeface="Times New Roman" panose="02020603050405020304" pitchFamily="18" charset="0"/>
              </a:rPr>
              <a:t>The game operates on a simple loop processing user inputs, updating game state, and rendering graphics.</a:t>
            </a:r>
          </a:p>
          <a:p>
            <a:r>
              <a:rPr lang="en-US" sz="2000" dirty="0">
                <a:latin typeface="Times New Roman" panose="02020603050405020304" pitchFamily="18" charset="0"/>
                <a:cs typeface="Times New Roman" panose="02020603050405020304" pitchFamily="18" charset="0"/>
              </a:rPr>
              <a:t>Utilizes the Canvas for drawing game elements dynamically.</a:t>
            </a:r>
          </a:p>
          <a:p>
            <a:r>
              <a:rPr lang="en-US" sz="2000" dirty="0">
                <a:latin typeface="Times New Roman" panose="02020603050405020304" pitchFamily="18" charset="0"/>
                <a:cs typeface="Times New Roman" panose="02020603050405020304" pitchFamily="18" charset="0"/>
              </a:rPr>
              <a:t>Game Mechanics:</a:t>
            </a:r>
          </a:p>
          <a:p>
            <a:r>
              <a:rPr lang="en-US" sz="2000" dirty="0">
                <a:latin typeface="Times New Roman" panose="02020603050405020304" pitchFamily="18" charset="0"/>
                <a:cs typeface="Times New Roman" panose="02020603050405020304" pitchFamily="18" charset="0"/>
              </a:rPr>
              <a:t>Detailed explanation of ball physics: How the ball's velocity changes upon hitting different objects.</a:t>
            </a:r>
          </a:p>
          <a:p>
            <a:r>
              <a:rPr lang="en-US" sz="2000" dirty="0">
                <a:latin typeface="Times New Roman" panose="02020603050405020304" pitchFamily="18" charset="0"/>
                <a:cs typeface="Times New Roman" panose="02020603050405020304" pitchFamily="18" charset="0"/>
              </a:rPr>
              <a:t>Paddle mechanics: Responsive paddle movement controls using keyboard arrows</a:t>
            </a:r>
          </a:p>
        </p:txBody>
      </p:sp>
      <p:sp>
        <p:nvSpPr>
          <p:cNvPr id="9" name="Content Placeholder 8">
            <a:extLst>
              <a:ext uri="{FF2B5EF4-FFF2-40B4-BE49-F238E27FC236}">
                <a16:creationId xmlns:a16="http://schemas.microsoft.com/office/drawing/2014/main" id="{79857778-765F-F816-D158-1C84796339B2}"/>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0A-66EB-D6D3-2DEB-9C9025F5F3E8}"/>
              </a:ext>
            </a:extLst>
          </p:cNvPr>
          <p:cNvSpPr>
            <a:spLocks noGrp="1"/>
          </p:cNvSpPr>
          <p:nvPr>
            <p:ph type="title"/>
          </p:nvPr>
        </p:nvSpPr>
        <p:spPr/>
        <p:txBody>
          <a:bodyPr/>
          <a:lstStyle/>
          <a:p>
            <a:r>
              <a:rPr lang="en-US" dirty="0"/>
              <a:t>Implementation Tools and Challenges</a:t>
            </a:r>
          </a:p>
        </p:txBody>
      </p:sp>
      <p:sp>
        <p:nvSpPr>
          <p:cNvPr id="3" name="Slide Number Placeholder 2">
            <a:extLst>
              <a:ext uri="{FF2B5EF4-FFF2-40B4-BE49-F238E27FC236}">
                <a16:creationId xmlns:a16="http://schemas.microsoft.com/office/drawing/2014/main" id="{A061911C-A1F1-32B5-F420-B48753315C92}"/>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A04DEB35-5550-77F0-356A-E1813B107962}"/>
              </a:ext>
            </a:extLst>
          </p:cNvPr>
          <p:cNvSpPr>
            <a:spLocks noGrp="1"/>
          </p:cNvSpPr>
          <p:nvPr>
            <p:ph type="body" idx="1"/>
          </p:nvPr>
        </p:nvSpPr>
        <p:spPr>
          <a:xfrm>
            <a:off x="444500" y="1484987"/>
            <a:ext cx="5157787" cy="599846"/>
          </a:xfrm>
        </p:spPr>
        <p:txBody>
          <a:bodyPr>
            <a:normAutofit/>
          </a:bodyPr>
          <a:lstStyle/>
          <a:p>
            <a:r>
              <a:rPr lang="en-US" sz="2800" dirty="0">
                <a:latin typeface="Times New Roman" panose="02020603050405020304" pitchFamily="18" charset="0"/>
                <a:cs typeface="Times New Roman" panose="02020603050405020304" pitchFamily="18" charset="0"/>
              </a:rPr>
              <a:t>Tools Used:</a:t>
            </a:r>
          </a:p>
        </p:txBody>
      </p:sp>
      <p:sp>
        <p:nvSpPr>
          <p:cNvPr id="6" name="Content Placeholder 5">
            <a:extLst>
              <a:ext uri="{FF2B5EF4-FFF2-40B4-BE49-F238E27FC236}">
                <a16:creationId xmlns:a16="http://schemas.microsoft.com/office/drawing/2014/main" id="{DE577D3E-9C58-2927-C1FF-8770D76A5AD9}"/>
              </a:ext>
            </a:extLst>
          </p:cNvPr>
          <p:cNvSpPr>
            <a:spLocks noGrp="1"/>
          </p:cNvSpPr>
          <p:nvPr>
            <p:ph sz="half" idx="2"/>
          </p:nvPr>
        </p:nvSpPr>
        <p:spPr>
          <a:xfrm>
            <a:off x="444500" y="2172614"/>
            <a:ext cx="11076940" cy="4017049"/>
          </a:xfrm>
        </p:spPr>
        <p:txBody>
          <a:bodyPr>
            <a:noAutofit/>
          </a:bodyPr>
          <a:lstStyle/>
          <a:p>
            <a:r>
              <a:rPr lang="en-US" sz="2400" dirty="0">
                <a:latin typeface="Times New Roman" panose="02020603050405020304" pitchFamily="18" charset="0"/>
                <a:cs typeface="Times New Roman" panose="02020603050405020304" pitchFamily="18" charset="0"/>
              </a:rPr>
              <a:t>Setup  Visual Studio Code.</a:t>
            </a:r>
          </a:p>
          <a:p>
            <a:r>
              <a:rPr lang="en-US" sz="2400" dirty="0">
                <a:latin typeface="Times New Roman" panose="02020603050405020304" pitchFamily="18" charset="0"/>
                <a:cs typeface="Times New Roman" panose="02020603050405020304" pitchFamily="18" charset="0"/>
              </a:rPr>
              <a:t>Overview of web technologies: HTML for structure, CSS for styling, JavaScript for game logic, and the Canvas API for rendering.</a:t>
            </a:r>
          </a:p>
          <a:p>
            <a:r>
              <a:rPr lang="en-US" sz="2400" dirty="0">
                <a:latin typeface="Times New Roman" panose="02020603050405020304" pitchFamily="18" charset="0"/>
                <a:cs typeface="Times New Roman" panose="02020603050405020304" pitchFamily="18" charset="0"/>
              </a:rPr>
              <a:t>Challenges and Solutions:</a:t>
            </a:r>
          </a:p>
          <a:p>
            <a:r>
              <a:rPr lang="en-US" sz="2400" dirty="0">
                <a:latin typeface="Times New Roman" panose="02020603050405020304" pitchFamily="18" charset="0"/>
                <a:cs typeface="Times New Roman" panose="02020603050405020304" pitchFamily="18" charset="0"/>
              </a:rPr>
              <a:t>Cross-browser compatibility: Challenges faced in making the game work uniformly across different web browsers and solutions applied.</a:t>
            </a:r>
          </a:p>
          <a:p>
            <a:r>
              <a:rPr lang="en-US" sz="2400" dirty="0">
                <a:latin typeface="Times New Roman" panose="02020603050405020304" pitchFamily="18" charset="0"/>
                <a:cs typeface="Times New Roman" panose="02020603050405020304" pitchFamily="18" charset="0"/>
              </a:rPr>
              <a:t>Difficulty scaling: How difficulty was calibrated across levels, ensuring a balanced progression that maintains player engagement.</a:t>
            </a:r>
          </a:p>
          <a:p>
            <a:r>
              <a:rPr lang="en-US" sz="2400" dirty="0">
                <a:latin typeface="Times New Roman" panose="02020603050405020304" pitchFamily="18" charset="0"/>
                <a:cs typeface="Times New Roman" panose="02020603050405020304" pitchFamily="18" charset="0"/>
              </a:rPr>
              <a:t>Debugging practices: Discuss how bugs were identified and resolved, perhaps sharing a significant bug and the strategy used to fix it.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86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C51BBB-3A7F-B720-D787-806BEC96FF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Move Paddle</a:t>
            </a:r>
          </a:p>
        </p:txBody>
      </p:sp>
      <p:sp>
        <p:nvSpPr>
          <p:cNvPr id="3" name="Slide Number Placeholder 2">
            <a:extLst>
              <a:ext uri="{FF2B5EF4-FFF2-40B4-BE49-F238E27FC236}">
                <a16:creationId xmlns:a16="http://schemas.microsoft.com/office/drawing/2014/main" id="{95C70AA8-F8CA-708F-4FF2-BE73BC191002}"/>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10" name="Text Placeholder 9">
            <a:extLst>
              <a:ext uri="{FF2B5EF4-FFF2-40B4-BE49-F238E27FC236}">
                <a16:creationId xmlns:a16="http://schemas.microsoft.com/office/drawing/2014/main" id="{0873A2AC-6C82-A44A-68D7-FE10715623A9}"/>
              </a:ext>
            </a:extLst>
          </p:cNvPr>
          <p:cNvSpPr>
            <a:spLocks noGrp="1"/>
          </p:cNvSpPr>
          <p:nvPr>
            <p:ph type="body" sz="half" idx="2"/>
          </p:nvPr>
        </p:nvSpPr>
        <p:spPr/>
        <p:txBody>
          <a:bodyPr>
            <a:normAutofit/>
          </a:bodyPr>
          <a:lstStyle/>
          <a:p>
            <a:r>
              <a:rPr lang="en-US" sz="2400" dirty="0">
                <a:latin typeface="Times New Roman" panose="02020603050405020304" pitchFamily="18" charset="0"/>
                <a:cs typeface="Times New Roman" panose="02020603050405020304" pitchFamily="18" charset="0"/>
              </a:rPr>
              <a:t>When the user presses the arrow keys, the paddle on the canvas moves in the corresponding direction—left or right. The paddle continues to move until it reaches the boundary of the canvas, where it stops.</a:t>
            </a:r>
          </a:p>
        </p:txBody>
      </p:sp>
      <p:pic>
        <p:nvPicPr>
          <p:cNvPr id="12" name="Content Placeholder 11" descr="A computer code with text&#10;&#10;Description automatically generated">
            <a:extLst>
              <a:ext uri="{FF2B5EF4-FFF2-40B4-BE49-F238E27FC236}">
                <a16:creationId xmlns:a16="http://schemas.microsoft.com/office/drawing/2014/main" id="{D145C594-4BBF-F41D-5214-7154DBEB47A1}"/>
              </a:ext>
            </a:extLst>
          </p:cNvPr>
          <p:cNvPicPr>
            <a:picLocks noGrp="1" noChangeAspect="1"/>
          </p:cNvPicPr>
          <p:nvPr>
            <p:ph idx="1"/>
          </p:nvPr>
        </p:nvPicPr>
        <p:blipFill>
          <a:blip r:embed="rId2"/>
          <a:stretch>
            <a:fillRect/>
          </a:stretch>
        </p:blipFill>
        <p:spPr>
          <a:xfrm>
            <a:off x="5701212" y="1966666"/>
            <a:ext cx="4220164" cy="3534268"/>
          </a:xfrm>
        </p:spPr>
      </p:pic>
    </p:spTree>
    <p:extLst>
      <p:ext uri="{BB962C8B-B14F-4D97-AF65-F5344CB8AC3E}">
        <p14:creationId xmlns:p14="http://schemas.microsoft.com/office/powerpoint/2010/main" val="106419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ED09-32AE-F6CE-FCF7-83DEEB5135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Move Ball</a:t>
            </a:r>
          </a:p>
        </p:txBody>
      </p:sp>
      <p:sp>
        <p:nvSpPr>
          <p:cNvPr id="3" name="Slide Number Placeholder 2">
            <a:extLst>
              <a:ext uri="{FF2B5EF4-FFF2-40B4-BE49-F238E27FC236}">
                <a16:creationId xmlns:a16="http://schemas.microsoft.com/office/drawing/2014/main" id="{2CD0707A-A8AC-3997-592B-8D3E8850F0B5}"/>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994BCF53-A81F-44FA-D31A-6F57875D35F0}"/>
              </a:ext>
            </a:extLst>
          </p:cNvPr>
          <p:cNvSpPr>
            <a:spLocks noGrp="1"/>
          </p:cNvSpPr>
          <p:nvPr>
            <p:ph type="body" sz="half" idx="2"/>
          </p:nvPr>
        </p:nvSpPr>
        <p:spPr/>
        <p:txBody>
          <a:bodyPr>
            <a:normAutofit/>
          </a:bodyPr>
          <a:lstStyle/>
          <a:p>
            <a:r>
              <a:rPr lang="en-US" sz="2800" dirty="0">
                <a:latin typeface="Times New Roman" panose="02020603050405020304" pitchFamily="18" charset="0"/>
                <a:cs typeface="Times New Roman" panose="02020603050405020304" pitchFamily="18" charset="0"/>
              </a:rPr>
              <a:t>Ball has to move and whenever it collides with boundaries, paddle or bricks, it has to change it’s moving direction.</a:t>
            </a:r>
          </a:p>
        </p:txBody>
      </p:sp>
      <p:pic>
        <p:nvPicPr>
          <p:cNvPr id="7" name="Content Placeholder 6" descr="A screenshot of a computer program&#10;&#10;Description automatically generated">
            <a:extLst>
              <a:ext uri="{FF2B5EF4-FFF2-40B4-BE49-F238E27FC236}">
                <a16:creationId xmlns:a16="http://schemas.microsoft.com/office/drawing/2014/main" id="{2B3E3168-15EC-252F-4490-512F89BD31F8}"/>
              </a:ext>
            </a:extLst>
          </p:cNvPr>
          <p:cNvPicPr>
            <a:picLocks noGrp="1" noChangeAspect="1"/>
          </p:cNvPicPr>
          <p:nvPr>
            <p:ph idx="1"/>
          </p:nvPr>
        </p:nvPicPr>
        <p:blipFill>
          <a:blip r:embed="rId2"/>
          <a:stretch>
            <a:fillRect/>
          </a:stretch>
        </p:blipFill>
        <p:spPr>
          <a:xfrm>
            <a:off x="3950208" y="1078456"/>
            <a:ext cx="7395667" cy="5236619"/>
          </a:xfrm>
        </p:spPr>
      </p:pic>
    </p:spTree>
    <p:extLst>
      <p:ext uri="{BB962C8B-B14F-4D97-AF65-F5344CB8AC3E}">
        <p14:creationId xmlns:p14="http://schemas.microsoft.com/office/powerpoint/2010/main" val="410070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3440-47B2-13C0-1AB1-6C57A2634EAA}"/>
              </a:ext>
            </a:extLst>
          </p:cNvPr>
          <p:cNvSpPr>
            <a:spLocks noGrp="1"/>
          </p:cNvSpPr>
          <p:nvPr>
            <p:ph type="title"/>
          </p:nvPr>
        </p:nvSpPr>
        <p:spPr>
          <a:xfrm>
            <a:off x="444500" y="542925"/>
            <a:ext cx="11214100" cy="535531"/>
          </a:xfrm>
        </p:spPr>
        <p:txBody>
          <a:bodyPr wrap="square" anchor="t">
            <a:normAutofit/>
          </a:bodyPr>
          <a:lstStyle/>
          <a:p>
            <a:r>
              <a:rPr lang="en-US" dirty="0">
                <a:latin typeface="Times New Roman" panose="02020603050405020304" pitchFamily="18" charset="0"/>
                <a:cs typeface="Times New Roman" panose="02020603050405020304" pitchFamily="18" charset="0"/>
              </a:rPr>
              <a:t>Update score board</a:t>
            </a:r>
          </a:p>
        </p:txBody>
      </p:sp>
      <p:sp>
        <p:nvSpPr>
          <p:cNvPr id="3" name="Slide Number Placeholder 2">
            <a:extLst>
              <a:ext uri="{FF2B5EF4-FFF2-40B4-BE49-F238E27FC236}">
                <a16:creationId xmlns:a16="http://schemas.microsoft.com/office/drawing/2014/main" id="{DA00DF5B-CD03-1BF9-4430-2BF4E8418E9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8</a:t>
            </a:fld>
            <a:endParaRPr lang="en-US" noProof="0"/>
          </a:p>
        </p:txBody>
      </p:sp>
      <p:pic>
        <p:nvPicPr>
          <p:cNvPr id="7" name="Content Placeholder 6" descr="A computer screen shot of a program code&#10;&#10;Description automatically generated">
            <a:extLst>
              <a:ext uri="{FF2B5EF4-FFF2-40B4-BE49-F238E27FC236}">
                <a16:creationId xmlns:a16="http://schemas.microsoft.com/office/drawing/2014/main" id="{B1CD0A90-5D92-F692-C409-763C3F980CAF}"/>
              </a:ext>
            </a:extLst>
          </p:cNvPr>
          <p:cNvPicPr>
            <a:picLocks noGrp="1" noChangeAspect="1"/>
          </p:cNvPicPr>
          <p:nvPr>
            <p:ph sz="half" idx="1"/>
          </p:nvPr>
        </p:nvPicPr>
        <p:blipFill>
          <a:blip r:embed="rId2"/>
          <a:stretch>
            <a:fillRect/>
          </a:stretch>
        </p:blipFill>
        <p:spPr>
          <a:xfrm>
            <a:off x="1556272" y="1517715"/>
            <a:ext cx="3878922" cy="4659248"/>
          </a:xfrm>
          <a:noFill/>
        </p:spPr>
      </p:pic>
      <p:sp>
        <p:nvSpPr>
          <p:cNvPr id="4" name="Text Placeholder 3">
            <a:extLst>
              <a:ext uri="{FF2B5EF4-FFF2-40B4-BE49-F238E27FC236}">
                <a16:creationId xmlns:a16="http://schemas.microsoft.com/office/drawing/2014/main" id="{B54D66B1-22AD-E9FF-D03D-C011F33FE9BD}"/>
              </a:ext>
            </a:extLst>
          </p:cNvPr>
          <p:cNvSpPr>
            <a:spLocks noGrp="1"/>
          </p:cNvSpPr>
          <p:nvPr>
            <p:ph sz="half" idx="2"/>
          </p:nvPr>
        </p:nvSpPr>
        <p:spPr>
          <a:xfrm>
            <a:off x="6474163" y="1517715"/>
            <a:ext cx="5184437" cy="4659248"/>
          </a:xfrm>
        </p:spPr>
        <p:txBody>
          <a:bodyPr>
            <a:normAutofit/>
          </a:bodyPr>
          <a:lstStyle/>
          <a:p>
            <a:r>
              <a:rPr lang="en-US" sz="3200" dirty="0">
                <a:latin typeface="Times New Roman" panose="02020603050405020304" pitchFamily="18" charset="0"/>
                <a:cs typeface="Times New Roman" panose="02020603050405020304" pitchFamily="18" charset="0"/>
              </a:rPr>
              <a:t>When the ball hits a brick, the score increases by one point per brick. The game displays the high score, which is saved persistently using the browser's local storage API</a:t>
            </a:r>
          </a:p>
        </p:txBody>
      </p:sp>
    </p:spTree>
    <p:extLst>
      <p:ext uri="{BB962C8B-B14F-4D97-AF65-F5344CB8AC3E}">
        <p14:creationId xmlns:p14="http://schemas.microsoft.com/office/powerpoint/2010/main" val="310687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BC0B-8716-C614-FD45-9742E8BF31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Conclusions and Future Work</a:t>
            </a:r>
          </a:p>
        </p:txBody>
      </p:sp>
      <p:sp>
        <p:nvSpPr>
          <p:cNvPr id="3" name="Slide Number Placeholder 2">
            <a:extLst>
              <a:ext uri="{FF2B5EF4-FFF2-40B4-BE49-F238E27FC236}">
                <a16:creationId xmlns:a16="http://schemas.microsoft.com/office/drawing/2014/main" id="{91E1302D-01A3-6D7F-7DB8-FA66B48C250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AD1963C0-FD74-0669-74BB-1E193B383B11}"/>
              </a:ext>
            </a:extLst>
          </p:cNvPr>
          <p:cNvSpPr>
            <a:spLocks noGrp="1"/>
          </p:cNvSpPr>
          <p:nvPr>
            <p:ph type="body" idx="1"/>
          </p:nvPr>
        </p:nvSpPr>
        <p:spPr>
          <a:xfrm>
            <a:off x="444500" y="1681163"/>
            <a:ext cx="5157787" cy="535531"/>
          </a:xfrm>
        </p:spPr>
        <p:txBody>
          <a:bodyPr/>
          <a:lstStyle/>
          <a:p>
            <a:r>
              <a:rPr lang="en-US" dirty="0">
                <a:latin typeface="Times New Roman" panose="02020603050405020304" pitchFamily="18" charset="0"/>
                <a:cs typeface="Times New Roman" panose="02020603050405020304" pitchFamily="18" charset="0"/>
              </a:rPr>
              <a:t>Project Impact:</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5FA8F5C-E524-ABC3-6F48-7CDA8D0D395A}"/>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Future Enhancements:</a:t>
            </a:r>
          </a:p>
          <a:p>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47D14DF-DCDA-69B0-F8B2-6FB6DC2F7D8A}"/>
              </a:ext>
            </a:extLst>
          </p:cNvPr>
          <p:cNvSpPr>
            <a:spLocks noGrp="1"/>
          </p:cNvSpPr>
          <p:nvPr>
            <p:ph sz="half" idx="2"/>
          </p:nvPr>
        </p:nvSpPr>
        <p:spPr/>
        <p:txBody>
          <a:bodyPr>
            <a:normAutofit/>
          </a:bodyPr>
          <a:lstStyle/>
          <a:p>
            <a:r>
              <a:rPr lang="en-US" sz="2400" dirty="0">
                <a:latin typeface="Times New Roman" panose="02020603050405020304" pitchFamily="18" charset="0"/>
                <a:cs typeface="Times New Roman" panose="02020603050405020304" pitchFamily="18" charset="0"/>
              </a:rPr>
              <a:t> such as learning advanced JavaScript and understanding browser graphics handling.</a:t>
            </a:r>
          </a:p>
          <a:p>
            <a:r>
              <a:rPr lang="en-US" sz="2400" dirty="0">
                <a:latin typeface="Times New Roman" panose="02020603050405020304" pitchFamily="18" charset="0"/>
                <a:cs typeface="Times New Roman" panose="02020603050405020304" pitchFamily="18" charset="0"/>
              </a:rPr>
              <a:t>Impact on potential users: How the game can serve educational purposes by teaching physics concepts and improving reflexes.</a:t>
            </a:r>
          </a:p>
          <a:p>
            <a:endParaRPr lang="en-US" sz="2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9BEB877-8122-CDE9-9A60-D0EB976B64BF}"/>
              </a:ext>
            </a:extLst>
          </p:cNvPr>
          <p:cNvSpPr>
            <a:spLocks noGrp="1"/>
          </p:cNvSpPr>
          <p:nvPr>
            <p:ph sz="quarter" idx="4"/>
          </p:nvPr>
        </p:nvSpPr>
        <p:spPr/>
        <p:txBody>
          <a:bodyPr>
            <a:normAutofit/>
          </a:bodyPr>
          <a:lstStyle/>
          <a:p>
            <a:r>
              <a:rPr lang="en-US" sz="2000" dirty="0">
                <a:latin typeface="Times New Roman" panose="02020603050405020304" pitchFamily="18" charset="0"/>
                <a:cs typeface="Times New Roman" panose="02020603050405020304" pitchFamily="18" charset="0"/>
              </a:rPr>
              <a:t>Adding features like power-ups, different ball types, and interactive brick behaviors (e.g., moving or regenerating bricks).</a:t>
            </a:r>
          </a:p>
          <a:p>
            <a:r>
              <a:rPr lang="en-US" sz="2000" dirty="0">
                <a:latin typeface="Times New Roman" panose="02020603050405020304" pitchFamily="18" charset="0"/>
                <a:cs typeface="Times New Roman" panose="02020603050405020304" pitchFamily="18" charset="0"/>
              </a:rPr>
              <a:t>Potential for expanding to mobile platforms using responsive design principles and touch controls.</a:t>
            </a:r>
          </a:p>
          <a:p>
            <a:r>
              <a:rPr lang="en-US" sz="2000" dirty="0">
                <a:latin typeface="Times New Roman" panose="02020603050405020304" pitchFamily="18" charset="0"/>
                <a:cs typeface="Times New Roman" panose="02020603050405020304" pitchFamily="18" charset="0"/>
              </a:rPr>
              <a:t>Reflection:</a:t>
            </a:r>
          </a:p>
          <a:p>
            <a:r>
              <a:rPr lang="en-US" sz="2000" dirty="0">
                <a:latin typeface="Times New Roman" panose="02020603050405020304" pitchFamily="18" charset="0"/>
                <a:cs typeface="Times New Roman" panose="02020603050405020304" pitchFamily="18" charset="0"/>
              </a:rPr>
              <a:t>Reflect on team collaboration and project management: What worked well and what could be improved in future projects.</a:t>
            </a:r>
          </a:p>
        </p:txBody>
      </p:sp>
    </p:spTree>
    <p:extLst>
      <p:ext uri="{BB962C8B-B14F-4D97-AF65-F5344CB8AC3E}">
        <p14:creationId xmlns:p14="http://schemas.microsoft.com/office/powerpoint/2010/main" val="128082611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175</TotalTime>
  <Words>486</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Trade Gothic LT Pro</vt:lpstr>
      <vt:lpstr>Trebuchet MS</vt:lpstr>
      <vt:lpstr>Office Theme</vt:lpstr>
      <vt:lpstr>Interactive Breakout Game Project</vt:lpstr>
      <vt:lpstr>Agenda</vt:lpstr>
      <vt:lpstr>Game Introduction: </vt:lpstr>
      <vt:lpstr>System Design </vt:lpstr>
      <vt:lpstr>Implementation Tools and Challenges</vt:lpstr>
      <vt:lpstr>Move Paddle</vt:lpstr>
      <vt:lpstr>Move Ball</vt:lpstr>
      <vt:lpstr>Update score board</vt:lpstr>
      <vt:lpstr>Conclusions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Breakout Game Project</dc:title>
  <dc:creator>Vishnu Duknam</dc:creator>
  <cp:lastModifiedBy>Vishnu Duknam</cp:lastModifiedBy>
  <cp:revision>1</cp:revision>
  <dcterms:created xsi:type="dcterms:W3CDTF">2024-04-26T16:37:03Z</dcterms:created>
  <dcterms:modified xsi:type="dcterms:W3CDTF">2024-04-26T19:32:08Z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