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2"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57" r:id="rId25"/>
    <p:sldId id="258" r:id="rId26"/>
    <p:sldId id="259" r:id="rId27"/>
    <p:sldId id="260" r:id="rId28"/>
    <p:sldId id="261"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481111-40BE-4F56-B1BA-92691A2F4451}" type="datetimeFigureOut">
              <a:rPr lang="en-IN" smtClean="0"/>
              <a:t>02-08-2022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23834035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81111-40BE-4F56-B1BA-92691A2F4451}"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121987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81111-40BE-4F56-B1BA-92691A2F4451}"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220065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81111-40BE-4F56-B1BA-92691A2F4451}" type="datetimeFigureOut">
              <a:rPr lang="en-IN" smtClean="0"/>
              <a:t>02-08-2022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116675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C481111-40BE-4F56-B1BA-92691A2F4451}" type="datetimeFigureOut">
              <a:rPr lang="en-IN" smtClean="0"/>
              <a:t>02-08-2022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29033863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C481111-40BE-4F56-B1BA-92691A2F4451}" type="datetimeFigureOut">
              <a:rPr lang="en-IN" smtClean="0"/>
              <a:t>02-08-2022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272766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C481111-40BE-4F56-B1BA-92691A2F4451}" type="datetimeFigureOut">
              <a:rPr lang="en-IN" smtClean="0"/>
              <a:t>02-08-2022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D9500-1414-4FC5-9772-86240611023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5208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81111-40BE-4F56-B1BA-92691A2F4451}" type="datetimeFigureOut">
              <a:rPr lang="en-IN" smtClean="0"/>
              <a:t>02-08-2022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279129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81111-40BE-4F56-B1BA-92691A2F4451}" type="datetimeFigureOut">
              <a:rPr lang="en-IN" smtClean="0"/>
              <a:t>02-08-2022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186219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C481111-40BE-4F56-B1BA-92691A2F4451}" type="datetimeFigureOut">
              <a:rPr lang="en-IN" smtClean="0"/>
              <a:t>02-08-2022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116962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C481111-40BE-4F56-B1BA-92691A2F4451}" type="datetimeFigureOut">
              <a:rPr lang="en-IN" smtClean="0"/>
              <a:t>02-08-2022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C5D9500-1414-4FC5-9772-862406110233}" type="slidenum">
              <a:rPr lang="en-IN" smtClean="0"/>
              <a:t>‹#›</a:t>
            </a:fld>
            <a:endParaRPr lang="en-IN"/>
          </a:p>
        </p:txBody>
      </p:sp>
    </p:spTree>
    <p:extLst>
      <p:ext uri="{BB962C8B-B14F-4D97-AF65-F5344CB8AC3E}">
        <p14:creationId xmlns:p14="http://schemas.microsoft.com/office/powerpoint/2010/main" val="227353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C481111-40BE-4F56-B1BA-92691A2F4451}" type="datetimeFigureOut">
              <a:rPr lang="en-IN" smtClean="0"/>
              <a:t>02-08-2022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C5D9500-1414-4FC5-9772-862406110233}" type="slidenum">
              <a:rPr lang="en-IN" smtClean="0"/>
              <a:t>‹#›</a:t>
            </a:fld>
            <a:endParaRPr lang="en-IN"/>
          </a:p>
        </p:txBody>
      </p:sp>
    </p:spTree>
    <p:extLst>
      <p:ext uri="{BB962C8B-B14F-4D97-AF65-F5344CB8AC3E}">
        <p14:creationId xmlns:p14="http://schemas.microsoft.com/office/powerpoint/2010/main" val="398917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ql-update-statement/" TargetMode="External"/><Relationship Id="rId2" Type="http://schemas.openxmlformats.org/officeDocument/2006/relationships/hyperlink" Target="https://www.geeksforgeeks.org/sql-insert-statement/" TargetMode="External"/><Relationship Id="rId1" Type="http://schemas.openxmlformats.org/officeDocument/2006/relationships/slideLayout" Target="../slideLayouts/slideLayout7.xml"/><Relationship Id="rId4" Type="http://schemas.openxmlformats.org/officeDocument/2006/relationships/hyperlink" Target="https://www.geeksforgeeks.org/sql-delete-statemen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E443-AD3C-43C8-B207-39B4B0A89F51}"/>
              </a:ext>
            </a:extLst>
          </p:cNvPr>
          <p:cNvSpPr>
            <a:spLocks noGrp="1"/>
          </p:cNvSpPr>
          <p:nvPr>
            <p:ph type="ctrTitle"/>
          </p:nvPr>
        </p:nvSpPr>
        <p:spPr/>
        <p:txBody>
          <a:bodyPr>
            <a:normAutofit fontScale="90000"/>
          </a:bodyPr>
          <a:lstStyle/>
          <a:p>
            <a:br>
              <a:rPr lang="en-IN" dirty="0"/>
            </a:br>
            <a:r>
              <a:rPr lang="en-IN" dirty="0"/>
              <a:t>DBMS</a:t>
            </a:r>
            <a:br>
              <a:rPr lang="en-IN" dirty="0"/>
            </a:br>
            <a:endParaRPr lang="en-IN" dirty="0"/>
          </a:p>
        </p:txBody>
      </p:sp>
    </p:spTree>
    <p:extLst>
      <p:ext uri="{BB962C8B-B14F-4D97-AF65-F5344CB8AC3E}">
        <p14:creationId xmlns:p14="http://schemas.microsoft.com/office/powerpoint/2010/main" val="77206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B5428C-5454-431A-A260-85DA04747F60}"/>
              </a:ext>
            </a:extLst>
          </p:cNvPr>
          <p:cNvSpPr txBox="1"/>
          <p:nvPr/>
        </p:nvSpPr>
        <p:spPr>
          <a:xfrm>
            <a:off x="214605" y="74845"/>
            <a:ext cx="11327363" cy="5632311"/>
          </a:xfrm>
          <a:prstGeom prst="rect">
            <a:avLst/>
          </a:prstGeom>
          <a:noFill/>
        </p:spPr>
        <p:txBody>
          <a:bodyPr wrap="square">
            <a:spAutoFit/>
          </a:bodyPr>
          <a:lstStyle/>
          <a:p>
            <a:r>
              <a:rPr lang="en-US" b="1" i="0" dirty="0">
                <a:solidFill>
                  <a:srgbClr val="4D5968"/>
                </a:solidFill>
                <a:effectLst/>
                <a:latin typeface="Nunito Sans" pitchFamily="2" charset="0"/>
              </a:rPr>
              <a:t>IN:</a:t>
            </a:r>
            <a:r>
              <a:rPr lang="en-US" b="0" i="0" dirty="0">
                <a:solidFill>
                  <a:srgbClr val="4D5968"/>
                </a:solidFill>
                <a:effectLst/>
                <a:latin typeface="Nunito Sans" pitchFamily="2" charset="0"/>
              </a:rPr>
              <a:t> The IN operator when the comparison of a column is made with multiple values. It is more or less similar to the OR condition.</a:t>
            </a:r>
            <a:r>
              <a:rPr lang="en-IN" b="0" i="0" dirty="0">
                <a:solidFill>
                  <a:srgbClr val="4D5968"/>
                </a:solidFill>
                <a:effectLst/>
                <a:latin typeface="Nunito Sans" pitchFamily="2" charset="0"/>
              </a:rPr>
              <a:t>     </a:t>
            </a:r>
          </a:p>
          <a:p>
            <a:endParaRPr lang="en-IN" dirty="0">
              <a:solidFill>
                <a:srgbClr val="4D5968"/>
              </a:solidFill>
              <a:latin typeface="Nunito Sans" pitchFamily="2" charset="0"/>
            </a:endParaRPr>
          </a:p>
          <a:p>
            <a:endParaRPr lang="en-IN" dirty="0">
              <a:solidFill>
                <a:srgbClr val="4D5968"/>
              </a:solidFill>
              <a:latin typeface="Nunito Sans" pitchFamily="2" charset="0"/>
            </a:endParaRPr>
          </a:p>
          <a:p>
            <a:r>
              <a:rPr lang="en-US" b="1" i="0" dirty="0">
                <a:solidFill>
                  <a:srgbClr val="4D5968"/>
                </a:solidFill>
                <a:effectLst/>
                <a:latin typeface="Nunito Sans" pitchFamily="2" charset="0"/>
              </a:rPr>
              <a:t>LIKE:</a:t>
            </a:r>
            <a:r>
              <a:rPr lang="en-US" b="0" i="0" dirty="0">
                <a:solidFill>
                  <a:srgbClr val="4D5968"/>
                </a:solidFill>
                <a:effectLst/>
                <a:latin typeface="Nunito Sans" pitchFamily="2" charset="0"/>
              </a:rPr>
              <a:t> This operator is used to compare between the two conditions and lists down all the rows of a table whose column name matches the pattern specified with the LIKE clause. Wildcard operators such as % are used when you are not sure about the particular pattern.</a:t>
            </a:r>
          </a:p>
          <a:p>
            <a:endParaRPr lang="en-US" dirty="0">
              <a:solidFill>
                <a:srgbClr val="4D5968"/>
              </a:solidFill>
              <a:latin typeface="Nunito Sans" pitchFamily="2" charset="0"/>
            </a:endParaRPr>
          </a:p>
          <a:p>
            <a:endParaRPr lang="en-IN" dirty="0"/>
          </a:p>
          <a:p>
            <a:endParaRPr lang="en-IN" dirty="0"/>
          </a:p>
          <a:p>
            <a:endParaRPr lang="en-IN" dirty="0"/>
          </a:p>
          <a:p>
            <a:r>
              <a:rPr lang="en-US" b="1" i="0" dirty="0">
                <a:solidFill>
                  <a:srgbClr val="4D5968"/>
                </a:solidFill>
                <a:effectLst/>
                <a:latin typeface="Nunito Sans" pitchFamily="2" charset="0"/>
              </a:rPr>
              <a:t> BETWEEN:</a:t>
            </a:r>
            <a:r>
              <a:rPr lang="en-US" b="0" i="0" dirty="0">
                <a:solidFill>
                  <a:srgbClr val="4D5968"/>
                </a:solidFill>
                <a:effectLst/>
                <a:latin typeface="Nunito Sans" pitchFamily="2" charset="0"/>
              </a:rPr>
              <a:t> As the name suggests, this operator filters the results for a particular set of ranges. The value, in this case, can either be numbers, dates or text.</a:t>
            </a:r>
            <a:endParaRPr lang="en-IN" b="0" i="0" dirty="0">
              <a:solidFill>
                <a:srgbClr val="4D5968"/>
              </a:solidFill>
              <a:effectLst/>
              <a:latin typeface="Nunito Sans" pitchFamily="2" charset="0"/>
            </a:endParaRPr>
          </a:p>
          <a:p>
            <a:endParaRPr lang="en-IN" dirty="0">
              <a:solidFill>
                <a:srgbClr val="4D5968"/>
              </a:solidFill>
              <a:latin typeface="Nunito Sans" pitchFamily="2" charset="0"/>
            </a:endParaRPr>
          </a:p>
          <a:p>
            <a:endParaRPr lang="en-IN" dirty="0"/>
          </a:p>
          <a:p>
            <a:endParaRPr lang="en-IN" dirty="0"/>
          </a:p>
          <a:p>
            <a:endParaRPr lang="en-IN" dirty="0"/>
          </a:p>
          <a:p>
            <a:r>
              <a:rPr lang="en-US" b="1" i="0" dirty="0">
                <a:solidFill>
                  <a:srgbClr val="4D5968"/>
                </a:solidFill>
                <a:effectLst/>
                <a:latin typeface="Nunito Sans" pitchFamily="2" charset="0"/>
              </a:rPr>
              <a:t> COUNT():</a:t>
            </a:r>
            <a:r>
              <a:rPr lang="en-US" b="0" i="0" dirty="0">
                <a:solidFill>
                  <a:srgbClr val="4D5968"/>
                </a:solidFill>
                <a:effectLst/>
                <a:latin typeface="Nunito Sans" pitchFamily="2" charset="0"/>
              </a:rPr>
              <a:t> This is one of the most useful SQL commands which is used to display the count of the total number of rows for all those non-null data. It makes use of the column name as the argument.</a:t>
            </a:r>
            <a:endParaRPr lang="en-IN" b="0" i="0" dirty="0">
              <a:solidFill>
                <a:srgbClr val="4D5968"/>
              </a:solidFill>
              <a:effectLst/>
              <a:latin typeface="Nunito Sans" pitchFamily="2" charset="0"/>
            </a:endParaRPr>
          </a:p>
          <a:p>
            <a:endParaRPr lang="en-IN" dirty="0"/>
          </a:p>
        </p:txBody>
      </p:sp>
      <p:pic>
        <p:nvPicPr>
          <p:cNvPr id="6" name="Picture 5">
            <a:extLst>
              <a:ext uri="{FF2B5EF4-FFF2-40B4-BE49-F238E27FC236}">
                <a16:creationId xmlns:a16="http://schemas.microsoft.com/office/drawing/2014/main" id="{5B17912D-5640-40E9-AA25-0F085B50D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817" y="404707"/>
            <a:ext cx="3409950" cy="685800"/>
          </a:xfrm>
          <a:prstGeom prst="rect">
            <a:avLst/>
          </a:prstGeom>
        </p:spPr>
      </p:pic>
      <p:pic>
        <p:nvPicPr>
          <p:cNvPr id="8" name="Picture 7">
            <a:extLst>
              <a:ext uri="{FF2B5EF4-FFF2-40B4-BE49-F238E27FC236}">
                <a16:creationId xmlns:a16="http://schemas.microsoft.com/office/drawing/2014/main" id="{F541F067-D3FA-42FE-A1DC-0FDBABD70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836" y="2138750"/>
            <a:ext cx="2628900" cy="714375"/>
          </a:xfrm>
          <a:prstGeom prst="rect">
            <a:avLst/>
          </a:prstGeom>
        </p:spPr>
      </p:pic>
      <p:pic>
        <p:nvPicPr>
          <p:cNvPr id="10" name="Picture 9">
            <a:extLst>
              <a:ext uri="{FF2B5EF4-FFF2-40B4-BE49-F238E27FC236}">
                <a16:creationId xmlns:a16="http://schemas.microsoft.com/office/drawing/2014/main" id="{D1FD21E9-A1FC-407B-A875-D329F0ED8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037" y="3731858"/>
            <a:ext cx="3505200" cy="742950"/>
          </a:xfrm>
          <a:prstGeom prst="rect">
            <a:avLst/>
          </a:prstGeom>
        </p:spPr>
      </p:pic>
      <p:pic>
        <p:nvPicPr>
          <p:cNvPr id="12" name="Picture 11">
            <a:extLst>
              <a:ext uri="{FF2B5EF4-FFF2-40B4-BE49-F238E27FC236}">
                <a16:creationId xmlns:a16="http://schemas.microsoft.com/office/drawing/2014/main" id="{3EC1F430-2A23-4520-BA8A-FB1A514E98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4279" y="5436812"/>
            <a:ext cx="2105025" cy="476250"/>
          </a:xfrm>
          <a:prstGeom prst="rect">
            <a:avLst/>
          </a:prstGeom>
        </p:spPr>
      </p:pic>
    </p:spTree>
    <p:extLst>
      <p:ext uri="{BB962C8B-B14F-4D97-AF65-F5344CB8AC3E}">
        <p14:creationId xmlns:p14="http://schemas.microsoft.com/office/powerpoint/2010/main" val="248046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CC391-D34A-4D1B-8E9D-2AB6FC5E8462}"/>
              </a:ext>
            </a:extLst>
          </p:cNvPr>
          <p:cNvSpPr txBox="1"/>
          <p:nvPr/>
        </p:nvSpPr>
        <p:spPr>
          <a:xfrm>
            <a:off x="93306" y="111968"/>
            <a:ext cx="11868539" cy="5078313"/>
          </a:xfrm>
          <a:prstGeom prst="rect">
            <a:avLst/>
          </a:prstGeom>
          <a:noFill/>
        </p:spPr>
        <p:txBody>
          <a:bodyPr wrap="square" rtlCol="0">
            <a:spAutoFit/>
          </a:bodyPr>
          <a:lstStyle/>
          <a:p>
            <a:r>
              <a:rPr lang="en-US" b="1" i="0" dirty="0">
                <a:solidFill>
                  <a:srgbClr val="4D5968"/>
                </a:solidFill>
                <a:effectLst/>
                <a:latin typeface="Nunito Sans" pitchFamily="2" charset="0"/>
              </a:rPr>
              <a:t> LIMIT:</a:t>
            </a:r>
            <a:r>
              <a:rPr lang="en-US" b="0" i="0" dirty="0">
                <a:solidFill>
                  <a:srgbClr val="4D5968"/>
                </a:solidFill>
                <a:effectLst/>
                <a:latin typeface="Nunito Sans" pitchFamily="2" charset="0"/>
              </a:rPr>
              <a:t> The LIMIT clause will help you specify the maximum number of rows that are allowed in the result set.</a:t>
            </a:r>
          </a:p>
          <a:p>
            <a:endParaRPr lang="en-US" dirty="0">
              <a:solidFill>
                <a:srgbClr val="4D5968"/>
              </a:solidFill>
              <a:latin typeface="Nunito Sans" pitchFamily="2" charset="0"/>
            </a:endParaRPr>
          </a:p>
          <a:p>
            <a:endParaRPr lang="en-IN" dirty="0"/>
          </a:p>
          <a:p>
            <a:endParaRPr lang="en-IN" dirty="0"/>
          </a:p>
          <a:p>
            <a:endParaRPr lang="en-IN" dirty="0"/>
          </a:p>
          <a:p>
            <a:endParaRPr lang="en-IN" dirty="0"/>
          </a:p>
          <a:p>
            <a:endParaRPr lang="en-IN" dirty="0"/>
          </a:p>
          <a:p>
            <a:endParaRPr lang="en-IN" dirty="0"/>
          </a:p>
          <a:p>
            <a:endParaRPr lang="en-IN" dirty="0"/>
          </a:p>
          <a:p>
            <a:pPr algn="l" fontAlgn="base"/>
            <a:r>
              <a:rPr lang="en-US" b="1" i="0" dirty="0">
                <a:effectLst/>
                <a:latin typeface="urw-din"/>
              </a:rPr>
              <a:t>SQL Join</a:t>
            </a:r>
            <a:r>
              <a:rPr lang="en-US" b="0" i="0" dirty="0">
                <a:effectLst/>
                <a:latin typeface="urw-din"/>
              </a:rPr>
              <a:t> statement is used to combine data or rows from two or more tables based on a common field between them. Different types of Joins are as follows: </a:t>
            </a:r>
          </a:p>
          <a:p>
            <a:pPr algn="l" fontAlgn="base">
              <a:buFont typeface="Arial" panose="020B0604020202020204" pitchFamily="34" charset="0"/>
              <a:buChar char="•"/>
            </a:pPr>
            <a:r>
              <a:rPr lang="en-US" b="0" i="0" dirty="0">
                <a:effectLst/>
                <a:latin typeface="urw-din"/>
              </a:rPr>
              <a:t>INNER JOIN</a:t>
            </a:r>
          </a:p>
          <a:p>
            <a:pPr algn="l" fontAlgn="base">
              <a:buFont typeface="Arial" panose="020B0604020202020204" pitchFamily="34" charset="0"/>
              <a:buChar char="•"/>
            </a:pPr>
            <a:r>
              <a:rPr lang="en-US" b="0" i="0" dirty="0">
                <a:effectLst/>
                <a:latin typeface="urw-din"/>
              </a:rPr>
              <a:t>LEFT JOIN</a:t>
            </a:r>
          </a:p>
          <a:p>
            <a:pPr algn="l" fontAlgn="base">
              <a:buFont typeface="Arial" panose="020B0604020202020204" pitchFamily="34" charset="0"/>
              <a:buChar char="•"/>
            </a:pPr>
            <a:r>
              <a:rPr lang="en-US" b="0" i="0" dirty="0">
                <a:effectLst/>
                <a:latin typeface="urw-din"/>
              </a:rPr>
              <a:t>RIGHT JOIN</a:t>
            </a:r>
          </a:p>
          <a:p>
            <a:pPr algn="l" fontAlgn="base">
              <a:buFont typeface="Arial" panose="020B0604020202020204" pitchFamily="34" charset="0"/>
              <a:buChar char="•"/>
            </a:pPr>
            <a:r>
              <a:rPr lang="en-US" b="0" i="0" dirty="0">
                <a:effectLst/>
                <a:latin typeface="urw-din"/>
              </a:rPr>
              <a:t>FULL JOIN</a:t>
            </a:r>
          </a:p>
          <a:p>
            <a:pPr algn="l" fontAlgn="base"/>
            <a:endParaRPr lang="en-US" dirty="0">
              <a:latin typeface="urw-din"/>
            </a:endParaRPr>
          </a:p>
          <a:p>
            <a:pPr algn="l" fontAlgn="base"/>
            <a:endParaRPr lang="en-US" b="0" i="0" dirty="0">
              <a:effectLst/>
              <a:latin typeface="urw-din"/>
            </a:endParaRPr>
          </a:p>
          <a:p>
            <a:endParaRPr lang="en-IN" dirty="0"/>
          </a:p>
        </p:txBody>
      </p:sp>
      <p:pic>
        <p:nvPicPr>
          <p:cNvPr id="4" name="Picture 3">
            <a:extLst>
              <a:ext uri="{FF2B5EF4-FFF2-40B4-BE49-F238E27FC236}">
                <a16:creationId xmlns:a16="http://schemas.microsoft.com/office/drawing/2014/main" id="{243C1E73-69E5-4C4D-B681-D67BC84C0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148" y="604158"/>
            <a:ext cx="2951778" cy="685800"/>
          </a:xfrm>
          <a:prstGeom prst="rect">
            <a:avLst/>
          </a:prstGeom>
        </p:spPr>
      </p:pic>
      <p:sp>
        <p:nvSpPr>
          <p:cNvPr id="5" name="TextBox 4">
            <a:extLst>
              <a:ext uri="{FF2B5EF4-FFF2-40B4-BE49-F238E27FC236}">
                <a16:creationId xmlns:a16="http://schemas.microsoft.com/office/drawing/2014/main" id="{B52A2AF4-65BA-4AF7-A0F4-C89643DAD818}"/>
              </a:ext>
            </a:extLst>
          </p:cNvPr>
          <p:cNvSpPr txBox="1"/>
          <p:nvPr/>
        </p:nvSpPr>
        <p:spPr>
          <a:xfrm>
            <a:off x="4995716" y="1782148"/>
            <a:ext cx="1276641" cy="523220"/>
          </a:xfrm>
          <a:prstGeom prst="rect">
            <a:avLst/>
          </a:prstGeom>
          <a:noFill/>
        </p:spPr>
        <p:txBody>
          <a:bodyPr wrap="square" rtlCol="0">
            <a:spAutoFit/>
          </a:bodyPr>
          <a:lstStyle/>
          <a:p>
            <a:r>
              <a:rPr lang="en-IN" sz="2800" b="1" u="sng" dirty="0">
                <a:solidFill>
                  <a:srgbClr val="FF0000"/>
                </a:solidFill>
              </a:rPr>
              <a:t>JOINS</a:t>
            </a:r>
          </a:p>
        </p:txBody>
      </p:sp>
    </p:spTree>
    <p:extLst>
      <p:ext uri="{BB962C8B-B14F-4D97-AF65-F5344CB8AC3E}">
        <p14:creationId xmlns:p14="http://schemas.microsoft.com/office/powerpoint/2010/main" val="342959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660B2-FDF3-4EDE-B1D4-AC07D54EC7E1}"/>
              </a:ext>
            </a:extLst>
          </p:cNvPr>
          <p:cNvSpPr txBox="1"/>
          <p:nvPr/>
        </p:nvSpPr>
        <p:spPr>
          <a:xfrm>
            <a:off x="279919" y="135209"/>
            <a:ext cx="10842171" cy="4439677"/>
          </a:xfrm>
          <a:prstGeom prst="rect">
            <a:avLst/>
          </a:prstGeom>
          <a:noFill/>
        </p:spPr>
        <p:txBody>
          <a:bodyPr wrap="square">
            <a:spAutoFit/>
          </a:bodyPr>
          <a:lstStyle/>
          <a:p>
            <a:pPr algn="ctr" fontAlgn="base"/>
            <a:r>
              <a:rPr lang="en-US" b="1" i="0" dirty="0">
                <a:effectLst/>
                <a:latin typeface="urw-din"/>
              </a:rPr>
              <a:t>A. INNER JOIN</a:t>
            </a:r>
          </a:p>
          <a:p>
            <a:pPr algn="l" fontAlgn="base"/>
            <a:r>
              <a:rPr lang="en-US" b="0" i="0" dirty="0">
                <a:effectLst/>
                <a:latin typeface="urw-din"/>
              </a:rPr>
              <a:t>The INNER JOIN keyword selects all rows from both the tables as long as the condition is satisfied. This keyword will create the result-set by combining all rows from both the tables where the condition satisfies </a:t>
            </a:r>
            <a:r>
              <a:rPr lang="en-US" b="0" i="0" dirty="0" err="1">
                <a:effectLst/>
                <a:latin typeface="urw-din"/>
              </a:rPr>
              <a:t>i.e</a:t>
            </a:r>
            <a:r>
              <a:rPr lang="en-US" b="0" i="0" dirty="0">
                <a:effectLst/>
                <a:latin typeface="urw-din"/>
              </a:rPr>
              <a:t> value of the common field will be the same. </a:t>
            </a:r>
          </a:p>
          <a:p>
            <a:pPr algn="l" fontAlgn="base"/>
            <a:endParaRPr lang="en-US" dirty="0">
              <a:latin typeface="urw-din"/>
            </a:endParaRPr>
          </a:p>
          <a:p>
            <a:pPr algn="l" fontAlgn="base"/>
            <a:r>
              <a:rPr lang="en-US" dirty="0">
                <a:latin typeface="urw-din"/>
              </a:rPr>
              <a:t>SYNTAX:</a:t>
            </a:r>
          </a:p>
          <a:p>
            <a:pPr fontAlgn="base"/>
            <a:r>
              <a:rPr kumimoji="0" lang="en-US" altLang="en-US" sz="1800" b="0" i="0" u="none" strike="noStrike" cap="none" normalizeH="0" baseline="0" dirty="0">
                <a:ln>
                  <a:noFill/>
                </a:ln>
                <a:effectLst/>
                <a:latin typeface="Consolas" panose="020B0609020204030204" pitchFamily="49" charset="0"/>
              </a:rPr>
              <a:t>SELECT table1.column1,table1.column2,table2.column1,.... </a:t>
            </a:r>
          </a:p>
          <a:p>
            <a:pPr fontAlgn="base"/>
            <a:r>
              <a:rPr kumimoji="0" lang="en-US" altLang="en-US" sz="1800" b="0" i="0" u="none" strike="noStrike" cap="none" normalizeH="0" baseline="0" dirty="0">
                <a:ln>
                  <a:noFill/>
                </a:ln>
                <a:effectLst/>
                <a:latin typeface="Consolas" panose="020B0609020204030204" pitchFamily="49" charset="0"/>
              </a:rPr>
              <a:t>FROM table1 INNER JOIN table2 </a:t>
            </a:r>
          </a:p>
          <a:p>
            <a:pPr fontAlgn="base"/>
            <a:r>
              <a:rPr kumimoji="0" lang="en-US" altLang="en-US" sz="1800" b="0" i="0" u="none" strike="noStrike" cap="none" normalizeH="0" baseline="0" dirty="0">
                <a:ln>
                  <a:noFill/>
                </a:ln>
                <a:effectLst/>
                <a:latin typeface="Consolas" panose="020B0609020204030204" pitchFamily="49" charset="0"/>
              </a:rPr>
              <a:t>ON table1.matching_column = table2.matching_column;</a:t>
            </a:r>
            <a:r>
              <a:rPr kumimoji="0" lang="en-US" altLang="en-US" sz="1050" b="0" i="0" u="none" strike="noStrike" cap="none" normalizeH="0" baseline="0" dirty="0">
                <a:ln>
                  <a:noFill/>
                </a:ln>
                <a:effectLst/>
              </a:rPr>
              <a:t> </a:t>
            </a:r>
          </a:p>
          <a:p>
            <a:pPr fontAlgn="base"/>
            <a:endParaRPr lang="en-US" altLang="en-US" sz="1050" dirty="0">
              <a:latin typeface="Arial" panose="020B0604020202020204" pitchFamily="34" charset="0"/>
            </a:endParaRPr>
          </a:p>
          <a:p>
            <a:pPr fontAlgn="base"/>
            <a:r>
              <a:rPr lang="en-US" sz="2800" b="0" i="1" dirty="0">
                <a:effectLst/>
                <a:latin typeface="urw-din"/>
              </a:rPr>
              <a:t>We can also write JOIN instead of INNER JOIN. JOIN is same as INNER JOIN. </a:t>
            </a:r>
            <a:endParaRPr kumimoji="0" lang="en-US" altLang="en-US" sz="2800" b="0" i="0" u="none" strike="noStrike" cap="none" normalizeH="0" baseline="0" dirty="0">
              <a:ln>
                <a:noFill/>
              </a:ln>
              <a:effectLst/>
              <a:latin typeface="Arial" panose="020B0604020202020204" pitchFamily="34" charset="0"/>
            </a:endParaRPr>
          </a:p>
          <a:p>
            <a:pPr algn="l" fontAlgn="base"/>
            <a:endParaRPr lang="en-US" b="0" i="0" dirty="0">
              <a:effectLst/>
              <a:latin typeface="urw-din"/>
            </a:endParaRPr>
          </a:p>
          <a:p>
            <a:pPr algn="l" fontAlgn="base"/>
            <a:endParaRPr lang="en-US" b="0" i="0" dirty="0">
              <a:effectLst/>
              <a:latin typeface="urw-din"/>
            </a:endParaRPr>
          </a:p>
          <a:p>
            <a:pPr algn="l" fontAlgn="base"/>
            <a:endParaRPr lang="en-US" b="0" i="0" dirty="0">
              <a:effectLst/>
              <a:latin typeface="urw-din"/>
            </a:endParaRPr>
          </a:p>
        </p:txBody>
      </p:sp>
      <p:pic>
        <p:nvPicPr>
          <p:cNvPr id="6" name="Picture 5">
            <a:extLst>
              <a:ext uri="{FF2B5EF4-FFF2-40B4-BE49-F238E27FC236}">
                <a16:creationId xmlns:a16="http://schemas.microsoft.com/office/drawing/2014/main" id="{DC4C9564-5488-4039-84CD-A6EC9389D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225" y="3554963"/>
            <a:ext cx="4781550" cy="2211355"/>
          </a:xfrm>
          <a:prstGeom prst="rect">
            <a:avLst/>
          </a:prstGeom>
        </p:spPr>
      </p:pic>
    </p:spTree>
    <p:extLst>
      <p:ext uri="{BB962C8B-B14F-4D97-AF65-F5344CB8AC3E}">
        <p14:creationId xmlns:p14="http://schemas.microsoft.com/office/powerpoint/2010/main" val="172125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7D662-1BA1-4C7C-B637-08AA1A2803E2}"/>
              </a:ext>
            </a:extLst>
          </p:cNvPr>
          <p:cNvSpPr txBox="1"/>
          <p:nvPr/>
        </p:nvSpPr>
        <p:spPr>
          <a:xfrm>
            <a:off x="401217" y="214604"/>
            <a:ext cx="10627567" cy="43935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urw-din"/>
              </a:rPr>
              <a:t>B. LEFT JOIN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urw-din"/>
              </a:rPr>
              <a:t>This join returns all the rows of the table on the left side of the join and matches rows for the table on the right side of the join. For the rows for which there is no matching row on the right side, the result-set will contain </a:t>
            </a:r>
            <a:r>
              <a:rPr kumimoji="0" lang="en-US" altLang="en-US" sz="1800" b="0" i="1" u="none" strike="noStrike" cap="none" normalizeH="0" baseline="0" dirty="0">
                <a:ln>
                  <a:noFill/>
                </a:ln>
                <a:effectLst/>
                <a:latin typeface="urw-din"/>
              </a:rPr>
              <a:t>null</a:t>
            </a:r>
            <a:r>
              <a:rPr kumimoji="0" lang="en-US" altLang="en-US" sz="1800" b="0" i="0" u="none" strike="noStrike" cap="none" normalizeH="0" baseline="0" dirty="0">
                <a:ln>
                  <a:noFill/>
                </a:ln>
                <a:effectLst/>
                <a:latin typeface="urw-din"/>
              </a:rPr>
              <a:t>. LEFT JOIN is also known as LEFT OUTER JOIN.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urw-din"/>
              </a:rPr>
              <a:t>Syntax:</a:t>
            </a:r>
            <a:r>
              <a:rPr kumimoji="0" lang="en-US" altLang="en-US" sz="1800" b="0" i="0" u="none" strike="noStrike" cap="none" normalizeH="0" baseline="0" dirty="0">
                <a:ln>
                  <a:noFill/>
                </a:ln>
                <a:effectLst/>
                <a:latin typeface="urw-din"/>
              </a:rPr>
              <a:t> </a:t>
            </a:r>
            <a:endParaRPr kumimoji="0" lang="en-US" altLang="en-US" sz="18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SELECT table1.column1,table1.column2,table2.column1,....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FROM table1 LEFT JOIN table2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ON table1.matching_column = table2.matching_column;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i="1" dirty="0">
                <a:effectLst/>
                <a:latin typeface="urw-din"/>
              </a:rPr>
              <a:t>We can also use LEFT OUTER JOIN instead of LEFT JOIN, both are the same.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i="1" u="none" strike="noStrike" cap="none" normalizeH="0" baseline="0" dirty="0">
              <a:ln>
                <a:noFill/>
              </a:ln>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effectLst/>
              </a:rPr>
            </a:br>
            <a:endParaRPr kumimoji="0" lang="en-US" altLang="en-US" sz="2800" b="0" i="0" u="none" strike="noStrike" cap="none" normalizeH="0" baseline="0" dirty="0">
              <a:ln>
                <a:noFill/>
              </a:ln>
              <a:effectLst/>
              <a:latin typeface="Arial" panose="020B0604020202020204" pitchFamily="34" charset="0"/>
            </a:endParaRPr>
          </a:p>
        </p:txBody>
      </p:sp>
      <p:pic>
        <p:nvPicPr>
          <p:cNvPr id="5" name="Picture 4">
            <a:extLst>
              <a:ext uri="{FF2B5EF4-FFF2-40B4-BE49-F238E27FC236}">
                <a16:creationId xmlns:a16="http://schemas.microsoft.com/office/drawing/2014/main" id="{5A2586C1-FB83-425E-9EFF-60B7B674C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192" y="3840228"/>
            <a:ext cx="4781550" cy="2653878"/>
          </a:xfrm>
          <a:prstGeom prst="rect">
            <a:avLst/>
          </a:prstGeom>
        </p:spPr>
      </p:pic>
    </p:spTree>
    <p:extLst>
      <p:ext uri="{BB962C8B-B14F-4D97-AF65-F5344CB8AC3E}">
        <p14:creationId xmlns:p14="http://schemas.microsoft.com/office/powerpoint/2010/main" val="292180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9C92F3-0D67-4898-B385-4E09BA765856}"/>
              </a:ext>
            </a:extLst>
          </p:cNvPr>
          <p:cNvSpPr txBox="1"/>
          <p:nvPr/>
        </p:nvSpPr>
        <p:spPr>
          <a:xfrm>
            <a:off x="625151" y="494522"/>
            <a:ext cx="10450286" cy="424731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urw-din"/>
              </a:rPr>
              <a:t>C. RIGHT JOIN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urw-din"/>
              </a:rPr>
              <a:t>RIGHT JOIN is similar to LEFT JOIN. This join returns all the rows of the table on the right side of the join and matching rows for the table on the left side of the join. For the rows for which there is no matching row on the left side, the result-set will contain </a:t>
            </a:r>
            <a:r>
              <a:rPr kumimoji="0" lang="en-US" altLang="en-US" sz="1800" b="0" i="1" u="none" strike="noStrike" cap="none" normalizeH="0" baseline="0" dirty="0">
                <a:ln>
                  <a:noFill/>
                </a:ln>
                <a:effectLst/>
                <a:latin typeface="urw-din"/>
              </a:rPr>
              <a:t>null</a:t>
            </a:r>
            <a:r>
              <a:rPr kumimoji="0" lang="en-US" altLang="en-US" sz="1800" b="0" i="0" u="none" strike="noStrike" cap="none" normalizeH="0" baseline="0" dirty="0">
                <a:ln>
                  <a:noFill/>
                </a:ln>
                <a:effectLst/>
                <a:latin typeface="urw-din"/>
              </a:rPr>
              <a:t>. RIGHT JOIN is also known as RIGHT OUTER JOIN.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urw-din"/>
              </a:rPr>
              <a:t>Syntax:</a:t>
            </a:r>
            <a:r>
              <a:rPr kumimoji="0" lang="en-US" altLang="en-US" sz="1800" b="0" i="0" u="none" strike="noStrike" cap="none" normalizeH="0" baseline="0" dirty="0">
                <a:ln>
                  <a:noFill/>
                </a:ln>
                <a:effectLst/>
                <a:latin typeface="urw-din"/>
              </a:rPr>
              <a:t> </a:t>
            </a:r>
            <a:endParaRPr kumimoji="0" lang="en-US" altLang="en-US" sz="18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SELECT table1.column1,table1.column2,table2.column1,....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FROM table1 RIGHT JOIN table2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ON table1.matching_column = table2.matching_column;</a:t>
            </a:r>
            <a:r>
              <a:rPr kumimoji="0" lang="en-US" altLang="en-US" sz="105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p>
          <a:p>
            <a:pPr marL="0" marR="0" lvl="0" indent="0" algn="l" defTabSz="914400" rtl="0" eaLnBrk="0" fontAlgn="base" latinLnBrk="0" hangingPunct="0">
              <a:lnSpc>
                <a:spcPct val="100000"/>
              </a:lnSpc>
              <a:spcBef>
                <a:spcPct val="0"/>
              </a:spcBef>
              <a:spcAft>
                <a:spcPct val="0"/>
              </a:spcAft>
              <a:buClrTx/>
              <a:buSzTx/>
              <a:buFontTx/>
              <a:buNone/>
              <a:tabLst/>
            </a:pPr>
            <a:r>
              <a:rPr lang="en-US" b="0" i="1" dirty="0">
                <a:effectLst/>
                <a:latin typeface="urw-din"/>
              </a:rPr>
              <a:t>We can also use RIGHT OUTER JOIN instead of RIGHT JOIN, both are the same. </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A7A32B73-78E9-4C82-B9C2-52E4CFA08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840" y="3937518"/>
            <a:ext cx="6126908" cy="2425960"/>
          </a:xfrm>
          <a:prstGeom prst="rect">
            <a:avLst/>
          </a:prstGeom>
        </p:spPr>
      </p:pic>
    </p:spTree>
    <p:extLst>
      <p:ext uri="{BB962C8B-B14F-4D97-AF65-F5344CB8AC3E}">
        <p14:creationId xmlns:p14="http://schemas.microsoft.com/office/powerpoint/2010/main" val="399625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A9B89-1E3C-497D-B9DA-007E6228EFD9}"/>
              </a:ext>
            </a:extLst>
          </p:cNvPr>
          <p:cNvSpPr txBox="1"/>
          <p:nvPr/>
        </p:nvSpPr>
        <p:spPr>
          <a:xfrm>
            <a:off x="0" y="161740"/>
            <a:ext cx="12195109" cy="3693319"/>
          </a:xfrm>
          <a:prstGeom prst="rect">
            <a:avLst/>
          </a:prstGeom>
          <a:noFill/>
        </p:spPr>
        <p:txBody>
          <a:bodyPr wrap="square">
            <a:spAutoFit/>
          </a:bodyPr>
          <a:lstStyle/>
          <a:p>
            <a:pPr algn="ctr" fontAlgn="base"/>
            <a:r>
              <a:rPr lang="en-US" b="1" i="0" dirty="0">
                <a:effectLst/>
                <a:latin typeface="urw-din"/>
              </a:rPr>
              <a:t>D. FULL JOIN</a:t>
            </a:r>
          </a:p>
          <a:p>
            <a:pPr algn="ctr" fontAlgn="base"/>
            <a:endParaRPr lang="en-US" b="1" i="0" dirty="0">
              <a:effectLst/>
              <a:latin typeface="urw-din"/>
            </a:endParaRPr>
          </a:p>
          <a:p>
            <a:pPr algn="l" fontAlgn="base"/>
            <a:r>
              <a:rPr lang="en-US" b="0" i="0" dirty="0">
                <a:effectLst/>
                <a:latin typeface="urw-din"/>
              </a:rPr>
              <a:t>FULL JOIN creates the result-set by combining results of both LEFT JOIN and RIGHT JOIN. The result-set will contain all the rows from both tables. For the rows for which there is no matching, the result-set will contain </a:t>
            </a:r>
            <a:r>
              <a:rPr lang="en-US" b="0" i="1" dirty="0">
                <a:effectLst/>
                <a:latin typeface="urw-din"/>
              </a:rPr>
              <a:t>NULL</a:t>
            </a:r>
            <a:r>
              <a:rPr lang="en-US" b="0" i="0" dirty="0">
                <a:effectLst/>
                <a:latin typeface="urw-din"/>
              </a:rPr>
              <a:t> values</a:t>
            </a:r>
            <a:r>
              <a:rPr lang="en-US" b="0" i="0" dirty="0">
                <a:solidFill>
                  <a:srgbClr val="FFFFFF"/>
                </a:solidFill>
                <a:effectLst/>
                <a:latin typeface="urw-din"/>
              </a:rPr>
              <a:t>.</a:t>
            </a:r>
          </a:p>
          <a:p>
            <a:pPr algn="l" fontAlgn="base"/>
            <a:endParaRPr lang="en-US" dirty="0">
              <a:latin typeface="urw-din"/>
            </a:endParaRPr>
          </a:p>
          <a:p>
            <a:pPr algn="l" fontAlgn="base"/>
            <a:endParaRPr lang="en-US" dirty="0">
              <a:latin typeface="urw-din"/>
            </a:endParaRPr>
          </a:p>
          <a:p>
            <a:pPr fontAlgn="base"/>
            <a:r>
              <a:rPr kumimoji="0" lang="en-US" altLang="en-US" sz="1800" b="0" i="0" u="none" strike="noStrike" cap="none" normalizeH="0" baseline="0" dirty="0">
                <a:ln>
                  <a:noFill/>
                </a:ln>
                <a:effectLst/>
                <a:latin typeface="Consolas" panose="020B0609020204030204" pitchFamily="49" charset="0"/>
              </a:rPr>
              <a:t>SELECT table1.column1,table1.column2,table2.column1,....</a:t>
            </a:r>
          </a:p>
          <a:p>
            <a:pPr fontAlgn="base"/>
            <a:r>
              <a:rPr kumimoji="0" lang="en-US" altLang="en-US" sz="1800" b="0" i="0" u="none" strike="noStrike" cap="none" normalizeH="0" baseline="0" dirty="0">
                <a:ln>
                  <a:noFill/>
                </a:ln>
                <a:effectLst/>
                <a:latin typeface="Consolas" panose="020B0609020204030204" pitchFamily="49" charset="0"/>
              </a:rPr>
              <a:t>FROM table1 FULL JOIN table2</a:t>
            </a:r>
          </a:p>
          <a:p>
            <a:pPr fontAlgn="base"/>
            <a:r>
              <a:rPr kumimoji="0" lang="en-US" altLang="en-US" sz="1800" b="0" i="0" u="none" strike="noStrike" cap="none" normalizeH="0" baseline="0" dirty="0">
                <a:ln>
                  <a:noFill/>
                </a:ln>
                <a:effectLst/>
                <a:latin typeface="Consolas" panose="020B0609020204030204" pitchFamily="49" charset="0"/>
              </a:rPr>
              <a:t>ON table1.matching_column = table2.matching_column;</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a:p>
            <a:pPr algn="l" fontAlgn="base"/>
            <a:endParaRPr lang="en-US" dirty="0">
              <a:solidFill>
                <a:srgbClr val="FFFFFF"/>
              </a:solidFill>
              <a:latin typeface="urw-din"/>
            </a:endParaRPr>
          </a:p>
          <a:p>
            <a:pPr algn="l" fontAlgn="base"/>
            <a:endParaRPr lang="en-US" dirty="0">
              <a:solidFill>
                <a:srgbClr val="FFFFFF"/>
              </a:solidFill>
              <a:latin typeface="urw-din"/>
            </a:endParaRPr>
          </a:p>
          <a:p>
            <a:pPr algn="l" fontAlgn="base"/>
            <a:endParaRPr lang="en-US" b="0" i="0" dirty="0">
              <a:solidFill>
                <a:srgbClr val="FFFFFF"/>
              </a:solidFill>
              <a:effectLst/>
              <a:latin typeface="urw-din"/>
            </a:endParaRPr>
          </a:p>
          <a:p>
            <a:pPr algn="l" fontAlgn="base"/>
            <a:endParaRPr lang="en-US" b="0" i="0" dirty="0">
              <a:solidFill>
                <a:srgbClr val="FFFFFF"/>
              </a:solidFill>
              <a:effectLst/>
              <a:latin typeface="urw-din"/>
            </a:endParaRPr>
          </a:p>
        </p:txBody>
      </p:sp>
      <p:pic>
        <p:nvPicPr>
          <p:cNvPr id="6" name="Picture 5">
            <a:extLst>
              <a:ext uri="{FF2B5EF4-FFF2-40B4-BE49-F238E27FC236}">
                <a16:creationId xmlns:a16="http://schemas.microsoft.com/office/drawing/2014/main" id="{72D7BE7E-1676-4E56-8B03-32593C86F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224" y="3237722"/>
            <a:ext cx="5130865" cy="2905805"/>
          </a:xfrm>
          <a:prstGeom prst="rect">
            <a:avLst/>
          </a:prstGeom>
        </p:spPr>
      </p:pic>
    </p:spTree>
    <p:extLst>
      <p:ext uri="{BB962C8B-B14F-4D97-AF65-F5344CB8AC3E}">
        <p14:creationId xmlns:p14="http://schemas.microsoft.com/office/powerpoint/2010/main" val="67357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561EAA-183F-4AE9-98D8-69DB4CB590D0}"/>
              </a:ext>
            </a:extLst>
          </p:cNvPr>
          <p:cNvSpPr txBox="1"/>
          <p:nvPr/>
        </p:nvSpPr>
        <p:spPr>
          <a:xfrm>
            <a:off x="270588" y="634482"/>
            <a:ext cx="11224726" cy="4247317"/>
          </a:xfrm>
          <a:prstGeom prst="rect">
            <a:avLst/>
          </a:prstGeom>
          <a:noFill/>
        </p:spPr>
        <p:txBody>
          <a:bodyPr wrap="square" rtlCol="0">
            <a:spAutoFit/>
          </a:bodyPr>
          <a:lstStyle/>
          <a:p>
            <a:pPr algn="ctr"/>
            <a:r>
              <a:rPr lang="en-US" b="1" i="0" dirty="0">
                <a:solidFill>
                  <a:srgbClr val="1375B0"/>
                </a:solidFill>
                <a:effectLst/>
                <a:latin typeface="Nunito Sans" pitchFamily="2" charset="0"/>
              </a:rPr>
              <a:t>Natural Join</a:t>
            </a:r>
          </a:p>
          <a:p>
            <a:pPr algn="l"/>
            <a:r>
              <a:rPr lang="en-US" b="0" i="0" dirty="0">
                <a:solidFill>
                  <a:srgbClr val="4D5968"/>
                </a:solidFill>
                <a:effectLst/>
                <a:latin typeface="Nunito Sans" pitchFamily="2" charset="0"/>
              </a:rPr>
              <a:t>Natural join is a join that combines two or more common columns between two tables.</a:t>
            </a:r>
          </a:p>
          <a:p>
            <a:r>
              <a:rPr lang="en-US" b="0" i="0" dirty="0">
                <a:solidFill>
                  <a:srgbClr val="4D5968"/>
                </a:solidFill>
                <a:effectLst/>
                <a:latin typeface="Nunito Sans" pitchFamily="2" charset="0"/>
              </a:rPr>
              <a:t>Natural join SQL is a join that is similar to the Equi join. The main difference is that the number of columns that are returned in the result set.</a:t>
            </a:r>
          </a:p>
          <a:p>
            <a:pPr algn="l"/>
            <a:r>
              <a:rPr lang="en-US" b="0" i="0" dirty="0">
                <a:solidFill>
                  <a:srgbClr val="4D5968"/>
                </a:solidFill>
                <a:effectLst/>
                <a:latin typeface="Nunito Sans" pitchFamily="2" charset="0"/>
              </a:rPr>
              <a:t>The things that need to be taken care in the Natural Join is as below:</a:t>
            </a:r>
          </a:p>
          <a:p>
            <a:pPr algn="l">
              <a:buFont typeface="Arial" panose="020B0604020202020204" pitchFamily="34" charset="0"/>
              <a:buChar char="•"/>
            </a:pPr>
            <a:r>
              <a:rPr lang="en-US" b="0" i="0" dirty="0">
                <a:solidFill>
                  <a:srgbClr val="4D5968"/>
                </a:solidFill>
                <a:effectLst/>
                <a:latin typeface="Nunito Sans" pitchFamily="2" charset="0"/>
              </a:rPr>
              <a:t>We don’t use the ON clause in Natural Join.</a:t>
            </a:r>
          </a:p>
          <a:p>
            <a:pPr algn="l">
              <a:buFont typeface="Arial" panose="020B0604020202020204" pitchFamily="34" charset="0"/>
              <a:buChar char="•"/>
            </a:pPr>
            <a:r>
              <a:rPr lang="en-US" b="0" i="0" dirty="0">
                <a:solidFill>
                  <a:srgbClr val="4D5968"/>
                </a:solidFill>
                <a:effectLst/>
                <a:latin typeface="Nunito Sans" pitchFamily="2" charset="0"/>
              </a:rPr>
              <a:t>The tables which we are using for the Natural join should have one or more identical column name.</a:t>
            </a:r>
          </a:p>
          <a:p>
            <a:pPr algn="l">
              <a:buFont typeface="Arial" panose="020B0604020202020204" pitchFamily="34" charset="0"/>
              <a:buChar char="•"/>
            </a:pPr>
            <a:r>
              <a:rPr lang="en-US" b="0" i="0" dirty="0">
                <a:solidFill>
                  <a:srgbClr val="4D5968"/>
                </a:solidFill>
                <a:effectLst/>
                <a:latin typeface="Nunito Sans" pitchFamily="2" charset="0"/>
              </a:rPr>
              <a:t>The identical column name should be of the same data type.</a:t>
            </a:r>
          </a:p>
          <a:p>
            <a:pPr algn="l"/>
            <a:r>
              <a:rPr lang="en-US" b="0" i="0" dirty="0">
                <a:solidFill>
                  <a:srgbClr val="4D5968"/>
                </a:solidFill>
                <a:effectLst/>
                <a:latin typeface="Nunito Sans" pitchFamily="2" charset="0"/>
              </a:rPr>
              <a:t>The main difference between the INNER join and the Natural join is the duplicate column set in the result. </a:t>
            </a:r>
          </a:p>
          <a:p>
            <a:pPr algn="l"/>
            <a:endParaRPr lang="en-US" dirty="0">
              <a:solidFill>
                <a:srgbClr val="4D5968"/>
              </a:solidFill>
              <a:latin typeface="Nunito Sans" pitchFamily="2" charset="0"/>
            </a:endParaRPr>
          </a:p>
          <a:p>
            <a:pPr algn="l"/>
            <a:endParaRPr lang="en-US" b="0" i="0" dirty="0">
              <a:solidFill>
                <a:srgbClr val="4D5968"/>
              </a:solidFill>
              <a:effectLst/>
              <a:latin typeface="Nunito Sans" pitchFamily="2" charset="0"/>
            </a:endParaRPr>
          </a:p>
          <a:p>
            <a:pPr algn="l"/>
            <a:r>
              <a:rPr lang="en-US" b="0" i="0" dirty="0">
                <a:solidFill>
                  <a:srgbClr val="000000"/>
                </a:solidFill>
                <a:effectLst/>
                <a:latin typeface="Courier New" panose="02070309020205020404" pitchFamily="49" charset="0"/>
              </a:rPr>
              <a:t>Select *</a:t>
            </a:r>
            <a:br>
              <a:rPr lang="en-US" dirty="0"/>
            </a:br>
            <a:r>
              <a:rPr lang="en-US" b="0" i="0" dirty="0">
                <a:solidFill>
                  <a:srgbClr val="000000"/>
                </a:solidFill>
                <a:effectLst/>
                <a:latin typeface="Courier New" panose="02070309020205020404" pitchFamily="49" charset="0"/>
              </a:rPr>
              <a:t>From tablename1</a:t>
            </a:r>
            <a:br>
              <a:rPr lang="en-US" dirty="0"/>
            </a:br>
            <a:r>
              <a:rPr lang="en-US" b="0" i="0" dirty="0">
                <a:solidFill>
                  <a:srgbClr val="000000"/>
                </a:solidFill>
                <a:effectLst/>
                <a:latin typeface="Courier New" panose="02070309020205020404" pitchFamily="49" charset="0"/>
              </a:rPr>
              <a:t>NATURAL JOIN tablename2;</a:t>
            </a:r>
            <a:endParaRPr lang="en-US" b="0" i="0" dirty="0">
              <a:solidFill>
                <a:srgbClr val="4D5968"/>
              </a:solidFill>
              <a:effectLst/>
              <a:latin typeface="Nunito Sans" pitchFamily="2" charset="0"/>
            </a:endParaRPr>
          </a:p>
          <a:p>
            <a:endParaRPr lang="en-IN" dirty="0"/>
          </a:p>
        </p:txBody>
      </p:sp>
    </p:spTree>
    <p:extLst>
      <p:ext uri="{BB962C8B-B14F-4D97-AF65-F5344CB8AC3E}">
        <p14:creationId xmlns:p14="http://schemas.microsoft.com/office/powerpoint/2010/main" val="280736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115F5-AA67-4D1C-B3DD-A58F82CD130F}"/>
              </a:ext>
            </a:extLst>
          </p:cNvPr>
          <p:cNvSpPr txBox="1"/>
          <p:nvPr/>
        </p:nvSpPr>
        <p:spPr>
          <a:xfrm>
            <a:off x="186612" y="606489"/>
            <a:ext cx="11681927" cy="3693319"/>
          </a:xfrm>
          <a:prstGeom prst="rect">
            <a:avLst/>
          </a:prstGeom>
          <a:noFill/>
        </p:spPr>
        <p:txBody>
          <a:bodyPr wrap="square" rtlCol="0">
            <a:spAutoFit/>
          </a:bodyPr>
          <a:lstStyle/>
          <a:p>
            <a:r>
              <a:rPr lang="en-IN" b="1" i="0" dirty="0">
                <a:solidFill>
                  <a:srgbClr val="232C39"/>
                </a:solidFill>
                <a:effectLst/>
                <a:latin typeface="Nunito Sans" pitchFamily="2" charset="0"/>
              </a:rPr>
              <a:t>SQL Cross Join</a:t>
            </a:r>
          </a:p>
          <a:p>
            <a:endParaRPr lang="en-IN" b="1" dirty="0">
              <a:solidFill>
                <a:srgbClr val="232C39"/>
              </a:solidFill>
              <a:latin typeface="Nunito Sans" pitchFamily="2" charset="0"/>
            </a:endParaRPr>
          </a:p>
          <a:p>
            <a:r>
              <a:rPr lang="en-US" b="0" i="0" dirty="0">
                <a:solidFill>
                  <a:srgbClr val="000000"/>
                </a:solidFill>
                <a:effectLst/>
                <a:latin typeface="Courier New" panose="02070309020205020404" pitchFamily="49" charset="0"/>
              </a:rPr>
              <a:t>SELECT </a:t>
            </a:r>
            <a:r>
              <a:rPr lang="en-US" b="0" i="0" dirty="0" err="1">
                <a:solidFill>
                  <a:srgbClr val="000000"/>
                </a:solidFill>
                <a:effectLst/>
                <a:latin typeface="Courier New" panose="02070309020205020404" pitchFamily="49" charset="0"/>
              </a:rPr>
              <a:t>columnName</a:t>
            </a:r>
            <a:r>
              <a:rPr lang="en-US" b="0" i="0" dirty="0">
                <a:solidFill>
                  <a:srgbClr val="000000"/>
                </a:solidFill>
                <a:effectLst/>
                <a:latin typeface="Courier New" panose="02070309020205020404" pitchFamily="49" charset="0"/>
              </a:rPr>
              <a:t> From X CROSS JOIN Y;</a:t>
            </a:r>
            <a:endParaRPr lang="en-IN" b="1" i="0" dirty="0">
              <a:solidFill>
                <a:srgbClr val="232C39"/>
              </a:solidFill>
              <a:effectLst/>
              <a:latin typeface="Nunito Sans" pitchFamily="2" charset="0"/>
            </a:endParaRPr>
          </a:p>
          <a:p>
            <a:endParaRPr lang="en-IN" b="1" dirty="0">
              <a:solidFill>
                <a:srgbClr val="232C39"/>
              </a:solidFill>
              <a:latin typeface="Nunito Sans" pitchFamily="2" charset="0"/>
            </a:endParaRPr>
          </a:p>
          <a:p>
            <a:r>
              <a:rPr lang="en-US" b="0" i="0" dirty="0">
                <a:solidFill>
                  <a:srgbClr val="4D5968"/>
                </a:solidFill>
                <a:effectLst/>
                <a:latin typeface="Nunito Sans" pitchFamily="2" charset="0"/>
              </a:rPr>
              <a:t>Suppose if we have two tables X &amp; Y with ‘n’ and ‘m’ rows respectively and when we take the Cross join or Cartesian of these two tables, then each row of tables get paired to other and the result set contains n*m rows as the result rows of X*Y Cartesian product.</a:t>
            </a:r>
          </a:p>
          <a:p>
            <a:endParaRPr lang="en-IN" b="1" i="0" dirty="0">
              <a:solidFill>
                <a:srgbClr val="232C39"/>
              </a:solidFill>
              <a:effectLst/>
              <a:latin typeface="Nunito Sans" pitchFamily="2" charset="0"/>
            </a:endParaRPr>
          </a:p>
          <a:p>
            <a:r>
              <a:rPr lang="en-US" b="0" i="0" dirty="0">
                <a:solidFill>
                  <a:srgbClr val="232C39"/>
                </a:solidFill>
                <a:effectLst/>
                <a:latin typeface="Hind" panose="02000000000000000000" pitchFamily="2" charset="0"/>
              </a:rPr>
              <a:t> A SQL Cross JOIN does not include a join condition as of other joins like Inner, Outer, Full, Left or Right Joins. If we use WHERE to Cross Join then it acts like an Inner Join. Other joins function with certain conditions to perform certain different processes to return the result required.</a:t>
            </a:r>
            <a:endParaRPr lang="en-IN" b="1" i="0" dirty="0">
              <a:solidFill>
                <a:srgbClr val="232C39"/>
              </a:solidFill>
              <a:effectLst/>
              <a:latin typeface="Nunito Sans" pitchFamily="2" charset="0"/>
            </a:endParaRPr>
          </a:p>
          <a:p>
            <a:endParaRPr lang="en-IN" b="1" i="0" dirty="0">
              <a:solidFill>
                <a:srgbClr val="232C39"/>
              </a:solidFill>
              <a:effectLst/>
              <a:latin typeface="Nunito Sans" pitchFamily="2" charset="0"/>
            </a:endParaRPr>
          </a:p>
          <a:p>
            <a:endParaRPr lang="en-IN" dirty="0"/>
          </a:p>
        </p:txBody>
      </p:sp>
    </p:spTree>
    <p:extLst>
      <p:ext uri="{BB962C8B-B14F-4D97-AF65-F5344CB8AC3E}">
        <p14:creationId xmlns:p14="http://schemas.microsoft.com/office/powerpoint/2010/main" val="213478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E80E34-057D-449A-915E-49D2408F0E19}"/>
              </a:ext>
            </a:extLst>
          </p:cNvPr>
          <p:cNvSpPr txBox="1"/>
          <p:nvPr/>
        </p:nvSpPr>
        <p:spPr>
          <a:xfrm>
            <a:off x="4068147" y="173873"/>
            <a:ext cx="2388638" cy="369332"/>
          </a:xfrm>
          <a:prstGeom prst="rect">
            <a:avLst/>
          </a:prstGeom>
          <a:noFill/>
        </p:spPr>
        <p:txBody>
          <a:bodyPr wrap="square" rtlCol="0">
            <a:spAutoFit/>
          </a:bodyPr>
          <a:lstStyle/>
          <a:p>
            <a:r>
              <a:rPr lang="en-IN" b="1" i="0" u="sng" dirty="0">
                <a:solidFill>
                  <a:srgbClr val="C00000"/>
                </a:solidFill>
                <a:effectLst/>
                <a:latin typeface="Bahnschrift SemiCondensed" panose="020B0502040204020203" pitchFamily="34" charset="0"/>
              </a:rPr>
              <a:t>Key Constraints in DBMS</a:t>
            </a:r>
          </a:p>
        </p:txBody>
      </p:sp>
      <p:pic>
        <p:nvPicPr>
          <p:cNvPr id="4" name="Picture 3">
            <a:extLst>
              <a:ext uri="{FF2B5EF4-FFF2-40B4-BE49-F238E27FC236}">
                <a16:creationId xmlns:a16="http://schemas.microsoft.com/office/drawing/2014/main" id="{5E67BA60-97BF-4D52-8B3C-D8E9C9C7E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896" y="765343"/>
            <a:ext cx="3787140" cy="3909060"/>
          </a:xfrm>
          <a:prstGeom prst="rect">
            <a:avLst/>
          </a:prstGeom>
        </p:spPr>
      </p:pic>
      <p:sp>
        <p:nvSpPr>
          <p:cNvPr id="5" name="TextBox 4">
            <a:extLst>
              <a:ext uri="{FF2B5EF4-FFF2-40B4-BE49-F238E27FC236}">
                <a16:creationId xmlns:a16="http://schemas.microsoft.com/office/drawing/2014/main" id="{90AD9D0A-4270-4C4B-A5C3-5530DF088EFB}"/>
              </a:ext>
            </a:extLst>
          </p:cNvPr>
          <p:cNvSpPr txBox="1"/>
          <p:nvPr/>
        </p:nvSpPr>
        <p:spPr>
          <a:xfrm>
            <a:off x="447869" y="4973216"/>
            <a:ext cx="11234058" cy="1520890"/>
          </a:xfrm>
          <a:prstGeom prst="rect">
            <a:avLst/>
          </a:prstGeom>
          <a:noFill/>
        </p:spPr>
        <p:txBody>
          <a:bodyPr wrap="square" rtlCol="0">
            <a:spAutoFit/>
          </a:bodyPr>
          <a:lstStyle/>
          <a:p>
            <a:pPr algn="l">
              <a:buFont typeface="Arial" panose="020B0604020202020204" pitchFamily="34" charset="0"/>
              <a:buChar char="•"/>
            </a:pPr>
            <a:r>
              <a:rPr lang="en-US" b="0" i="0" dirty="0">
                <a:solidFill>
                  <a:srgbClr val="343434"/>
                </a:solidFill>
                <a:effectLst/>
                <a:latin typeface="roboto" panose="02000000000000000000" pitchFamily="2" charset="0"/>
              </a:rPr>
              <a:t>Constraints or nothing but </a:t>
            </a:r>
            <a:r>
              <a:rPr lang="en-US" b="0" i="0" dirty="0">
                <a:solidFill>
                  <a:srgbClr val="FF6600"/>
                </a:solidFill>
                <a:effectLst/>
                <a:latin typeface="roboto" panose="02000000000000000000" pitchFamily="2" charset="0"/>
              </a:rPr>
              <a:t>the rules that are to be followed while entering data into columns of the database table </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0" i="0" dirty="0">
                <a:solidFill>
                  <a:srgbClr val="343434"/>
                </a:solidFill>
                <a:effectLst/>
                <a:latin typeface="roboto" panose="02000000000000000000" pitchFamily="2" charset="0"/>
              </a:rPr>
              <a:t>Constraints ensure that data entered by the user into columns must be within the criteria specified by the condition </a:t>
            </a:r>
          </a:p>
          <a:p>
            <a:endParaRPr lang="en-IN" dirty="0"/>
          </a:p>
        </p:txBody>
      </p:sp>
    </p:spTree>
    <p:extLst>
      <p:ext uri="{BB962C8B-B14F-4D97-AF65-F5344CB8AC3E}">
        <p14:creationId xmlns:p14="http://schemas.microsoft.com/office/powerpoint/2010/main" val="305669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2127D8-AE71-442D-A433-EC6C16429AA2}"/>
              </a:ext>
            </a:extLst>
          </p:cNvPr>
          <p:cNvSpPr txBox="1"/>
          <p:nvPr/>
        </p:nvSpPr>
        <p:spPr>
          <a:xfrm>
            <a:off x="1" y="0"/>
            <a:ext cx="12192000" cy="757130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43434"/>
                </a:solidFill>
                <a:effectLst/>
                <a:latin typeface="roboto" panose="02000000000000000000" pitchFamily="2" charset="0"/>
              </a:rPr>
              <a:t>We have 5 types of key constraints in DBMS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83E8C"/>
                </a:solidFill>
                <a:effectLst/>
                <a:latin typeface="SFMono-Regular"/>
              </a:rPr>
              <a:t>NOT NULL:</a:t>
            </a:r>
            <a:r>
              <a:rPr kumimoji="0" lang="en-US" altLang="en-US" b="0" i="0" u="none" strike="noStrike" cap="none" normalizeH="0" baseline="0" dirty="0">
                <a:ln>
                  <a:noFill/>
                </a:ln>
                <a:solidFill>
                  <a:srgbClr val="343434"/>
                </a:solidFill>
                <a:effectLst/>
                <a:latin typeface="roboto" panose="02000000000000000000" pitchFamily="2" charset="0"/>
              </a:rPr>
              <a:t> ensures that the specified </a:t>
            </a:r>
            <a:r>
              <a:rPr kumimoji="0" lang="en-US" altLang="en-US" b="1" i="1" u="none" strike="noStrike" cap="none" normalizeH="0" baseline="0" dirty="0">
                <a:ln>
                  <a:noFill/>
                </a:ln>
                <a:solidFill>
                  <a:srgbClr val="343434"/>
                </a:solidFill>
                <a:effectLst/>
                <a:latin typeface="roboto" panose="02000000000000000000" pitchFamily="2" charset="0"/>
              </a:rPr>
              <a:t>column doesn’t contain a NULL value and </a:t>
            </a:r>
            <a:r>
              <a:rPr lang="en-US" b="1" i="1" dirty="0">
                <a:solidFill>
                  <a:srgbClr val="343434"/>
                </a:solidFill>
                <a:effectLst/>
                <a:latin typeface="roboto" panose="02000000000000000000" pitchFamily="2" charset="0"/>
              </a:rPr>
              <a:t>cannot be applied at table level</a:t>
            </a:r>
            <a:r>
              <a:rPr kumimoji="0" lang="en-US" altLang="en-US" b="1" i="1" u="none" strike="noStrike" cap="none" normalizeH="0" baseline="0" dirty="0">
                <a:ln>
                  <a:noFill/>
                </a:ln>
                <a:solidFill>
                  <a:srgbClr val="343434"/>
                </a:solidFill>
                <a:effectLst/>
                <a:latin typeface="roboto" panose="02000000000000000000" pitchFamily="2" charset="0"/>
              </a:rPr>
              <a:t>.</a:t>
            </a:r>
            <a:endParaRPr kumimoji="0" lang="en-US" altLang="en-US" b="0" i="0" u="none" strike="noStrike" cap="none" normalizeH="0" baseline="0" dirty="0">
              <a:ln>
                <a:noFill/>
              </a:ln>
              <a:solidFill>
                <a:srgbClr val="343434"/>
              </a:solidFill>
              <a:effectLst/>
              <a:latin typeface="roboto" panose="02000000000000000000"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83E8C"/>
                </a:solidFill>
                <a:effectLst/>
                <a:latin typeface="SFMono-Regular"/>
              </a:rPr>
              <a:t>UNIQUE :</a:t>
            </a:r>
            <a:r>
              <a:rPr kumimoji="0" lang="en-US" altLang="en-US" b="0" i="0" u="none" strike="noStrike" cap="none" normalizeH="0" baseline="0" dirty="0">
                <a:ln>
                  <a:noFill/>
                </a:ln>
                <a:solidFill>
                  <a:srgbClr val="343434"/>
                </a:solidFill>
                <a:effectLst/>
                <a:latin typeface="roboto" panose="02000000000000000000" pitchFamily="2" charset="0"/>
              </a:rPr>
              <a:t> </a:t>
            </a:r>
            <a:r>
              <a:rPr kumimoji="0" lang="en-US" altLang="en-US" b="1" i="1" u="none" strike="noStrike" cap="none" normalizeH="0" baseline="0" dirty="0">
                <a:ln>
                  <a:noFill/>
                </a:ln>
                <a:solidFill>
                  <a:srgbClr val="343434"/>
                </a:solidFill>
                <a:effectLst/>
                <a:latin typeface="roboto" panose="02000000000000000000" pitchFamily="2" charset="0"/>
              </a:rPr>
              <a:t>provides a unique/distinct values</a:t>
            </a:r>
            <a:r>
              <a:rPr kumimoji="0" lang="en-US" altLang="en-US" b="0" i="0" u="none" strike="noStrike" cap="none" normalizeH="0" baseline="0" dirty="0">
                <a:ln>
                  <a:noFill/>
                </a:ln>
                <a:solidFill>
                  <a:srgbClr val="343434"/>
                </a:solidFill>
                <a:effectLst/>
                <a:latin typeface="roboto" panose="02000000000000000000" pitchFamily="2" charset="0"/>
              </a:rPr>
              <a:t> to specified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83E8C"/>
                </a:solidFill>
                <a:effectLst/>
                <a:latin typeface="SFMono-Regular"/>
              </a:rPr>
              <a:t>DEFAULT:</a:t>
            </a:r>
            <a:r>
              <a:rPr kumimoji="0" lang="en-US" altLang="en-US" b="0" i="0" u="none" strike="noStrike" cap="none" normalizeH="0" baseline="0" dirty="0">
                <a:ln>
                  <a:noFill/>
                </a:ln>
                <a:solidFill>
                  <a:srgbClr val="343434"/>
                </a:solidFill>
                <a:effectLst/>
                <a:latin typeface="roboto" panose="02000000000000000000" pitchFamily="2" charset="0"/>
              </a:rPr>
              <a:t> </a:t>
            </a:r>
            <a:r>
              <a:rPr kumimoji="0" lang="en-US" altLang="en-US" b="1" i="1" u="none" strike="noStrike" cap="none" normalizeH="0" baseline="0" dirty="0">
                <a:ln>
                  <a:noFill/>
                </a:ln>
                <a:solidFill>
                  <a:srgbClr val="343434"/>
                </a:solidFill>
                <a:effectLst/>
                <a:latin typeface="roboto" panose="02000000000000000000" pitchFamily="2" charset="0"/>
              </a:rPr>
              <a:t>provides a default value</a:t>
            </a:r>
            <a:r>
              <a:rPr kumimoji="0" lang="en-US" altLang="en-US" b="0" i="1" u="none" strike="noStrike" cap="none" normalizeH="0" baseline="0" dirty="0">
                <a:ln>
                  <a:noFill/>
                </a:ln>
                <a:solidFill>
                  <a:srgbClr val="343434"/>
                </a:solidFill>
                <a:effectLst/>
                <a:latin typeface="roboto" panose="02000000000000000000" pitchFamily="2" charset="0"/>
              </a:rPr>
              <a:t> </a:t>
            </a:r>
            <a:r>
              <a:rPr kumimoji="0" lang="en-US" altLang="en-US" b="1" i="1" u="none" strike="noStrike" cap="none" normalizeH="0" baseline="0" dirty="0">
                <a:ln>
                  <a:noFill/>
                </a:ln>
                <a:solidFill>
                  <a:srgbClr val="343434"/>
                </a:solidFill>
                <a:effectLst/>
                <a:latin typeface="roboto" panose="02000000000000000000" pitchFamily="2" charset="0"/>
              </a:rPr>
              <a:t>to a column</a:t>
            </a:r>
            <a:r>
              <a:rPr kumimoji="0" lang="en-US" altLang="en-US" b="0" i="0" u="none" strike="noStrike" cap="none" normalizeH="0" baseline="0" dirty="0">
                <a:ln>
                  <a:noFill/>
                </a:ln>
                <a:solidFill>
                  <a:srgbClr val="343434"/>
                </a:solidFill>
                <a:effectLst/>
                <a:latin typeface="roboto" panose="02000000000000000000" pitchFamily="2" charset="0"/>
              </a:rPr>
              <a:t> if none is specified.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83E8C"/>
                </a:solidFill>
                <a:effectLst/>
                <a:latin typeface="SFMono-Regular"/>
              </a:rPr>
              <a:t>CHECK :</a:t>
            </a:r>
            <a:r>
              <a:rPr kumimoji="0" lang="en-US" altLang="en-US" b="1" i="1" u="none" strike="noStrike" cap="none" normalizeH="0" baseline="0" dirty="0">
                <a:ln>
                  <a:noFill/>
                </a:ln>
                <a:solidFill>
                  <a:srgbClr val="343434"/>
                </a:solidFill>
                <a:effectLst/>
                <a:latin typeface="roboto" panose="02000000000000000000" pitchFamily="2" charset="0"/>
              </a:rPr>
              <a:t>checks for the predefined conditions before inserting</a:t>
            </a:r>
            <a:r>
              <a:rPr kumimoji="0" lang="en-US" altLang="en-US" b="0" i="0" u="none" strike="noStrike" cap="none" normalizeH="0" baseline="0" dirty="0">
                <a:ln>
                  <a:noFill/>
                </a:ln>
                <a:solidFill>
                  <a:srgbClr val="343434"/>
                </a:solidFill>
                <a:effectLst/>
                <a:latin typeface="roboto" panose="02000000000000000000" pitchFamily="2" charset="0"/>
              </a:rPr>
              <a:t> the data inside the table.</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rgbClr val="E83E8C"/>
                </a:solidFill>
                <a:effectLst/>
                <a:latin typeface="SFMono-Regular"/>
              </a:rPr>
              <a:t>PRIMARY KEY:</a:t>
            </a:r>
            <a:r>
              <a:rPr kumimoji="0" lang="en-US" altLang="en-US" b="0" i="0" u="none" strike="noStrike" cap="none" normalizeH="0" baseline="0" dirty="0">
                <a:ln>
                  <a:noFill/>
                </a:ln>
                <a:solidFill>
                  <a:srgbClr val="343434"/>
                </a:solidFill>
                <a:effectLst/>
                <a:latin typeface="roboto" panose="02000000000000000000" pitchFamily="2" charset="0"/>
              </a:rPr>
              <a:t> </a:t>
            </a:r>
            <a:r>
              <a:rPr kumimoji="0" lang="en-US" altLang="en-US" i="0" u="none" strike="noStrike" cap="none" normalizeH="0" baseline="0" dirty="0">
                <a:ln>
                  <a:noFill/>
                </a:ln>
                <a:solidFill>
                  <a:srgbClr val="343434"/>
                </a:solidFill>
                <a:effectLst/>
                <a:latin typeface="roboto" panose="02000000000000000000" pitchFamily="2" charset="0"/>
              </a:rPr>
              <a:t>it </a:t>
            </a:r>
            <a:r>
              <a:rPr kumimoji="0" lang="en-US" altLang="en-US" b="1" i="1" u="none" strike="noStrike" cap="none" normalizeH="0" baseline="0" dirty="0">
                <a:ln>
                  <a:noFill/>
                </a:ln>
                <a:solidFill>
                  <a:srgbClr val="343434"/>
                </a:solidFill>
                <a:effectLst/>
                <a:latin typeface="roboto" panose="02000000000000000000" pitchFamily="2" charset="0"/>
              </a:rPr>
              <a:t>uniquely</a:t>
            </a:r>
            <a:r>
              <a:rPr kumimoji="0" lang="en-US" altLang="en-US" i="1" u="none" strike="noStrike" cap="none" normalizeH="0" baseline="0" dirty="0">
                <a:ln>
                  <a:noFill/>
                </a:ln>
                <a:solidFill>
                  <a:srgbClr val="343434"/>
                </a:solidFill>
                <a:effectLst/>
                <a:latin typeface="roboto" panose="02000000000000000000" pitchFamily="2" charset="0"/>
              </a:rPr>
              <a:t> identifies a row</a:t>
            </a:r>
            <a:r>
              <a:rPr kumimoji="0" lang="en-US" altLang="en-US" i="0" u="none" strike="noStrike" cap="none" normalizeH="0" baseline="0" dirty="0">
                <a:ln>
                  <a:noFill/>
                </a:ln>
                <a:solidFill>
                  <a:srgbClr val="343434"/>
                </a:solidFill>
                <a:effectLst/>
                <a:latin typeface="roboto" panose="02000000000000000000" pitchFamily="2" charset="0"/>
              </a:rPr>
              <a:t> in a table..</a:t>
            </a:r>
            <a:r>
              <a:rPr lang="en-US" i="0" dirty="0">
                <a:solidFill>
                  <a:srgbClr val="343434"/>
                </a:solidFill>
                <a:effectLst/>
                <a:latin typeface="roboto" panose="02000000000000000000" pitchFamily="2" charset="0"/>
              </a:rPr>
              <a:t> f you try to </a:t>
            </a:r>
            <a:r>
              <a:rPr lang="en-US" i="1" dirty="0">
                <a:solidFill>
                  <a:srgbClr val="343434"/>
                </a:solidFill>
                <a:effectLst/>
                <a:latin typeface="roboto" panose="02000000000000000000" pitchFamily="2" charset="0"/>
              </a:rPr>
              <a:t>enter  duplicate value while inserting in the  row you are displayed with an error.</a:t>
            </a:r>
            <a:r>
              <a:rPr lang="en-US" i="0" dirty="0">
                <a:solidFill>
                  <a:srgbClr val="343434"/>
                </a:solidFill>
                <a:effectLst/>
                <a:latin typeface="roboto" panose="02000000000000000000" pitchFamily="2" charset="0"/>
              </a:rPr>
              <a:t> Hence </a:t>
            </a:r>
            <a:r>
              <a:rPr lang="en-US" i="1" dirty="0">
                <a:solidFill>
                  <a:srgbClr val="343434"/>
                </a:solidFill>
                <a:effectLst/>
                <a:latin typeface="roboto" panose="02000000000000000000" pitchFamily="2" charset="0"/>
              </a:rPr>
              <a:t>primary key will restrict you to maintain unique values and not null values in that particular column.</a:t>
            </a:r>
            <a:endParaRPr kumimoji="0" lang="en-US" altLang="en-US" i="0" u="none" strike="noStrike" cap="none" normalizeH="0" baseline="0" dirty="0">
              <a:ln>
                <a:noFill/>
              </a:ln>
              <a:solidFill>
                <a:srgbClr val="343434"/>
              </a:solidFill>
              <a:effectLst/>
              <a:latin typeface="roboto" panose="02000000000000000000" pitchFamily="2" charset="0"/>
            </a:endParaRP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rgbClr val="E83E8C"/>
                </a:solidFill>
                <a:effectLst/>
                <a:latin typeface="SFMono-Regular"/>
              </a:rPr>
              <a:t>FOREIGN KEY:</a:t>
            </a:r>
            <a:r>
              <a:rPr kumimoji="0" lang="en-US" altLang="en-US" b="0" i="0" u="none" strike="noStrike" cap="none" normalizeH="0" baseline="0" dirty="0">
                <a:ln>
                  <a:noFill/>
                </a:ln>
                <a:solidFill>
                  <a:srgbClr val="343434"/>
                </a:solidFill>
                <a:effectLst/>
                <a:latin typeface="roboto" panose="02000000000000000000" pitchFamily="2" charset="0"/>
              </a:rPr>
              <a:t> </a:t>
            </a:r>
            <a:r>
              <a:rPr kumimoji="0" lang="en-US" altLang="en-US" b="0" i="1" u="none" strike="noStrike" cap="none" normalizeH="0" baseline="0" dirty="0">
                <a:ln>
                  <a:noFill/>
                </a:ln>
                <a:solidFill>
                  <a:srgbClr val="343434"/>
                </a:solidFill>
                <a:effectLst/>
                <a:latin typeface="roboto" panose="02000000000000000000" pitchFamily="2" charset="0"/>
              </a:rPr>
              <a:t>ensures </a:t>
            </a:r>
            <a:r>
              <a:rPr kumimoji="0" lang="en-US" altLang="en-US" b="1" i="1" u="none" strike="noStrike" cap="none" normalizeH="0" baseline="0" dirty="0">
                <a:ln>
                  <a:noFill/>
                </a:ln>
                <a:solidFill>
                  <a:srgbClr val="343434"/>
                </a:solidFill>
                <a:effectLst/>
                <a:latin typeface="roboto" panose="02000000000000000000" pitchFamily="2" charset="0"/>
              </a:rPr>
              <a:t>referential integrity</a:t>
            </a:r>
            <a:r>
              <a:rPr kumimoji="0" lang="en-US" altLang="en-US" b="0" i="1" u="none" strike="noStrike" cap="none" normalizeH="0" baseline="0" dirty="0">
                <a:ln>
                  <a:noFill/>
                </a:ln>
                <a:solidFill>
                  <a:srgbClr val="343434"/>
                </a:solidFill>
                <a:effectLst/>
                <a:latin typeface="roboto" panose="02000000000000000000" pitchFamily="2" charset="0"/>
              </a:rPr>
              <a:t> of the relationship.it is </a:t>
            </a:r>
            <a:r>
              <a:rPr lang="en-US" b="0" i="1" dirty="0">
                <a:solidFill>
                  <a:srgbClr val="343434"/>
                </a:solidFill>
                <a:effectLst/>
                <a:latin typeface="roboto" panose="02000000000000000000" pitchFamily="2" charset="0"/>
              </a:rPr>
              <a:t>a </a:t>
            </a:r>
            <a:r>
              <a:rPr lang="en-US" b="0" i="1" dirty="0">
                <a:solidFill>
                  <a:srgbClr val="FF6600"/>
                </a:solidFill>
                <a:effectLst/>
                <a:latin typeface="roboto" panose="02000000000000000000" pitchFamily="2" charset="0"/>
              </a:rPr>
              <a:t>column or list of columns that points to the primary key column of another table.</a:t>
            </a:r>
            <a:r>
              <a:rPr lang="en-US" b="0" i="1" dirty="0">
                <a:solidFill>
                  <a:srgbClr val="343434"/>
                </a:solidFill>
                <a:effectLst/>
                <a:latin typeface="roboto" panose="02000000000000000000" pitchFamily="2" charset="0"/>
              </a:rPr>
              <a:t> The main purpose of the foreign key is only those values are allowed in the present table that will match the primary key column of another table</a:t>
            </a:r>
            <a:r>
              <a:rPr lang="en-US" b="0" i="0" dirty="0">
                <a:solidFill>
                  <a:srgbClr val="343434"/>
                </a:solidFill>
                <a:effectLst/>
                <a:latin typeface="roboto" panose="02000000000000000000" pitchFamily="2" charset="0"/>
              </a:rPr>
              <a:t>.</a:t>
            </a:r>
            <a:endParaRPr kumimoji="0" lang="en-US" altLang="en-US" b="0" i="0" u="none" strike="noStrike" cap="none" normalizeH="0" baseline="0" dirty="0">
              <a:ln>
                <a:noFill/>
              </a:ln>
              <a:solidFill>
                <a:srgbClr val="343434"/>
              </a:solidFill>
              <a:effectLst/>
              <a:latin typeface="roboto" panose="02000000000000000000" pitchFamily="2"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343434"/>
              </a:solidFill>
              <a:effectLst/>
              <a:latin typeface="roboto" panose="02000000000000000000" pitchFamily="2" charset="0"/>
            </a:endParaRPr>
          </a:p>
          <a:p>
            <a:pPr lvl="1" defTabSz="914400" eaLnBrk="0" fontAlgn="base" hangingPunct="0">
              <a:spcBef>
                <a:spcPct val="0"/>
              </a:spcBef>
              <a:spcAft>
                <a:spcPct val="0"/>
              </a:spcAft>
            </a:pPr>
            <a:r>
              <a:rPr kumimoji="0" lang="en-US" altLang="en-US" sz="1800" b="0" i="0" u="none" strike="noStrike" cap="none" normalizeH="0" baseline="0" dirty="0">
                <a:ln>
                  <a:noFill/>
                </a:ln>
                <a:effectLst/>
                <a:latin typeface="source-code"/>
              </a:rPr>
              <a:t>CREATE TABLE Orders ( </a:t>
            </a:r>
          </a:p>
          <a:p>
            <a:pPr lvl="1" defTabSz="914400" eaLnBrk="0" fontAlgn="base" hangingPunct="0">
              <a:spcBef>
                <a:spcPct val="0"/>
              </a:spcBef>
              <a:spcAft>
                <a:spcPct val="0"/>
              </a:spcAft>
            </a:pPr>
            <a:r>
              <a:rPr kumimoji="0" lang="en-US" altLang="en-US" sz="1800" b="0" i="0" u="none" strike="noStrike" cap="none" normalizeH="0" baseline="0" dirty="0">
                <a:ln>
                  <a:noFill/>
                </a:ln>
                <a:effectLst/>
                <a:latin typeface="source-code"/>
              </a:rPr>
              <a:t>OrderID int NOT NULL, </a:t>
            </a:r>
          </a:p>
          <a:p>
            <a:pPr lvl="1" defTabSz="914400" eaLnBrk="0" fontAlgn="base" hangingPunct="0">
              <a:spcBef>
                <a:spcPct val="0"/>
              </a:spcBef>
              <a:spcAft>
                <a:spcPct val="0"/>
              </a:spcAft>
            </a:pPr>
            <a:r>
              <a:rPr kumimoji="0" lang="en-US" altLang="en-US" sz="1800" b="0" i="0" u="none" strike="noStrike" cap="none" normalizeH="0" baseline="0" dirty="0">
                <a:ln>
                  <a:noFill/>
                </a:ln>
                <a:effectLst/>
                <a:latin typeface="source-code"/>
              </a:rPr>
              <a:t>OrderNumber int NOT NULL,</a:t>
            </a:r>
          </a:p>
          <a:p>
            <a:pPr lvl="1" defTabSz="914400" eaLnBrk="0" fontAlgn="base" hangingPunct="0">
              <a:spcBef>
                <a:spcPct val="0"/>
              </a:spcBef>
              <a:spcAft>
                <a:spcPct val="0"/>
              </a:spcAft>
            </a:pPr>
            <a:r>
              <a:rPr kumimoji="0" lang="en-US" altLang="en-US" sz="1800" b="0" i="0" u="none" strike="noStrike" cap="none" normalizeH="0" baseline="0" dirty="0">
                <a:ln>
                  <a:noFill/>
                </a:ln>
                <a:solidFill>
                  <a:srgbClr val="D1EDFF"/>
                </a:solidFill>
                <a:effectLst/>
                <a:latin typeface="source-code"/>
              </a:rPr>
              <a:t> </a:t>
            </a:r>
            <a:r>
              <a:rPr kumimoji="0" lang="en-US" altLang="en-US" sz="1800" b="0" i="0" u="none" strike="noStrike" cap="none" normalizeH="0" baseline="0" dirty="0">
                <a:ln>
                  <a:noFill/>
                </a:ln>
                <a:effectLst/>
                <a:latin typeface="source-code"/>
              </a:rPr>
              <a:t>ID int </a:t>
            </a:r>
            <a:r>
              <a:rPr kumimoji="0" lang="en-US" altLang="en-US" sz="1800" b="0" i="1" u="none" strike="noStrike" cap="none" normalizeH="0" baseline="0" dirty="0">
                <a:ln>
                  <a:noFill/>
                </a:ln>
                <a:effectLst/>
                <a:latin typeface="source-code"/>
              </a:rPr>
              <a:t>UNIQUE</a:t>
            </a:r>
            <a:r>
              <a:rPr kumimoji="0" lang="en-US" altLang="en-US" sz="1800" b="0" i="0" u="none" strike="noStrike" cap="none" normalizeH="0" baseline="0" dirty="0">
                <a:ln>
                  <a:noFill/>
                </a:ln>
                <a:effectLst/>
                <a:latin typeface="source-code"/>
              </a:rPr>
              <a:t>,</a:t>
            </a:r>
            <a:r>
              <a:rPr kumimoji="0" lang="en-US" altLang="en-US" sz="1400" b="0" i="0" u="none" strike="noStrike" cap="none" normalizeH="0" baseline="0" dirty="0">
                <a:ln>
                  <a:noFill/>
                </a:ln>
                <a:effectLst/>
              </a:rPr>
              <a:t> </a:t>
            </a:r>
          </a:p>
          <a:p>
            <a:pPr lvl="1" defTabSz="914400" eaLnBrk="0" fontAlgn="base" hangingPunct="0">
              <a:spcBef>
                <a:spcPct val="0"/>
              </a:spcBef>
              <a:spcAft>
                <a:spcPct val="0"/>
              </a:spcAft>
            </a:pPr>
            <a:r>
              <a:rPr kumimoji="0" lang="en-US" altLang="en-US" sz="1800" b="0" i="0" u="none" strike="noStrike" cap="none" normalizeH="0" baseline="0" dirty="0">
                <a:ln>
                  <a:noFill/>
                </a:ln>
                <a:effectLst/>
                <a:latin typeface="source-code"/>
              </a:rPr>
              <a:t>PersonID int,</a:t>
            </a:r>
          </a:p>
          <a:p>
            <a:pPr lvl="1" defTabSz="914400" eaLnBrk="0" fontAlgn="base" hangingPunct="0">
              <a:spcBef>
                <a:spcPct val="0"/>
              </a:spcBef>
              <a:spcAft>
                <a:spcPct val="0"/>
              </a:spcAft>
            </a:pPr>
            <a:r>
              <a:rPr kumimoji="0" lang="en-US" altLang="en-US" b="0" i="0" u="none" strike="noStrike" cap="none" normalizeH="0" baseline="0" dirty="0">
                <a:ln>
                  <a:noFill/>
                </a:ln>
                <a:effectLst/>
                <a:latin typeface="source-code"/>
              </a:rPr>
              <a:t>City varchar(255) </a:t>
            </a:r>
            <a:r>
              <a:rPr kumimoji="0" lang="en-US" altLang="en-US" b="1" i="1" u="none" strike="noStrike" cap="none" normalizeH="0" baseline="0" dirty="0">
                <a:ln>
                  <a:noFill/>
                </a:ln>
                <a:effectLst/>
                <a:latin typeface="source-code"/>
              </a:rPr>
              <a:t>DEFAULT  </a:t>
            </a:r>
            <a:r>
              <a:rPr kumimoji="0" lang="en-US" altLang="en-US" b="0" i="0" u="none" strike="noStrike" cap="none" normalizeH="0" baseline="0" dirty="0">
                <a:ln>
                  <a:noFill/>
                </a:ln>
                <a:effectLst/>
                <a:latin typeface="source-code"/>
              </a:rPr>
              <a:t>'</a:t>
            </a:r>
            <a:r>
              <a:rPr kumimoji="0" lang="en-US" altLang="en-US" b="0" i="0" u="none" strike="noStrike" cap="none" normalizeH="0" baseline="0" dirty="0" err="1">
                <a:ln>
                  <a:noFill/>
                </a:ln>
                <a:effectLst/>
                <a:latin typeface="source-code"/>
              </a:rPr>
              <a:t>hyderabad</a:t>
            </a:r>
            <a:r>
              <a:rPr kumimoji="0" lang="en-US" altLang="en-US" b="0" i="0" u="none" strike="noStrike" cap="none" normalizeH="0" baseline="0" dirty="0">
                <a:ln>
                  <a:noFill/>
                </a:ln>
                <a:effectLst/>
                <a:latin typeface="source-code"/>
              </a:rPr>
              <a:t>’</a:t>
            </a:r>
            <a:r>
              <a:rPr kumimoji="0" lang="en-US" altLang="en-US" b="0" i="0" u="none" strike="noStrike" cap="none" normalizeH="0" baseline="0" dirty="0">
                <a:ln>
                  <a:noFill/>
                </a:ln>
                <a:effectLst/>
              </a:rPr>
              <a:t> </a:t>
            </a:r>
            <a:r>
              <a:rPr kumimoji="0" lang="en-US" altLang="en-US" b="0" i="0" u="none" strike="noStrike" cap="none" normalizeH="0" baseline="0" dirty="0">
                <a:ln>
                  <a:noFill/>
                </a:ln>
                <a:effectLst/>
                <a:latin typeface="Arial" panose="020B0604020202020204" pitchFamily="34" charset="0"/>
              </a:rPr>
              <a:t>,</a:t>
            </a:r>
          </a:p>
          <a:p>
            <a:pPr lvl="1" defTabSz="914400" eaLnBrk="0" fontAlgn="base" hangingPunct="0">
              <a:spcBef>
                <a:spcPct val="0"/>
              </a:spcBef>
              <a:spcAft>
                <a:spcPct val="0"/>
              </a:spcAft>
            </a:pPr>
            <a:r>
              <a:rPr kumimoji="0" lang="en-US" altLang="en-US" b="0" i="0" u="none" strike="noStrike" cap="none" normalizeH="0" baseline="0" dirty="0">
                <a:ln>
                  <a:noFill/>
                </a:ln>
                <a:effectLst/>
                <a:latin typeface="source-code"/>
              </a:rPr>
              <a:t>Age int,     </a:t>
            </a:r>
          </a:p>
          <a:p>
            <a:pPr lvl="1" defTabSz="914400" eaLnBrk="0" fontAlgn="base" hangingPunct="0">
              <a:spcBef>
                <a:spcPct val="0"/>
              </a:spcBef>
              <a:spcAft>
                <a:spcPct val="0"/>
              </a:spcAft>
            </a:pPr>
            <a:r>
              <a:rPr kumimoji="0" lang="en-US" altLang="en-US" b="0" i="1" u="none" strike="noStrike" cap="none" normalizeH="0" baseline="0" dirty="0">
                <a:ln>
                  <a:noFill/>
                </a:ln>
                <a:effectLst/>
                <a:latin typeface="source-code"/>
              </a:rPr>
              <a:t>CHECK</a:t>
            </a:r>
            <a:r>
              <a:rPr kumimoji="0" lang="en-US" altLang="en-US" b="0" i="0" u="none" strike="noStrike" cap="none" normalizeH="0" baseline="0" dirty="0">
                <a:ln>
                  <a:noFill/>
                </a:ln>
                <a:effectLst/>
                <a:latin typeface="source-code"/>
              </a:rPr>
              <a:t> (Age&gt;=18)</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source-code"/>
            </a:endParaRPr>
          </a:p>
          <a:p>
            <a:pPr lvl="1" defTabSz="914400" eaLnBrk="0" fontAlgn="base" hangingPunct="0">
              <a:spcBef>
                <a:spcPct val="0"/>
              </a:spcBef>
              <a:spcAft>
                <a:spcPct val="0"/>
              </a:spcAft>
            </a:pPr>
            <a:r>
              <a:rPr kumimoji="0" lang="en-US" altLang="en-US" sz="1800" b="0" i="0" u="none" strike="noStrike" cap="none" normalizeH="0" baseline="0" dirty="0">
                <a:ln>
                  <a:noFill/>
                </a:ln>
                <a:effectLst/>
                <a:latin typeface="source-code"/>
              </a:rPr>
              <a:t> PRIMARY KEY (OrderID),</a:t>
            </a:r>
          </a:p>
          <a:p>
            <a:pPr lvl="1" defTabSz="914400" eaLnBrk="0" fontAlgn="base" hangingPunct="0">
              <a:spcBef>
                <a:spcPct val="0"/>
              </a:spcBef>
              <a:spcAft>
                <a:spcPct val="0"/>
              </a:spcAft>
            </a:pPr>
            <a:r>
              <a:rPr kumimoji="0" lang="en-US" altLang="en-US" sz="1800" b="0" i="0" u="none" strike="noStrike" cap="none" normalizeH="0" baseline="0" dirty="0">
                <a:ln>
                  <a:noFill/>
                </a:ln>
                <a:effectLst/>
                <a:latin typeface="source-code"/>
              </a:rPr>
              <a:t>FOREIGN KEY (PersonID) REFERENCES Persons(PersonID)</a:t>
            </a:r>
          </a:p>
          <a:p>
            <a:pPr lvl="1" defTabSz="914400" eaLnBrk="0" fontAlgn="base" hangingPunct="0">
              <a:spcBef>
                <a:spcPct val="0"/>
              </a:spcBef>
              <a:spcAft>
                <a:spcPct val="0"/>
              </a:spcAft>
            </a:pPr>
            <a:r>
              <a:rPr kumimoji="0" lang="en-US" altLang="en-US" sz="1800" b="0" i="0" u="none" strike="noStrike" cap="none" normalizeH="0" baseline="0" dirty="0">
                <a:ln>
                  <a:noFill/>
                </a:ln>
                <a:effectLst/>
                <a:latin typeface="source-code"/>
              </a:rPr>
              <a:t> );</a:t>
            </a:r>
            <a:r>
              <a:rPr kumimoji="0" lang="en-US" altLang="en-US" sz="1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34343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732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F093E-9321-412F-9893-E0CABF6B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90" y="242887"/>
            <a:ext cx="8425543" cy="6372225"/>
          </a:xfrm>
          <a:prstGeom prst="rect">
            <a:avLst/>
          </a:prstGeom>
        </p:spPr>
      </p:pic>
    </p:spTree>
    <p:extLst>
      <p:ext uri="{BB962C8B-B14F-4D97-AF65-F5344CB8AC3E}">
        <p14:creationId xmlns:p14="http://schemas.microsoft.com/office/powerpoint/2010/main" val="405293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2D8A6-461E-4E69-9F95-9501956F5C38}"/>
              </a:ext>
            </a:extLst>
          </p:cNvPr>
          <p:cNvSpPr txBox="1"/>
          <p:nvPr/>
        </p:nvSpPr>
        <p:spPr>
          <a:xfrm>
            <a:off x="251927" y="251927"/>
            <a:ext cx="11597951" cy="3139321"/>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0000"/>
                </a:solidFill>
                <a:effectLst/>
                <a:latin typeface="Nunito" pitchFamily="2" charset="0"/>
              </a:rPr>
              <a:t>Super Key - </a:t>
            </a:r>
            <a:r>
              <a:rPr lang="en-US" b="0" i="0" dirty="0">
                <a:solidFill>
                  <a:srgbClr val="000000"/>
                </a:solidFill>
                <a:effectLst/>
                <a:latin typeface="Nunito" pitchFamily="2" charset="0"/>
              </a:rPr>
              <a:t>Super Key is the superset of primary key. The super key contains a set of attributes, including the primary key, which can uniquely identify any data row in the table.</a:t>
            </a:r>
          </a:p>
          <a:p>
            <a:pPr algn="l">
              <a:buFont typeface="Arial" panose="020B0604020202020204" pitchFamily="34" charset="0"/>
              <a:buChar char="•"/>
            </a:pPr>
            <a:r>
              <a:rPr lang="en-US" b="1" i="0" dirty="0">
                <a:solidFill>
                  <a:srgbClr val="000000"/>
                </a:solidFill>
                <a:effectLst/>
                <a:latin typeface="Nunito" pitchFamily="2" charset="0"/>
              </a:rPr>
              <a:t>Composite Key - </a:t>
            </a:r>
            <a:r>
              <a:rPr lang="en-US" b="0" i="0" dirty="0">
                <a:solidFill>
                  <a:srgbClr val="000000"/>
                </a:solidFill>
                <a:effectLst/>
                <a:latin typeface="Nunito" pitchFamily="2" charset="0"/>
              </a:rPr>
              <a:t> If any single attribute of a table is not capable of being the key </a:t>
            </a:r>
            <a:r>
              <a:rPr lang="en-US" b="0" i="0" dirty="0" err="1">
                <a:solidFill>
                  <a:srgbClr val="000000"/>
                </a:solidFill>
                <a:effectLst/>
                <a:latin typeface="Nunito" pitchFamily="2" charset="0"/>
              </a:rPr>
              <a:t>i.e</a:t>
            </a:r>
            <a:r>
              <a:rPr lang="en-US" b="0" i="0" dirty="0">
                <a:solidFill>
                  <a:srgbClr val="000000"/>
                </a:solidFill>
                <a:effectLst/>
                <a:latin typeface="Nunito" pitchFamily="2" charset="0"/>
              </a:rPr>
              <a:t> it cannot identify a row uniquely, then we combine two or more attributes to form a key. This is known as a composite key.</a:t>
            </a:r>
          </a:p>
          <a:p>
            <a:pPr algn="l">
              <a:buFont typeface="Arial" panose="020B0604020202020204" pitchFamily="34" charset="0"/>
              <a:buChar char="•"/>
            </a:pPr>
            <a:r>
              <a:rPr lang="en-US" b="1" i="0" dirty="0">
                <a:solidFill>
                  <a:srgbClr val="000000"/>
                </a:solidFill>
                <a:effectLst/>
                <a:latin typeface="Nunito" pitchFamily="2" charset="0"/>
              </a:rPr>
              <a:t>Secondary Key - </a:t>
            </a:r>
            <a:r>
              <a:rPr lang="en-US" b="0" i="0" dirty="0">
                <a:solidFill>
                  <a:srgbClr val="000000"/>
                </a:solidFill>
                <a:effectLst/>
                <a:latin typeface="Nunito" pitchFamily="2" charset="0"/>
              </a:rPr>
              <a:t>Only one of the candidate keys is selected as the primary key. The rest of them are known as secondary keys.</a:t>
            </a:r>
          </a:p>
          <a:p>
            <a:pPr>
              <a:buFont typeface="Arial" panose="020B0604020202020204" pitchFamily="34" charset="0"/>
              <a:buChar char="•"/>
            </a:pPr>
            <a:r>
              <a:rPr lang="en-US" b="1" i="0" dirty="0">
                <a:solidFill>
                  <a:srgbClr val="000000"/>
                </a:solidFill>
                <a:effectLst/>
                <a:latin typeface="Nunito" pitchFamily="2" charset="0"/>
              </a:rPr>
              <a:t>Candidate Key - </a:t>
            </a:r>
            <a:r>
              <a:rPr lang="en-US" b="0" i="0" dirty="0">
                <a:solidFill>
                  <a:srgbClr val="000000"/>
                </a:solidFill>
                <a:effectLst/>
                <a:latin typeface="Nunito" pitchFamily="2" charset="0"/>
              </a:rPr>
              <a:t>The candidate keys in a table are defined as the set of keys that is minimal and can uniquely identify any data row in the table.</a:t>
            </a:r>
          </a:p>
          <a:p>
            <a:pPr algn="l"/>
            <a:endParaRPr lang="en-US" dirty="0">
              <a:solidFill>
                <a:srgbClr val="000000"/>
              </a:solidFill>
              <a:latin typeface="Nunito" pitchFamily="2" charset="0"/>
            </a:endParaRPr>
          </a:p>
          <a:p>
            <a:pPr algn="l">
              <a:buFont typeface="Arial" panose="020B0604020202020204" pitchFamily="34" charset="0"/>
              <a:buChar char="•"/>
            </a:pPr>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368121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FD925-8028-4B23-BEAE-40485622091F}"/>
              </a:ext>
            </a:extLst>
          </p:cNvPr>
          <p:cNvSpPr txBox="1"/>
          <p:nvPr/>
        </p:nvSpPr>
        <p:spPr>
          <a:xfrm>
            <a:off x="93306" y="335902"/>
            <a:ext cx="11831216" cy="800219"/>
          </a:xfrm>
          <a:prstGeom prst="rect">
            <a:avLst/>
          </a:prstGeom>
          <a:noFill/>
        </p:spPr>
        <p:txBody>
          <a:bodyPr wrap="square" rtlCol="0">
            <a:spAutoFit/>
          </a:bodyPr>
          <a:lstStyle/>
          <a:p>
            <a:pPr algn="ctr"/>
            <a:r>
              <a:rPr lang="en-IN" sz="2800" b="1" u="sng" dirty="0">
                <a:solidFill>
                  <a:srgbClr val="292929"/>
                </a:solidFill>
                <a:latin typeface="sohne"/>
              </a:rPr>
              <a:t>A</a:t>
            </a:r>
            <a:r>
              <a:rPr lang="en-IN" sz="2800" b="1" i="0" u="sng" dirty="0">
                <a:solidFill>
                  <a:srgbClr val="292929"/>
                </a:solidFill>
                <a:effectLst/>
                <a:latin typeface="sohne"/>
              </a:rPr>
              <a:t>dd constraints &amp; </a:t>
            </a:r>
            <a:r>
              <a:rPr lang="en-IN" sz="2800" b="1" u="sng" dirty="0">
                <a:solidFill>
                  <a:srgbClr val="292929"/>
                </a:solidFill>
                <a:latin typeface="sohne"/>
              </a:rPr>
              <a:t>D</a:t>
            </a:r>
            <a:r>
              <a:rPr lang="en-IN" sz="2800" b="1" i="0" u="sng" dirty="0">
                <a:solidFill>
                  <a:srgbClr val="292929"/>
                </a:solidFill>
                <a:effectLst/>
                <a:latin typeface="sohne"/>
              </a:rPr>
              <a:t>elete constraints</a:t>
            </a:r>
          </a:p>
          <a:p>
            <a:endParaRPr lang="en-IN" dirty="0"/>
          </a:p>
        </p:txBody>
      </p:sp>
      <p:sp>
        <p:nvSpPr>
          <p:cNvPr id="3" name="TextBox 2">
            <a:extLst>
              <a:ext uri="{FF2B5EF4-FFF2-40B4-BE49-F238E27FC236}">
                <a16:creationId xmlns:a16="http://schemas.microsoft.com/office/drawing/2014/main" id="{E1709465-3BCD-4063-A8D4-EB2305F23A20}"/>
              </a:ext>
            </a:extLst>
          </p:cNvPr>
          <p:cNvSpPr txBox="1"/>
          <p:nvPr/>
        </p:nvSpPr>
        <p:spPr>
          <a:xfrm>
            <a:off x="93306" y="905069"/>
            <a:ext cx="12005388" cy="6340197"/>
          </a:xfrm>
          <a:prstGeom prst="rect">
            <a:avLst/>
          </a:prstGeom>
          <a:noFill/>
        </p:spPr>
        <p:txBody>
          <a:bodyPr wrap="square" rtlCol="0">
            <a:spAutoFit/>
          </a:bodyPr>
          <a:lstStyle/>
          <a:p>
            <a:r>
              <a:rPr lang="en-US" b="0" i="0" dirty="0">
                <a:solidFill>
                  <a:srgbClr val="292929"/>
                </a:solidFill>
                <a:effectLst/>
                <a:latin typeface="Menlo"/>
              </a:rPr>
              <a:t>alter table table_name drop constraint “some_name”;  -&gt; drop a constraint</a:t>
            </a:r>
          </a:p>
          <a:p>
            <a:r>
              <a:rPr lang="en-US" b="0" i="0" dirty="0">
                <a:solidFill>
                  <a:srgbClr val="292929"/>
                </a:solidFill>
                <a:effectLst/>
                <a:latin typeface="charter"/>
              </a:rPr>
              <a:t>Need to know the name of the constraint [may be a primary key constraint, foreign key constraint, check constraint, unique constraint]</a:t>
            </a:r>
            <a:endParaRPr lang="en-US" dirty="0">
              <a:solidFill>
                <a:srgbClr val="292929"/>
              </a:solidFill>
              <a:latin typeface="Menlo"/>
            </a:endParaRPr>
          </a:p>
          <a:p>
            <a:endParaRPr lang="en-US" b="0" i="0" dirty="0">
              <a:solidFill>
                <a:srgbClr val="292929"/>
              </a:solidFill>
              <a:effectLst/>
              <a:latin typeface="Menlo"/>
            </a:endParaRPr>
          </a:p>
          <a:p>
            <a:endParaRPr lang="en-US" b="0" i="0" dirty="0">
              <a:solidFill>
                <a:srgbClr val="292929"/>
              </a:solidFill>
              <a:effectLst/>
              <a:latin typeface="Menlo"/>
            </a:endParaRPr>
          </a:p>
          <a:p>
            <a:r>
              <a:rPr lang="en-US" b="0" i="0" dirty="0">
                <a:solidFill>
                  <a:srgbClr val="292929"/>
                </a:solidFill>
                <a:effectLst/>
                <a:latin typeface="Menlo"/>
              </a:rPr>
              <a:t>alter table table_name alter column ID drop not null;  </a:t>
            </a:r>
            <a:r>
              <a:rPr lang="en-US" b="0" i="0" dirty="0">
                <a:solidFill>
                  <a:srgbClr val="0070C0"/>
                </a:solidFill>
                <a:effectLst/>
                <a:latin typeface="Menlo"/>
              </a:rPr>
              <a:t>-&gt; drop not null constraint</a:t>
            </a:r>
          </a:p>
          <a:p>
            <a:endParaRPr lang="en-US" dirty="0">
              <a:solidFill>
                <a:srgbClr val="292929"/>
              </a:solidFill>
              <a:latin typeface="Menlo"/>
            </a:endParaRPr>
          </a:p>
          <a:p>
            <a:r>
              <a:rPr kumimoji="0" lang="en-US" altLang="en-US" sz="1800" b="0" i="0" u="none" strike="noStrike" cap="none" normalizeH="0" baseline="0" dirty="0">
                <a:ln>
                  <a:noFill/>
                </a:ln>
                <a:solidFill>
                  <a:srgbClr val="292929"/>
                </a:solidFill>
                <a:effectLst/>
                <a:latin typeface="Menlo"/>
              </a:rPr>
              <a:t>alter table table_name add constraint “table_name_version_check” check(version between ‘8–1’ and ‘8-z’);</a:t>
            </a:r>
            <a:r>
              <a:rPr kumimoji="0" lang="en-US" altLang="en-US" sz="1050" b="0" i="0" u="none" strike="noStrike" cap="none" normalizeH="0" baseline="0" dirty="0">
                <a:ln>
                  <a:noFill/>
                </a:ln>
                <a:solidFill>
                  <a:schemeClr val="tx1"/>
                </a:solidFill>
                <a:effectLst/>
              </a:rPr>
              <a:t> </a:t>
            </a:r>
            <a:r>
              <a:rPr lang="en-US" b="0" i="0" dirty="0">
                <a:solidFill>
                  <a:srgbClr val="0070C0"/>
                </a:solidFill>
                <a:effectLst/>
                <a:latin typeface="Menlo"/>
              </a:rPr>
              <a:t>-&gt; add check constraint</a:t>
            </a:r>
          </a:p>
          <a:p>
            <a:endParaRPr kumimoji="0" lang="en-US" altLang="en-US" sz="2800" b="0" i="0" u="none" strike="noStrike" cap="none" normalizeH="0" baseline="0" dirty="0">
              <a:ln>
                <a:noFill/>
              </a:ln>
              <a:solidFill>
                <a:schemeClr val="tx1"/>
              </a:solidFill>
              <a:effectLst/>
              <a:latin typeface="Arial" panose="020B0604020202020204" pitchFamily="34" charset="0"/>
            </a:endParaRPr>
          </a:p>
          <a:p>
            <a:r>
              <a:rPr lang="en-IN" b="0" i="0" dirty="0">
                <a:solidFill>
                  <a:srgbClr val="292929"/>
                </a:solidFill>
                <a:effectLst/>
                <a:latin typeface="Menlo"/>
              </a:rPr>
              <a:t>alter table table_name add constraint “unique_table_name” unique(id); </a:t>
            </a:r>
            <a:r>
              <a:rPr lang="en-US" b="0" i="0" dirty="0">
                <a:solidFill>
                  <a:srgbClr val="0070C0"/>
                </a:solidFill>
                <a:effectLst/>
                <a:latin typeface="Menlo"/>
              </a:rPr>
              <a:t>-&gt; add unique constraint</a:t>
            </a:r>
            <a:endParaRPr lang="en-IN" b="0" i="0" dirty="0">
              <a:solidFill>
                <a:srgbClr val="0070C0"/>
              </a:solidFill>
              <a:effectLst/>
              <a:latin typeface="Menlo"/>
            </a:endParaRPr>
          </a:p>
          <a:p>
            <a:endParaRPr lang="en-IN" dirty="0">
              <a:solidFill>
                <a:srgbClr val="292929"/>
              </a:solidFill>
              <a:latin typeface="Menlo"/>
            </a:endParaRPr>
          </a:p>
          <a:p>
            <a:r>
              <a:rPr lang="en-US" b="0" i="0" dirty="0">
                <a:solidFill>
                  <a:srgbClr val="292929"/>
                </a:solidFill>
                <a:effectLst/>
                <a:latin typeface="Menlo"/>
              </a:rPr>
              <a:t>alter table table_name add foreign key (table_name_id) </a:t>
            </a:r>
            <a:r>
              <a:rPr lang="en-US" b="0" i="0" dirty="0">
                <a:solidFill>
                  <a:srgbClr val="0070C0"/>
                </a:solidFill>
                <a:effectLst/>
                <a:latin typeface="Menlo"/>
              </a:rPr>
              <a:t>-&gt; add foreign key constraint</a:t>
            </a:r>
          </a:p>
          <a:p>
            <a:r>
              <a:rPr lang="en-US" b="0" i="0" dirty="0">
                <a:solidFill>
                  <a:srgbClr val="292929"/>
                </a:solidFill>
                <a:effectLst/>
                <a:latin typeface="Menlo"/>
              </a:rPr>
              <a:t>references table_name2(table_name2_id) </a:t>
            </a:r>
          </a:p>
          <a:p>
            <a:r>
              <a:rPr lang="en-US" b="0" i="0" dirty="0">
                <a:solidFill>
                  <a:srgbClr val="292929"/>
                </a:solidFill>
                <a:effectLst/>
                <a:latin typeface="Menlo"/>
              </a:rPr>
              <a:t>on update cascade on delete cascade;</a:t>
            </a:r>
          </a:p>
          <a:p>
            <a:endParaRPr lang="en-US" dirty="0">
              <a:solidFill>
                <a:srgbClr val="292929"/>
              </a:solidFill>
              <a:latin typeface="Menlo"/>
            </a:endParaRPr>
          </a:p>
          <a:p>
            <a:r>
              <a:rPr lang="en-US" b="0" i="0" dirty="0">
                <a:solidFill>
                  <a:srgbClr val="292929"/>
                </a:solidFill>
                <a:effectLst/>
                <a:latin typeface="Menlo"/>
              </a:rPr>
              <a:t>alter table table_name add primary key(id); </a:t>
            </a:r>
            <a:r>
              <a:rPr lang="en-US" b="0" i="0" dirty="0">
                <a:solidFill>
                  <a:srgbClr val="0070C0"/>
                </a:solidFill>
                <a:effectLst/>
                <a:latin typeface="Menlo"/>
              </a:rPr>
              <a:t>-&gt; add primary key constraint</a:t>
            </a:r>
          </a:p>
          <a:p>
            <a:endParaRPr lang="en-US" dirty="0">
              <a:solidFill>
                <a:srgbClr val="292929"/>
              </a:solidFill>
              <a:latin typeface="Menlo"/>
            </a:endParaRPr>
          </a:p>
          <a:p>
            <a:r>
              <a:rPr lang="en-US" b="0" i="0" dirty="0">
                <a:solidFill>
                  <a:srgbClr val="292929"/>
                </a:solidFill>
                <a:effectLst/>
                <a:latin typeface="Menlo"/>
              </a:rPr>
              <a:t>alter table table_name alter column ID set not null;</a:t>
            </a:r>
            <a:r>
              <a:rPr lang="en-US" b="0" i="0" dirty="0">
                <a:solidFill>
                  <a:srgbClr val="0070C0"/>
                </a:solidFill>
                <a:effectLst/>
                <a:latin typeface="Menlo"/>
              </a:rPr>
              <a:t> -&gt; add not null constraint</a:t>
            </a:r>
            <a:endParaRPr lang="en-US" b="0" i="0" dirty="0">
              <a:solidFill>
                <a:srgbClr val="292929"/>
              </a:solidFill>
              <a:effectLst/>
              <a:latin typeface="Menlo"/>
            </a:endParaRPr>
          </a:p>
          <a:p>
            <a:endParaRPr lang="en-US" dirty="0">
              <a:solidFill>
                <a:srgbClr val="292929"/>
              </a:solidFill>
              <a:latin typeface="Menlo"/>
            </a:endParaRPr>
          </a:p>
          <a:p>
            <a:endParaRPr lang="en-US" dirty="0">
              <a:solidFill>
                <a:srgbClr val="292929"/>
              </a:solidFill>
              <a:latin typeface="Menlo"/>
            </a:endParaRPr>
          </a:p>
          <a:p>
            <a:endParaRPr lang="en-IN" dirty="0"/>
          </a:p>
        </p:txBody>
      </p:sp>
    </p:spTree>
    <p:extLst>
      <p:ext uri="{BB962C8B-B14F-4D97-AF65-F5344CB8AC3E}">
        <p14:creationId xmlns:p14="http://schemas.microsoft.com/office/powerpoint/2010/main" val="268646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3853BF-E344-4A66-8FD8-6479D6E87A43}"/>
              </a:ext>
            </a:extLst>
          </p:cNvPr>
          <p:cNvSpPr txBox="1"/>
          <p:nvPr/>
        </p:nvSpPr>
        <p:spPr>
          <a:xfrm>
            <a:off x="161730" y="812469"/>
            <a:ext cx="11868539" cy="7294305"/>
          </a:xfrm>
          <a:prstGeom prst="rect">
            <a:avLst/>
          </a:prstGeom>
          <a:noFill/>
        </p:spPr>
        <p:txBody>
          <a:bodyPr wrap="square" rtlCol="0">
            <a:spAutoFit/>
          </a:bodyPr>
          <a:lstStyle/>
          <a:p>
            <a:pPr algn="l" fontAlgn="base"/>
            <a:r>
              <a:rPr lang="en-US" b="1" i="0" dirty="0">
                <a:solidFill>
                  <a:srgbClr val="252525"/>
                </a:solidFill>
                <a:effectLst/>
                <a:latin typeface="Segoe UI" panose="020B0502040204020203" pitchFamily="34" charset="0"/>
              </a:rPr>
              <a:t>DELETE CASCADE</a:t>
            </a:r>
            <a:r>
              <a:rPr lang="en-US" b="0" i="0" dirty="0">
                <a:solidFill>
                  <a:srgbClr val="252525"/>
                </a:solidFill>
                <a:effectLst/>
                <a:latin typeface="Segoe UI" panose="020B0502040204020203" pitchFamily="34" charset="0"/>
              </a:rPr>
              <a:t>: When we create a foreign key using this option, it deletes the referencing rows in the child table when the referenced row is deleted in the parent table which has a primary key.</a:t>
            </a:r>
          </a:p>
          <a:p>
            <a:pPr algn="l" fontAlgn="base"/>
            <a:endParaRPr lang="en-US" b="0" i="0" dirty="0">
              <a:solidFill>
                <a:srgbClr val="252525"/>
              </a:solidFill>
              <a:effectLst/>
              <a:latin typeface="Segoe UI" panose="020B0502040204020203" pitchFamily="34" charset="0"/>
            </a:endParaRPr>
          </a:p>
          <a:p>
            <a:pPr algn="l" fontAlgn="base" latinLnBrk="1"/>
            <a:r>
              <a:rPr lang="en-US" b="0" i="0" dirty="0">
                <a:solidFill>
                  <a:srgbClr val="0000FF"/>
                </a:solidFill>
                <a:effectLst/>
                <a:latin typeface="inherit"/>
              </a:rPr>
              <a:t>ALTER</a:t>
            </a:r>
            <a:r>
              <a:rPr lang="en-US" b="0" i="0" dirty="0">
                <a:solidFill>
                  <a:srgbClr val="006FE0"/>
                </a:solidFill>
                <a:effectLst/>
                <a:latin typeface="inherit"/>
              </a:rPr>
              <a:t> </a:t>
            </a:r>
            <a:r>
              <a:rPr lang="en-US" b="0" i="0" dirty="0">
                <a:solidFill>
                  <a:srgbClr val="0000FF"/>
                </a:solidFill>
                <a:effectLst/>
                <a:latin typeface="inherit"/>
              </a:rPr>
              <a:t>TABLE</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Table_name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FF"/>
                </a:solidFill>
                <a:effectLst/>
                <a:latin typeface="inherit"/>
              </a:rPr>
              <a:t>ADD</a:t>
            </a:r>
            <a:r>
              <a:rPr lang="en-US" b="0" i="0" dirty="0">
                <a:solidFill>
                  <a:srgbClr val="006FE0"/>
                </a:solidFill>
                <a:effectLst/>
                <a:latin typeface="inherit"/>
              </a:rPr>
              <a:t>  </a:t>
            </a:r>
            <a:r>
              <a:rPr lang="en-US" b="0" i="0" dirty="0">
                <a:solidFill>
                  <a:srgbClr val="0000FF"/>
                </a:solidFill>
                <a:effectLst/>
                <a:latin typeface="inherit"/>
              </a:rPr>
              <a:t>CONSTRAINT</a:t>
            </a:r>
            <a:r>
              <a:rPr lang="en-US" b="0" i="0" dirty="0">
                <a:solidFill>
                  <a:srgbClr val="006FE0"/>
                </a:solidFill>
                <a:effectLst/>
                <a:latin typeface="inherit"/>
              </a:rPr>
              <a:t> </a:t>
            </a:r>
            <a:r>
              <a:rPr lang="en-US" b="0" i="0" dirty="0">
                <a:solidFill>
                  <a:srgbClr val="333333"/>
                </a:solidFill>
                <a:effectLst/>
                <a:latin typeface="inherit"/>
              </a:rPr>
              <a:t>[</a:t>
            </a:r>
            <a:r>
              <a:rPr lang="en-US" b="0" i="0" dirty="0" err="1">
                <a:solidFill>
                  <a:srgbClr val="008080"/>
                </a:solidFill>
                <a:effectLst/>
                <a:latin typeface="inherit"/>
              </a:rPr>
              <a:t>FK_name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FF"/>
                </a:solidFill>
                <a:effectLst/>
                <a:latin typeface="inherit"/>
              </a:rPr>
              <a:t>FOREIGN</a:t>
            </a:r>
            <a:r>
              <a:rPr lang="en-US" b="0" i="0" dirty="0">
                <a:solidFill>
                  <a:srgbClr val="006FE0"/>
                </a:solidFill>
                <a:effectLst/>
                <a:latin typeface="inherit"/>
              </a:rPr>
              <a:t> </a:t>
            </a:r>
            <a:r>
              <a:rPr lang="en-US" b="0" i="0" dirty="0">
                <a:solidFill>
                  <a:srgbClr val="0000FF"/>
                </a:solidFill>
                <a:effectLst/>
                <a:latin typeface="inherit"/>
              </a:rPr>
              <a:t>KEY</a:t>
            </a:r>
            <a:r>
              <a:rPr lang="en-US" b="0" i="0" dirty="0">
                <a:solidFill>
                  <a:srgbClr val="333333"/>
                </a:solidFill>
                <a:effectLst/>
                <a:latin typeface="inherit"/>
              </a:rPr>
              <a:t>([</a:t>
            </a:r>
            <a:r>
              <a:rPr lang="en-US" b="0" i="0" dirty="0">
                <a:solidFill>
                  <a:srgbClr val="008080"/>
                </a:solidFill>
                <a:effectLst/>
                <a:latin typeface="inherit"/>
              </a:rPr>
              <a:t>Column Id</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FF"/>
                </a:solidFill>
                <a:effectLst/>
                <a:latin typeface="inherit"/>
              </a:rPr>
              <a:t>REFERENCES</a:t>
            </a:r>
            <a:r>
              <a:rPr lang="en-US" b="0" i="0" dirty="0">
                <a:solidFill>
                  <a:srgbClr val="006FE0"/>
                </a:solidFill>
                <a:effectLst/>
                <a:latin typeface="inherit"/>
              </a:rPr>
              <a:t> </a:t>
            </a:r>
            <a:r>
              <a:rPr lang="en-US" b="0" i="0" dirty="0">
                <a:solidFill>
                  <a:srgbClr val="333333"/>
                </a:solidFill>
                <a:effectLst/>
                <a:latin typeface="inherit"/>
              </a:rPr>
              <a:t>[</a:t>
            </a:r>
            <a:r>
              <a:rPr lang="en-US" dirty="0" err="1">
                <a:solidFill>
                  <a:srgbClr val="008080"/>
                </a:solidFill>
                <a:latin typeface="inherit"/>
              </a:rPr>
              <a:t>Parent_table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err="1">
                <a:solidFill>
                  <a:srgbClr val="008080"/>
                </a:solidFill>
                <a:effectLst/>
                <a:latin typeface="inherit"/>
              </a:rPr>
              <a:t>Parent_column_id</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FF"/>
                </a:solidFill>
                <a:effectLst/>
                <a:latin typeface="inherit"/>
              </a:rPr>
              <a:t>ON</a:t>
            </a:r>
            <a:r>
              <a:rPr lang="en-US" b="0" i="0" dirty="0">
                <a:solidFill>
                  <a:srgbClr val="006FE0"/>
                </a:solidFill>
                <a:effectLst/>
                <a:latin typeface="inherit"/>
              </a:rPr>
              <a:t> </a:t>
            </a:r>
            <a:r>
              <a:rPr lang="en-US" b="0" i="0" dirty="0">
                <a:solidFill>
                  <a:srgbClr val="0000FF"/>
                </a:solidFill>
                <a:effectLst/>
                <a:latin typeface="inherit"/>
              </a:rPr>
              <a:t>DELETE</a:t>
            </a:r>
            <a:r>
              <a:rPr lang="en-US" b="0" i="0" dirty="0">
                <a:solidFill>
                  <a:srgbClr val="006FE0"/>
                </a:solidFill>
                <a:effectLst/>
                <a:latin typeface="inherit"/>
              </a:rPr>
              <a:t> </a:t>
            </a:r>
            <a:r>
              <a:rPr lang="en-US" b="0" i="0" dirty="0">
                <a:solidFill>
                  <a:srgbClr val="0000FF"/>
                </a:solidFill>
                <a:effectLst/>
                <a:latin typeface="inherit"/>
              </a:rPr>
              <a:t>CASCADE</a:t>
            </a:r>
            <a:endParaRPr lang="en-US" b="0" i="0" dirty="0">
              <a:solidFill>
                <a:srgbClr val="000000"/>
              </a:solidFill>
              <a:effectLst/>
              <a:latin typeface="Courier New" panose="02070309020205020404" pitchFamily="49" charset="0"/>
            </a:endParaRPr>
          </a:p>
          <a:p>
            <a:pPr algn="l" fontAlgn="base"/>
            <a:endParaRPr lang="en-US" b="0" i="0" dirty="0">
              <a:solidFill>
                <a:srgbClr val="252525"/>
              </a:solidFill>
              <a:effectLst/>
              <a:latin typeface="Segoe UI" panose="020B0502040204020203" pitchFamily="34" charset="0"/>
            </a:endParaRPr>
          </a:p>
          <a:p>
            <a:pPr algn="l" fontAlgn="base"/>
            <a:r>
              <a:rPr lang="en-US" b="1" i="0" dirty="0">
                <a:solidFill>
                  <a:srgbClr val="252525"/>
                </a:solidFill>
                <a:effectLst/>
                <a:latin typeface="Segoe UI" panose="020B0502040204020203" pitchFamily="34" charset="0"/>
              </a:rPr>
              <a:t>UPDATE CASCADE: </a:t>
            </a:r>
            <a:r>
              <a:rPr lang="en-US" b="0" i="0" dirty="0">
                <a:solidFill>
                  <a:srgbClr val="252525"/>
                </a:solidFill>
                <a:effectLst/>
                <a:latin typeface="Segoe UI" panose="020B0502040204020203" pitchFamily="34" charset="0"/>
              </a:rPr>
              <a:t>When we create a foreign key using UPDATE CASCADE the referencing rows are updated in the child table when the referenced row is updated in the parent table which has a primary key</a:t>
            </a:r>
          </a:p>
          <a:p>
            <a:pPr algn="l" fontAlgn="base"/>
            <a:endParaRPr lang="en-US" dirty="0">
              <a:solidFill>
                <a:srgbClr val="252525"/>
              </a:solidFill>
              <a:latin typeface="Segoe UI" panose="020B0502040204020203" pitchFamily="34" charset="0"/>
            </a:endParaRPr>
          </a:p>
          <a:p>
            <a:pPr algn="l" fontAlgn="base"/>
            <a:endParaRPr lang="en-US" b="0" i="0" dirty="0">
              <a:solidFill>
                <a:srgbClr val="252525"/>
              </a:solidFill>
              <a:effectLst/>
              <a:latin typeface="Segoe UI" panose="020B0502040204020203" pitchFamily="34" charset="0"/>
            </a:endParaRPr>
          </a:p>
          <a:p>
            <a:pPr algn="l" fontAlgn="base" latinLnBrk="1"/>
            <a:r>
              <a:rPr lang="en-US" b="0" i="0" dirty="0">
                <a:solidFill>
                  <a:srgbClr val="0000FF"/>
                </a:solidFill>
                <a:effectLst/>
                <a:latin typeface="inherit"/>
              </a:rPr>
              <a:t>ALTER</a:t>
            </a:r>
            <a:r>
              <a:rPr lang="en-US" b="0" i="0" dirty="0">
                <a:solidFill>
                  <a:srgbClr val="006FE0"/>
                </a:solidFill>
                <a:effectLst/>
                <a:latin typeface="inherit"/>
              </a:rPr>
              <a:t> </a:t>
            </a:r>
            <a:r>
              <a:rPr lang="en-US" b="0" i="0" dirty="0">
                <a:solidFill>
                  <a:srgbClr val="0000FF"/>
                </a:solidFill>
                <a:effectLst/>
                <a:latin typeface="inherit"/>
              </a:rPr>
              <a:t>TABLE</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Table_name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FF"/>
                </a:solidFill>
                <a:effectLst/>
                <a:latin typeface="inherit"/>
              </a:rPr>
              <a:t>ADD</a:t>
            </a:r>
            <a:r>
              <a:rPr lang="en-US" b="0" i="0" dirty="0">
                <a:solidFill>
                  <a:srgbClr val="006FE0"/>
                </a:solidFill>
                <a:effectLst/>
                <a:latin typeface="inherit"/>
              </a:rPr>
              <a:t>  </a:t>
            </a:r>
            <a:r>
              <a:rPr lang="en-US" b="0" i="0" dirty="0">
                <a:solidFill>
                  <a:srgbClr val="0000FF"/>
                </a:solidFill>
                <a:effectLst/>
                <a:latin typeface="inherit"/>
              </a:rPr>
              <a:t>CONSTRAINT</a:t>
            </a:r>
            <a:r>
              <a:rPr lang="en-US" b="0" i="0" dirty="0">
                <a:solidFill>
                  <a:srgbClr val="006FE0"/>
                </a:solidFill>
                <a:effectLst/>
                <a:latin typeface="inherit"/>
              </a:rPr>
              <a:t> </a:t>
            </a:r>
            <a:r>
              <a:rPr lang="en-US" b="0" i="0" dirty="0">
                <a:solidFill>
                  <a:srgbClr val="333333"/>
                </a:solidFill>
                <a:effectLst/>
                <a:latin typeface="inherit"/>
              </a:rPr>
              <a:t>[</a:t>
            </a:r>
            <a:r>
              <a:rPr lang="en-US" b="0" i="0" dirty="0" err="1">
                <a:solidFill>
                  <a:srgbClr val="008080"/>
                </a:solidFill>
                <a:effectLst/>
                <a:latin typeface="inherit"/>
              </a:rPr>
              <a:t>FK_name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FF"/>
                </a:solidFill>
                <a:effectLst/>
                <a:latin typeface="inherit"/>
              </a:rPr>
              <a:t>FOREIGN</a:t>
            </a:r>
            <a:r>
              <a:rPr lang="en-US" b="0" i="0" dirty="0">
                <a:solidFill>
                  <a:srgbClr val="006FE0"/>
                </a:solidFill>
                <a:effectLst/>
                <a:latin typeface="inherit"/>
              </a:rPr>
              <a:t> </a:t>
            </a:r>
            <a:r>
              <a:rPr lang="en-US" b="0" i="0" dirty="0">
                <a:solidFill>
                  <a:srgbClr val="0000FF"/>
                </a:solidFill>
                <a:effectLst/>
                <a:latin typeface="inherit"/>
              </a:rPr>
              <a:t>KEY</a:t>
            </a:r>
            <a:r>
              <a:rPr lang="en-US" b="0" i="0" dirty="0">
                <a:solidFill>
                  <a:srgbClr val="333333"/>
                </a:solidFill>
                <a:effectLst/>
                <a:latin typeface="inherit"/>
              </a:rPr>
              <a:t>([</a:t>
            </a:r>
            <a:r>
              <a:rPr lang="en-US" b="0" i="0" dirty="0">
                <a:solidFill>
                  <a:srgbClr val="008080"/>
                </a:solidFill>
                <a:effectLst/>
                <a:latin typeface="inherit"/>
              </a:rPr>
              <a:t>Column Id</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FF"/>
                </a:solidFill>
                <a:effectLst/>
                <a:latin typeface="inherit"/>
              </a:rPr>
              <a:t>REFERENCES</a:t>
            </a:r>
            <a:r>
              <a:rPr lang="en-US" b="0" i="0" dirty="0">
                <a:solidFill>
                  <a:srgbClr val="006FE0"/>
                </a:solidFill>
                <a:effectLst/>
                <a:latin typeface="inherit"/>
              </a:rPr>
              <a:t> </a:t>
            </a:r>
            <a:r>
              <a:rPr lang="en-US" b="0" i="0" dirty="0">
                <a:solidFill>
                  <a:srgbClr val="333333"/>
                </a:solidFill>
                <a:effectLst/>
                <a:latin typeface="inherit"/>
              </a:rPr>
              <a:t>[</a:t>
            </a:r>
            <a:r>
              <a:rPr lang="en-US" dirty="0">
                <a:solidFill>
                  <a:srgbClr val="008080"/>
                </a:solidFill>
                <a:latin typeface="inherit"/>
              </a:rPr>
              <a:t>Parent_table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Parent_column_id</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FF"/>
                </a:solidFill>
                <a:effectLst/>
                <a:latin typeface="inherit"/>
              </a:rPr>
              <a:t>ON</a:t>
            </a:r>
            <a:r>
              <a:rPr lang="en-US" b="0" i="0" dirty="0">
                <a:solidFill>
                  <a:srgbClr val="006FE0"/>
                </a:solidFill>
                <a:effectLst/>
                <a:latin typeface="inherit"/>
              </a:rPr>
              <a:t> </a:t>
            </a:r>
            <a:r>
              <a:rPr lang="en-US" b="0" i="0" dirty="0">
                <a:solidFill>
                  <a:srgbClr val="0000FF"/>
                </a:solidFill>
                <a:effectLst/>
                <a:latin typeface="inherit"/>
              </a:rPr>
              <a:t>UPDATE</a:t>
            </a:r>
            <a:r>
              <a:rPr lang="en-US" b="0" i="0" dirty="0">
                <a:solidFill>
                  <a:srgbClr val="006FE0"/>
                </a:solidFill>
                <a:effectLst/>
                <a:latin typeface="inherit"/>
              </a:rPr>
              <a:t> </a:t>
            </a:r>
            <a:r>
              <a:rPr lang="en-US" b="0" i="0" dirty="0">
                <a:solidFill>
                  <a:srgbClr val="0000FF"/>
                </a:solidFill>
                <a:effectLst/>
                <a:latin typeface="inherit"/>
              </a:rPr>
              <a:t>CASCADE;</a:t>
            </a:r>
          </a:p>
          <a:p>
            <a:pPr algn="l" fontAlgn="base" latinLnBrk="1"/>
            <a:endParaRPr lang="en-US" dirty="0">
              <a:solidFill>
                <a:srgbClr val="0000FF"/>
              </a:solidFill>
              <a:latin typeface="inherit"/>
            </a:endParaRPr>
          </a:p>
          <a:p>
            <a:pPr algn="l"/>
            <a:r>
              <a:rPr lang="en-US" b="1" i="0" dirty="0">
                <a:solidFill>
                  <a:srgbClr val="0E0618"/>
                </a:solidFill>
                <a:effectLst/>
                <a:latin typeface="Proxima Nova"/>
              </a:rPr>
              <a:t>SET NULL</a:t>
            </a:r>
            <a:endParaRPr lang="en-US" b="0" i="0" dirty="0">
              <a:solidFill>
                <a:srgbClr val="0E0618"/>
              </a:solidFill>
              <a:effectLst/>
              <a:latin typeface="Proxima Nova"/>
            </a:endParaRPr>
          </a:p>
          <a:p>
            <a:pPr algn="l"/>
            <a:r>
              <a:rPr lang="en-US" b="0" i="0" dirty="0">
                <a:solidFill>
                  <a:srgbClr val="0E0618"/>
                </a:solidFill>
                <a:effectLst/>
                <a:latin typeface="Proxima Nova"/>
              </a:rPr>
              <a:t>If a delete statement affects rows in a foreign key table, those values will be set to NULL when the primary key record is deleted. If an update statement affects rows in the foreign key table, those rows will be updated with the value NULL after the primary key record has been updated. The foreign key columns affected must allow NULL values.</a:t>
            </a:r>
          </a:p>
          <a:p>
            <a:pPr algn="l" fontAlgn="base" latinLnBrk="1"/>
            <a:endParaRPr lang="en-US" dirty="0">
              <a:solidFill>
                <a:srgbClr val="0000FF"/>
              </a:solidFill>
              <a:latin typeface="inherit"/>
            </a:endParaRPr>
          </a:p>
          <a:p>
            <a:pPr algn="l" fontAlgn="base" latinLnBrk="1"/>
            <a:endParaRPr lang="en-US" b="0" i="0" dirty="0">
              <a:solidFill>
                <a:srgbClr val="000000"/>
              </a:solidFill>
              <a:effectLst/>
              <a:latin typeface="Courier New" panose="02070309020205020404" pitchFamily="49" charset="0"/>
            </a:endParaRPr>
          </a:p>
          <a:p>
            <a:pPr algn="l" fontAlgn="base"/>
            <a:endParaRPr lang="en-US" b="0" i="0" dirty="0">
              <a:solidFill>
                <a:srgbClr val="252525"/>
              </a:solidFill>
              <a:effectLst/>
              <a:latin typeface="Segoe UI" panose="020B0502040204020203" pitchFamily="34" charset="0"/>
            </a:endParaRPr>
          </a:p>
          <a:p>
            <a:pPr algn="l" fontAlgn="base"/>
            <a:endParaRPr lang="en-US" dirty="0">
              <a:solidFill>
                <a:srgbClr val="252525"/>
              </a:solidFill>
              <a:latin typeface="Segoe UI" panose="020B0502040204020203" pitchFamily="34" charset="0"/>
            </a:endParaRPr>
          </a:p>
          <a:p>
            <a:pPr algn="l" fontAlgn="base"/>
            <a:endParaRPr lang="en-US" b="0" i="0" dirty="0">
              <a:solidFill>
                <a:srgbClr val="252525"/>
              </a:solidFill>
              <a:effectLst/>
              <a:latin typeface="Segoe UI" panose="020B0502040204020203" pitchFamily="34" charset="0"/>
            </a:endParaRPr>
          </a:p>
          <a:p>
            <a:endParaRPr lang="en-IN" dirty="0"/>
          </a:p>
        </p:txBody>
      </p:sp>
      <p:sp>
        <p:nvSpPr>
          <p:cNvPr id="3" name="TextBox 2">
            <a:extLst>
              <a:ext uri="{FF2B5EF4-FFF2-40B4-BE49-F238E27FC236}">
                <a16:creationId xmlns:a16="http://schemas.microsoft.com/office/drawing/2014/main" id="{97EA97E7-D8FE-4097-BF10-7A941B01E559}"/>
              </a:ext>
            </a:extLst>
          </p:cNvPr>
          <p:cNvSpPr txBox="1"/>
          <p:nvPr/>
        </p:nvSpPr>
        <p:spPr>
          <a:xfrm>
            <a:off x="3172409" y="289249"/>
            <a:ext cx="4833256" cy="523220"/>
          </a:xfrm>
          <a:prstGeom prst="rect">
            <a:avLst/>
          </a:prstGeom>
          <a:noFill/>
        </p:spPr>
        <p:txBody>
          <a:bodyPr wrap="square" rtlCol="0">
            <a:spAutoFit/>
          </a:bodyPr>
          <a:lstStyle/>
          <a:p>
            <a:r>
              <a:rPr lang="en-IN" sz="2800" b="1" u="sng" dirty="0">
                <a:solidFill>
                  <a:srgbClr val="FF0000"/>
                </a:solidFill>
              </a:rPr>
              <a:t>CASCADE CONSTRAINT</a:t>
            </a:r>
          </a:p>
        </p:txBody>
      </p:sp>
    </p:spTree>
    <p:extLst>
      <p:ext uri="{BB962C8B-B14F-4D97-AF65-F5344CB8AC3E}">
        <p14:creationId xmlns:p14="http://schemas.microsoft.com/office/powerpoint/2010/main" val="3542623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8B479-F501-4B15-85D6-7E944DDD40A8}"/>
              </a:ext>
            </a:extLst>
          </p:cNvPr>
          <p:cNvSpPr txBox="1"/>
          <p:nvPr/>
        </p:nvSpPr>
        <p:spPr>
          <a:xfrm>
            <a:off x="177282" y="335902"/>
            <a:ext cx="11663265" cy="4524315"/>
          </a:xfrm>
          <a:prstGeom prst="rect">
            <a:avLst/>
          </a:prstGeom>
          <a:noFill/>
        </p:spPr>
        <p:txBody>
          <a:bodyPr wrap="square" rtlCol="0">
            <a:spAutoFit/>
          </a:bodyPr>
          <a:lstStyle/>
          <a:p>
            <a:pPr algn="l"/>
            <a:r>
              <a:rPr lang="en-US" b="1" i="0" dirty="0">
                <a:solidFill>
                  <a:srgbClr val="0E0618"/>
                </a:solidFill>
                <a:effectLst/>
                <a:latin typeface="Proxima Nova"/>
              </a:rPr>
              <a:t>SET DEFAULT</a:t>
            </a:r>
            <a:endParaRPr lang="en-US" b="0" i="0" dirty="0">
              <a:solidFill>
                <a:srgbClr val="0E0618"/>
              </a:solidFill>
              <a:effectLst/>
              <a:latin typeface="Proxima Nova"/>
            </a:endParaRPr>
          </a:p>
          <a:p>
            <a:pPr algn="l"/>
            <a:r>
              <a:rPr lang="en-US" b="0" i="0" dirty="0">
                <a:solidFill>
                  <a:srgbClr val="0E0618"/>
                </a:solidFill>
                <a:effectLst/>
                <a:latin typeface="Proxima Nova"/>
              </a:rPr>
              <a:t>All the values that make up the foreign key in the rows that are referenced are set to their default value. All foreign key columns in the related table must have default constraints defined on them.</a:t>
            </a:r>
          </a:p>
          <a:p>
            <a:pPr algn="l"/>
            <a:endParaRPr lang="en-US" b="0" i="0" dirty="0">
              <a:solidFill>
                <a:srgbClr val="0E0618"/>
              </a:solidFill>
              <a:effectLst/>
              <a:latin typeface="Proxima Nova"/>
            </a:endParaRPr>
          </a:p>
          <a:p>
            <a:pPr algn="l"/>
            <a:r>
              <a:rPr lang="en-US" b="1" i="0" dirty="0">
                <a:solidFill>
                  <a:srgbClr val="0E0618"/>
                </a:solidFill>
                <a:effectLst/>
                <a:latin typeface="Proxima Nova"/>
              </a:rPr>
              <a:t>NO ACTION</a:t>
            </a:r>
            <a:endParaRPr lang="en-US" b="0" i="0" dirty="0">
              <a:solidFill>
                <a:srgbClr val="0E0618"/>
              </a:solidFill>
              <a:effectLst/>
              <a:latin typeface="Proxima Nova"/>
            </a:endParaRPr>
          </a:p>
          <a:p>
            <a:pPr algn="l"/>
            <a:r>
              <a:rPr lang="en-US" b="0" i="0" dirty="0">
                <a:solidFill>
                  <a:srgbClr val="0E0618"/>
                </a:solidFill>
                <a:effectLst/>
                <a:latin typeface="Proxima Nova"/>
              </a:rPr>
              <a:t>This is the default action. This specifies that if an update or delete statement affects rows in foreign key tables, the action will be denied and rolled back. An error message will be raised.</a:t>
            </a:r>
          </a:p>
          <a:p>
            <a:r>
              <a:rPr lang="en-US" b="0" i="0" dirty="0">
                <a:solidFill>
                  <a:srgbClr val="0000FF"/>
                </a:solidFill>
                <a:effectLst/>
                <a:latin typeface="inherit"/>
              </a:rPr>
              <a:t>ON</a:t>
            </a:r>
            <a:r>
              <a:rPr lang="en-US" b="0" i="0" dirty="0">
                <a:solidFill>
                  <a:srgbClr val="006FE0"/>
                </a:solidFill>
                <a:effectLst/>
                <a:latin typeface="inherit"/>
              </a:rPr>
              <a:t> </a:t>
            </a:r>
            <a:r>
              <a:rPr lang="en-US" b="0" i="0" dirty="0">
                <a:solidFill>
                  <a:srgbClr val="0000FF"/>
                </a:solidFill>
                <a:effectLst/>
                <a:latin typeface="inherit"/>
              </a:rPr>
              <a:t>UPDATE</a:t>
            </a:r>
            <a:r>
              <a:rPr lang="en-US" b="0" i="0" dirty="0">
                <a:solidFill>
                  <a:srgbClr val="006FE0"/>
                </a:solidFill>
                <a:effectLst/>
                <a:latin typeface="inherit"/>
              </a:rPr>
              <a:t> </a:t>
            </a:r>
            <a:r>
              <a:rPr lang="en-US" dirty="0">
                <a:solidFill>
                  <a:srgbClr val="0000FF"/>
                </a:solidFill>
                <a:latin typeface="inherit"/>
              </a:rPr>
              <a:t>NO ACTION</a:t>
            </a:r>
            <a:endParaRPr lang="en-US" b="0" i="0" dirty="0">
              <a:solidFill>
                <a:srgbClr val="000000"/>
              </a:solidFill>
              <a:effectLst/>
              <a:latin typeface="Courier New" panose="02070309020205020404" pitchFamily="49" charset="0"/>
            </a:endParaRPr>
          </a:p>
          <a:p>
            <a:pPr algn="l"/>
            <a:endParaRPr lang="en-US" b="0" i="0" dirty="0">
              <a:solidFill>
                <a:srgbClr val="0E0618"/>
              </a:solidFill>
              <a:effectLst/>
              <a:latin typeface="Proxima Nova"/>
            </a:endParaRPr>
          </a:p>
          <a:p>
            <a:pPr algn="l"/>
            <a:endParaRPr lang="en-US" dirty="0">
              <a:solidFill>
                <a:srgbClr val="0E0618"/>
              </a:solidFill>
              <a:latin typeface="Proxima Nova"/>
            </a:endParaRPr>
          </a:p>
          <a:p>
            <a:pPr algn="l" fontAlgn="base" latinLnBrk="1"/>
            <a:r>
              <a:rPr lang="en-US" b="0" i="0" dirty="0">
                <a:solidFill>
                  <a:srgbClr val="0000FF"/>
                </a:solidFill>
                <a:effectLst/>
                <a:latin typeface="inherit"/>
              </a:rPr>
              <a:t>ALTER</a:t>
            </a:r>
            <a:r>
              <a:rPr lang="en-US" b="0" i="0" dirty="0">
                <a:solidFill>
                  <a:srgbClr val="006FE0"/>
                </a:solidFill>
                <a:effectLst/>
                <a:latin typeface="inherit"/>
              </a:rPr>
              <a:t> </a:t>
            </a:r>
            <a:r>
              <a:rPr lang="en-US" b="0" i="0" dirty="0">
                <a:solidFill>
                  <a:srgbClr val="0000FF"/>
                </a:solidFill>
                <a:effectLst/>
                <a:latin typeface="inherit"/>
              </a:rPr>
              <a:t>TABLE</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Table_name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FF"/>
                </a:solidFill>
                <a:effectLst/>
                <a:latin typeface="inherit"/>
              </a:rPr>
              <a:t>ADD</a:t>
            </a:r>
            <a:r>
              <a:rPr lang="en-US" b="0" i="0" dirty="0">
                <a:solidFill>
                  <a:srgbClr val="006FE0"/>
                </a:solidFill>
                <a:effectLst/>
                <a:latin typeface="inherit"/>
              </a:rPr>
              <a:t>  </a:t>
            </a:r>
            <a:r>
              <a:rPr lang="en-US" b="0" i="0" dirty="0">
                <a:solidFill>
                  <a:srgbClr val="0000FF"/>
                </a:solidFill>
                <a:effectLst/>
                <a:latin typeface="inherit"/>
              </a:rPr>
              <a:t>CONSTRAINT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FK_name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FF"/>
                </a:solidFill>
                <a:effectLst/>
                <a:latin typeface="inherit"/>
              </a:rPr>
              <a:t>FOREIGN</a:t>
            </a:r>
            <a:r>
              <a:rPr lang="en-US" b="0" i="0" dirty="0">
                <a:solidFill>
                  <a:srgbClr val="006FE0"/>
                </a:solidFill>
                <a:effectLst/>
                <a:latin typeface="inherit"/>
              </a:rPr>
              <a:t> </a:t>
            </a:r>
            <a:r>
              <a:rPr lang="en-US" b="0" i="0" dirty="0">
                <a:solidFill>
                  <a:srgbClr val="0000FF"/>
                </a:solidFill>
                <a:effectLst/>
                <a:latin typeface="inherit"/>
              </a:rPr>
              <a:t>KEY</a:t>
            </a:r>
            <a:r>
              <a:rPr lang="en-US" b="0" i="0" dirty="0">
                <a:solidFill>
                  <a:srgbClr val="333333"/>
                </a:solidFill>
                <a:effectLst/>
                <a:latin typeface="inherit"/>
              </a:rPr>
              <a:t>([</a:t>
            </a:r>
            <a:r>
              <a:rPr lang="en-US" b="0" i="0" dirty="0">
                <a:solidFill>
                  <a:srgbClr val="008080"/>
                </a:solidFill>
                <a:effectLst/>
                <a:latin typeface="inherit"/>
              </a:rPr>
              <a:t>Column Id</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FF"/>
                </a:solidFill>
                <a:effectLst/>
                <a:latin typeface="inherit"/>
              </a:rPr>
              <a:t>REFERENCES</a:t>
            </a:r>
            <a:r>
              <a:rPr lang="en-US" b="0" i="0" dirty="0">
                <a:solidFill>
                  <a:srgbClr val="006FE0"/>
                </a:solidFill>
                <a:effectLst/>
                <a:latin typeface="inherit"/>
              </a:rPr>
              <a:t> </a:t>
            </a:r>
            <a:r>
              <a:rPr lang="en-US" b="0" i="0" dirty="0">
                <a:solidFill>
                  <a:srgbClr val="333333"/>
                </a:solidFill>
                <a:effectLst/>
                <a:latin typeface="inherit"/>
              </a:rPr>
              <a:t>[</a:t>
            </a:r>
            <a:r>
              <a:rPr lang="en-US" dirty="0">
                <a:solidFill>
                  <a:srgbClr val="008080"/>
                </a:solidFill>
                <a:latin typeface="inherit"/>
              </a:rPr>
              <a:t>Parent_table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Parent_column_id</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FF"/>
                </a:solidFill>
                <a:effectLst/>
                <a:latin typeface="inherit"/>
              </a:rPr>
              <a:t>ON</a:t>
            </a:r>
            <a:r>
              <a:rPr lang="en-US" b="0" i="0" dirty="0">
                <a:solidFill>
                  <a:srgbClr val="006FE0"/>
                </a:solidFill>
                <a:effectLst/>
                <a:latin typeface="inherit"/>
              </a:rPr>
              <a:t> </a:t>
            </a:r>
            <a:r>
              <a:rPr lang="en-US" b="0" i="0" dirty="0">
                <a:solidFill>
                  <a:srgbClr val="0000FF"/>
                </a:solidFill>
                <a:effectLst/>
                <a:latin typeface="inherit"/>
              </a:rPr>
              <a:t>DELETE</a:t>
            </a:r>
            <a:r>
              <a:rPr lang="en-US" b="0" i="0" dirty="0">
                <a:solidFill>
                  <a:srgbClr val="006FE0"/>
                </a:solidFill>
                <a:effectLst/>
                <a:latin typeface="inherit"/>
              </a:rPr>
              <a:t> </a:t>
            </a:r>
            <a:r>
              <a:rPr lang="en-US" dirty="0">
                <a:solidFill>
                  <a:srgbClr val="0000FF"/>
                </a:solidFill>
                <a:latin typeface="inherit"/>
              </a:rPr>
              <a:t>SET NULL  </a:t>
            </a:r>
          </a:p>
          <a:p>
            <a:pPr fontAlgn="base" latinLnBrk="1"/>
            <a:r>
              <a:rPr lang="en-US" b="0" i="0" dirty="0">
                <a:solidFill>
                  <a:srgbClr val="0000FF"/>
                </a:solidFill>
                <a:effectLst/>
                <a:latin typeface="inherit"/>
              </a:rPr>
              <a:t>ON</a:t>
            </a:r>
            <a:r>
              <a:rPr lang="en-US" b="0" i="0" dirty="0">
                <a:solidFill>
                  <a:srgbClr val="006FE0"/>
                </a:solidFill>
                <a:effectLst/>
                <a:latin typeface="inherit"/>
              </a:rPr>
              <a:t> </a:t>
            </a:r>
            <a:r>
              <a:rPr lang="en-US" b="0" i="0" dirty="0">
                <a:solidFill>
                  <a:srgbClr val="0000FF"/>
                </a:solidFill>
                <a:effectLst/>
                <a:latin typeface="inherit"/>
              </a:rPr>
              <a:t>UPDATE</a:t>
            </a:r>
            <a:r>
              <a:rPr lang="en-US" b="0" i="0" dirty="0">
                <a:solidFill>
                  <a:srgbClr val="006FE0"/>
                </a:solidFill>
                <a:effectLst/>
                <a:latin typeface="inherit"/>
              </a:rPr>
              <a:t> </a:t>
            </a:r>
            <a:r>
              <a:rPr lang="en-US" dirty="0">
                <a:solidFill>
                  <a:srgbClr val="0000FF"/>
                </a:solidFill>
                <a:latin typeface="inherit"/>
              </a:rPr>
              <a:t>SET DEFAULT=“0000”;  </a:t>
            </a:r>
            <a:endParaRPr lang="en-US" b="0" i="0" dirty="0">
              <a:solidFill>
                <a:srgbClr val="000000"/>
              </a:solidFill>
              <a:effectLst/>
              <a:latin typeface="Courier New" panose="02070309020205020404" pitchFamily="49" charset="0"/>
            </a:endParaRPr>
          </a:p>
          <a:p>
            <a:pPr algn="l" fontAlgn="base" latinLnBrk="1"/>
            <a:endParaRPr lang="en-US" b="0" i="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143675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56185-5BEE-4446-B8E2-70C38BFB060D}"/>
              </a:ext>
            </a:extLst>
          </p:cNvPr>
          <p:cNvSpPr txBox="1"/>
          <p:nvPr/>
        </p:nvSpPr>
        <p:spPr>
          <a:xfrm>
            <a:off x="289249" y="298580"/>
            <a:ext cx="11719249" cy="3970318"/>
          </a:xfrm>
          <a:prstGeom prst="rect">
            <a:avLst/>
          </a:prstGeom>
          <a:noFill/>
        </p:spPr>
        <p:txBody>
          <a:bodyPr wrap="square" rtlCol="0">
            <a:spAutoFit/>
          </a:bodyPr>
          <a:lstStyle/>
          <a:p>
            <a:r>
              <a:rPr lang="en-IN" b="1" i="0" u="sng" dirty="0">
                <a:solidFill>
                  <a:srgbClr val="610B38"/>
                </a:solidFill>
                <a:effectLst/>
                <a:latin typeface="erdana"/>
              </a:rPr>
              <a:t>Normalization:</a:t>
            </a:r>
          </a:p>
          <a:p>
            <a:endParaRPr lang="en-IN" b="1" u="sng" dirty="0">
              <a:solidFill>
                <a:srgbClr val="610B38"/>
              </a:solidFill>
              <a:latin typeface="erdana"/>
            </a:endParaRPr>
          </a:p>
          <a:p>
            <a:r>
              <a:rPr lang="en-US" b="0" i="0" dirty="0">
                <a:solidFill>
                  <a:srgbClr val="000000"/>
                </a:solidFill>
                <a:effectLst/>
                <a:latin typeface="inter-regular"/>
              </a:rPr>
              <a:t>Normalization is used to minimize the redundancy from a relation or set of relations. It is also used to eliminate undesirable characteristics like Insertion, Update, and Deletion Anomalies.</a:t>
            </a:r>
          </a:p>
          <a:p>
            <a:endParaRPr lang="en-US" dirty="0">
              <a:solidFill>
                <a:srgbClr val="000000"/>
              </a:solidFill>
              <a:latin typeface="inter-regular"/>
            </a:endParaRPr>
          </a:p>
          <a:p>
            <a:pPr algn="just"/>
            <a:r>
              <a:rPr lang="en-US" b="1" i="0" dirty="0">
                <a:solidFill>
                  <a:srgbClr val="333333"/>
                </a:solidFill>
                <a:effectLst/>
                <a:latin typeface="inter-bold"/>
              </a:rPr>
              <a:t>Data modification anomalies can be categorized into three types:</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Insertion Anomaly:</a:t>
            </a:r>
            <a:r>
              <a:rPr lang="en-US" b="0" i="0" dirty="0">
                <a:solidFill>
                  <a:srgbClr val="000000"/>
                </a:solidFill>
                <a:effectLst/>
                <a:latin typeface="inter-regular"/>
              </a:rPr>
              <a:t> Insertion Anomaly refers to when one cannot insert a new tuple into a relationship due to lack of data.</a:t>
            </a:r>
          </a:p>
          <a:p>
            <a:pPr algn="just">
              <a:buFont typeface="Arial" panose="020B0604020202020204" pitchFamily="34" charset="0"/>
              <a:buChar char="•"/>
            </a:pPr>
            <a:r>
              <a:rPr lang="en-US" b="1" i="0" dirty="0">
                <a:solidFill>
                  <a:srgbClr val="000000"/>
                </a:solidFill>
                <a:effectLst/>
                <a:latin typeface="inter-bold"/>
              </a:rPr>
              <a:t>Deletion Anomaly:</a:t>
            </a:r>
            <a:r>
              <a:rPr lang="en-US" b="0" i="0" dirty="0">
                <a:solidFill>
                  <a:srgbClr val="000000"/>
                </a:solidFill>
                <a:effectLst/>
                <a:latin typeface="inter-regular"/>
              </a:rPr>
              <a:t> The delete anomaly refers to the situation where the deletion of data results in the unintended loss of some other important data.</a:t>
            </a:r>
          </a:p>
          <a:p>
            <a:pPr algn="just">
              <a:buFont typeface="Arial" panose="020B0604020202020204" pitchFamily="34" charset="0"/>
              <a:buChar char="•"/>
            </a:pPr>
            <a:r>
              <a:rPr lang="en-US" b="1" i="0" dirty="0">
                <a:solidFill>
                  <a:srgbClr val="000000"/>
                </a:solidFill>
                <a:effectLst/>
                <a:latin typeface="inter-bold"/>
              </a:rPr>
              <a:t>Update Anomaly:</a:t>
            </a:r>
            <a:r>
              <a:rPr lang="en-US" b="0" i="0" dirty="0">
                <a:solidFill>
                  <a:srgbClr val="000000"/>
                </a:solidFill>
                <a:effectLst/>
                <a:latin typeface="inter-regular"/>
              </a:rPr>
              <a:t> The update anomaly is when an update of a single data value requires multiple rows of data to be updated.</a:t>
            </a:r>
          </a:p>
          <a:p>
            <a:endParaRPr lang="en-US" b="0" i="0" dirty="0">
              <a:solidFill>
                <a:srgbClr val="000000"/>
              </a:solidFill>
              <a:effectLst/>
              <a:latin typeface="inter-regular"/>
            </a:endParaRPr>
          </a:p>
          <a:p>
            <a:endParaRPr lang="en-IN" b="1" i="0" u="sng" dirty="0">
              <a:solidFill>
                <a:srgbClr val="610B38"/>
              </a:solidFill>
              <a:effectLst/>
              <a:latin typeface="erdana"/>
            </a:endParaRPr>
          </a:p>
          <a:p>
            <a:endParaRPr lang="en-IN" dirty="0"/>
          </a:p>
        </p:txBody>
      </p:sp>
      <p:pic>
        <p:nvPicPr>
          <p:cNvPr id="4" name="Picture 3">
            <a:extLst>
              <a:ext uri="{FF2B5EF4-FFF2-40B4-BE49-F238E27FC236}">
                <a16:creationId xmlns:a16="http://schemas.microsoft.com/office/drawing/2014/main" id="{348CA728-E1BB-4B7C-81A7-C4823F8E0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838" y="3429000"/>
            <a:ext cx="8191500" cy="2841262"/>
          </a:xfrm>
          <a:prstGeom prst="rect">
            <a:avLst/>
          </a:prstGeom>
        </p:spPr>
      </p:pic>
    </p:spTree>
    <p:extLst>
      <p:ext uri="{BB962C8B-B14F-4D97-AF65-F5344CB8AC3E}">
        <p14:creationId xmlns:p14="http://schemas.microsoft.com/office/powerpoint/2010/main" val="92894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4229-3921-4661-B8D8-6B53B0D6AD9B}"/>
              </a:ext>
            </a:extLst>
          </p:cNvPr>
          <p:cNvSpPr>
            <a:spLocks noGrp="1"/>
          </p:cNvSpPr>
          <p:nvPr>
            <p:ph type="title"/>
          </p:nvPr>
        </p:nvSpPr>
        <p:spPr>
          <a:xfrm>
            <a:off x="838200" y="281150"/>
            <a:ext cx="10515600" cy="521283"/>
          </a:xfrm>
        </p:spPr>
        <p:txBody>
          <a:bodyPr>
            <a:normAutofit fontScale="90000"/>
          </a:bodyPr>
          <a:lstStyle/>
          <a:p>
            <a:br>
              <a:rPr lang="en-US" b="0" i="0" dirty="0">
                <a:solidFill>
                  <a:srgbClr val="474747"/>
                </a:solidFill>
                <a:effectLst/>
                <a:latin typeface="Heebo" pitchFamily="2" charset="-79"/>
                <a:cs typeface="Heebo" pitchFamily="2" charset="-79"/>
              </a:rPr>
            </a:br>
            <a:r>
              <a:rPr lang="en-US" b="0" i="0" dirty="0">
                <a:solidFill>
                  <a:srgbClr val="474747"/>
                </a:solidFill>
                <a:effectLst/>
                <a:latin typeface="Heebo" pitchFamily="2" charset="-79"/>
                <a:cs typeface="Heebo" pitchFamily="2" charset="-79"/>
              </a:rPr>
              <a:t>Types of Entity Relationships in DBMS</a:t>
            </a:r>
            <a:br>
              <a:rPr lang="en-US" b="0" i="0" dirty="0">
                <a:solidFill>
                  <a:srgbClr val="474747"/>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DC88B275-0D49-464A-BF85-0FC5A795E619}"/>
              </a:ext>
            </a:extLst>
          </p:cNvPr>
          <p:cNvSpPr>
            <a:spLocks noGrp="1"/>
          </p:cNvSpPr>
          <p:nvPr>
            <p:ph idx="1"/>
          </p:nvPr>
        </p:nvSpPr>
        <p:spPr>
          <a:xfrm>
            <a:off x="660918" y="970383"/>
            <a:ext cx="10515600" cy="5606467"/>
          </a:xfrm>
        </p:spPr>
        <p:txBody>
          <a:bodyPr>
            <a:normAutofit/>
          </a:bodyPr>
          <a:lstStyle/>
          <a:p>
            <a:pPr algn="l"/>
            <a:r>
              <a:rPr lang="en-US" b="0" i="0" u="sng" dirty="0">
                <a:solidFill>
                  <a:srgbClr val="000000"/>
                </a:solidFill>
                <a:effectLst/>
                <a:latin typeface="Heebo" pitchFamily="2" charset="-79"/>
                <a:cs typeface="Heebo" pitchFamily="2" charset="-79"/>
              </a:rPr>
              <a:t>One-to-One Relationship</a:t>
            </a:r>
          </a:p>
          <a:p>
            <a:pPr marL="0" indent="0" algn="just">
              <a:buNone/>
            </a:pPr>
            <a:r>
              <a:rPr lang="en-US" b="0" i="0" dirty="0">
                <a:solidFill>
                  <a:srgbClr val="000000"/>
                </a:solidFill>
                <a:effectLst/>
                <a:latin typeface="Nunito" pitchFamily="2" charset="0"/>
              </a:rPr>
              <a:t>Under One-to-One (1:1) relationship, an instance of entity P is related to instance of entity Q and an instance of entity Q is related to instance of entity P.</a:t>
            </a:r>
            <a:endParaRPr lang="en-US" dirty="0">
              <a:solidFill>
                <a:srgbClr val="000000"/>
              </a:solidFill>
              <a:latin typeface="Nunito" pitchFamily="2" charset="0"/>
            </a:endParaRPr>
          </a:p>
          <a:p>
            <a:pPr algn="l"/>
            <a:r>
              <a:rPr lang="en-US" b="0" i="0" u="sng" dirty="0">
                <a:solidFill>
                  <a:srgbClr val="000000"/>
                </a:solidFill>
                <a:effectLst/>
                <a:latin typeface="Heebo" pitchFamily="2" charset="-79"/>
                <a:cs typeface="Heebo" pitchFamily="2" charset="-79"/>
              </a:rPr>
              <a:t>One-to-Many Relationship</a:t>
            </a:r>
          </a:p>
          <a:p>
            <a:pPr marL="0" indent="0" algn="just">
              <a:buNone/>
            </a:pPr>
            <a:r>
              <a:rPr lang="en-US" b="0" i="0" dirty="0">
                <a:solidFill>
                  <a:srgbClr val="000000"/>
                </a:solidFill>
                <a:effectLst/>
                <a:latin typeface="Nunito" pitchFamily="2" charset="0"/>
              </a:rPr>
              <a:t>Under One-to-Many (1:N) relationship, an instance of entity P is related to more than one instance of entity Q and an instance of entity Q is related to more than one instance of entity P.</a:t>
            </a:r>
          </a:p>
          <a:p>
            <a:pPr algn="l"/>
            <a:r>
              <a:rPr lang="en-US" b="0" i="0" u="sng" dirty="0">
                <a:solidFill>
                  <a:srgbClr val="000000"/>
                </a:solidFill>
                <a:effectLst/>
                <a:latin typeface="Heebo" pitchFamily="2" charset="-79"/>
                <a:cs typeface="Heebo" pitchFamily="2" charset="-79"/>
              </a:rPr>
              <a:t>Many-to-Many Relationship</a:t>
            </a:r>
          </a:p>
          <a:p>
            <a:pPr marL="0" indent="0" algn="just">
              <a:buNone/>
            </a:pPr>
            <a:r>
              <a:rPr lang="en-US" b="0" i="0" dirty="0">
                <a:solidFill>
                  <a:srgbClr val="000000"/>
                </a:solidFill>
                <a:effectLst/>
                <a:latin typeface="Nunito" pitchFamily="2" charset="0"/>
              </a:rPr>
              <a:t>Under Many-to-Many (N:N) relationship, more than one instance of entity P is related to more than one instance of entity Q. For more than one instance of entity Q is related to more than one instance of entity P.</a:t>
            </a:r>
          </a:p>
          <a:p>
            <a:pPr marL="0" indent="0" algn="just">
              <a:buNone/>
            </a:pPr>
            <a:endParaRPr lang="en-US" b="0" i="0" dirty="0">
              <a:solidFill>
                <a:srgbClr val="000000"/>
              </a:solidFill>
              <a:effectLst/>
              <a:latin typeface="Nunito" pitchFamily="2" charset="0"/>
            </a:endParaRPr>
          </a:p>
          <a:p>
            <a:pPr marL="0" indent="0" algn="just">
              <a:buNone/>
            </a:pPr>
            <a:endParaRPr lang="en-US" b="0" i="0" dirty="0">
              <a:solidFill>
                <a:srgbClr val="000000"/>
              </a:solidFill>
              <a:effectLst/>
              <a:latin typeface="Nunito" pitchFamily="2" charset="0"/>
            </a:endParaRPr>
          </a:p>
          <a:p>
            <a:endParaRPr lang="en-IN" dirty="0"/>
          </a:p>
          <a:p>
            <a:endParaRPr lang="en-IN" dirty="0"/>
          </a:p>
        </p:txBody>
      </p:sp>
    </p:spTree>
    <p:extLst>
      <p:ext uri="{BB962C8B-B14F-4D97-AF65-F5344CB8AC3E}">
        <p14:creationId xmlns:p14="http://schemas.microsoft.com/office/powerpoint/2010/main" val="2151278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687EF-22E7-4B88-86E5-29A7E2B01956}"/>
              </a:ext>
            </a:extLst>
          </p:cNvPr>
          <p:cNvSpPr txBox="1"/>
          <p:nvPr/>
        </p:nvSpPr>
        <p:spPr>
          <a:xfrm>
            <a:off x="307910" y="195943"/>
            <a:ext cx="11672596" cy="6894195"/>
          </a:xfrm>
          <a:prstGeom prst="rect">
            <a:avLst/>
          </a:prstGeom>
          <a:noFill/>
        </p:spPr>
        <p:txBody>
          <a:bodyPr wrap="square" rtlCol="0">
            <a:spAutoFit/>
          </a:bodyPr>
          <a:lstStyle/>
          <a:p>
            <a:r>
              <a:rPr lang="en-IN" sz="2800" b="1" i="1" dirty="0">
                <a:solidFill>
                  <a:schemeClr val="accent1">
                    <a:lumMod val="75000"/>
                  </a:schemeClr>
                </a:solidFill>
              </a:rPr>
              <a:t>ONE TO ONE :</a:t>
            </a:r>
          </a:p>
          <a:p>
            <a:endParaRPr lang="en-IN" dirty="0"/>
          </a:p>
          <a:p>
            <a:r>
              <a:rPr lang="en-US" b="1" i="0" dirty="0">
                <a:solidFill>
                  <a:srgbClr val="000000"/>
                </a:solidFill>
                <a:effectLst/>
                <a:latin typeface="Raleway" pitchFamily="2" charset="0"/>
              </a:rPr>
              <a:t>Modeling With a </a:t>
            </a:r>
            <a:r>
              <a:rPr lang="en-US" b="1" i="0" dirty="0">
                <a:effectLst/>
                <a:latin typeface="Raleway" pitchFamily="2" charset="0"/>
              </a:rPr>
              <a:t>Foreign</a:t>
            </a:r>
            <a:r>
              <a:rPr lang="en-US" b="1" i="0" dirty="0">
                <a:solidFill>
                  <a:srgbClr val="000000"/>
                </a:solidFill>
                <a:effectLst/>
                <a:latin typeface="Raleway" pitchFamily="2" charset="0"/>
              </a:rPr>
              <a:t> Key</a:t>
            </a:r>
          </a:p>
          <a:p>
            <a:endParaRPr lang="en-US" b="1" dirty="0">
              <a:solidFill>
                <a:srgbClr val="000000"/>
              </a:solidFill>
              <a:latin typeface="Raleway" pitchFamily="2" charset="0"/>
            </a:endParaRPr>
          </a:p>
          <a:p>
            <a:endParaRPr lang="en-US" b="1" i="0" dirty="0">
              <a:solidFill>
                <a:srgbClr val="000000"/>
              </a:solidFill>
              <a:effectLst/>
              <a:latin typeface="Raleway" pitchFamily="2" charset="0"/>
            </a:endParaRPr>
          </a:p>
          <a:p>
            <a:endParaRPr lang="en-US" b="1" dirty="0">
              <a:solidFill>
                <a:srgbClr val="000000"/>
              </a:solidFill>
              <a:latin typeface="Raleway" pitchFamily="2" charset="0"/>
            </a:endParaRPr>
          </a:p>
          <a:p>
            <a:endParaRPr lang="en-US" b="1" dirty="0">
              <a:solidFill>
                <a:srgbClr val="000000"/>
              </a:solidFill>
              <a:latin typeface="Raleway" pitchFamily="2" charset="0"/>
            </a:endParaRPr>
          </a:p>
          <a:p>
            <a:endParaRPr lang="en-US" b="1" dirty="0">
              <a:solidFill>
                <a:srgbClr val="000000"/>
              </a:solidFill>
              <a:latin typeface="Raleway" pitchFamily="2" charset="0"/>
            </a:endParaRPr>
          </a:p>
          <a:p>
            <a:r>
              <a:rPr lang="en-US" b="1" i="0" dirty="0">
                <a:solidFill>
                  <a:srgbClr val="000000"/>
                </a:solidFill>
                <a:effectLst/>
                <a:latin typeface="Raleway" pitchFamily="2" charset="0"/>
              </a:rPr>
              <a:t>Modeling With a Shared Primary Key</a:t>
            </a:r>
          </a:p>
          <a:p>
            <a:endParaRPr lang="en-US" b="1" dirty="0">
              <a:solidFill>
                <a:srgbClr val="000000"/>
              </a:solidFill>
              <a:latin typeface="Raleway" pitchFamily="2" charset="0"/>
            </a:endParaRPr>
          </a:p>
          <a:p>
            <a:endParaRPr lang="en-US" b="1" i="0" dirty="0">
              <a:solidFill>
                <a:srgbClr val="000000"/>
              </a:solidFill>
              <a:effectLst/>
              <a:latin typeface="Raleway" pitchFamily="2" charset="0"/>
            </a:endParaRPr>
          </a:p>
          <a:p>
            <a:endParaRPr lang="en-US" b="1" dirty="0">
              <a:solidFill>
                <a:srgbClr val="000000"/>
              </a:solidFill>
              <a:latin typeface="Raleway" pitchFamily="2" charset="0"/>
            </a:endParaRPr>
          </a:p>
          <a:p>
            <a:endParaRPr lang="en-US" b="1" i="0" dirty="0">
              <a:solidFill>
                <a:srgbClr val="000000"/>
              </a:solidFill>
              <a:effectLst/>
              <a:latin typeface="Raleway" pitchFamily="2" charset="0"/>
            </a:endParaRPr>
          </a:p>
          <a:p>
            <a:endParaRPr lang="en-US" b="1" dirty="0">
              <a:solidFill>
                <a:srgbClr val="000000"/>
              </a:solidFill>
              <a:latin typeface="Raleway" pitchFamily="2" charset="0"/>
            </a:endParaRPr>
          </a:p>
          <a:p>
            <a:endParaRPr lang="en-US" b="1" i="0" dirty="0">
              <a:solidFill>
                <a:srgbClr val="000000"/>
              </a:solidFill>
              <a:effectLst/>
              <a:latin typeface="Raleway" pitchFamily="2" charset="0"/>
            </a:endParaRPr>
          </a:p>
          <a:p>
            <a:r>
              <a:rPr lang="en-US" b="1" i="0" dirty="0">
                <a:solidFill>
                  <a:srgbClr val="000000"/>
                </a:solidFill>
                <a:effectLst/>
                <a:latin typeface="Raleway" pitchFamily="2" charset="0"/>
              </a:rPr>
              <a:t>Modeling With a Join Table</a:t>
            </a:r>
          </a:p>
          <a:p>
            <a:endParaRPr lang="en-US" b="1" dirty="0">
              <a:solidFill>
                <a:srgbClr val="000000"/>
              </a:solidFill>
              <a:latin typeface="Raleway" pitchFamily="2" charset="0"/>
            </a:endParaRPr>
          </a:p>
          <a:p>
            <a:endParaRPr lang="en-US" b="1" i="0" dirty="0">
              <a:solidFill>
                <a:srgbClr val="000000"/>
              </a:solidFill>
              <a:effectLst/>
              <a:latin typeface="Raleway" pitchFamily="2" charset="0"/>
            </a:endParaRPr>
          </a:p>
          <a:p>
            <a:endParaRPr lang="en-US" b="1" dirty="0">
              <a:solidFill>
                <a:srgbClr val="000000"/>
              </a:solidFill>
              <a:latin typeface="Raleway" pitchFamily="2" charset="0"/>
            </a:endParaRPr>
          </a:p>
          <a:p>
            <a:endParaRPr lang="en-US" b="1" i="0" dirty="0">
              <a:solidFill>
                <a:srgbClr val="000000"/>
              </a:solidFill>
              <a:effectLst/>
              <a:latin typeface="Raleway" pitchFamily="2" charset="0"/>
            </a:endParaRPr>
          </a:p>
          <a:p>
            <a:r>
              <a:rPr lang="en-US" b="1" i="0" dirty="0">
                <a:solidFill>
                  <a:srgbClr val="000000"/>
                </a:solidFill>
                <a:effectLst/>
                <a:latin typeface="Raleway" pitchFamily="2" charset="0"/>
              </a:rPr>
              <a:t>Reference: https://www.baeldung.com/jpa-one-to-one</a:t>
            </a:r>
          </a:p>
          <a:p>
            <a:endParaRPr lang="en-US" b="1" i="0" dirty="0">
              <a:solidFill>
                <a:srgbClr val="000000"/>
              </a:solidFill>
              <a:effectLst/>
              <a:latin typeface="Raleway" pitchFamily="2" charset="0"/>
            </a:endParaRPr>
          </a:p>
          <a:p>
            <a:endParaRPr lang="en-US" b="1" i="0" dirty="0">
              <a:solidFill>
                <a:srgbClr val="000000"/>
              </a:solidFill>
              <a:effectLst/>
              <a:latin typeface="Raleway" pitchFamily="2" charset="0"/>
            </a:endParaRPr>
          </a:p>
          <a:p>
            <a:endParaRPr lang="en-IN" dirty="0"/>
          </a:p>
        </p:txBody>
      </p:sp>
      <p:pic>
        <p:nvPicPr>
          <p:cNvPr id="4" name="Picture 3">
            <a:extLst>
              <a:ext uri="{FF2B5EF4-FFF2-40B4-BE49-F238E27FC236}">
                <a16:creationId xmlns:a16="http://schemas.microsoft.com/office/drawing/2014/main" id="{ADEC8216-38A2-4660-B3FF-EEA33E69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566" y="195943"/>
            <a:ext cx="5030346" cy="1352868"/>
          </a:xfrm>
          <a:prstGeom prst="rect">
            <a:avLst/>
          </a:prstGeom>
        </p:spPr>
      </p:pic>
      <p:pic>
        <p:nvPicPr>
          <p:cNvPr id="6" name="Picture 5">
            <a:extLst>
              <a:ext uri="{FF2B5EF4-FFF2-40B4-BE49-F238E27FC236}">
                <a16:creationId xmlns:a16="http://schemas.microsoft.com/office/drawing/2014/main" id="{C0ED9CF2-9DFE-40E8-B5C0-654C2D015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151" y="1822085"/>
            <a:ext cx="4916020" cy="1651376"/>
          </a:xfrm>
          <a:prstGeom prst="rect">
            <a:avLst/>
          </a:prstGeom>
        </p:spPr>
      </p:pic>
      <p:pic>
        <p:nvPicPr>
          <p:cNvPr id="8" name="Picture 7">
            <a:extLst>
              <a:ext uri="{FF2B5EF4-FFF2-40B4-BE49-F238E27FC236}">
                <a16:creationId xmlns:a16="http://schemas.microsoft.com/office/drawing/2014/main" id="{4C036AA3-EE5B-46A6-8275-1A180EF42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441" y="4085372"/>
            <a:ext cx="7647142" cy="1702188"/>
          </a:xfrm>
          <a:prstGeom prst="rect">
            <a:avLst/>
          </a:prstGeom>
        </p:spPr>
      </p:pic>
      <p:sp>
        <p:nvSpPr>
          <p:cNvPr id="11" name="TextBox 10">
            <a:extLst>
              <a:ext uri="{FF2B5EF4-FFF2-40B4-BE49-F238E27FC236}">
                <a16:creationId xmlns:a16="http://schemas.microsoft.com/office/drawing/2014/main" id="{306E85B1-1258-4505-9781-79E69C613261}"/>
              </a:ext>
            </a:extLst>
          </p:cNvPr>
          <p:cNvSpPr txBox="1"/>
          <p:nvPr/>
        </p:nvSpPr>
        <p:spPr>
          <a:xfrm>
            <a:off x="1561323" y="3464860"/>
            <a:ext cx="5430416" cy="461665"/>
          </a:xfrm>
          <a:prstGeom prst="rect">
            <a:avLst/>
          </a:prstGeom>
          <a:solidFill>
            <a:schemeClr val="tx1"/>
          </a:solidFill>
        </p:spPr>
        <p:txBody>
          <a:bodyPr wrap="square" rtlCol="0">
            <a:spAutoFit/>
          </a:bodyPr>
          <a:lstStyle/>
          <a:p>
            <a:r>
              <a:rPr lang="en-US" sz="1200" b="0" i="0" dirty="0">
                <a:solidFill>
                  <a:schemeClr val="bg1"/>
                </a:solidFill>
                <a:effectLst/>
                <a:latin typeface="Source Code Pro" panose="020B0509030403020204" pitchFamily="49" charset="0"/>
              </a:rPr>
              <a:t>@OneToOne(mappedBy = "user", cascade = CascadeType.ALL) @PrimaryKeyJoinColumn </a:t>
            </a:r>
            <a:r>
              <a:rPr lang="en-US" sz="1200" b="1" i="0" dirty="0">
                <a:solidFill>
                  <a:schemeClr val="bg1"/>
                </a:solidFill>
                <a:effectLst/>
                <a:latin typeface="Source Code Pro" panose="020B0509030403020204" pitchFamily="49" charset="0"/>
              </a:rPr>
              <a:t>private</a:t>
            </a:r>
            <a:r>
              <a:rPr lang="en-US" sz="1200" b="0" i="0" dirty="0">
                <a:solidFill>
                  <a:schemeClr val="bg1"/>
                </a:solidFill>
                <a:effectLst/>
                <a:latin typeface="Source Code Pro" panose="020B0509030403020204" pitchFamily="49" charset="0"/>
              </a:rPr>
              <a:t> Address address</a:t>
            </a:r>
            <a:endParaRPr lang="en-IN" sz="1200" dirty="0">
              <a:solidFill>
                <a:schemeClr val="bg1"/>
              </a:solidFill>
            </a:endParaRPr>
          </a:p>
        </p:txBody>
      </p:sp>
      <p:sp>
        <p:nvSpPr>
          <p:cNvPr id="12" name="TextBox 11">
            <a:extLst>
              <a:ext uri="{FF2B5EF4-FFF2-40B4-BE49-F238E27FC236}">
                <a16:creationId xmlns:a16="http://schemas.microsoft.com/office/drawing/2014/main" id="{704B01F5-5F21-496A-8F85-A68402A66BC7}"/>
              </a:ext>
            </a:extLst>
          </p:cNvPr>
          <p:cNvSpPr txBox="1"/>
          <p:nvPr/>
        </p:nvSpPr>
        <p:spPr>
          <a:xfrm>
            <a:off x="7400391" y="3464860"/>
            <a:ext cx="4580116" cy="523220"/>
          </a:xfrm>
          <a:prstGeom prst="rect">
            <a:avLst/>
          </a:prstGeom>
          <a:solidFill>
            <a:schemeClr val="tx1"/>
          </a:solidFill>
        </p:spPr>
        <p:txBody>
          <a:bodyPr wrap="square" rtlCol="0">
            <a:spAutoFit/>
          </a:bodyPr>
          <a:lstStyle/>
          <a:p>
            <a:r>
              <a:rPr lang="nb-NO" sz="1400" b="0" i="0" dirty="0">
                <a:solidFill>
                  <a:schemeClr val="bg1"/>
                </a:solidFill>
                <a:effectLst/>
                <a:latin typeface="Source Code Pro" panose="020B0509030403020204" pitchFamily="49" charset="0"/>
              </a:rPr>
              <a:t>@OneToOne @MapsId @JoinColumn(name = "user_id") </a:t>
            </a:r>
            <a:r>
              <a:rPr lang="nb-NO" sz="1400" b="1" i="0" dirty="0">
                <a:solidFill>
                  <a:schemeClr val="bg1"/>
                </a:solidFill>
                <a:effectLst/>
                <a:latin typeface="Source Code Pro" panose="020B0509030403020204" pitchFamily="49" charset="0"/>
              </a:rPr>
              <a:t>private</a:t>
            </a:r>
            <a:r>
              <a:rPr lang="nb-NO" sz="1400" b="0" i="0" dirty="0">
                <a:solidFill>
                  <a:schemeClr val="bg1"/>
                </a:solidFill>
                <a:effectLst/>
                <a:latin typeface="Source Code Pro" panose="020B0509030403020204" pitchFamily="49" charset="0"/>
              </a:rPr>
              <a:t> User user;</a:t>
            </a:r>
            <a:endParaRPr lang="en-IN" sz="1400" dirty="0">
              <a:solidFill>
                <a:schemeClr val="bg1"/>
              </a:solidFill>
            </a:endParaRPr>
          </a:p>
        </p:txBody>
      </p:sp>
    </p:spTree>
    <p:extLst>
      <p:ext uri="{BB962C8B-B14F-4D97-AF65-F5344CB8AC3E}">
        <p14:creationId xmlns:p14="http://schemas.microsoft.com/office/powerpoint/2010/main" val="824060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7FCE6-92B6-44B8-B2BC-6664A22B48A6}"/>
              </a:ext>
            </a:extLst>
          </p:cNvPr>
          <p:cNvSpPr txBox="1"/>
          <p:nvPr/>
        </p:nvSpPr>
        <p:spPr>
          <a:xfrm>
            <a:off x="212767" y="158620"/>
            <a:ext cx="10475733" cy="5262979"/>
          </a:xfrm>
          <a:prstGeom prst="rect">
            <a:avLst/>
          </a:prstGeom>
          <a:noFill/>
        </p:spPr>
        <p:txBody>
          <a:bodyPr wrap="square" rtlCol="0">
            <a:spAutoFit/>
          </a:bodyPr>
          <a:lstStyle/>
          <a:p>
            <a:r>
              <a:rPr lang="en-IN" sz="2800" b="1" u="sng" dirty="0">
                <a:solidFill>
                  <a:schemeClr val="accent1"/>
                </a:solidFill>
              </a:rPr>
              <a:t>ONE TO MANY:</a:t>
            </a:r>
          </a:p>
          <a:p>
            <a:endParaRPr lang="en-IN" sz="2800" b="1" u="sng" dirty="0">
              <a:solidFill>
                <a:schemeClr val="accent1"/>
              </a:solidFill>
            </a:endParaRPr>
          </a:p>
          <a:p>
            <a:endParaRPr lang="en-IN" sz="2800" b="1" u="sng" dirty="0">
              <a:solidFill>
                <a:schemeClr val="accent1"/>
              </a:solidFill>
            </a:endParaRPr>
          </a:p>
          <a:p>
            <a:endParaRPr lang="en-IN" sz="2800" b="1" u="sng" dirty="0"/>
          </a:p>
          <a:p>
            <a:endParaRPr lang="en-IN" sz="2800" b="1" u="sng" dirty="0"/>
          </a:p>
          <a:p>
            <a:endParaRPr lang="en-IN" sz="2800" b="1" u="sng" dirty="0"/>
          </a:p>
          <a:p>
            <a:endParaRPr lang="en-IN" sz="2800" b="1" u="sng" dirty="0"/>
          </a:p>
          <a:p>
            <a:endParaRPr lang="en-IN" sz="2800" b="1" u="sng" dirty="0"/>
          </a:p>
          <a:p>
            <a:endParaRPr lang="en-IN" sz="2800" b="1" u="sng" dirty="0"/>
          </a:p>
          <a:p>
            <a:endParaRPr lang="en-IN" sz="2800" b="1" u="sng" dirty="0"/>
          </a:p>
          <a:p>
            <a:endParaRPr lang="en-IN" sz="2800" b="1" u="sng" dirty="0"/>
          </a:p>
          <a:p>
            <a:r>
              <a:rPr lang="en-IN" sz="2800" b="1" u="sng" dirty="0"/>
              <a:t>REF: https://www.baeldung.com/hibernate-one-to-many</a:t>
            </a:r>
          </a:p>
        </p:txBody>
      </p:sp>
      <p:pic>
        <p:nvPicPr>
          <p:cNvPr id="4" name="Picture 3">
            <a:extLst>
              <a:ext uri="{FF2B5EF4-FFF2-40B4-BE49-F238E27FC236}">
                <a16:creationId xmlns:a16="http://schemas.microsoft.com/office/drawing/2014/main" id="{68DFDA00-13A9-40CE-9B9A-8D5D35E38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08" y="376730"/>
            <a:ext cx="6071983" cy="1470731"/>
          </a:xfrm>
          <a:prstGeom prst="rect">
            <a:avLst/>
          </a:prstGeom>
        </p:spPr>
      </p:pic>
      <p:sp>
        <p:nvSpPr>
          <p:cNvPr id="5" name="TextBox 4">
            <a:extLst>
              <a:ext uri="{FF2B5EF4-FFF2-40B4-BE49-F238E27FC236}">
                <a16:creationId xmlns:a16="http://schemas.microsoft.com/office/drawing/2014/main" id="{49A206C7-47B3-41CA-8413-ED2B33D011C4}"/>
              </a:ext>
            </a:extLst>
          </p:cNvPr>
          <p:cNvSpPr txBox="1"/>
          <p:nvPr/>
        </p:nvSpPr>
        <p:spPr>
          <a:xfrm>
            <a:off x="307910" y="2258008"/>
            <a:ext cx="4226768" cy="646331"/>
          </a:xfrm>
          <a:prstGeom prst="rect">
            <a:avLst/>
          </a:prstGeom>
          <a:noFill/>
        </p:spPr>
        <p:txBody>
          <a:bodyPr wrap="square" rtlCol="0">
            <a:spAutoFit/>
          </a:bodyPr>
          <a:lstStyle/>
          <a:p>
            <a:r>
              <a:rPr lang="en-US" b="0" i="0" dirty="0">
                <a:solidFill>
                  <a:srgbClr val="1F7199"/>
                </a:solidFill>
                <a:effectLst/>
                <a:latin typeface="Source Code Pro" panose="020B0509030403020204" pitchFamily="49" charset="0"/>
              </a:rPr>
              <a:t>@OneToMany(mappedBy="cart")</a:t>
            </a:r>
            <a:r>
              <a:rPr lang="en-US" b="0" i="0" dirty="0">
                <a:solidFill>
                  <a:srgbClr val="000000"/>
                </a:solidFill>
                <a:effectLst/>
                <a:latin typeface="Source Code Pro" panose="020B0509030403020204" pitchFamily="49" charset="0"/>
              </a:rPr>
              <a:t> </a:t>
            </a:r>
            <a:r>
              <a:rPr lang="en-US" b="1" i="0" dirty="0">
                <a:solidFill>
                  <a:srgbClr val="63B175"/>
                </a:solidFill>
                <a:effectLst/>
                <a:latin typeface="Source Code Pro" panose="020B0509030403020204" pitchFamily="49" charset="0"/>
              </a:rPr>
              <a:t>private</a:t>
            </a:r>
            <a:r>
              <a:rPr lang="en-US" b="0" i="0" dirty="0">
                <a:solidFill>
                  <a:srgbClr val="000000"/>
                </a:solidFill>
                <a:effectLst/>
                <a:latin typeface="Source Code Pro" panose="020B0509030403020204" pitchFamily="49" charset="0"/>
              </a:rPr>
              <a:t> Set&lt;Item&gt; items;</a:t>
            </a:r>
            <a:endParaRPr lang="en-IN" dirty="0"/>
          </a:p>
        </p:txBody>
      </p:sp>
      <p:sp>
        <p:nvSpPr>
          <p:cNvPr id="6" name="TextBox 5">
            <a:extLst>
              <a:ext uri="{FF2B5EF4-FFF2-40B4-BE49-F238E27FC236}">
                <a16:creationId xmlns:a16="http://schemas.microsoft.com/office/drawing/2014/main" id="{84FF5FAC-B5E8-4367-84D5-BCC1A32A53FD}"/>
              </a:ext>
            </a:extLst>
          </p:cNvPr>
          <p:cNvSpPr txBox="1"/>
          <p:nvPr/>
        </p:nvSpPr>
        <p:spPr>
          <a:xfrm>
            <a:off x="6774023" y="1974502"/>
            <a:ext cx="4861249" cy="923330"/>
          </a:xfrm>
          <a:prstGeom prst="rect">
            <a:avLst/>
          </a:prstGeom>
          <a:noFill/>
        </p:spPr>
        <p:txBody>
          <a:bodyPr wrap="square" rtlCol="0">
            <a:spAutoFit/>
          </a:bodyPr>
          <a:lstStyle/>
          <a:p>
            <a:r>
              <a:rPr lang="en-IN" b="0" i="0" dirty="0">
                <a:solidFill>
                  <a:srgbClr val="1F7199"/>
                </a:solidFill>
                <a:effectLst/>
                <a:latin typeface="Source Code Pro" panose="020B0509030403020204" pitchFamily="49" charset="0"/>
              </a:rPr>
              <a:t>@ManyToOne</a:t>
            </a:r>
            <a:r>
              <a:rPr lang="en-IN" b="0" i="0" dirty="0">
                <a:solidFill>
                  <a:srgbClr val="000000"/>
                </a:solidFill>
                <a:effectLst/>
                <a:latin typeface="Source Code Pro" panose="020B0509030403020204" pitchFamily="49" charset="0"/>
              </a:rPr>
              <a:t> </a:t>
            </a:r>
            <a:r>
              <a:rPr lang="en-IN" b="0" i="0" dirty="0">
                <a:solidFill>
                  <a:srgbClr val="1F7199"/>
                </a:solidFill>
                <a:effectLst/>
                <a:latin typeface="Source Code Pro" panose="020B0509030403020204" pitchFamily="49" charset="0"/>
              </a:rPr>
              <a:t>@JoinColumn(name="cart_id", nullable=false)</a:t>
            </a:r>
            <a:r>
              <a:rPr lang="en-IN" b="0" i="0" dirty="0">
                <a:solidFill>
                  <a:srgbClr val="000000"/>
                </a:solidFill>
                <a:effectLst/>
                <a:latin typeface="Source Code Pro" panose="020B0509030403020204" pitchFamily="49" charset="0"/>
              </a:rPr>
              <a:t> </a:t>
            </a:r>
            <a:r>
              <a:rPr lang="en-IN" b="1" i="0" dirty="0">
                <a:solidFill>
                  <a:srgbClr val="63B175"/>
                </a:solidFill>
                <a:effectLst/>
                <a:latin typeface="Source Code Pro" panose="020B0509030403020204" pitchFamily="49" charset="0"/>
              </a:rPr>
              <a:t>private</a:t>
            </a:r>
            <a:r>
              <a:rPr lang="en-IN" b="0" i="0" dirty="0">
                <a:solidFill>
                  <a:srgbClr val="000000"/>
                </a:solidFill>
                <a:effectLst/>
                <a:latin typeface="Source Code Pro" panose="020B0509030403020204" pitchFamily="49" charset="0"/>
              </a:rPr>
              <a:t> Cart </a:t>
            </a:r>
            <a:r>
              <a:rPr lang="en-IN" b="0" i="0" dirty="0" err="1">
                <a:solidFill>
                  <a:srgbClr val="000000"/>
                </a:solidFill>
                <a:effectLst/>
                <a:latin typeface="Source Code Pro" panose="020B0509030403020204" pitchFamily="49" charset="0"/>
              </a:rPr>
              <a:t>cart</a:t>
            </a:r>
            <a:endParaRPr lang="en-IN" dirty="0"/>
          </a:p>
        </p:txBody>
      </p:sp>
    </p:spTree>
    <p:extLst>
      <p:ext uri="{BB962C8B-B14F-4D97-AF65-F5344CB8AC3E}">
        <p14:creationId xmlns:p14="http://schemas.microsoft.com/office/powerpoint/2010/main" val="200685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6D61F-0535-40ED-8073-B1C4E4525DDC}"/>
              </a:ext>
            </a:extLst>
          </p:cNvPr>
          <p:cNvSpPr txBox="1"/>
          <p:nvPr/>
        </p:nvSpPr>
        <p:spPr>
          <a:xfrm>
            <a:off x="721567" y="746449"/>
            <a:ext cx="10748866" cy="5262979"/>
          </a:xfrm>
          <a:prstGeom prst="rect">
            <a:avLst/>
          </a:prstGeom>
          <a:noFill/>
        </p:spPr>
        <p:txBody>
          <a:bodyPr wrap="square" rtlCol="0">
            <a:spAutoFit/>
          </a:bodyPr>
          <a:lstStyle/>
          <a:p>
            <a:r>
              <a:rPr lang="en-IN" sz="2800" b="1" u="sng" dirty="0">
                <a:solidFill>
                  <a:schemeClr val="accent1"/>
                </a:solidFill>
              </a:rPr>
              <a:t>MANY TO MANY:</a:t>
            </a:r>
          </a:p>
          <a:p>
            <a:endParaRPr lang="en-IN" sz="2800" b="1" u="sng" dirty="0">
              <a:solidFill>
                <a:schemeClr val="accent1"/>
              </a:solidFill>
            </a:endParaRPr>
          </a:p>
          <a:p>
            <a:endParaRPr lang="en-IN" sz="2800" b="1" u="sng" dirty="0"/>
          </a:p>
          <a:p>
            <a:endParaRPr lang="en-IN" sz="2800" b="1" u="sng" dirty="0"/>
          </a:p>
          <a:p>
            <a:endParaRPr lang="en-IN" sz="2800" b="1" u="sng" dirty="0"/>
          </a:p>
          <a:p>
            <a:endParaRPr lang="en-IN" sz="2800" b="1" u="sng" dirty="0"/>
          </a:p>
          <a:p>
            <a:endParaRPr lang="en-IN" sz="2800" b="1" u="sng" dirty="0"/>
          </a:p>
          <a:p>
            <a:endParaRPr lang="en-IN" sz="2800" b="1" u="sng" dirty="0">
              <a:solidFill>
                <a:schemeClr val="accent1"/>
              </a:solidFill>
            </a:endParaRPr>
          </a:p>
          <a:p>
            <a:endParaRPr lang="en-IN" sz="2800" b="1" u="sng" dirty="0">
              <a:solidFill>
                <a:schemeClr val="accent1"/>
              </a:solidFill>
            </a:endParaRPr>
          </a:p>
          <a:p>
            <a:endParaRPr lang="en-IN" sz="2800" b="1" u="sng" dirty="0">
              <a:solidFill>
                <a:schemeClr val="accent1"/>
              </a:solidFill>
            </a:endParaRPr>
          </a:p>
          <a:p>
            <a:endParaRPr lang="en-IN" sz="2800" b="1" u="sng" dirty="0">
              <a:solidFill>
                <a:schemeClr val="accent1"/>
              </a:solidFill>
            </a:endParaRPr>
          </a:p>
          <a:p>
            <a:r>
              <a:rPr lang="en-IN" sz="2800" b="1" u="sng" dirty="0">
                <a:solidFill>
                  <a:schemeClr val="accent1"/>
                </a:solidFill>
              </a:rPr>
              <a:t>REF:   https://www.baeldung.com/jpa-many-to-many</a:t>
            </a:r>
          </a:p>
        </p:txBody>
      </p:sp>
      <p:pic>
        <p:nvPicPr>
          <p:cNvPr id="4" name="Picture 3">
            <a:extLst>
              <a:ext uri="{FF2B5EF4-FFF2-40B4-BE49-F238E27FC236}">
                <a16:creationId xmlns:a16="http://schemas.microsoft.com/office/drawing/2014/main" id="{4E35D5BA-1A6F-4C6B-8837-6BE596494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311" y="1149306"/>
            <a:ext cx="7126324" cy="1105152"/>
          </a:xfrm>
          <a:prstGeom prst="rect">
            <a:avLst/>
          </a:prstGeom>
        </p:spPr>
      </p:pic>
      <p:sp>
        <p:nvSpPr>
          <p:cNvPr id="7" name="TextBox 6">
            <a:extLst>
              <a:ext uri="{FF2B5EF4-FFF2-40B4-BE49-F238E27FC236}">
                <a16:creationId xmlns:a16="http://schemas.microsoft.com/office/drawing/2014/main" id="{453FC3EA-4A1C-4220-92CE-35739D43F7DB}"/>
              </a:ext>
            </a:extLst>
          </p:cNvPr>
          <p:cNvSpPr txBox="1"/>
          <p:nvPr/>
        </p:nvSpPr>
        <p:spPr>
          <a:xfrm>
            <a:off x="2332653" y="2254458"/>
            <a:ext cx="3657600" cy="646331"/>
          </a:xfrm>
          <a:prstGeom prst="rect">
            <a:avLst/>
          </a:prstGeom>
          <a:noFill/>
        </p:spPr>
        <p:txBody>
          <a:bodyPr wrap="square" rtlCol="0">
            <a:spAutoFit/>
          </a:bodyPr>
          <a:lstStyle/>
          <a:p>
            <a:r>
              <a:rPr lang="en-IN" b="0" i="0" dirty="0">
                <a:solidFill>
                  <a:srgbClr val="1F7199"/>
                </a:solidFill>
                <a:effectLst/>
                <a:latin typeface="Source Code Pro" panose="020B0509030403020204" pitchFamily="49" charset="0"/>
              </a:rPr>
              <a:t>@ManyToMany</a:t>
            </a:r>
            <a:r>
              <a:rPr lang="en-IN" b="0" i="0" dirty="0">
                <a:solidFill>
                  <a:srgbClr val="000000"/>
                </a:solidFill>
                <a:effectLst/>
                <a:latin typeface="Source Code Pro" panose="020B0509030403020204" pitchFamily="49" charset="0"/>
              </a:rPr>
              <a:t> </a:t>
            </a:r>
          </a:p>
          <a:p>
            <a:r>
              <a:rPr lang="en-IN" b="0" i="0" dirty="0">
                <a:solidFill>
                  <a:srgbClr val="000000"/>
                </a:solidFill>
                <a:effectLst/>
                <a:latin typeface="Source Code Pro" panose="020B0509030403020204" pitchFamily="49" charset="0"/>
              </a:rPr>
              <a:t>Set&lt;Course&gt; </a:t>
            </a:r>
            <a:r>
              <a:rPr lang="en-IN" b="0" i="0" dirty="0" err="1">
                <a:solidFill>
                  <a:srgbClr val="000000"/>
                </a:solidFill>
                <a:effectLst/>
                <a:latin typeface="Source Code Pro" panose="020B0509030403020204" pitchFamily="49" charset="0"/>
              </a:rPr>
              <a:t>likedCourses</a:t>
            </a:r>
            <a:r>
              <a:rPr lang="en-IN" b="0" i="0" dirty="0">
                <a:solidFill>
                  <a:srgbClr val="000000"/>
                </a:solidFill>
                <a:effectLst/>
                <a:latin typeface="Source Code Pro" panose="020B0509030403020204" pitchFamily="49" charset="0"/>
              </a:rPr>
              <a:t>;</a:t>
            </a:r>
            <a:endParaRPr lang="en-IN" dirty="0"/>
          </a:p>
        </p:txBody>
      </p:sp>
      <p:sp>
        <p:nvSpPr>
          <p:cNvPr id="8" name="TextBox 7">
            <a:extLst>
              <a:ext uri="{FF2B5EF4-FFF2-40B4-BE49-F238E27FC236}">
                <a16:creationId xmlns:a16="http://schemas.microsoft.com/office/drawing/2014/main" id="{5BA35449-0DF7-4A6A-9A86-9D231F87E11B}"/>
              </a:ext>
            </a:extLst>
          </p:cNvPr>
          <p:cNvSpPr txBox="1"/>
          <p:nvPr/>
        </p:nvSpPr>
        <p:spPr>
          <a:xfrm>
            <a:off x="8136294" y="2435290"/>
            <a:ext cx="3088433" cy="646331"/>
          </a:xfrm>
          <a:prstGeom prst="rect">
            <a:avLst/>
          </a:prstGeom>
          <a:noFill/>
        </p:spPr>
        <p:txBody>
          <a:bodyPr wrap="square" rtlCol="0">
            <a:spAutoFit/>
          </a:bodyPr>
          <a:lstStyle/>
          <a:p>
            <a:r>
              <a:rPr lang="en-IN" b="0" i="0" dirty="0">
                <a:solidFill>
                  <a:srgbClr val="1F7199"/>
                </a:solidFill>
                <a:effectLst/>
                <a:latin typeface="Source Code Pro" panose="020B0509030403020204" pitchFamily="49" charset="0"/>
              </a:rPr>
              <a:t>@ManyToMany</a:t>
            </a:r>
            <a:r>
              <a:rPr lang="en-IN" b="0" i="0" dirty="0">
                <a:solidFill>
                  <a:srgbClr val="000000"/>
                </a:solidFill>
                <a:effectLst/>
                <a:latin typeface="Source Code Pro" panose="020B0509030403020204" pitchFamily="49" charset="0"/>
              </a:rPr>
              <a:t> Set&lt;Student&gt; likes;</a:t>
            </a:r>
            <a:endParaRPr lang="en-IN" dirty="0"/>
          </a:p>
        </p:txBody>
      </p:sp>
      <p:sp>
        <p:nvSpPr>
          <p:cNvPr id="9" name="TextBox 8">
            <a:extLst>
              <a:ext uri="{FF2B5EF4-FFF2-40B4-BE49-F238E27FC236}">
                <a16:creationId xmlns:a16="http://schemas.microsoft.com/office/drawing/2014/main" id="{2419F215-AA29-4064-A89A-656AE40D0321}"/>
              </a:ext>
            </a:extLst>
          </p:cNvPr>
          <p:cNvSpPr txBox="1"/>
          <p:nvPr/>
        </p:nvSpPr>
        <p:spPr>
          <a:xfrm>
            <a:off x="3176650" y="3455789"/>
            <a:ext cx="7753739" cy="1200329"/>
          </a:xfrm>
          <a:prstGeom prst="rect">
            <a:avLst/>
          </a:prstGeom>
          <a:noFill/>
        </p:spPr>
        <p:txBody>
          <a:bodyPr wrap="square" rtlCol="0">
            <a:spAutoFit/>
          </a:bodyPr>
          <a:lstStyle/>
          <a:p>
            <a:r>
              <a:rPr lang="en-US" b="0" i="0" dirty="0">
                <a:solidFill>
                  <a:srgbClr val="1F7199"/>
                </a:solidFill>
                <a:effectLst/>
                <a:latin typeface="Source Code Pro" panose="020B0509030403020204" pitchFamily="49" charset="0"/>
              </a:rPr>
              <a:t>@ManyToMany</a:t>
            </a:r>
            <a:r>
              <a:rPr lang="en-US" b="0" i="0" dirty="0">
                <a:solidFill>
                  <a:srgbClr val="000000"/>
                </a:solidFill>
                <a:effectLst/>
                <a:latin typeface="Source Code Pro" panose="020B0509030403020204" pitchFamily="49" charset="0"/>
              </a:rPr>
              <a:t> </a:t>
            </a:r>
            <a:r>
              <a:rPr lang="en-US" b="0" i="0" dirty="0">
                <a:solidFill>
                  <a:srgbClr val="1F7199"/>
                </a:solidFill>
                <a:effectLst/>
                <a:latin typeface="Source Code Pro" panose="020B0509030403020204" pitchFamily="49" charset="0"/>
              </a:rPr>
              <a:t>@JoinTable( name = "</a:t>
            </a:r>
            <a:r>
              <a:rPr lang="en-US" b="0" i="0" dirty="0" err="1">
                <a:solidFill>
                  <a:srgbClr val="1F7199"/>
                </a:solidFill>
                <a:effectLst/>
                <a:latin typeface="Source Code Pro" panose="020B0509030403020204" pitchFamily="49" charset="0"/>
              </a:rPr>
              <a:t>course_like</a:t>
            </a:r>
            <a:r>
              <a:rPr lang="en-US" b="0" i="0" dirty="0">
                <a:solidFill>
                  <a:srgbClr val="1F7199"/>
                </a:solidFill>
                <a:effectLst/>
                <a:latin typeface="Source Code Pro" panose="020B0509030403020204" pitchFamily="49" charset="0"/>
              </a:rPr>
              <a:t>", </a:t>
            </a:r>
            <a:r>
              <a:rPr lang="en-US" b="0" i="0" dirty="0" err="1">
                <a:solidFill>
                  <a:srgbClr val="1F7199"/>
                </a:solidFill>
                <a:effectLst/>
                <a:latin typeface="Source Code Pro" panose="020B0509030403020204" pitchFamily="49" charset="0"/>
              </a:rPr>
              <a:t>joinColumns</a:t>
            </a:r>
            <a:r>
              <a:rPr lang="en-US" b="0" i="0" dirty="0">
                <a:solidFill>
                  <a:srgbClr val="1F7199"/>
                </a:solidFill>
                <a:effectLst/>
                <a:latin typeface="Source Code Pro" panose="020B0509030403020204" pitchFamily="49" charset="0"/>
              </a:rPr>
              <a:t> = @JoinColumn(name = "</a:t>
            </a:r>
            <a:r>
              <a:rPr lang="en-US" b="0" i="0" dirty="0" err="1">
                <a:solidFill>
                  <a:srgbClr val="1F7199"/>
                </a:solidFill>
                <a:effectLst/>
                <a:latin typeface="Source Code Pro" panose="020B0509030403020204" pitchFamily="49" charset="0"/>
              </a:rPr>
              <a:t>student_id</a:t>
            </a:r>
            <a:r>
              <a:rPr lang="en-US" b="0" i="0" dirty="0">
                <a:solidFill>
                  <a:srgbClr val="1F7199"/>
                </a:solidFill>
                <a:effectLst/>
                <a:latin typeface="Source Code Pro" panose="020B0509030403020204" pitchFamily="49" charset="0"/>
              </a:rPr>
              <a:t>"), </a:t>
            </a:r>
            <a:r>
              <a:rPr lang="en-US" b="0" i="0" dirty="0" err="1">
                <a:solidFill>
                  <a:srgbClr val="1F7199"/>
                </a:solidFill>
                <a:effectLst/>
                <a:latin typeface="Source Code Pro" panose="020B0509030403020204" pitchFamily="49" charset="0"/>
              </a:rPr>
              <a:t>inverseJoinColumns</a:t>
            </a:r>
            <a:r>
              <a:rPr lang="en-US" b="0" i="0" dirty="0">
                <a:solidFill>
                  <a:srgbClr val="1F7199"/>
                </a:solidFill>
                <a:effectLst/>
                <a:latin typeface="Source Code Pro" panose="020B0509030403020204" pitchFamily="49" charset="0"/>
              </a:rPr>
              <a:t> = @JoinColumn(name = "</a:t>
            </a:r>
            <a:r>
              <a:rPr lang="en-US" b="0" i="0" dirty="0" err="1">
                <a:solidFill>
                  <a:srgbClr val="1F7199"/>
                </a:solidFill>
                <a:effectLst/>
                <a:latin typeface="Source Code Pro" panose="020B0509030403020204" pitchFamily="49" charset="0"/>
              </a:rPr>
              <a:t>course_id</a:t>
            </a:r>
            <a:r>
              <a:rPr lang="en-US" b="0" i="0" dirty="0">
                <a:solidFill>
                  <a:srgbClr val="1F7199"/>
                </a:solidFill>
                <a:effectLst/>
                <a:latin typeface="Source Code Pro" panose="020B0509030403020204" pitchFamily="49" charset="0"/>
              </a:rPr>
              <a:t>"))</a:t>
            </a:r>
            <a:r>
              <a:rPr lang="en-US" b="0" i="0" dirty="0">
                <a:solidFill>
                  <a:srgbClr val="000000"/>
                </a:solidFill>
                <a:effectLst/>
                <a:latin typeface="Source Code Pro" panose="020B0509030403020204" pitchFamily="49" charset="0"/>
              </a:rPr>
              <a:t> Set&lt;Course&gt; </a:t>
            </a:r>
            <a:r>
              <a:rPr lang="en-US" b="0" i="0" dirty="0" err="1">
                <a:solidFill>
                  <a:srgbClr val="000000"/>
                </a:solidFill>
                <a:effectLst/>
                <a:latin typeface="Source Code Pro" panose="020B0509030403020204" pitchFamily="49" charset="0"/>
              </a:rPr>
              <a:t>likedCourses</a:t>
            </a:r>
            <a:r>
              <a:rPr lang="en-US" b="0" i="0" dirty="0">
                <a:solidFill>
                  <a:srgbClr val="000000"/>
                </a:solidFill>
                <a:effectLst/>
                <a:latin typeface="Source Code Pro" panose="020B0509030403020204" pitchFamily="49" charset="0"/>
              </a:rPr>
              <a:t>;</a:t>
            </a:r>
            <a:endParaRPr lang="en-IN" dirty="0"/>
          </a:p>
        </p:txBody>
      </p:sp>
      <p:cxnSp>
        <p:nvCxnSpPr>
          <p:cNvPr id="11" name="Straight Arrow Connector 10">
            <a:extLst>
              <a:ext uri="{FF2B5EF4-FFF2-40B4-BE49-F238E27FC236}">
                <a16:creationId xmlns:a16="http://schemas.microsoft.com/office/drawing/2014/main" id="{F71D2510-E857-47CC-A81B-B86EEEA47924}"/>
              </a:ext>
            </a:extLst>
          </p:cNvPr>
          <p:cNvCxnSpPr>
            <a:stCxn id="4" idx="2"/>
          </p:cNvCxnSpPr>
          <p:nvPr/>
        </p:nvCxnSpPr>
        <p:spPr>
          <a:xfrm>
            <a:off x="6758473" y="2254458"/>
            <a:ext cx="0" cy="117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68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10A82-7E0D-47B1-A12A-27CBF7E93A41}"/>
              </a:ext>
            </a:extLst>
          </p:cNvPr>
          <p:cNvSpPr txBox="1"/>
          <p:nvPr/>
        </p:nvSpPr>
        <p:spPr>
          <a:xfrm>
            <a:off x="335902" y="531845"/>
            <a:ext cx="10189029" cy="923330"/>
          </a:xfrm>
          <a:prstGeom prst="rect">
            <a:avLst/>
          </a:prstGeom>
          <a:noFill/>
        </p:spPr>
        <p:txBody>
          <a:bodyPr wrap="square" rtlCol="0">
            <a:spAutoFit/>
          </a:bodyPr>
          <a:lstStyle/>
          <a:p>
            <a:r>
              <a:rPr lang="en-IN" b="1" u="sng" dirty="0"/>
              <a:t>FOR ONE TO MANY RELATIONSHIP</a:t>
            </a:r>
            <a:r>
              <a:rPr lang="en-IN" dirty="0"/>
              <a:t>:</a:t>
            </a:r>
          </a:p>
          <a:p>
            <a:endParaRPr lang="en-IN" dirty="0"/>
          </a:p>
          <a:p>
            <a:r>
              <a:rPr lang="en-IN" dirty="0"/>
              <a:t>From parent side (Celebrity)</a:t>
            </a:r>
          </a:p>
        </p:txBody>
      </p:sp>
      <p:pic>
        <p:nvPicPr>
          <p:cNvPr id="4" name="Picture 3">
            <a:extLst>
              <a:ext uri="{FF2B5EF4-FFF2-40B4-BE49-F238E27FC236}">
                <a16:creationId xmlns:a16="http://schemas.microsoft.com/office/drawing/2014/main" id="{F68BC9D2-602A-4544-8F7A-495EFDAF4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391" y="1492330"/>
            <a:ext cx="9109788" cy="1120140"/>
          </a:xfrm>
          <a:prstGeom prst="rect">
            <a:avLst/>
          </a:prstGeom>
        </p:spPr>
      </p:pic>
      <p:sp>
        <p:nvSpPr>
          <p:cNvPr id="5" name="TextBox 4">
            <a:extLst>
              <a:ext uri="{FF2B5EF4-FFF2-40B4-BE49-F238E27FC236}">
                <a16:creationId xmlns:a16="http://schemas.microsoft.com/office/drawing/2014/main" id="{B88EE751-E7CF-4DC9-9A85-E666D5B47017}"/>
              </a:ext>
            </a:extLst>
          </p:cNvPr>
          <p:cNvSpPr txBox="1"/>
          <p:nvPr/>
        </p:nvSpPr>
        <p:spPr>
          <a:xfrm>
            <a:off x="233265" y="2967135"/>
            <a:ext cx="10580914" cy="2862322"/>
          </a:xfrm>
          <a:prstGeom prst="rect">
            <a:avLst/>
          </a:prstGeom>
          <a:noFill/>
        </p:spPr>
        <p:txBody>
          <a:bodyPr wrap="square" rtlCol="0">
            <a:spAutoFit/>
          </a:bodyPr>
          <a:lstStyle/>
          <a:p>
            <a:r>
              <a:rPr lang="en-IN" b="1" u="sng" dirty="0"/>
              <a:t>FOR ONE TO ONE RELATIONSHIP</a:t>
            </a:r>
            <a:r>
              <a:rPr lang="en-IN" dirty="0"/>
              <a:t>:</a:t>
            </a:r>
          </a:p>
          <a:p>
            <a:endParaRPr lang="en-IN" dirty="0"/>
          </a:p>
          <a:p>
            <a:endParaRPr lang="en-IN" dirty="0"/>
          </a:p>
          <a:p>
            <a:r>
              <a:rPr lang="en-IN" dirty="0"/>
              <a:t>From USER CLASS</a:t>
            </a:r>
          </a:p>
          <a:p>
            <a:endParaRPr lang="en-IN" dirty="0"/>
          </a:p>
          <a:p>
            <a:endParaRPr lang="en-IN" dirty="0"/>
          </a:p>
          <a:p>
            <a:endParaRPr lang="en-IN" dirty="0"/>
          </a:p>
          <a:p>
            <a:endParaRPr lang="en-IN" dirty="0"/>
          </a:p>
          <a:p>
            <a:endParaRPr lang="en-IN" dirty="0"/>
          </a:p>
          <a:p>
            <a:r>
              <a:rPr lang="en-IN" dirty="0"/>
              <a:t>FROM TRING_MEMBERSHIP CLASS</a:t>
            </a:r>
          </a:p>
        </p:txBody>
      </p:sp>
      <p:pic>
        <p:nvPicPr>
          <p:cNvPr id="7" name="Picture 6">
            <a:extLst>
              <a:ext uri="{FF2B5EF4-FFF2-40B4-BE49-F238E27FC236}">
                <a16:creationId xmlns:a16="http://schemas.microsoft.com/office/drawing/2014/main" id="{029F25B5-519B-4414-BF96-120A3ED2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828" y="3449919"/>
            <a:ext cx="8663940" cy="1150620"/>
          </a:xfrm>
          <a:prstGeom prst="rect">
            <a:avLst/>
          </a:prstGeom>
        </p:spPr>
      </p:pic>
      <p:pic>
        <p:nvPicPr>
          <p:cNvPr id="9" name="Picture 8">
            <a:extLst>
              <a:ext uri="{FF2B5EF4-FFF2-40B4-BE49-F238E27FC236}">
                <a16:creationId xmlns:a16="http://schemas.microsoft.com/office/drawing/2014/main" id="{21FCB817-E206-4ED9-B12F-48F94DA94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895" y="4939315"/>
            <a:ext cx="5158740" cy="1386840"/>
          </a:xfrm>
          <a:prstGeom prst="rect">
            <a:avLst/>
          </a:prstGeom>
        </p:spPr>
      </p:pic>
    </p:spTree>
    <p:extLst>
      <p:ext uri="{BB962C8B-B14F-4D97-AF65-F5344CB8AC3E}">
        <p14:creationId xmlns:p14="http://schemas.microsoft.com/office/powerpoint/2010/main" val="357482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BC94F-806F-41DD-8DC5-5A2D84D2C758}"/>
              </a:ext>
            </a:extLst>
          </p:cNvPr>
          <p:cNvSpPr txBox="1"/>
          <p:nvPr/>
        </p:nvSpPr>
        <p:spPr>
          <a:xfrm>
            <a:off x="4544009" y="149290"/>
            <a:ext cx="3125754" cy="461665"/>
          </a:xfrm>
          <a:prstGeom prst="rect">
            <a:avLst/>
          </a:prstGeom>
          <a:noFill/>
        </p:spPr>
        <p:txBody>
          <a:bodyPr wrap="square" rtlCol="0">
            <a:spAutoFit/>
          </a:bodyPr>
          <a:lstStyle/>
          <a:p>
            <a:r>
              <a:rPr lang="en-IN" sz="2400" u="sng" dirty="0">
                <a:solidFill>
                  <a:srgbClr val="FF0000"/>
                </a:solidFill>
              </a:rPr>
              <a:t>DDL COMMANDS</a:t>
            </a:r>
          </a:p>
        </p:txBody>
      </p:sp>
      <p:sp>
        <p:nvSpPr>
          <p:cNvPr id="4" name="TextBox 3">
            <a:extLst>
              <a:ext uri="{FF2B5EF4-FFF2-40B4-BE49-F238E27FC236}">
                <a16:creationId xmlns:a16="http://schemas.microsoft.com/office/drawing/2014/main" id="{ED0A2639-1231-42BB-B8B6-56DBED626274}"/>
              </a:ext>
            </a:extLst>
          </p:cNvPr>
          <p:cNvSpPr txBox="1"/>
          <p:nvPr/>
        </p:nvSpPr>
        <p:spPr>
          <a:xfrm>
            <a:off x="199054" y="1653351"/>
            <a:ext cx="11992946" cy="6771084"/>
          </a:xfrm>
          <a:prstGeom prst="rect">
            <a:avLst/>
          </a:prstGeom>
          <a:noFill/>
        </p:spPr>
        <p:txBody>
          <a:bodyPr wrap="square" rtlCol="0">
            <a:spAutoFit/>
          </a:bodyPr>
          <a:lstStyle/>
          <a:p>
            <a:pPr marL="342900" indent="-342900" algn="l">
              <a:buAutoNum type="arabicPeriod"/>
            </a:pPr>
            <a:r>
              <a:rPr lang="en-US" sz="2000" b="1" i="0" dirty="0">
                <a:solidFill>
                  <a:srgbClr val="1375B0"/>
                </a:solidFill>
                <a:effectLst/>
                <a:latin typeface="Nunito Sans" panose="020B0604020202020204" pitchFamily="2" charset="0"/>
              </a:rPr>
              <a:t>CREATE</a:t>
            </a:r>
          </a:p>
          <a:p>
            <a:pPr algn="l"/>
            <a:endParaRPr lang="en-US" b="1" i="0" dirty="0">
              <a:solidFill>
                <a:srgbClr val="1375B0"/>
              </a:solidFill>
              <a:effectLst/>
              <a:latin typeface="Nunito Sans" panose="020B0604020202020204" pitchFamily="2" charset="0"/>
            </a:endParaRPr>
          </a:p>
          <a:p>
            <a:pPr algn="l"/>
            <a:r>
              <a:rPr lang="en-US" b="0" i="0" dirty="0">
                <a:solidFill>
                  <a:srgbClr val="4D5968"/>
                </a:solidFill>
                <a:effectLst/>
                <a:latin typeface="Nunito Sans" panose="020B0604020202020204" pitchFamily="2" charset="0"/>
              </a:rPr>
              <a:t>CREATE is a data definition language(DDL) command that is used for creating database objects such as database and database table.</a:t>
            </a:r>
          </a:p>
          <a:p>
            <a:pPr algn="l"/>
            <a:endParaRPr lang="en-US" b="0" i="0" dirty="0">
              <a:solidFill>
                <a:srgbClr val="4D5968"/>
              </a:solidFill>
              <a:effectLst/>
              <a:latin typeface="Nunito Sans" panose="020B0604020202020204" pitchFamily="2" charset="0"/>
            </a:endParaRPr>
          </a:p>
          <a:p>
            <a:r>
              <a:rPr lang="en-IN" b="0" i="0" dirty="0">
                <a:effectLst/>
                <a:latin typeface="Nunito Sans" pitchFamily="2" charset="0"/>
              </a:rPr>
              <a:t>basic syntax:</a:t>
            </a:r>
            <a:endParaRPr lang="en-US" dirty="0">
              <a:solidFill>
                <a:srgbClr val="4D5968"/>
              </a:solidFill>
              <a:latin typeface="Nunito Sans" panose="020B0604020202020204" pitchFamily="2" charset="0"/>
            </a:endParaRPr>
          </a:p>
          <a:p>
            <a:pPr algn="l"/>
            <a:r>
              <a:rPr lang="en-IN" b="0" i="0" dirty="0">
                <a:solidFill>
                  <a:srgbClr val="000000"/>
                </a:solidFill>
                <a:effectLst/>
                <a:latin typeface="Courier New" panose="02070309020205020404" pitchFamily="49" charset="0"/>
              </a:rPr>
              <a:t>CREATE DATABASE database_name;  -&gt; </a:t>
            </a:r>
            <a:r>
              <a:rPr lang="en-IN" b="0" i="0" dirty="0">
                <a:solidFill>
                  <a:schemeClr val="accent1">
                    <a:lumMod val="75000"/>
                  </a:schemeClr>
                </a:solidFill>
                <a:effectLst/>
                <a:latin typeface="Courier New" panose="02070309020205020404" pitchFamily="49" charset="0"/>
              </a:rPr>
              <a:t>CREATE DB</a:t>
            </a:r>
          </a:p>
          <a:p>
            <a:pPr algn="l"/>
            <a:endParaRPr lang="en-IN" dirty="0">
              <a:solidFill>
                <a:srgbClr val="000000"/>
              </a:solidFill>
              <a:latin typeface="Courier New" panose="02070309020205020404" pitchFamily="49" charset="0"/>
            </a:endParaRPr>
          </a:p>
          <a:p>
            <a:pPr algn="l"/>
            <a:r>
              <a:rPr lang="en-IN" b="0" i="0" dirty="0">
                <a:solidFill>
                  <a:srgbClr val="000000"/>
                </a:solidFill>
                <a:effectLst/>
                <a:latin typeface="Courier New" panose="02070309020205020404" pitchFamily="49" charset="0"/>
              </a:rPr>
              <a:t>CREATE TABLE TABLE_NAME         -&gt; </a:t>
            </a:r>
            <a:r>
              <a:rPr lang="en-IN" b="0" i="0" dirty="0">
                <a:solidFill>
                  <a:schemeClr val="accent1">
                    <a:lumMod val="75000"/>
                  </a:schemeClr>
                </a:solidFill>
                <a:effectLst/>
                <a:latin typeface="Courier New" panose="02070309020205020404" pitchFamily="49" charset="0"/>
              </a:rPr>
              <a:t>CREATE TABLE</a:t>
            </a:r>
            <a:br>
              <a:rPr lang="en-IN" dirty="0"/>
            </a:br>
            <a:r>
              <a:rPr lang="en-IN" b="0" i="0" dirty="0">
                <a:solidFill>
                  <a:srgbClr val="000000"/>
                </a:solidFill>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column_name_1  datatype [NULL | NOT NULL],</a:t>
            </a:r>
            <a:br>
              <a:rPr lang="en-IN" dirty="0"/>
            </a:br>
            <a:r>
              <a:rPr lang="en-IN" b="0" i="0" dirty="0">
                <a:solidFill>
                  <a:srgbClr val="000000"/>
                </a:solidFill>
                <a:effectLst/>
                <a:latin typeface="Courier New" panose="02070309020205020404" pitchFamily="49" charset="0"/>
              </a:rPr>
              <a:t>column_name_2  datatype [NULL | NOT NULL],</a:t>
            </a:r>
            <a:br>
              <a:rPr lang="en-IN" dirty="0"/>
            </a:br>
            <a:r>
              <a:rPr lang="en-IN" b="0" i="0" dirty="0">
                <a:solidFill>
                  <a:srgbClr val="000000"/>
                </a:solidFill>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column_name_n  datatype [NULL | NOT NULL] )</a:t>
            </a:r>
          </a:p>
          <a:p>
            <a:pPr algn="l"/>
            <a:endParaRPr lang="en-IN" dirty="0">
              <a:solidFill>
                <a:srgbClr val="000000"/>
              </a:solidFill>
              <a:latin typeface="Courier New" panose="02070309020205020404" pitchFamily="49" charset="0"/>
            </a:endParaRPr>
          </a:p>
          <a:p>
            <a:pPr algn="l"/>
            <a:endParaRPr lang="en-IN" b="0" i="0" dirty="0">
              <a:solidFill>
                <a:srgbClr val="000000"/>
              </a:solidFill>
              <a:effectLst/>
              <a:latin typeface="Courier New" panose="02070309020205020404" pitchFamily="49" charset="0"/>
            </a:endParaRPr>
          </a:p>
          <a:p>
            <a:pPr algn="l"/>
            <a:endParaRPr lang="en-IN" b="0" i="0" dirty="0">
              <a:solidFill>
                <a:srgbClr val="000000"/>
              </a:solidFill>
              <a:effectLst/>
              <a:latin typeface="Courier New" panose="02070309020205020404" pitchFamily="49" charset="0"/>
            </a:endParaRPr>
          </a:p>
          <a:p>
            <a:pPr algn="l"/>
            <a:endParaRPr lang="en-IN" dirty="0">
              <a:solidFill>
                <a:srgbClr val="000000"/>
              </a:solidFill>
              <a:latin typeface="Courier New" panose="02070309020205020404" pitchFamily="49" charset="0"/>
            </a:endParaRPr>
          </a:p>
          <a:p>
            <a:pPr algn="l"/>
            <a:endParaRPr lang="en-IN" b="0" i="0" dirty="0">
              <a:solidFill>
                <a:srgbClr val="000000"/>
              </a:solidFill>
              <a:effectLst/>
              <a:latin typeface="Courier New" panose="02070309020205020404" pitchFamily="49" charset="0"/>
            </a:endParaRPr>
          </a:p>
          <a:p>
            <a:pPr algn="l"/>
            <a:endParaRPr lang="en-IN" dirty="0">
              <a:solidFill>
                <a:srgbClr val="000000"/>
              </a:solidFill>
              <a:latin typeface="Courier New" panose="02070309020205020404" pitchFamily="49" charset="0"/>
            </a:endParaRPr>
          </a:p>
          <a:p>
            <a:pPr algn="l"/>
            <a:endParaRPr lang="en-IN" b="0" i="0" dirty="0">
              <a:solidFill>
                <a:srgbClr val="000000"/>
              </a:solidFill>
              <a:effectLst/>
              <a:latin typeface="Courier New" panose="02070309020205020404" pitchFamily="49" charset="0"/>
            </a:endParaRPr>
          </a:p>
          <a:p>
            <a:pPr algn="l"/>
            <a:endParaRPr lang="en-US" b="0" i="0" dirty="0">
              <a:solidFill>
                <a:srgbClr val="4D5968"/>
              </a:solidFill>
              <a:effectLst/>
              <a:latin typeface="Nunito Sans" panose="020B0604020202020204" pitchFamily="2" charset="0"/>
            </a:endParaRPr>
          </a:p>
          <a:p>
            <a:pPr algn="l"/>
            <a:endParaRPr lang="en-US" b="0" i="0" dirty="0">
              <a:solidFill>
                <a:srgbClr val="4D5968"/>
              </a:solidFill>
              <a:effectLst/>
              <a:latin typeface="Nunito Sans" panose="020B0604020202020204" pitchFamily="2" charset="0"/>
            </a:endParaRPr>
          </a:p>
          <a:p>
            <a:endParaRPr lang="en-IN" dirty="0"/>
          </a:p>
        </p:txBody>
      </p:sp>
      <p:sp>
        <p:nvSpPr>
          <p:cNvPr id="5" name="TextBox 4">
            <a:extLst>
              <a:ext uri="{FF2B5EF4-FFF2-40B4-BE49-F238E27FC236}">
                <a16:creationId xmlns:a16="http://schemas.microsoft.com/office/drawing/2014/main" id="{C4B29754-BF80-4D89-B7BB-DF3E077E53E9}"/>
              </a:ext>
            </a:extLst>
          </p:cNvPr>
          <p:cNvSpPr txBox="1"/>
          <p:nvPr/>
        </p:nvSpPr>
        <p:spPr>
          <a:xfrm>
            <a:off x="569167" y="886408"/>
            <a:ext cx="11028784" cy="923330"/>
          </a:xfrm>
          <a:prstGeom prst="rect">
            <a:avLst/>
          </a:prstGeom>
          <a:noFill/>
        </p:spPr>
        <p:txBody>
          <a:bodyPr wrap="square" rtlCol="0">
            <a:spAutoFit/>
          </a:bodyPr>
          <a:lstStyle/>
          <a:p>
            <a:r>
              <a:rPr lang="en-US" b="0" i="0" dirty="0">
                <a:effectLst/>
                <a:latin typeface="urw-din"/>
              </a:rPr>
              <a:t> Data Definition Language actually consists of the SQL commands that can be used to define the database schema.</a:t>
            </a:r>
          </a:p>
          <a:p>
            <a:r>
              <a:rPr lang="en-US" b="0" i="0" dirty="0">
                <a:effectLst/>
                <a:latin typeface="urw-din"/>
              </a:rPr>
              <a:t> DDL is a set of SQL commands used to create, modify, and delete database structures but not data.</a:t>
            </a:r>
          </a:p>
          <a:p>
            <a:endParaRPr lang="en-IN" dirty="0"/>
          </a:p>
        </p:txBody>
      </p:sp>
      <p:pic>
        <p:nvPicPr>
          <p:cNvPr id="7" name="Picture 6">
            <a:extLst>
              <a:ext uri="{FF2B5EF4-FFF2-40B4-BE49-F238E27FC236}">
                <a16:creationId xmlns:a16="http://schemas.microsoft.com/office/drawing/2014/main" id="{0F69BFB7-0D7F-4C18-AFBA-E61859C79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5" y="4320074"/>
            <a:ext cx="5514392" cy="2291382"/>
          </a:xfrm>
          <a:prstGeom prst="rect">
            <a:avLst/>
          </a:prstGeom>
        </p:spPr>
      </p:pic>
    </p:spTree>
    <p:extLst>
      <p:ext uri="{BB962C8B-B14F-4D97-AF65-F5344CB8AC3E}">
        <p14:creationId xmlns:p14="http://schemas.microsoft.com/office/powerpoint/2010/main" val="61050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FCC9A-B200-48BB-968B-317F9643E798}"/>
              </a:ext>
            </a:extLst>
          </p:cNvPr>
          <p:cNvSpPr txBox="1"/>
          <p:nvPr/>
        </p:nvSpPr>
        <p:spPr>
          <a:xfrm>
            <a:off x="130629" y="298580"/>
            <a:ext cx="11943183" cy="7294305"/>
          </a:xfrm>
          <a:prstGeom prst="rect">
            <a:avLst/>
          </a:prstGeom>
          <a:noFill/>
        </p:spPr>
        <p:txBody>
          <a:bodyPr wrap="square" rtlCol="0">
            <a:spAutoFit/>
          </a:bodyPr>
          <a:lstStyle/>
          <a:p>
            <a:pPr algn="l"/>
            <a:r>
              <a:rPr lang="en-US" b="1" i="0" dirty="0">
                <a:solidFill>
                  <a:srgbClr val="1375B0"/>
                </a:solidFill>
                <a:effectLst/>
                <a:latin typeface="Nunito Sans" pitchFamily="2" charset="0"/>
              </a:rPr>
              <a:t>2. ALTER</a:t>
            </a:r>
          </a:p>
          <a:p>
            <a:pPr algn="l"/>
            <a:endParaRPr lang="en-US" b="1" i="0" dirty="0">
              <a:solidFill>
                <a:srgbClr val="1375B0"/>
              </a:solidFill>
              <a:effectLst/>
              <a:latin typeface="Nunito Sans" pitchFamily="2" charset="0"/>
            </a:endParaRPr>
          </a:p>
          <a:p>
            <a:pPr algn="l"/>
            <a:r>
              <a:rPr lang="en-US" b="0" i="0" dirty="0">
                <a:solidFill>
                  <a:srgbClr val="4D5968"/>
                </a:solidFill>
                <a:effectLst/>
                <a:latin typeface="Nunito Sans" pitchFamily="2" charset="0"/>
              </a:rPr>
              <a:t>ALTER command in SQL is used to add, rename or modify, drop/delete columns in an existing database table. It can further be used to add and remove various constraints on an existing database table.</a:t>
            </a:r>
          </a:p>
          <a:p>
            <a:pPr algn="l"/>
            <a:endParaRPr lang="en-US" b="0" i="0" dirty="0">
              <a:solidFill>
                <a:srgbClr val="4D5968"/>
              </a:solidFill>
              <a:effectLst/>
              <a:latin typeface="Nunito Sans" pitchFamily="2" charset="0"/>
            </a:endParaRPr>
          </a:p>
          <a:p>
            <a:r>
              <a:rPr lang="en-IN" b="0" i="0" dirty="0">
                <a:effectLst/>
                <a:latin typeface="Nunito Sans" pitchFamily="2" charset="0"/>
              </a:rPr>
              <a:t>basic syntax:</a:t>
            </a:r>
            <a:endParaRPr lang="en-US" dirty="0">
              <a:solidFill>
                <a:srgbClr val="4D5968"/>
              </a:solidFill>
              <a:latin typeface="Nunito Sans" pitchFamily="2" charset="0"/>
            </a:endParaRPr>
          </a:p>
          <a:p>
            <a:pPr algn="l"/>
            <a:r>
              <a:rPr lang="en-US" b="0" i="0" dirty="0">
                <a:solidFill>
                  <a:srgbClr val="000000"/>
                </a:solidFill>
                <a:effectLst/>
                <a:latin typeface="Courier New" panose="02070309020205020404" pitchFamily="49" charset="0"/>
              </a:rPr>
              <a:t>ALTER TABLE table_name    </a:t>
            </a:r>
            <a:r>
              <a:rPr lang="en-US" b="0" i="0" dirty="0">
                <a:solidFill>
                  <a:schemeClr val="accent1">
                    <a:lumMod val="75000"/>
                  </a:schemeClr>
                </a:solidFill>
                <a:effectLst/>
                <a:latin typeface="Courier New" panose="02070309020205020404" pitchFamily="49" charset="0"/>
              </a:rPr>
              <a:t>-&gt;ADD A COLUMN TO EXISTING TABLE</a:t>
            </a:r>
            <a:br>
              <a:rPr lang="en-US" dirty="0"/>
            </a:br>
            <a:r>
              <a:rPr lang="en-US" b="0" i="0" dirty="0">
                <a:solidFill>
                  <a:srgbClr val="000000"/>
                </a:solidFill>
                <a:effectLst/>
                <a:latin typeface="Courier New" panose="02070309020205020404" pitchFamily="49" charset="0"/>
              </a:rPr>
              <a:t>ADD (Columnname_1  datatype)</a:t>
            </a:r>
          </a:p>
          <a:p>
            <a:pPr algn="l"/>
            <a:endParaRPr lang="en-US" dirty="0">
              <a:solidFill>
                <a:srgbClr val="000000"/>
              </a:solidFill>
              <a:latin typeface="Courier New" panose="02070309020205020404" pitchFamily="49" charset="0"/>
            </a:endParaRPr>
          </a:p>
          <a:p>
            <a:pPr algn="l"/>
            <a:endParaRPr lang="en-US" b="0" i="0" dirty="0">
              <a:solidFill>
                <a:srgbClr val="000000"/>
              </a:solidFill>
              <a:effectLst/>
              <a:latin typeface="Courier New" panose="02070309020205020404" pitchFamily="49" charset="0"/>
            </a:endParaRPr>
          </a:p>
          <a:p>
            <a:pPr algn="l"/>
            <a:endParaRPr lang="en-US" dirty="0">
              <a:solidFill>
                <a:srgbClr val="000000"/>
              </a:solidFill>
              <a:latin typeface="Courier New" panose="02070309020205020404" pitchFamily="49" charset="0"/>
            </a:endParaRPr>
          </a:p>
          <a:p>
            <a:pPr algn="l"/>
            <a:endParaRPr lang="en-US" b="0" i="0" dirty="0">
              <a:solidFill>
                <a:srgbClr val="000000"/>
              </a:solidFill>
              <a:effectLst/>
              <a:latin typeface="Courier New" panose="02070309020205020404" pitchFamily="49" charset="0"/>
            </a:endParaRPr>
          </a:p>
          <a:p>
            <a:pPr algn="l"/>
            <a:endParaRPr lang="en-US" dirty="0">
              <a:solidFill>
                <a:srgbClr val="000000"/>
              </a:solidFill>
              <a:latin typeface="Courier New" panose="02070309020205020404" pitchFamily="49" charset="0"/>
            </a:endParaRPr>
          </a:p>
          <a:p>
            <a:pPr algn="l"/>
            <a:endParaRPr lang="en-US" b="0" i="0" dirty="0">
              <a:solidFill>
                <a:srgbClr val="000000"/>
              </a:solidFill>
              <a:effectLst/>
              <a:latin typeface="Courier New" panose="02070309020205020404" pitchFamily="49" charset="0"/>
            </a:endParaRPr>
          </a:p>
          <a:p>
            <a:pPr algn="l"/>
            <a:endParaRPr lang="en-US" dirty="0">
              <a:solidFill>
                <a:srgbClr val="000000"/>
              </a:solidFill>
              <a:latin typeface="Courier New" panose="02070309020205020404" pitchFamily="49" charset="0"/>
            </a:endParaRPr>
          </a:p>
          <a:p>
            <a:pPr algn="l"/>
            <a:endParaRPr lang="en-US" b="0" i="0" dirty="0">
              <a:solidFill>
                <a:srgbClr val="000000"/>
              </a:solidFill>
              <a:effectLst/>
              <a:latin typeface="Courier New" panose="02070309020205020404" pitchFamily="49" charset="0"/>
            </a:endParaRPr>
          </a:p>
          <a:p>
            <a:pPr algn="l"/>
            <a:r>
              <a:rPr lang="en-US" b="1" i="0" dirty="0">
                <a:solidFill>
                  <a:srgbClr val="92D050"/>
                </a:solidFill>
                <a:effectLst/>
                <a:latin typeface="Courier New" panose="02070309020205020404" pitchFamily="49" charset="0"/>
              </a:rPr>
              <a:t>OTHER ALTER CMDS ARE…</a:t>
            </a:r>
          </a:p>
          <a:p>
            <a:pPr algn="l"/>
            <a:endParaRPr lang="en-US" b="0" i="0" dirty="0">
              <a:solidFill>
                <a:srgbClr val="000000"/>
              </a:solidFill>
              <a:effectLst/>
              <a:latin typeface="Courier New" panose="02070309020205020404" pitchFamily="49" charset="0"/>
            </a:endParaRPr>
          </a:p>
          <a:p>
            <a:pPr algn="l"/>
            <a:r>
              <a:rPr lang="en-US" b="0" i="0" dirty="0">
                <a:solidFill>
                  <a:srgbClr val="000000"/>
                </a:solidFill>
                <a:effectLst/>
                <a:latin typeface="Courier New" panose="02070309020205020404" pitchFamily="49" charset="0"/>
              </a:rPr>
              <a:t>ALTER TABLE table_name_1  </a:t>
            </a:r>
            <a:r>
              <a:rPr lang="en-US" b="0" i="0" dirty="0">
                <a:solidFill>
                  <a:schemeClr val="accent1"/>
                </a:solidFill>
                <a:effectLst/>
                <a:latin typeface="Courier New" panose="02070309020205020404" pitchFamily="49" charset="0"/>
              </a:rPr>
              <a:t>-&gt;</a:t>
            </a:r>
            <a:r>
              <a:rPr lang="en-US" b="0" i="0" dirty="0">
                <a:solidFill>
                  <a:schemeClr val="accent1"/>
                </a:solidFill>
                <a:effectLst/>
                <a:latin typeface="Nunito Sans" pitchFamily="2" charset="0"/>
              </a:rPr>
              <a:t> rename an existing database table</a:t>
            </a:r>
            <a:br>
              <a:rPr lang="en-US" dirty="0"/>
            </a:br>
            <a:r>
              <a:rPr lang="en-US" b="0" i="0" dirty="0">
                <a:solidFill>
                  <a:srgbClr val="000000"/>
                </a:solidFill>
                <a:effectLst/>
                <a:latin typeface="Courier New" panose="02070309020205020404" pitchFamily="49" charset="0"/>
              </a:rPr>
              <a:t>RENAME TO table_new_name;</a:t>
            </a:r>
          </a:p>
          <a:p>
            <a:pPr algn="l"/>
            <a:endParaRPr lang="en-US" dirty="0">
              <a:solidFill>
                <a:srgbClr val="000000"/>
              </a:solidFill>
              <a:latin typeface="Courier New" panose="02070309020205020404" pitchFamily="49" charset="0"/>
            </a:endParaRPr>
          </a:p>
          <a:p>
            <a:pPr algn="l"/>
            <a:r>
              <a:rPr lang="en-US" b="0" i="0" dirty="0">
                <a:solidFill>
                  <a:srgbClr val="000000"/>
                </a:solidFill>
                <a:effectLst/>
                <a:latin typeface="Courier New" panose="02070309020205020404" pitchFamily="49" charset="0"/>
              </a:rPr>
              <a:t>ALTER TABLE table_name    </a:t>
            </a:r>
            <a:r>
              <a:rPr lang="en-US" b="0" i="0" dirty="0">
                <a:solidFill>
                  <a:schemeClr val="accent1"/>
                </a:solidFill>
                <a:effectLst/>
                <a:latin typeface="Courier New" panose="02070309020205020404" pitchFamily="49" charset="0"/>
              </a:rPr>
              <a:t>-&gt;</a:t>
            </a:r>
            <a:r>
              <a:rPr lang="en-IN" b="0" i="0" dirty="0">
                <a:solidFill>
                  <a:schemeClr val="accent1"/>
                </a:solidFill>
                <a:effectLst/>
                <a:latin typeface="Nunito Sans" pitchFamily="2" charset="0"/>
              </a:rPr>
              <a:t>deleting existing columns </a:t>
            </a:r>
            <a:br>
              <a:rPr lang="en-US" dirty="0"/>
            </a:br>
            <a:r>
              <a:rPr lang="en-US" b="0" i="0" dirty="0">
                <a:solidFill>
                  <a:srgbClr val="000000"/>
                </a:solidFill>
                <a:effectLst/>
                <a:latin typeface="Courier New" panose="02070309020205020404" pitchFamily="49" charset="0"/>
              </a:rPr>
              <a:t>DROP columnname_1 , columnname_2, ...</a:t>
            </a:r>
          </a:p>
          <a:p>
            <a:pPr algn="l"/>
            <a:endParaRPr lang="en-US" dirty="0">
              <a:solidFill>
                <a:srgbClr val="000000"/>
              </a:solidFill>
              <a:latin typeface="Courier New" panose="02070309020205020404" pitchFamily="49" charset="0"/>
            </a:endParaRPr>
          </a:p>
          <a:p>
            <a:pPr algn="l"/>
            <a:endParaRPr lang="en-US" b="0" i="0" dirty="0">
              <a:solidFill>
                <a:srgbClr val="4D5968"/>
              </a:solidFill>
              <a:effectLst/>
              <a:latin typeface="Nunito Sans" pitchFamily="2" charset="0"/>
            </a:endParaRPr>
          </a:p>
          <a:p>
            <a:endParaRPr lang="en-IN" dirty="0"/>
          </a:p>
        </p:txBody>
      </p:sp>
      <p:pic>
        <p:nvPicPr>
          <p:cNvPr id="5" name="Picture 4">
            <a:extLst>
              <a:ext uri="{FF2B5EF4-FFF2-40B4-BE49-F238E27FC236}">
                <a16:creationId xmlns:a16="http://schemas.microsoft.com/office/drawing/2014/main" id="{ECDEA755-FA27-4A7F-A851-CE407994A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2579891"/>
            <a:ext cx="5830628" cy="1898804"/>
          </a:xfrm>
          <a:prstGeom prst="rect">
            <a:avLst/>
          </a:prstGeom>
        </p:spPr>
      </p:pic>
    </p:spTree>
    <p:extLst>
      <p:ext uri="{BB962C8B-B14F-4D97-AF65-F5344CB8AC3E}">
        <p14:creationId xmlns:p14="http://schemas.microsoft.com/office/powerpoint/2010/main" val="381428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4F152-7B4D-48BB-8879-392593E540E5}"/>
              </a:ext>
            </a:extLst>
          </p:cNvPr>
          <p:cNvSpPr txBox="1"/>
          <p:nvPr/>
        </p:nvSpPr>
        <p:spPr>
          <a:xfrm>
            <a:off x="233265" y="186612"/>
            <a:ext cx="11859208" cy="5632311"/>
          </a:xfrm>
          <a:prstGeom prst="rect">
            <a:avLst/>
          </a:prstGeom>
          <a:noFill/>
        </p:spPr>
        <p:txBody>
          <a:bodyPr wrap="square" rtlCol="0">
            <a:spAutoFit/>
          </a:bodyPr>
          <a:lstStyle/>
          <a:p>
            <a:pPr algn="l"/>
            <a:r>
              <a:rPr lang="en-US" b="1" i="0" dirty="0">
                <a:solidFill>
                  <a:srgbClr val="1375B0"/>
                </a:solidFill>
                <a:effectLst/>
                <a:latin typeface="Nunito Sans" pitchFamily="2" charset="0"/>
              </a:rPr>
              <a:t>3. TRUNCATE</a:t>
            </a:r>
          </a:p>
          <a:p>
            <a:pPr algn="l"/>
            <a:endParaRPr lang="en-US" b="1" i="0" dirty="0">
              <a:solidFill>
                <a:srgbClr val="1375B0"/>
              </a:solidFill>
              <a:effectLst/>
              <a:latin typeface="Nunito Sans" pitchFamily="2" charset="0"/>
            </a:endParaRPr>
          </a:p>
          <a:p>
            <a:pPr algn="l"/>
            <a:r>
              <a:rPr lang="en-US" b="0" i="0" dirty="0">
                <a:solidFill>
                  <a:srgbClr val="4D5968"/>
                </a:solidFill>
                <a:effectLst/>
                <a:latin typeface="Nunito Sans" pitchFamily="2" charset="0"/>
              </a:rPr>
              <a:t>TRUNCATE TABLE command is used to remove all the data records from the database table. It deletes all the rows permanently. We cannot perform a rollback operation to undo a TRUNCATE command.</a:t>
            </a:r>
          </a:p>
          <a:p>
            <a:pPr algn="l"/>
            <a:endParaRPr lang="en-US" dirty="0">
              <a:solidFill>
                <a:srgbClr val="4D5968"/>
              </a:solidFill>
              <a:latin typeface="Nunito Sans" pitchFamily="2" charset="0"/>
            </a:endParaRPr>
          </a:p>
          <a:p>
            <a:pPr algn="l"/>
            <a:r>
              <a:rPr lang="en-IN" b="0" i="0" dirty="0">
                <a:effectLst/>
                <a:latin typeface="Nunito Sans" pitchFamily="2" charset="0"/>
              </a:rPr>
              <a:t>basic syntax:</a:t>
            </a:r>
            <a:endParaRPr lang="en-US" b="0" i="0" dirty="0">
              <a:effectLst/>
              <a:latin typeface="Nunito Sans" pitchFamily="2" charset="0"/>
            </a:endParaRPr>
          </a:p>
          <a:p>
            <a:pPr algn="l"/>
            <a:r>
              <a:rPr lang="en-IN" b="0" i="0" dirty="0">
                <a:solidFill>
                  <a:srgbClr val="000000"/>
                </a:solidFill>
                <a:effectLst/>
                <a:latin typeface="Courier New" panose="02070309020205020404" pitchFamily="49" charset="0"/>
              </a:rPr>
              <a:t>TRUNCATE TABLE </a:t>
            </a:r>
            <a:r>
              <a:rPr lang="en-IN" b="0" i="0" dirty="0" err="1">
                <a:solidFill>
                  <a:srgbClr val="000000"/>
                </a:solidFill>
                <a:effectLst/>
                <a:latin typeface="Courier New" panose="02070309020205020404" pitchFamily="49" charset="0"/>
              </a:rPr>
              <a:t>table_name</a:t>
            </a:r>
            <a:r>
              <a:rPr lang="en-IN" b="0" i="0" dirty="0">
                <a:solidFill>
                  <a:srgbClr val="000000"/>
                </a:solidFill>
                <a:effectLst/>
                <a:latin typeface="Courier New" panose="02070309020205020404" pitchFamily="49" charset="0"/>
              </a:rPr>
              <a:t>;</a:t>
            </a:r>
          </a:p>
          <a:p>
            <a:pPr algn="l"/>
            <a:endParaRPr lang="en-IN" b="0" i="0" dirty="0">
              <a:solidFill>
                <a:srgbClr val="000000"/>
              </a:solidFill>
              <a:effectLst/>
              <a:latin typeface="Courier New" panose="02070309020205020404" pitchFamily="49" charset="0"/>
            </a:endParaRPr>
          </a:p>
          <a:p>
            <a:pPr algn="l"/>
            <a:endParaRPr lang="en-IN" dirty="0">
              <a:solidFill>
                <a:srgbClr val="000000"/>
              </a:solidFill>
              <a:latin typeface="Courier New" panose="02070309020205020404" pitchFamily="49" charset="0"/>
            </a:endParaRPr>
          </a:p>
          <a:p>
            <a:pPr algn="l"/>
            <a:r>
              <a:rPr lang="en-US" b="1" i="0" dirty="0">
                <a:solidFill>
                  <a:srgbClr val="1375B0"/>
                </a:solidFill>
                <a:effectLst/>
                <a:latin typeface="Nunito Sans" pitchFamily="2" charset="0"/>
              </a:rPr>
              <a:t>4. DROP</a:t>
            </a:r>
          </a:p>
          <a:p>
            <a:pPr algn="l"/>
            <a:endParaRPr lang="en-US" b="1" i="0" dirty="0">
              <a:solidFill>
                <a:srgbClr val="1375B0"/>
              </a:solidFill>
              <a:effectLst/>
              <a:latin typeface="Nunito Sans" pitchFamily="2" charset="0"/>
            </a:endParaRPr>
          </a:p>
          <a:p>
            <a:pPr algn="l"/>
            <a:r>
              <a:rPr lang="en-US" b="0" i="0" dirty="0">
                <a:solidFill>
                  <a:srgbClr val="4D5968"/>
                </a:solidFill>
                <a:effectLst/>
                <a:latin typeface="Nunito Sans" pitchFamily="2" charset="0"/>
              </a:rPr>
              <a:t>DROP TABLE SQL command is used to delete a database object from the database. We can even delete the database using the DROP command. We cannot perform a rollback operation to undo a DROP database/table command.</a:t>
            </a:r>
          </a:p>
          <a:p>
            <a:pPr algn="l"/>
            <a:endParaRPr lang="en-US" b="0" i="0" dirty="0">
              <a:solidFill>
                <a:srgbClr val="4D5968"/>
              </a:solidFill>
              <a:effectLst/>
              <a:latin typeface="Nunito Sans" pitchFamily="2" charset="0"/>
            </a:endParaRPr>
          </a:p>
          <a:p>
            <a:r>
              <a:rPr lang="en-IN" b="0" i="0" dirty="0">
                <a:effectLst/>
                <a:latin typeface="Nunito Sans" pitchFamily="2" charset="0"/>
              </a:rPr>
              <a:t>basic syntax:</a:t>
            </a:r>
            <a:endParaRPr lang="en-US" b="0" i="0" dirty="0">
              <a:solidFill>
                <a:srgbClr val="4D5968"/>
              </a:solidFill>
              <a:effectLst/>
              <a:latin typeface="Nunito Sans" pitchFamily="2" charset="0"/>
            </a:endParaRPr>
          </a:p>
          <a:p>
            <a:pPr algn="l"/>
            <a:r>
              <a:rPr lang="en-IN" b="0" i="0" dirty="0">
                <a:solidFill>
                  <a:srgbClr val="000000"/>
                </a:solidFill>
                <a:effectLst/>
                <a:latin typeface="Courier New" panose="02070309020205020404" pitchFamily="49" charset="0"/>
              </a:rPr>
              <a:t>DROP DATABASE </a:t>
            </a:r>
            <a:r>
              <a:rPr lang="en-IN" b="0" i="0" dirty="0" err="1">
                <a:solidFill>
                  <a:srgbClr val="000000"/>
                </a:solidFill>
                <a:effectLst/>
                <a:latin typeface="Courier New" panose="02070309020205020404" pitchFamily="49" charset="0"/>
              </a:rPr>
              <a:t>database_name</a:t>
            </a:r>
            <a:r>
              <a:rPr lang="en-IN" b="0" i="0" dirty="0">
                <a:solidFill>
                  <a:srgbClr val="000000"/>
                </a:solidFill>
                <a:effectLst/>
                <a:latin typeface="Courier New" panose="02070309020205020404" pitchFamily="49" charset="0"/>
              </a:rPr>
              <a:t>;</a:t>
            </a:r>
            <a:endParaRPr lang="en-US" dirty="0">
              <a:solidFill>
                <a:srgbClr val="4D5968"/>
              </a:solidFill>
              <a:latin typeface="Nunito Sans" pitchFamily="2" charset="0"/>
            </a:endParaRPr>
          </a:p>
          <a:p>
            <a:pPr algn="l"/>
            <a:endParaRPr lang="en-US" b="0" i="0" dirty="0">
              <a:solidFill>
                <a:srgbClr val="4D5968"/>
              </a:solidFill>
              <a:effectLst/>
              <a:latin typeface="Nunito Sans" pitchFamily="2" charset="0"/>
            </a:endParaRPr>
          </a:p>
          <a:p>
            <a:pPr algn="l"/>
            <a:r>
              <a:rPr lang="en-IN" b="0" i="0" dirty="0">
                <a:solidFill>
                  <a:srgbClr val="000000"/>
                </a:solidFill>
                <a:effectLst/>
                <a:latin typeface="Courier New" panose="02070309020205020404" pitchFamily="49" charset="0"/>
              </a:rPr>
              <a:t>DROP TABLE </a:t>
            </a:r>
            <a:r>
              <a:rPr lang="en-IN" b="0" i="0" dirty="0" err="1">
                <a:solidFill>
                  <a:srgbClr val="000000"/>
                </a:solidFill>
                <a:effectLst/>
                <a:latin typeface="Courier New" panose="02070309020205020404" pitchFamily="49" charset="0"/>
              </a:rPr>
              <a:t>table_name</a:t>
            </a:r>
            <a:r>
              <a:rPr lang="en-IN" b="0" i="0" dirty="0">
                <a:solidFill>
                  <a:srgbClr val="000000"/>
                </a:solidFill>
                <a:effectLst/>
                <a:latin typeface="Courier New" panose="02070309020205020404" pitchFamily="49" charset="0"/>
              </a:rPr>
              <a:t>;</a:t>
            </a:r>
            <a:endParaRPr lang="en-US" b="0" i="0" dirty="0">
              <a:solidFill>
                <a:srgbClr val="4D5968"/>
              </a:solidFill>
              <a:effectLst/>
              <a:latin typeface="Nunito Sans" pitchFamily="2" charset="0"/>
            </a:endParaRPr>
          </a:p>
          <a:p>
            <a:endParaRPr lang="en-IN" dirty="0"/>
          </a:p>
        </p:txBody>
      </p:sp>
    </p:spTree>
    <p:extLst>
      <p:ext uri="{BB962C8B-B14F-4D97-AF65-F5344CB8AC3E}">
        <p14:creationId xmlns:p14="http://schemas.microsoft.com/office/powerpoint/2010/main" val="290925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2EE40-B8B1-4D44-A3D5-391379FB4651}"/>
              </a:ext>
            </a:extLst>
          </p:cNvPr>
          <p:cNvSpPr txBox="1"/>
          <p:nvPr/>
        </p:nvSpPr>
        <p:spPr>
          <a:xfrm>
            <a:off x="279918" y="233265"/>
            <a:ext cx="11793894" cy="2308324"/>
          </a:xfrm>
          <a:prstGeom prst="rect">
            <a:avLst/>
          </a:prstGeom>
          <a:noFill/>
        </p:spPr>
        <p:txBody>
          <a:bodyPr wrap="square" rtlCol="0">
            <a:spAutoFit/>
          </a:bodyPr>
          <a:lstStyle/>
          <a:p>
            <a:pPr algn="l"/>
            <a:r>
              <a:rPr lang="en-US" b="1" i="0" dirty="0">
                <a:solidFill>
                  <a:srgbClr val="1375B0"/>
                </a:solidFill>
                <a:effectLst/>
                <a:latin typeface="Nunito Sans" pitchFamily="2" charset="0"/>
              </a:rPr>
              <a:t>5. COMMENT</a:t>
            </a:r>
          </a:p>
          <a:p>
            <a:pPr algn="l"/>
            <a:endParaRPr lang="en-US" b="1" i="0" dirty="0">
              <a:solidFill>
                <a:srgbClr val="1375B0"/>
              </a:solidFill>
              <a:effectLst/>
              <a:latin typeface="Nunito Sans" pitchFamily="2" charset="0"/>
            </a:endParaRPr>
          </a:p>
          <a:p>
            <a:pPr algn="l"/>
            <a:r>
              <a:rPr lang="en-US" b="0" i="0" dirty="0">
                <a:solidFill>
                  <a:srgbClr val="4D5968"/>
                </a:solidFill>
                <a:effectLst/>
                <a:latin typeface="Nunito Sans" pitchFamily="2" charset="0"/>
              </a:rPr>
              <a:t>Comments in SQL are similar to comments in other programming languages such as Java, C++, Python, etc. They are primarily used to define a code section for easier understanding. Comments can be a single line, multi-line, or even inline types.</a:t>
            </a:r>
          </a:p>
          <a:p>
            <a:pPr algn="l"/>
            <a:endParaRPr lang="en-US" dirty="0">
              <a:solidFill>
                <a:srgbClr val="4D5968"/>
              </a:solidFill>
              <a:latin typeface="Nunito Sans" pitchFamily="2" charset="0"/>
            </a:endParaRPr>
          </a:p>
          <a:p>
            <a:pPr algn="l"/>
            <a:endParaRPr lang="en-US" b="0" i="0" dirty="0">
              <a:solidFill>
                <a:srgbClr val="4D5968"/>
              </a:solidFill>
              <a:effectLst/>
              <a:latin typeface="Nunito Sans" pitchFamily="2" charset="0"/>
            </a:endParaRPr>
          </a:p>
          <a:p>
            <a:endParaRPr lang="en-IN" dirty="0"/>
          </a:p>
        </p:txBody>
      </p:sp>
      <p:pic>
        <p:nvPicPr>
          <p:cNvPr id="4" name="Picture 3">
            <a:extLst>
              <a:ext uri="{FF2B5EF4-FFF2-40B4-BE49-F238E27FC236}">
                <a16:creationId xmlns:a16="http://schemas.microsoft.com/office/drawing/2014/main" id="{2ABB6FE9-1822-4BCF-AAFE-A1681E980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874" y="1670180"/>
            <a:ext cx="9425940" cy="4823926"/>
          </a:xfrm>
          <a:prstGeom prst="rect">
            <a:avLst/>
          </a:prstGeom>
        </p:spPr>
      </p:pic>
    </p:spTree>
    <p:extLst>
      <p:ext uri="{BB962C8B-B14F-4D97-AF65-F5344CB8AC3E}">
        <p14:creationId xmlns:p14="http://schemas.microsoft.com/office/powerpoint/2010/main" val="58079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24E32C-7C9D-4A10-9918-C0A1BD104B6A}"/>
              </a:ext>
            </a:extLst>
          </p:cNvPr>
          <p:cNvSpPr txBox="1"/>
          <p:nvPr/>
        </p:nvSpPr>
        <p:spPr>
          <a:xfrm>
            <a:off x="3769568" y="130629"/>
            <a:ext cx="5346440" cy="461665"/>
          </a:xfrm>
          <a:prstGeom prst="rect">
            <a:avLst/>
          </a:prstGeom>
          <a:noFill/>
        </p:spPr>
        <p:txBody>
          <a:bodyPr wrap="square" rtlCol="0">
            <a:spAutoFit/>
          </a:bodyPr>
          <a:lstStyle/>
          <a:p>
            <a:r>
              <a:rPr lang="en-IN" sz="2400" b="1" i="0" u="sng" dirty="0">
                <a:solidFill>
                  <a:srgbClr val="C00000"/>
                </a:solidFill>
                <a:effectLst/>
                <a:latin typeface="urw-din"/>
              </a:rPr>
              <a:t>DML(Data Manipulation Language): </a:t>
            </a:r>
          </a:p>
        </p:txBody>
      </p:sp>
      <p:sp>
        <p:nvSpPr>
          <p:cNvPr id="3" name="TextBox 2">
            <a:extLst>
              <a:ext uri="{FF2B5EF4-FFF2-40B4-BE49-F238E27FC236}">
                <a16:creationId xmlns:a16="http://schemas.microsoft.com/office/drawing/2014/main" id="{D366000C-B227-4450-A9AC-9C6BD3E0B6C7}"/>
              </a:ext>
            </a:extLst>
          </p:cNvPr>
          <p:cNvSpPr txBox="1"/>
          <p:nvPr/>
        </p:nvSpPr>
        <p:spPr>
          <a:xfrm>
            <a:off x="311020" y="639347"/>
            <a:ext cx="11569959" cy="7294305"/>
          </a:xfrm>
          <a:prstGeom prst="rect">
            <a:avLst/>
          </a:prstGeom>
          <a:noFill/>
        </p:spPr>
        <p:txBody>
          <a:bodyPr wrap="square" rtlCol="0">
            <a:spAutoFit/>
          </a:bodyPr>
          <a:lstStyle/>
          <a:p>
            <a:r>
              <a:rPr lang="en-US" b="0" i="0" dirty="0">
                <a:effectLst/>
                <a:latin typeface="urw-din"/>
              </a:rPr>
              <a:t>The SQL commands that deals with the manipulation of data present in the database belong to DML or Data Manipulation Language and this includes most of the SQL statements. It is the component of the SQL statement that controls access to data and to the database. </a:t>
            </a:r>
          </a:p>
          <a:p>
            <a:endParaRPr lang="en-US" dirty="0">
              <a:latin typeface="urw-din"/>
            </a:endParaRPr>
          </a:p>
          <a:p>
            <a:pPr algn="l" fontAlgn="base"/>
            <a:r>
              <a:rPr lang="en-US" b="0" i="0" dirty="0">
                <a:effectLst/>
                <a:latin typeface="urw-din"/>
              </a:rPr>
              <a:t>List of DML commands: </a:t>
            </a:r>
          </a:p>
          <a:p>
            <a:pPr algn="just" fontAlgn="base">
              <a:buFont typeface="Arial" panose="020B0604020202020204" pitchFamily="34" charset="0"/>
              <a:buChar char="•"/>
            </a:pPr>
            <a:r>
              <a:rPr lang="en-US" b="1" i="0" u="sng" dirty="0">
                <a:effectLst/>
                <a:latin typeface="urw-din"/>
                <a:hlinkClick r:id="rId2">
                  <a:extLst>
                    <a:ext uri="{A12FA001-AC4F-418D-AE19-62706E023703}">
                      <ahyp:hlinkClr xmlns:ahyp="http://schemas.microsoft.com/office/drawing/2018/hyperlinkcolor" val="tx"/>
                    </a:ext>
                  </a:extLst>
                </a:hlinkClick>
              </a:rPr>
              <a:t>INSERT</a:t>
            </a:r>
            <a:r>
              <a:rPr lang="en-US" b="0" i="0" dirty="0">
                <a:effectLst/>
                <a:latin typeface="urw-din"/>
              </a:rPr>
              <a:t> : It is used to insert data into a table.</a:t>
            </a:r>
          </a:p>
          <a:p>
            <a:pPr algn="just" fontAlgn="base"/>
            <a:endParaRPr lang="en-US" dirty="0">
              <a:latin typeface="urw-din"/>
            </a:endParaRPr>
          </a:p>
          <a:p>
            <a:pPr algn="just" fontAlgn="base"/>
            <a:r>
              <a:rPr lang="en-IN" b="0" i="0" dirty="0">
                <a:effectLst/>
                <a:latin typeface="Nunito Sans" pitchFamily="2" charset="0"/>
              </a:rPr>
              <a:t>basic syntax</a:t>
            </a:r>
            <a:r>
              <a:rPr lang="en-US" b="0" i="0" dirty="0">
                <a:effectLst/>
                <a:latin typeface="urw-din"/>
              </a:rPr>
              <a:t>:</a:t>
            </a:r>
            <a:endParaRPr lang="en-US" dirty="0">
              <a:latin typeface="urw-din"/>
            </a:endParaRPr>
          </a:p>
          <a:p>
            <a:pPr algn="just" fontAlgn="base"/>
            <a:r>
              <a:rPr lang="en-US" b="0" i="0" dirty="0">
                <a:solidFill>
                  <a:srgbClr val="000000"/>
                </a:solidFill>
                <a:effectLst/>
                <a:latin typeface="Courier New" panose="02070309020205020404" pitchFamily="49" charset="0"/>
              </a:rPr>
              <a:t>INSERT INTO tablename (column_name_1, column_name_2, column_name_3, ...)</a:t>
            </a:r>
            <a:br>
              <a:rPr lang="en-US" dirty="0"/>
            </a:br>
            <a:r>
              <a:rPr lang="en-US" b="0" i="0" dirty="0">
                <a:solidFill>
                  <a:srgbClr val="000000"/>
                </a:solidFill>
                <a:effectLst/>
                <a:latin typeface="Courier New" panose="02070309020205020404" pitchFamily="49" charset="0"/>
              </a:rPr>
              <a:t>VALUES (value1, value2, value3, ...)</a:t>
            </a:r>
            <a:endParaRPr lang="en-US" b="0" i="0" dirty="0">
              <a:effectLst/>
              <a:latin typeface="urw-din"/>
            </a:endParaRPr>
          </a:p>
          <a:p>
            <a:pPr algn="just" fontAlgn="base">
              <a:buFont typeface="Arial" panose="020B0604020202020204" pitchFamily="34" charset="0"/>
              <a:buChar char="•"/>
            </a:pPr>
            <a:endParaRPr lang="en-US" b="0" i="0" dirty="0">
              <a:effectLst/>
              <a:latin typeface="urw-din"/>
            </a:endParaRPr>
          </a:p>
          <a:p>
            <a:pPr algn="just" fontAlgn="base">
              <a:buFont typeface="Arial" panose="020B0604020202020204" pitchFamily="34" charset="0"/>
              <a:buChar char="•"/>
            </a:pPr>
            <a:r>
              <a:rPr lang="en-US" b="1" i="0" u="sng" dirty="0">
                <a:effectLst/>
                <a:latin typeface="urw-din"/>
                <a:hlinkClick r:id="rId3">
                  <a:extLst>
                    <a:ext uri="{A12FA001-AC4F-418D-AE19-62706E023703}">
                      <ahyp:hlinkClr xmlns:ahyp="http://schemas.microsoft.com/office/drawing/2018/hyperlinkcolor" val="tx"/>
                    </a:ext>
                  </a:extLst>
                </a:hlinkClick>
              </a:rPr>
              <a:t>UPDATE</a:t>
            </a:r>
            <a:r>
              <a:rPr lang="en-US" b="1" i="0" dirty="0">
                <a:effectLst/>
                <a:latin typeface="urw-din"/>
              </a:rPr>
              <a:t>:</a:t>
            </a:r>
            <a:r>
              <a:rPr lang="en-US" b="0" i="0" dirty="0">
                <a:effectLst/>
                <a:latin typeface="urw-din"/>
              </a:rPr>
              <a:t> It is used to update existing data within a table.</a:t>
            </a:r>
          </a:p>
          <a:p>
            <a:pPr algn="just" fontAlgn="base"/>
            <a:r>
              <a:rPr lang="en-US" dirty="0">
                <a:latin typeface="urw-din"/>
              </a:rPr>
              <a:t>  </a:t>
            </a:r>
          </a:p>
          <a:p>
            <a:pPr algn="just" fontAlgn="base"/>
            <a:r>
              <a:rPr lang="en-IN" b="0" i="0" dirty="0">
                <a:effectLst/>
                <a:latin typeface="Nunito Sans" pitchFamily="2" charset="0"/>
              </a:rPr>
              <a:t>basic syntax</a:t>
            </a:r>
            <a:r>
              <a:rPr lang="en-US" b="0" i="0" dirty="0">
                <a:effectLst/>
                <a:latin typeface="urw-din"/>
              </a:rPr>
              <a:t>:</a:t>
            </a:r>
            <a:endParaRPr lang="en-US" dirty="0">
              <a:latin typeface="urw-din"/>
            </a:endParaRPr>
          </a:p>
          <a:p>
            <a:pPr fontAlgn="base"/>
            <a:r>
              <a:rPr lang="en-US" b="0" i="0" dirty="0">
                <a:solidFill>
                  <a:srgbClr val="000000"/>
                </a:solidFill>
                <a:effectLst/>
                <a:latin typeface="Courier New" panose="02070309020205020404" pitchFamily="49" charset="0"/>
              </a:rPr>
              <a:t>UPDATE tablename</a:t>
            </a:r>
            <a:br>
              <a:rPr lang="en-US" dirty="0"/>
            </a:br>
            <a:r>
              <a:rPr lang="en-US" b="0" i="0" dirty="0">
                <a:solidFill>
                  <a:srgbClr val="000000"/>
                </a:solidFill>
                <a:effectLst/>
                <a:latin typeface="Courier New" panose="02070309020205020404" pitchFamily="49" charset="0"/>
              </a:rPr>
              <a:t>SET column_name_1 = value1, column_name_2 = value2, ...</a:t>
            </a:r>
            <a:br>
              <a:rPr lang="en-US" dirty="0"/>
            </a:br>
            <a:r>
              <a:rPr lang="en-US" b="0" i="0" dirty="0">
                <a:solidFill>
                  <a:srgbClr val="000000"/>
                </a:solidFill>
                <a:effectLst/>
                <a:latin typeface="Courier New" panose="02070309020205020404" pitchFamily="49" charset="0"/>
              </a:rPr>
              <a:t>WHERE condition;</a:t>
            </a:r>
          </a:p>
          <a:p>
            <a:pPr fontAlgn="base"/>
            <a:endParaRPr lang="en-US" dirty="0">
              <a:solidFill>
                <a:srgbClr val="000000"/>
              </a:solidFill>
              <a:latin typeface="Courier New" panose="02070309020205020404" pitchFamily="49" charset="0"/>
            </a:endParaRPr>
          </a:p>
          <a:p>
            <a:pPr marL="0" marR="0" lvl="0" indent="0" algn="just"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sng" strike="noStrike" kern="1200" cap="none" spc="0" normalizeH="0" baseline="0" noProof="0" dirty="0">
                <a:ln>
                  <a:noFill/>
                </a:ln>
                <a:solidFill>
                  <a:prstClr val="black"/>
                </a:solidFill>
                <a:effectLst/>
                <a:uLnTx/>
                <a:uFillTx/>
                <a:latin typeface="urw-din"/>
                <a:ea typeface="+mn-ea"/>
                <a:cs typeface="+mn-cs"/>
                <a:hlinkClick r:id="rId4">
                  <a:extLst>
                    <a:ext uri="{A12FA001-AC4F-418D-AE19-62706E023703}">
                      <ahyp:hlinkClr xmlns:ahyp="http://schemas.microsoft.com/office/drawing/2018/hyperlinkcolor" val="tx"/>
                    </a:ext>
                  </a:extLst>
                </a:hlinkClick>
              </a:rPr>
              <a:t>DELETE</a:t>
            </a:r>
            <a:r>
              <a:rPr kumimoji="0" lang="en-US" sz="1800" b="0" i="0" u="none" strike="noStrike" kern="1200" cap="none" spc="0" normalizeH="0" baseline="0" noProof="0" dirty="0">
                <a:ln>
                  <a:noFill/>
                </a:ln>
                <a:solidFill>
                  <a:prstClr val="black"/>
                </a:solidFill>
                <a:effectLst/>
                <a:uLnTx/>
                <a:uFillTx/>
                <a:latin typeface="urw-din"/>
                <a:ea typeface="+mn-ea"/>
                <a:cs typeface="+mn-cs"/>
              </a:rPr>
              <a:t> : It is used to delete records from a database table.</a:t>
            </a:r>
          </a:p>
          <a:p>
            <a:pPr marL="0" marR="0" lvl="0" indent="0" algn="just" defTabSz="457200" rtl="0" eaLnBrk="1" fontAlgn="base"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urw-din"/>
              <a:ea typeface="+mn-ea"/>
              <a:cs typeface="+mn-cs"/>
            </a:endParaRPr>
          </a:p>
          <a:p>
            <a:pPr algn="just" fontAlgn="base">
              <a:defRPr/>
            </a:pPr>
            <a:r>
              <a:rPr lang="en-IN" b="0" i="0" dirty="0">
                <a:effectLst/>
                <a:latin typeface="Nunito Sans" pitchFamily="2" charset="0"/>
              </a:rPr>
              <a:t>basic syntax</a:t>
            </a:r>
            <a:r>
              <a:rPr lang="en-US" b="0" i="0" dirty="0">
                <a:effectLst/>
                <a:latin typeface="urw-din"/>
              </a:rPr>
              <a:t>:</a:t>
            </a:r>
            <a:endParaRPr lang="en-US" dirty="0">
              <a:solidFill>
                <a:prstClr val="black"/>
              </a:solidFill>
              <a:latin typeface="urw-din"/>
            </a:endParaRPr>
          </a:p>
          <a:p>
            <a:pPr marL="0" marR="0" lvl="0" indent="0" algn="just" defTabSz="457200" rtl="0" eaLnBrk="1" fontAlgn="base" latinLnBrk="0" hangingPunct="1">
              <a:lnSpc>
                <a:spcPct val="100000"/>
              </a:lnSpc>
              <a:spcBef>
                <a:spcPts val="0"/>
              </a:spcBef>
              <a:spcAft>
                <a:spcPts val="0"/>
              </a:spcAft>
              <a:buClrTx/>
              <a:buSzTx/>
              <a:tabLst/>
              <a:defRPr/>
            </a:pPr>
            <a:r>
              <a:rPr lang="en-US" b="0" i="0" dirty="0">
                <a:solidFill>
                  <a:srgbClr val="000000"/>
                </a:solidFill>
                <a:effectLst/>
                <a:latin typeface="Courier New" panose="02070309020205020404" pitchFamily="49" charset="0"/>
              </a:rPr>
              <a:t>DELETE FROM tablename WHERE condition;</a:t>
            </a:r>
            <a:endParaRPr kumimoji="0" lang="en-US" sz="1800" b="0" i="0" u="none" strike="noStrike" kern="1200" cap="none" spc="0" normalizeH="0" baseline="0" noProof="0" dirty="0">
              <a:ln>
                <a:noFill/>
              </a:ln>
              <a:solidFill>
                <a:prstClr val="black"/>
              </a:solidFill>
              <a:effectLst/>
              <a:uLnTx/>
              <a:uFillTx/>
              <a:latin typeface="urw-din"/>
              <a:ea typeface="+mn-ea"/>
              <a:cs typeface="+mn-cs"/>
            </a:endParaRPr>
          </a:p>
          <a:p>
            <a:pPr fontAlgn="base"/>
            <a:endParaRPr lang="en-US" dirty="0">
              <a:solidFill>
                <a:srgbClr val="000000"/>
              </a:solidFill>
              <a:latin typeface="Courier New" panose="02070309020205020404" pitchFamily="49" charset="0"/>
            </a:endParaRPr>
          </a:p>
          <a:p>
            <a:pPr fontAlgn="base"/>
            <a:endParaRPr lang="en-US" b="0" i="0" dirty="0">
              <a:solidFill>
                <a:srgbClr val="000000"/>
              </a:solidFill>
              <a:effectLst/>
              <a:latin typeface="Courier New" panose="02070309020205020404" pitchFamily="49" charset="0"/>
            </a:endParaRPr>
          </a:p>
          <a:p>
            <a:pPr fontAlgn="base"/>
            <a:endParaRPr lang="en-US" b="0" i="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212718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07F0D8-323F-476E-A7E1-0BB2C0FE6125}"/>
              </a:ext>
            </a:extLst>
          </p:cNvPr>
          <p:cNvSpPr txBox="1"/>
          <p:nvPr/>
        </p:nvSpPr>
        <p:spPr>
          <a:xfrm>
            <a:off x="939670" y="906730"/>
            <a:ext cx="10312659" cy="1200329"/>
          </a:xfrm>
          <a:prstGeom prst="rect">
            <a:avLst/>
          </a:prstGeom>
          <a:noFill/>
        </p:spPr>
        <p:txBody>
          <a:bodyPr wrap="squar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lang="en-US" b="0" i="0" dirty="0">
                <a:solidFill>
                  <a:schemeClr val="tx1">
                    <a:lumMod val="95000"/>
                    <a:lumOff val="5000"/>
                  </a:schemeClr>
                </a:solidFill>
                <a:effectLst/>
                <a:latin typeface="urw-din"/>
              </a:rPr>
              <a:t>It is a component of SQL statement that allows getting data from the database and imposing order upon it. It includes the SELECT statement. This command allows getting the data out of the database to perform operations with it.</a:t>
            </a:r>
            <a:endParaRPr kumimoji="0" lang="en-US" sz="1800" b="0" i="0" u="none" strike="noStrike" kern="1200" cap="none" spc="0" normalizeH="0" baseline="0" noProof="0" dirty="0">
              <a:ln>
                <a:noFill/>
              </a:ln>
              <a:solidFill>
                <a:prstClr val="black"/>
              </a:solidFill>
              <a:effectLst/>
              <a:uLnTx/>
              <a:uFillTx/>
              <a:latin typeface="urw-din"/>
              <a:ea typeface="+mn-ea"/>
              <a:cs typeface="+mn-cs"/>
            </a:endParaRPr>
          </a:p>
          <a:p>
            <a:pPr marL="0" marR="0" lvl="0" indent="0" algn="just" defTabSz="457200" rtl="0" eaLnBrk="1" fontAlgn="base"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urw-din"/>
              <a:ea typeface="+mn-ea"/>
              <a:cs typeface="+mn-cs"/>
            </a:endParaRPr>
          </a:p>
        </p:txBody>
      </p:sp>
      <p:sp>
        <p:nvSpPr>
          <p:cNvPr id="6" name="TextBox 5">
            <a:extLst>
              <a:ext uri="{FF2B5EF4-FFF2-40B4-BE49-F238E27FC236}">
                <a16:creationId xmlns:a16="http://schemas.microsoft.com/office/drawing/2014/main" id="{43FA4BC2-56FB-4078-9FED-E4618362AA9E}"/>
              </a:ext>
            </a:extLst>
          </p:cNvPr>
          <p:cNvSpPr txBox="1"/>
          <p:nvPr/>
        </p:nvSpPr>
        <p:spPr>
          <a:xfrm>
            <a:off x="4124131" y="335902"/>
            <a:ext cx="4917232" cy="800219"/>
          </a:xfrm>
          <a:prstGeom prst="rect">
            <a:avLst/>
          </a:prstGeom>
          <a:noFill/>
        </p:spPr>
        <p:txBody>
          <a:bodyPr wrap="square" rtlCol="0">
            <a:spAutoFit/>
          </a:bodyPr>
          <a:lstStyle/>
          <a:p>
            <a:r>
              <a:rPr lang="en-IN" sz="2800" b="1" i="0" u="sng" dirty="0">
                <a:solidFill>
                  <a:srgbClr val="FF0000"/>
                </a:solidFill>
                <a:effectLst/>
                <a:latin typeface="urw-din"/>
              </a:rPr>
              <a:t>DQL (Data Query Language):</a:t>
            </a:r>
          </a:p>
          <a:p>
            <a:endParaRPr lang="en-IN" dirty="0"/>
          </a:p>
        </p:txBody>
      </p:sp>
      <p:sp>
        <p:nvSpPr>
          <p:cNvPr id="7" name="TextBox 6">
            <a:extLst>
              <a:ext uri="{FF2B5EF4-FFF2-40B4-BE49-F238E27FC236}">
                <a16:creationId xmlns:a16="http://schemas.microsoft.com/office/drawing/2014/main" id="{3DF40737-92B8-4437-8B22-F5407775669D}"/>
              </a:ext>
            </a:extLst>
          </p:cNvPr>
          <p:cNvSpPr txBox="1"/>
          <p:nvPr/>
        </p:nvSpPr>
        <p:spPr>
          <a:xfrm>
            <a:off x="606489" y="1997783"/>
            <a:ext cx="11234058" cy="4524315"/>
          </a:xfrm>
          <a:prstGeom prst="rect">
            <a:avLst/>
          </a:prstGeom>
          <a:noFill/>
        </p:spPr>
        <p:txBody>
          <a:bodyPr wrap="square" rtlCol="0">
            <a:spAutoFit/>
          </a:bodyPr>
          <a:lstStyle/>
          <a:p>
            <a:pPr algn="l"/>
            <a:r>
              <a:rPr lang="en-US" b="1" i="0" dirty="0">
                <a:solidFill>
                  <a:srgbClr val="4D5968"/>
                </a:solidFill>
                <a:effectLst/>
                <a:latin typeface="Nunito Sans" pitchFamily="2" charset="0"/>
              </a:rPr>
              <a:t>SELECT:</a:t>
            </a:r>
            <a:r>
              <a:rPr lang="en-US" b="0" i="0" dirty="0">
                <a:solidFill>
                  <a:srgbClr val="4D5968"/>
                </a:solidFill>
                <a:effectLst/>
                <a:latin typeface="Nunito Sans" pitchFamily="2" charset="0"/>
              </a:rPr>
              <a:t> This is possibly the most basic SQL command. The select command is used to fetch or retrieve results from a particular table of a database. This is generally followed by specific column names or all column names (by making use of * ).</a:t>
            </a:r>
          </a:p>
          <a:p>
            <a:br>
              <a:rPr lang="en-US" dirty="0"/>
            </a:br>
            <a:endParaRPr lang="en-US" dirty="0"/>
          </a:p>
          <a:p>
            <a:endParaRPr lang="en-US" dirty="0"/>
          </a:p>
          <a:p>
            <a:endParaRPr lang="en-US" dirty="0"/>
          </a:p>
          <a:p>
            <a:endParaRPr lang="en-US" dirty="0"/>
          </a:p>
          <a:p>
            <a:endParaRPr lang="en-US" dirty="0"/>
          </a:p>
          <a:p>
            <a:r>
              <a:rPr lang="en-US" b="1" i="0" dirty="0">
                <a:solidFill>
                  <a:srgbClr val="4D5968"/>
                </a:solidFill>
                <a:effectLst/>
                <a:latin typeface="Nunito Sans" pitchFamily="2" charset="0"/>
              </a:rPr>
              <a:t> WHERE:</a:t>
            </a:r>
            <a:r>
              <a:rPr lang="en-US" b="0" i="0" dirty="0">
                <a:solidFill>
                  <a:srgbClr val="4D5968"/>
                </a:solidFill>
                <a:effectLst/>
                <a:latin typeface="Nunito Sans" pitchFamily="2" charset="0"/>
              </a:rPr>
              <a:t> The WHERE clause is one of the most important SQL commands as it is used to retrieve or fetch the specific data that is required for a particular case. This is helpful as it excludes all the irrelevant data.</a:t>
            </a:r>
          </a:p>
          <a:p>
            <a:endParaRPr lang="en-US" dirty="0">
              <a:solidFill>
                <a:srgbClr val="4D5968"/>
              </a:solidFill>
              <a:latin typeface="Nunito Sans" pitchFamily="2" charset="0"/>
            </a:endParaRPr>
          </a:p>
          <a:p>
            <a:r>
              <a:rPr lang="en-US" b="1" i="0" dirty="0">
                <a:solidFill>
                  <a:srgbClr val="4D5968"/>
                </a:solidFill>
                <a:effectLst/>
                <a:latin typeface="Nunito Sans" pitchFamily="2" charset="0"/>
              </a:rPr>
              <a:t>AND:</a:t>
            </a:r>
            <a:r>
              <a:rPr lang="en-US" b="0" i="0" dirty="0">
                <a:solidFill>
                  <a:srgbClr val="4D5968"/>
                </a:solidFill>
                <a:effectLst/>
                <a:latin typeface="Nunito Sans" pitchFamily="2" charset="0"/>
              </a:rPr>
              <a:t> This is an SQL operator which is used to combine two conditions. For the row to appear in the data result set, both the conditions should be true.</a:t>
            </a:r>
          </a:p>
          <a:p>
            <a:endParaRPr lang="en-US" dirty="0">
              <a:solidFill>
                <a:srgbClr val="4D5968"/>
              </a:solidFill>
              <a:latin typeface="Nunito Sans" pitchFamily="2" charset="0"/>
            </a:endParaRPr>
          </a:p>
          <a:p>
            <a:endParaRPr lang="en-IN" dirty="0"/>
          </a:p>
        </p:txBody>
      </p:sp>
      <p:pic>
        <p:nvPicPr>
          <p:cNvPr id="9" name="Picture 8">
            <a:extLst>
              <a:ext uri="{FF2B5EF4-FFF2-40B4-BE49-F238E27FC236}">
                <a16:creationId xmlns:a16="http://schemas.microsoft.com/office/drawing/2014/main" id="{B6E6302C-6569-4C94-9F9E-D8FB187C7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107" y="2968721"/>
            <a:ext cx="3451062" cy="1009650"/>
          </a:xfrm>
          <a:prstGeom prst="rect">
            <a:avLst/>
          </a:prstGeom>
        </p:spPr>
      </p:pic>
      <p:pic>
        <p:nvPicPr>
          <p:cNvPr id="11" name="Picture 10">
            <a:extLst>
              <a:ext uri="{FF2B5EF4-FFF2-40B4-BE49-F238E27FC236}">
                <a16:creationId xmlns:a16="http://schemas.microsoft.com/office/drawing/2014/main" id="{9845AD30-4FFF-4BE3-AB4A-41F83EF6D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368" y="5734757"/>
            <a:ext cx="2528595" cy="927300"/>
          </a:xfrm>
          <a:prstGeom prst="rect">
            <a:avLst/>
          </a:prstGeom>
        </p:spPr>
      </p:pic>
    </p:spTree>
    <p:extLst>
      <p:ext uri="{BB962C8B-B14F-4D97-AF65-F5344CB8AC3E}">
        <p14:creationId xmlns:p14="http://schemas.microsoft.com/office/powerpoint/2010/main" val="220525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300601-1CE3-47CB-AC89-9F728D8C16A6}"/>
              </a:ext>
            </a:extLst>
          </p:cNvPr>
          <p:cNvSpPr txBox="1"/>
          <p:nvPr/>
        </p:nvSpPr>
        <p:spPr>
          <a:xfrm>
            <a:off x="167951" y="289249"/>
            <a:ext cx="11943184" cy="5909310"/>
          </a:xfrm>
          <a:prstGeom prst="rect">
            <a:avLst/>
          </a:prstGeom>
          <a:noFill/>
        </p:spPr>
        <p:txBody>
          <a:bodyPr wrap="square" rtlCol="0">
            <a:spAutoFit/>
          </a:bodyPr>
          <a:lstStyle/>
          <a:p>
            <a:r>
              <a:rPr lang="en-US" b="1" i="0" dirty="0">
                <a:solidFill>
                  <a:srgbClr val="4D5968"/>
                </a:solidFill>
                <a:effectLst/>
                <a:latin typeface="Nunito Sans" pitchFamily="2" charset="0"/>
              </a:rPr>
              <a:t> AVG():</a:t>
            </a:r>
            <a:r>
              <a:rPr lang="en-US" b="0" i="0" dirty="0">
                <a:solidFill>
                  <a:srgbClr val="4D5968"/>
                </a:solidFill>
                <a:effectLst/>
                <a:latin typeface="Nunito Sans" pitchFamily="2" charset="0"/>
              </a:rPr>
              <a:t> This is an aggregate function that is used to return the average value of a particular numeric column.</a:t>
            </a:r>
          </a:p>
          <a:p>
            <a:endParaRPr lang="en-US" b="0" i="0" dirty="0">
              <a:solidFill>
                <a:srgbClr val="4D5968"/>
              </a:solidFill>
              <a:effectLst/>
              <a:latin typeface="Nunito Sans" pitchFamily="2" charset="0"/>
            </a:endParaRPr>
          </a:p>
          <a:p>
            <a:endParaRPr lang="en-US" dirty="0">
              <a:solidFill>
                <a:srgbClr val="4D5968"/>
              </a:solidFill>
              <a:latin typeface="Nunito Sans" pitchFamily="2" charset="0"/>
            </a:endParaRPr>
          </a:p>
          <a:p>
            <a:r>
              <a:rPr lang="en-US" b="1" i="0" dirty="0">
                <a:solidFill>
                  <a:srgbClr val="4D5968"/>
                </a:solidFill>
                <a:effectLst/>
                <a:latin typeface="Nunito Sans" pitchFamily="2" charset="0"/>
              </a:rPr>
              <a:t>ORDER BY:</a:t>
            </a:r>
            <a:r>
              <a:rPr lang="en-US" b="0" i="0" dirty="0">
                <a:solidFill>
                  <a:srgbClr val="4D5968"/>
                </a:solidFill>
                <a:effectLst/>
                <a:latin typeface="Nunito Sans" pitchFamily="2" charset="0"/>
              </a:rPr>
              <a:t> This is used along with the select statement to sort the results either in ascending order or descending order. If no argument is given after the ORDER BY clause, it by default takes as the ascending order query.</a:t>
            </a:r>
          </a:p>
          <a:p>
            <a:r>
              <a:rPr lang="en-US" dirty="0">
                <a:solidFill>
                  <a:srgbClr val="4D5968"/>
                </a:solidFill>
                <a:latin typeface="Nunito Sans" pitchFamily="2" charset="0"/>
              </a:rPr>
              <a:t>   </a:t>
            </a:r>
          </a:p>
          <a:p>
            <a:endParaRPr lang="en-US" b="0" i="0" dirty="0">
              <a:solidFill>
                <a:srgbClr val="4D5968"/>
              </a:solidFill>
              <a:effectLst/>
              <a:latin typeface="Nunito Sans" pitchFamily="2" charset="0"/>
            </a:endParaRPr>
          </a:p>
          <a:p>
            <a:endParaRPr lang="en-US" dirty="0">
              <a:solidFill>
                <a:srgbClr val="4D5968"/>
              </a:solidFill>
              <a:latin typeface="Nunito Sans" pitchFamily="2" charset="0"/>
            </a:endParaRPr>
          </a:p>
          <a:p>
            <a:endParaRPr lang="en-US" b="1" i="0" dirty="0">
              <a:solidFill>
                <a:srgbClr val="4D5968"/>
              </a:solidFill>
              <a:effectLst/>
              <a:latin typeface="Nunito Sans" pitchFamily="2" charset="0"/>
            </a:endParaRPr>
          </a:p>
          <a:p>
            <a:r>
              <a:rPr lang="en-US" b="1" i="0" dirty="0">
                <a:solidFill>
                  <a:srgbClr val="4D5968"/>
                </a:solidFill>
                <a:effectLst/>
                <a:latin typeface="Nunito Sans" pitchFamily="2" charset="0"/>
              </a:rPr>
              <a:t>GROUP BY: </a:t>
            </a:r>
            <a:r>
              <a:rPr lang="en-US" b="0" i="0" dirty="0">
                <a:solidFill>
                  <a:srgbClr val="4D5968"/>
                </a:solidFill>
                <a:effectLst/>
                <a:latin typeface="Nunito Sans" pitchFamily="2" charset="0"/>
              </a:rPr>
              <a:t>this clause in the SQL commands is used to retrieve the data on the basis of some particular grouping related to one or more columns.</a:t>
            </a:r>
          </a:p>
          <a:p>
            <a:endParaRPr lang="en-US" dirty="0">
              <a:solidFill>
                <a:srgbClr val="4D5968"/>
              </a:solidFill>
              <a:latin typeface="Nunito Sans" pitchFamily="2" charset="0"/>
            </a:endParaRPr>
          </a:p>
          <a:p>
            <a:endParaRPr lang="en-IN" dirty="0"/>
          </a:p>
          <a:p>
            <a:endParaRPr lang="en-IN" dirty="0"/>
          </a:p>
          <a:p>
            <a:r>
              <a:rPr lang="en-US" b="1" i="0" dirty="0">
                <a:solidFill>
                  <a:srgbClr val="4D5968"/>
                </a:solidFill>
                <a:effectLst/>
                <a:latin typeface="Nunito Sans" pitchFamily="2" charset="0"/>
              </a:rPr>
              <a:t> HAVING:</a:t>
            </a:r>
            <a:r>
              <a:rPr lang="en-US" b="0" i="0" dirty="0">
                <a:solidFill>
                  <a:srgbClr val="4D5968"/>
                </a:solidFill>
                <a:effectLst/>
                <a:latin typeface="Nunito Sans" pitchFamily="2" charset="0"/>
              </a:rPr>
              <a:t> The HAVING clause is used to filter the data based on one or more group functions. This is quite very similar to using a WHERE clause but this includes the use by a group function.</a:t>
            </a:r>
            <a:endParaRPr lang="en-IN" b="0" i="0" dirty="0">
              <a:solidFill>
                <a:srgbClr val="4D5968"/>
              </a:solidFill>
              <a:effectLst/>
              <a:latin typeface="Nunito Sans" pitchFamily="2" charset="0"/>
            </a:endParaRP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42D7B499-9ADA-439D-8CE4-0397DAE0B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50" y="1779881"/>
            <a:ext cx="2981325" cy="771525"/>
          </a:xfrm>
          <a:prstGeom prst="rect">
            <a:avLst/>
          </a:prstGeom>
        </p:spPr>
      </p:pic>
      <p:pic>
        <p:nvPicPr>
          <p:cNvPr id="6" name="Picture 5">
            <a:extLst>
              <a:ext uri="{FF2B5EF4-FFF2-40B4-BE49-F238E27FC236}">
                <a16:creationId xmlns:a16="http://schemas.microsoft.com/office/drawing/2014/main" id="{2C24E799-42A8-42F0-8683-5B80A9679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963" y="3082015"/>
            <a:ext cx="2400300" cy="628650"/>
          </a:xfrm>
          <a:prstGeom prst="rect">
            <a:avLst/>
          </a:prstGeom>
        </p:spPr>
      </p:pic>
      <p:pic>
        <p:nvPicPr>
          <p:cNvPr id="8" name="Picture 7">
            <a:extLst>
              <a:ext uri="{FF2B5EF4-FFF2-40B4-BE49-F238E27FC236}">
                <a16:creationId xmlns:a16="http://schemas.microsoft.com/office/drawing/2014/main" id="{B8D096F9-15A6-421D-90F8-E9CCE313A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6837" y="597400"/>
            <a:ext cx="2114550" cy="523875"/>
          </a:xfrm>
          <a:prstGeom prst="rect">
            <a:avLst/>
          </a:prstGeom>
        </p:spPr>
      </p:pic>
      <p:pic>
        <p:nvPicPr>
          <p:cNvPr id="10" name="Picture 9">
            <a:extLst>
              <a:ext uri="{FF2B5EF4-FFF2-40B4-BE49-F238E27FC236}">
                <a16:creationId xmlns:a16="http://schemas.microsoft.com/office/drawing/2014/main" id="{1A47B871-91CA-46A0-A0C6-137FB6041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3963" y="4717208"/>
            <a:ext cx="2486025" cy="857250"/>
          </a:xfrm>
          <a:prstGeom prst="rect">
            <a:avLst/>
          </a:prstGeom>
        </p:spPr>
      </p:pic>
    </p:spTree>
    <p:extLst>
      <p:ext uri="{BB962C8B-B14F-4D97-AF65-F5344CB8AC3E}">
        <p14:creationId xmlns:p14="http://schemas.microsoft.com/office/powerpoint/2010/main" val="20311706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365</TotalTime>
  <Words>3215</Words>
  <Application>Microsoft Office PowerPoint</Application>
  <PresentationFormat>Widescreen</PresentationFormat>
  <Paragraphs>364</Paragraphs>
  <Slides>29</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29</vt:i4>
      </vt:variant>
    </vt:vector>
  </HeadingPairs>
  <TitlesOfParts>
    <vt:vector size="54" baseType="lpstr">
      <vt:lpstr>Arial</vt:lpstr>
      <vt:lpstr>Bahnschrift SemiCondensed</vt:lpstr>
      <vt:lpstr>charter</vt:lpstr>
      <vt:lpstr>Consolas</vt:lpstr>
      <vt:lpstr>Courier New</vt:lpstr>
      <vt:lpstr>erdana</vt:lpstr>
      <vt:lpstr>Gill Sans MT</vt:lpstr>
      <vt:lpstr>Heebo</vt:lpstr>
      <vt:lpstr>Hind</vt:lpstr>
      <vt:lpstr>inherit</vt:lpstr>
      <vt:lpstr>inter-bold</vt:lpstr>
      <vt:lpstr>inter-regular</vt:lpstr>
      <vt:lpstr>Menlo</vt:lpstr>
      <vt:lpstr>Nunito</vt:lpstr>
      <vt:lpstr>Nunito Sans</vt:lpstr>
      <vt:lpstr>Proxima Nova</vt:lpstr>
      <vt:lpstr>Raleway</vt:lpstr>
      <vt:lpstr>roboto</vt:lpstr>
      <vt:lpstr>Segoe UI</vt:lpstr>
      <vt:lpstr>SFMono-Regular</vt:lpstr>
      <vt:lpstr>sohne</vt:lpstr>
      <vt:lpstr>Source Code Pro</vt:lpstr>
      <vt:lpstr>source-code</vt:lpstr>
      <vt:lpstr>urw-din</vt:lpstr>
      <vt:lpstr>Parcel</vt:lpstr>
      <vt:lpstr> DBMS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Types of Entity Relationships in DBMS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dc:title>
  <dc:creator>vishnu vishal</dc:creator>
  <cp:lastModifiedBy>vishnu vishal</cp:lastModifiedBy>
  <cp:revision>7</cp:revision>
  <dcterms:created xsi:type="dcterms:W3CDTF">2022-08-01T09:33:24Z</dcterms:created>
  <dcterms:modified xsi:type="dcterms:W3CDTF">2022-08-02T10:28:50Z</dcterms:modified>
</cp:coreProperties>
</file>