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44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82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198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3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5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45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47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6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47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57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2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03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7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1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2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nine.com/code/java/methods/org.springframework.amqp.rabbit.core.RabbitAdmin/%3Cinit%3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2399-44FD-438C-97FF-8386E477E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RabbitMQ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27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94CD-13C2-4FD9-AC42-EF8A73B2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5841061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RabbitMQ is an open source message broker written in Java.</a:t>
            </a:r>
          </a:p>
          <a:p>
            <a:r>
              <a:rPr lang="en-IN" b="1" i="0" dirty="0">
                <a:effectLst/>
                <a:latin typeface="Heebo" pitchFamily="2" charset="-79"/>
                <a:cs typeface="Heebo" pitchFamily="2" charset="-79"/>
              </a:rPr>
              <a:t>Point to Point </a:t>
            </a:r>
            <a:r>
              <a:rPr lang="en-IN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Messaging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broker sends messages to only one consumer, while the other consumers will wait till they get the messages from the broker. No consumer will get the same message.</a:t>
            </a:r>
            <a:endParaRPr lang="en-IN" b="1" dirty="0">
              <a:solidFill>
                <a:srgbClr val="000000"/>
              </a:solidFill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.</a:t>
            </a:r>
            <a:r>
              <a:rPr lang="en-IN" b="1" i="0" dirty="0">
                <a:effectLst/>
                <a:latin typeface="Heebo" pitchFamily="2" charset="-79"/>
                <a:cs typeface="Heebo" pitchFamily="2" charset="-79"/>
              </a:rPr>
              <a:t> Publish/Subscribe</a:t>
            </a:r>
          </a:p>
          <a:p>
            <a:pPr marL="0" indent="0">
              <a:buNone/>
            </a:pPr>
            <a:r>
              <a:rPr lang="en-IN" b="1" dirty="0">
                <a:latin typeface="Heebo" pitchFamily="2" charset="-79"/>
                <a:cs typeface="Heebo" pitchFamily="2" charset="-79"/>
              </a:rPr>
              <a:t>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The Broker sends same copy of messages to all the active consumers. This type of communication is also known as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Topic based communication.</a:t>
            </a:r>
            <a:endParaRPr lang="en-IN" b="1" i="0" dirty="0"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b="1" dirty="0">
                <a:latin typeface="Heebo" pitchFamily="2" charset="-79"/>
                <a:cs typeface="Heebo" pitchFamily="2" charset="-79"/>
              </a:rPr>
              <a:t>       </a:t>
            </a:r>
            <a:endParaRPr lang="en-IN" b="1" i="0" dirty="0"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b="0" i="0" dirty="0">
                <a:effectLst/>
                <a:latin typeface="Heebo" pitchFamily="2" charset="-79"/>
                <a:cs typeface="Heebo" pitchFamily="2" charset="-79"/>
              </a:rPr>
              <a:t>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39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42C19-0689-4550-A0B7-CA2737704963}"/>
              </a:ext>
            </a:extLst>
          </p:cNvPr>
          <p:cNvSpPr txBox="1"/>
          <p:nvPr/>
        </p:nvSpPr>
        <p:spPr>
          <a:xfrm>
            <a:off x="279918" y="251927"/>
            <a:ext cx="1159795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US" b="0" i="0" dirty="0">
                <a:solidFill>
                  <a:schemeClr val="bg1"/>
                </a:solidFill>
                <a:effectLst/>
                <a:latin typeface="Raleway" pitchFamily="2" charset="0"/>
              </a:rPr>
              <a:t> we need to connect to it using java client</a:t>
            </a:r>
          </a:p>
          <a:p>
            <a:endParaRPr lang="en-US" dirty="0">
              <a:solidFill>
                <a:schemeClr val="bg1"/>
              </a:solidFill>
              <a:latin typeface="Raleway" pitchFamily="2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ConnectionFactory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factory = </a:t>
            </a:r>
            <a:r>
              <a:rPr lang="en-US" b="1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ConnectionFactory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(); </a:t>
            </a:r>
          </a:p>
          <a:p>
            <a:r>
              <a:rPr lang="en-US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factory.setHost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("localhost");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Connection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connection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factory.newConnection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Channel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channel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connection.createChannel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IN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factory.setPort</a:t>
            </a:r>
            <a:r>
              <a:rPr lang="en-IN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(15678);</a:t>
            </a:r>
          </a:p>
          <a:p>
            <a:r>
              <a:rPr lang="en-IN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factory.setUsername</a:t>
            </a:r>
            <a:r>
              <a:rPr lang="en-IN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(“un"); </a:t>
            </a:r>
          </a:p>
          <a:p>
            <a:r>
              <a:rPr lang="en-IN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factory.setPassword</a:t>
            </a:r>
            <a:r>
              <a:rPr lang="en-IN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("</a:t>
            </a:r>
            <a:r>
              <a:rPr lang="en-IN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MyPassword</a:t>
            </a:r>
            <a:r>
              <a:rPr lang="en-IN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");</a:t>
            </a:r>
          </a:p>
          <a:p>
            <a:endParaRPr lang="en-IN" dirty="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endParaRPr lang="en-IN" b="0" i="0" dirty="0">
              <a:solidFill>
                <a:schemeClr val="bg1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IN" b="1" u="sng" dirty="0">
                <a:solidFill>
                  <a:schemeClr val="bg1"/>
                </a:solidFill>
                <a:latin typeface="Source Code Pro" panose="020B0509030403020204" pitchFamily="49" charset="0"/>
              </a:rPr>
              <a:t>.PRODUCER: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channel.queueDeclare</a:t>
            </a:r>
            <a:r>
              <a:rPr lang="en-IN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("</a:t>
            </a:r>
            <a:r>
              <a:rPr lang="en-IN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products_queue</a:t>
            </a:r>
            <a:r>
              <a:rPr lang="en-IN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", false, false, false, null);</a:t>
            </a:r>
          </a:p>
          <a:p>
            <a:endParaRPr lang="en-IN" b="0" i="0" dirty="0">
              <a:solidFill>
                <a:schemeClr val="bg1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IN" b="1" u="sng" dirty="0">
                <a:solidFill>
                  <a:schemeClr val="bg1"/>
                </a:solidFill>
                <a:latin typeface="Source Code Pro" panose="020B0509030403020204" pitchFamily="49" charset="0"/>
              </a:rPr>
              <a:t>.</a:t>
            </a:r>
            <a:r>
              <a:rPr lang="en-IN" b="1" i="0" u="sng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Exchange Types:</a:t>
            </a:r>
          </a:p>
          <a:p>
            <a:pPr algn="l"/>
            <a:r>
              <a:rPr lang="en-IN" dirty="0">
                <a:solidFill>
                  <a:schemeClr val="bg1"/>
                </a:solidFill>
                <a:latin typeface="Segoe UI" panose="020B0502040204020203" pitchFamily="34" charset="0"/>
              </a:rPr>
              <a:t>   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the different type of exchanges available in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rabbitmq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</a:rPr>
              <a:t>-&gt;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Direct,Fanout,Topic,Headers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   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direct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exchange will deliver a messages to the queues based on the message routing key.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</a:rPr>
              <a:t>     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fanout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exchange will route messages to all of the queues that are bound to it.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        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topic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exchange will perform a wildcard match between the routing key and the routing pattern specified in                                                             the binding to publish a messages to queue.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</a:rPr>
              <a:t>           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headers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exchanges will use the message header attributes for routing.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            Create Exchange  at 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Add a new exchange panel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” .</a:t>
            </a:r>
            <a:endParaRPr lang="en-IN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4E4E4E"/>
                </a:solidFill>
                <a:latin typeface="Segoe UI" panose="020B0502040204020203" pitchFamily="34" charset="0"/>
              </a:rPr>
              <a:t> 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</a:endParaRPr>
          </a:p>
          <a:p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8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3B245-C4FA-4A19-9545-31D2A8F54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140301"/>
            <a:ext cx="10907485" cy="4756646"/>
          </a:xfrm>
        </p:spPr>
      </p:pic>
    </p:spTree>
    <p:extLst>
      <p:ext uri="{BB962C8B-B14F-4D97-AF65-F5344CB8AC3E}">
        <p14:creationId xmlns:p14="http://schemas.microsoft.com/office/powerpoint/2010/main" val="362617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7AB99-18BA-4B04-BDA3-0AF88EBDEE1C}"/>
              </a:ext>
            </a:extLst>
          </p:cNvPr>
          <p:cNvSpPr txBox="1"/>
          <p:nvPr/>
        </p:nvSpPr>
        <p:spPr>
          <a:xfrm>
            <a:off x="315685" y="200666"/>
            <a:ext cx="11560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RABBIT TEMPLATE:</a:t>
            </a:r>
          </a:p>
          <a:p>
            <a:endParaRPr lang="en-IN" b="1" u="sng" dirty="0"/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RabbitMQ</a:t>
            </a:r>
            <a:r>
              <a:rPr lang="en-I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b="0" i="0" dirty="0">
                <a:effectLst/>
                <a:latin typeface="Segoe UI" panose="020B0502040204020203" pitchFamily="34" charset="0"/>
              </a:rPr>
              <a:t>Queues: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Queue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is a buffer that stores a messages that are sent from the exchanges to queues.</a:t>
            </a: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B019B-E99B-4776-9C5C-FC4D4FBF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257786"/>
            <a:ext cx="6413143" cy="1737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B3683-D827-4644-94CB-3BB5D714CB51}"/>
              </a:ext>
            </a:extLst>
          </p:cNvPr>
          <p:cNvSpPr txBox="1"/>
          <p:nvPr/>
        </p:nvSpPr>
        <p:spPr>
          <a:xfrm>
            <a:off x="261257" y="3632041"/>
            <a:ext cx="11495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RabbitMQ Bindings (Bind Queue to Exchange):</a:t>
            </a:r>
          </a:p>
          <a:p>
            <a:r>
              <a:rPr lang="en-US" b="1" i="0" dirty="0">
                <a:effectLst/>
                <a:latin typeface="Segoe UI" panose="020B0502040204020203" pitchFamily="34" charset="0"/>
              </a:rPr>
              <a:t>binding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is a connection which is used to configure a relation between a </a:t>
            </a:r>
            <a:r>
              <a:rPr lang="en-US" b="0" i="0" strike="noStrike" dirty="0">
                <a:effectLst/>
                <a:latin typeface="Segoe UI" panose="020B0502040204020203" pitchFamily="34" charset="0"/>
              </a:rPr>
              <a:t>queue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and exchange. In simple words we can say, binding is a relationship between an exchange and a queue.</a:t>
            </a:r>
          </a:p>
          <a:p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Publish Messages:</a:t>
            </a:r>
          </a:p>
          <a:p>
            <a:r>
              <a:rPr lang="en-IN" dirty="0">
                <a:latin typeface="Segoe UI" panose="020B0502040204020203" pitchFamily="34" charset="0"/>
              </a:rPr>
              <a:t>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we can directly publish messages to </a:t>
            </a:r>
            <a:r>
              <a:rPr lang="en-US" dirty="0">
                <a:latin typeface="Segoe UI" panose="020B0502040204020203" pitchFamily="34" charset="0"/>
              </a:rPr>
              <a:t> queue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using web management portal for that we need to login into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rabbitmq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web.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               Read Messages from Queue:  -&gt; use negative  ack to retain the message in queue. </a:t>
            </a: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r>
              <a:rPr lang="en-IN" dirty="0">
                <a:solidFill>
                  <a:srgbClr val="4E4E4E"/>
                </a:solidFill>
                <a:latin typeface="Segoe UI" panose="020B0502040204020203" pitchFamily="34" charset="0"/>
              </a:rPr>
              <a:t>   </a:t>
            </a:r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86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78444-7861-4323-A777-25A21A7E7C94}"/>
              </a:ext>
            </a:extLst>
          </p:cNvPr>
          <p:cNvSpPr txBox="1"/>
          <p:nvPr/>
        </p:nvSpPr>
        <p:spPr>
          <a:xfrm>
            <a:off x="1604866" y="58846"/>
            <a:ext cx="118125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TEMPLATE AND RABBIT ADMIN CONFIGURATION: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@Bean Queue queue() { return new Queue(queueName, false); }</a:t>
            </a:r>
          </a:p>
          <a:p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@Bean DirectExchange exchange() {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return new DirectExchange(exchange);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}</a:t>
            </a:r>
          </a:p>
          <a:p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@Bean Binding binding(Queue queue, DirectExchange exchange) {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return BindingBuilder.bind(queue).to(exchange).with(routingkey);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} </a:t>
            </a:r>
          </a:p>
          <a:p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@Bean public MessageConverter jsonMessageConverter() {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return new Jackson2JsonMessageConverter();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} </a:t>
            </a:r>
          </a:p>
          <a:p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  <a:latin typeface="Menlo"/>
            </a:endParaRP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@Bean public AmqpTemplate rabbitTemplate(ConnectionFactory connectionFactory) {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final RabbitTemplate rabbitTemplate = new RabbitTemplate(connectionFactory); rabbitTemplate.setMessageConverter(jsonMessageConverter());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return rabbitTemplate;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@Bean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RabbitAdmin admin() {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RabbitAdmin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(connectionFactory());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EF2D2B-A603-4EC4-ABDA-A6A8D2D8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58AF5-F78A-46A1-8893-47ABF7621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70" y="1177290"/>
            <a:ext cx="9090660" cy="4503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33FE5D-771A-4ED0-9F5A-9DA29D9D3316}"/>
              </a:ext>
            </a:extLst>
          </p:cNvPr>
          <p:cNvSpPr txBox="1"/>
          <p:nvPr/>
        </p:nvSpPr>
        <p:spPr>
          <a:xfrm>
            <a:off x="849086" y="307910"/>
            <a:ext cx="68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RABBITMQ CONFIGURTION</a:t>
            </a:r>
          </a:p>
        </p:txBody>
      </p:sp>
    </p:spTree>
    <p:extLst>
      <p:ext uri="{BB962C8B-B14F-4D97-AF65-F5344CB8AC3E}">
        <p14:creationId xmlns:p14="http://schemas.microsoft.com/office/powerpoint/2010/main" val="369439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E9F84-DC28-48CB-A010-118D4366B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489080"/>
            <a:ext cx="8763000" cy="6210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F0F5CF-4434-4BD5-8C13-6FCEE31A9494}"/>
              </a:ext>
            </a:extLst>
          </p:cNvPr>
          <p:cNvSpPr txBox="1"/>
          <p:nvPr/>
        </p:nvSpPr>
        <p:spPr>
          <a:xfrm>
            <a:off x="354563" y="158620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RABBITMQ IMPLEMENTATIONS:</a:t>
            </a:r>
          </a:p>
        </p:txBody>
      </p:sp>
    </p:spTree>
    <p:extLst>
      <p:ext uri="{BB962C8B-B14F-4D97-AF65-F5344CB8AC3E}">
        <p14:creationId xmlns:p14="http://schemas.microsoft.com/office/powerpoint/2010/main" val="1044781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</TotalTime>
  <Words>505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Heebo</vt:lpstr>
      <vt:lpstr>Menlo</vt:lpstr>
      <vt:lpstr>Nunito</vt:lpstr>
      <vt:lpstr>Raleway</vt:lpstr>
      <vt:lpstr>Segoe UI</vt:lpstr>
      <vt:lpstr>Source Code Pro</vt:lpstr>
      <vt:lpstr>Tw Cen MT</vt:lpstr>
      <vt:lpstr>Circuit</vt:lpstr>
      <vt:lpstr>RabbitMQ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 </dc:title>
  <dc:creator>vishnu vishal</dc:creator>
  <cp:lastModifiedBy>vishnu vishal</cp:lastModifiedBy>
  <cp:revision>3</cp:revision>
  <dcterms:created xsi:type="dcterms:W3CDTF">2022-08-01T08:12:22Z</dcterms:created>
  <dcterms:modified xsi:type="dcterms:W3CDTF">2022-08-02T11:23:07Z</dcterms:modified>
</cp:coreProperties>
</file>