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cs/virtualization-vs-containerization#:~:text=Virtualization%20and%20containerization%20are%20the,the%20concept%20of%20a%20container.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C10E9-EBFF-4F20-A025-4AB226A7E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261" y="1300476"/>
            <a:ext cx="8637073" cy="2618554"/>
          </a:xfrm>
        </p:spPr>
        <p:txBody>
          <a:bodyPr>
            <a:normAutofit fontScale="90000"/>
          </a:bodyPr>
          <a:lstStyle/>
          <a:p>
            <a:br>
              <a:rPr lang="en-IN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  <a:hlinkClick r:id="rId2"/>
              </a:rPr>
            </a:br>
            <a:r>
              <a:rPr lang="en-IN" sz="4900" b="0" i="0" u="sng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  <a:hlinkClick r:id="rId2"/>
              </a:rPr>
              <a:t>Virtualization vs Containerization </a:t>
            </a:r>
            <a:br>
              <a:rPr lang="en-IN" b="0" i="0" u="sng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06ADD-3D75-403A-B719-05F652AE7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220" y="3429000"/>
            <a:ext cx="8637072" cy="1071095"/>
          </a:xfrm>
        </p:spPr>
        <p:txBody>
          <a:bodyPr/>
          <a:lstStyle/>
          <a:p>
            <a:r>
              <a:rPr lang="en-IN" dirty="0"/>
              <a:t>Difference</a:t>
            </a:r>
          </a:p>
        </p:txBody>
      </p:sp>
    </p:spTree>
    <p:extLst>
      <p:ext uri="{BB962C8B-B14F-4D97-AF65-F5344CB8AC3E}">
        <p14:creationId xmlns:p14="http://schemas.microsoft.com/office/powerpoint/2010/main" val="212389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1E29-2F8D-4242-A478-4FF7EE6D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956" y="830426"/>
            <a:ext cx="9603275" cy="539574"/>
          </a:xfrm>
        </p:spPr>
        <p:txBody>
          <a:bodyPr/>
          <a:lstStyle/>
          <a:p>
            <a:r>
              <a:rPr lang="en-IN" b="1" u="sng" dirty="0">
                <a:solidFill>
                  <a:srgbClr val="002060"/>
                </a:solidFill>
                <a:highlight>
                  <a:srgbClr val="C0C0C0"/>
                </a:highlight>
              </a:rPr>
              <a:t>Key </a:t>
            </a:r>
            <a:r>
              <a:rPr lang="en-IN" sz="2800" b="1" u="sng" dirty="0">
                <a:solidFill>
                  <a:srgbClr val="002060"/>
                </a:solidFill>
                <a:highlight>
                  <a:srgbClr val="C0C0C0"/>
                </a:highlight>
              </a:rPr>
              <a:t>points</a:t>
            </a:r>
            <a:r>
              <a:rPr lang="en-IN" b="1" u="sng" dirty="0">
                <a:solidFill>
                  <a:srgbClr val="002060"/>
                </a:solidFill>
                <a:highlight>
                  <a:srgbClr val="C0C0C0"/>
                </a:highlight>
              </a:rPr>
              <a:t>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888903-F76D-4CD1-9B11-B1DACF6CE1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773327"/>
              </p:ext>
            </p:extLst>
          </p:nvPr>
        </p:nvGraphicFramePr>
        <p:xfrm>
          <a:off x="1064956" y="1359068"/>
          <a:ext cx="9602788" cy="4601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1394">
                  <a:extLst>
                    <a:ext uri="{9D8B030D-6E8A-4147-A177-3AD203B41FA5}">
                      <a16:colId xmlns:a16="http://schemas.microsoft.com/office/drawing/2014/main" val="2814846838"/>
                    </a:ext>
                  </a:extLst>
                </a:gridCol>
                <a:gridCol w="4801394">
                  <a:extLst>
                    <a:ext uri="{9D8B030D-6E8A-4147-A177-3AD203B41FA5}">
                      <a16:colId xmlns:a16="http://schemas.microsoft.com/office/drawing/2014/main" val="1641547951"/>
                    </a:ext>
                  </a:extLst>
                </a:gridCol>
              </a:tblGrid>
              <a:tr h="609156">
                <a:tc>
                  <a:txBody>
                    <a:bodyPr/>
                    <a:lstStyle/>
                    <a:p>
                      <a:r>
                        <a:rPr lang="en-IN" sz="2400" dirty="0"/>
                        <a:t>             </a:t>
                      </a:r>
                      <a:r>
                        <a:rPr lang="en-IN" sz="3200" b="0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Virtualization</a:t>
                      </a:r>
                      <a:endParaRPr lang="en-IN" sz="2400" u="sng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          </a:t>
                      </a:r>
                      <a:r>
                        <a:rPr lang="en-IN" sz="3200" b="0" dirty="0">
                          <a:solidFill>
                            <a:srgbClr val="FFFF00"/>
                          </a:solidFill>
                        </a:rPr>
                        <a:t>Containerization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391094"/>
                  </a:ext>
                </a:extLst>
              </a:tr>
              <a:tr h="60915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an abstraction layer over computer hardware.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encapsulating an application in a container with its own operating environment.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47714"/>
                  </a:ext>
                </a:extLst>
              </a:tr>
              <a:tr h="60915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hardware elements of a single computer to be divided into multiple virtual computers.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container shares the kernel of the host OS with other containers, and the shared part of the OS is read-only.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84814"/>
                  </a:ext>
                </a:extLst>
              </a:tr>
              <a:tr h="609156">
                <a:tc>
                  <a:txBody>
                    <a:bodyPr/>
                    <a:lstStyle/>
                    <a:p>
                      <a:r>
                        <a:rPr lang="en-IN" dirty="0"/>
                        <a:t>Isolation of machines.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Isolation of processes.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02085"/>
                  </a:ext>
                </a:extLst>
              </a:tr>
              <a:tr h="60915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that takes advantage of all the available reserves on a single server.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containers are lightweight.so easily deployed on single server.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804708"/>
                  </a:ext>
                </a:extLst>
              </a:tr>
              <a:tr h="60915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 multiple operating systems on the hardware of a single physical server.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 multiple applications using the same operating system on a single virtual machine or server.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04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66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9606-C4DC-4002-B659-EA77EBE75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530243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Containerization:</a:t>
            </a:r>
            <a:br>
              <a:rPr lang="en-IN" b="1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</a:br>
            <a:br>
              <a:rPr lang="en-IN" b="1" i="0" dirty="0">
                <a:solidFill>
                  <a:srgbClr val="000000"/>
                </a:solidFill>
                <a:effectLst/>
                <a:latin typeface="Raleway" pitchFamily="2" charset="0"/>
              </a:rPr>
            </a:br>
            <a:r>
              <a:rPr lang="en-IN" sz="2200" b="1" i="0" dirty="0">
                <a:solidFill>
                  <a:srgbClr val="000000"/>
                </a:solidFill>
                <a:effectLst/>
                <a:latin typeface="Raleway" pitchFamily="2" charset="0"/>
              </a:rPr>
              <a:t>-</a:t>
            </a:r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The purpose of the containers is to encapsulate an application  and its  </a:t>
            </a:r>
            <a:br>
              <a:rPr lang="en-US" sz="2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</a:br>
            <a:r>
              <a:rPr lang="en-US" sz="2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      dependencies within its environment</a:t>
            </a:r>
            <a:r>
              <a:rPr lang="en-US" sz="31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.</a:t>
            </a:r>
            <a:br>
              <a:rPr lang="en-US" sz="31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</a:br>
            <a:r>
              <a:rPr lang="en-US" sz="31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- </a:t>
            </a:r>
            <a:r>
              <a:rPr lang="en-US" sz="2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This encapsulation allows them to run in isolation</a:t>
            </a:r>
            <a:br>
              <a:rPr lang="en-US" sz="2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</a:br>
            <a:r>
              <a:rPr lang="en-US" sz="2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    while using the same system resources and </a:t>
            </a:r>
            <a:br>
              <a:rPr lang="en-US" sz="2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</a:br>
            <a:r>
              <a:rPr lang="en-US" sz="2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    operating system as other containers within</a:t>
            </a:r>
            <a:br>
              <a:rPr lang="en-US" sz="2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</a:br>
            <a:r>
              <a:rPr lang="en-US" sz="2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    the server.</a:t>
            </a:r>
            <a:br>
              <a:rPr lang="en-US" sz="2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</a:br>
            <a:r>
              <a:rPr lang="en-US" sz="2200" dirty="0">
                <a:solidFill>
                  <a:srgbClr val="1A202C"/>
                </a:solidFill>
                <a:latin typeface="Open Sans" panose="020B0606030504020204" pitchFamily="34" charset="0"/>
              </a:rPr>
              <a:t>- </a:t>
            </a:r>
            <a:r>
              <a:rPr lang="en-US" sz="2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It allows for a much quicker, much more efficient </a:t>
            </a:r>
            <a:br>
              <a:rPr lang="en-US" sz="2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</a:br>
            <a:r>
              <a:rPr lang="en-US" sz="2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     deployment of applications.</a:t>
            </a:r>
            <a:br>
              <a:rPr lang="en-US" sz="2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</a:br>
            <a:r>
              <a:rPr lang="en-US" sz="2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-</a:t>
            </a:r>
            <a:r>
              <a:rPr lang="en-US" sz="14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Less secure and isolated at the process level</a:t>
            </a:r>
            <a:br>
              <a:rPr lang="en-US" sz="2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</a:br>
            <a:r>
              <a:rPr lang="en-US" sz="2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-</a:t>
            </a:r>
            <a:r>
              <a:rPr lang="en-IN" sz="2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 Lightweight, less resource usage.</a:t>
            </a:r>
            <a:br>
              <a:rPr lang="en-IN" sz="2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</a:br>
            <a:r>
              <a:rPr lang="en-IN" sz="2200" dirty="0">
                <a:solidFill>
                  <a:srgbClr val="1A202C"/>
                </a:solidFill>
                <a:latin typeface="Open Sans" panose="020B0606030504020204" pitchFamily="34" charset="0"/>
              </a:rPr>
              <a:t>- </a:t>
            </a:r>
            <a:r>
              <a:rPr lang="en-IN" sz="2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Operating system virtualization.</a:t>
            </a:r>
            <a:br>
              <a:rPr lang="en-IN" sz="2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</a:br>
            <a:r>
              <a:rPr lang="en-IN" sz="2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- </a:t>
            </a:r>
            <a:r>
              <a:rPr lang="en-US" sz="2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Startup time in milliseconds and quicker provisioning compared to VM.</a:t>
            </a:r>
            <a:br>
              <a:rPr lang="en-US" sz="2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</a:br>
            <a:r>
              <a:rPr lang="en-US" sz="2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- </a:t>
            </a:r>
            <a:r>
              <a:rPr lang="en-IN" sz="2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Operating system virtualization.</a:t>
            </a:r>
            <a:br>
              <a:rPr lang="en-US" sz="2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</a:br>
            <a:endParaRPr lang="en-IN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697DE9-34ED-402A-A182-DC4BD794C035}"/>
              </a:ext>
            </a:extLst>
          </p:cNvPr>
          <p:cNvSpPr/>
          <p:nvPr/>
        </p:nvSpPr>
        <p:spPr>
          <a:xfrm>
            <a:off x="7334250" y="4038601"/>
            <a:ext cx="30099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HARDWARE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B75123-A0E5-4973-B6F0-1188B92C3325}"/>
              </a:ext>
            </a:extLst>
          </p:cNvPr>
          <p:cNvSpPr/>
          <p:nvPr/>
        </p:nvSpPr>
        <p:spPr>
          <a:xfrm>
            <a:off x="7334250" y="3619501"/>
            <a:ext cx="3009900" cy="419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KERNAL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09BB5B-D6A1-4FD2-9018-EF63F50B283D}"/>
              </a:ext>
            </a:extLst>
          </p:cNvPr>
          <p:cNvSpPr/>
          <p:nvPr/>
        </p:nvSpPr>
        <p:spPr>
          <a:xfrm>
            <a:off x="7334250" y="3238499"/>
            <a:ext cx="3009900" cy="409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F20025-C022-4DD3-B5CC-7EB961C6DE24}"/>
              </a:ext>
            </a:extLst>
          </p:cNvPr>
          <p:cNvSpPr/>
          <p:nvPr/>
        </p:nvSpPr>
        <p:spPr>
          <a:xfrm>
            <a:off x="7334250" y="2838450"/>
            <a:ext cx="3009900" cy="4000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CONTAINER ENGINE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12A3CB6-0465-414C-A200-9799FCCA0EF3}"/>
              </a:ext>
            </a:extLst>
          </p:cNvPr>
          <p:cNvSpPr/>
          <p:nvPr/>
        </p:nvSpPr>
        <p:spPr>
          <a:xfrm rot="16200000">
            <a:off x="7656612" y="2417861"/>
            <a:ext cx="307776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1AED64-D3BD-4CDE-968A-29821266F856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8580538" y="2389286"/>
            <a:ext cx="307778" cy="590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endParaRPr lang="en-IN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9000363-BACB-4FFB-8CAA-64357535241E}"/>
              </a:ext>
            </a:extLst>
          </p:cNvPr>
          <p:cNvSpPr/>
          <p:nvPr/>
        </p:nvSpPr>
        <p:spPr>
          <a:xfrm rot="16200000">
            <a:off x="9471124" y="2489298"/>
            <a:ext cx="317303" cy="400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3AE59A-0C64-41D5-A2D9-9FECCDE355E7}"/>
              </a:ext>
            </a:extLst>
          </p:cNvPr>
          <p:cNvSpPr/>
          <p:nvPr/>
        </p:nvSpPr>
        <p:spPr>
          <a:xfrm>
            <a:off x="7353299" y="2294635"/>
            <a:ext cx="876300" cy="276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E331CD7-A946-42D8-BDF6-75D7E9090679}"/>
              </a:ext>
            </a:extLst>
          </p:cNvPr>
          <p:cNvSpPr/>
          <p:nvPr/>
        </p:nvSpPr>
        <p:spPr>
          <a:xfrm>
            <a:off x="8305800" y="2255642"/>
            <a:ext cx="819150" cy="323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209EA3-D214-42AF-8C3E-B206A4C2D150}"/>
              </a:ext>
            </a:extLst>
          </p:cNvPr>
          <p:cNvSpPr/>
          <p:nvPr/>
        </p:nvSpPr>
        <p:spPr>
          <a:xfrm>
            <a:off x="9229726" y="2255642"/>
            <a:ext cx="819150" cy="323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B9D04F-B94C-4666-A143-9B62978A5551}"/>
              </a:ext>
            </a:extLst>
          </p:cNvPr>
          <p:cNvSpPr txBox="1"/>
          <p:nvPr/>
        </p:nvSpPr>
        <p:spPr>
          <a:xfrm>
            <a:off x="7476102" y="2318143"/>
            <a:ext cx="109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7A62E-F243-4312-B4A4-5B3438F5881E}"/>
              </a:ext>
            </a:extLst>
          </p:cNvPr>
          <p:cNvSpPr txBox="1"/>
          <p:nvPr/>
        </p:nvSpPr>
        <p:spPr>
          <a:xfrm>
            <a:off x="8410575" y="2299418"/>
            <a:ext cx="638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A067F0-262F-4453-A42D-D6886163564C}"/>
              </a:ext>
            </a:extLst>
          </p:cNvPr>
          <p:cNvSpPr txBox="1"/>
          <p:nvPr/>
        </p:nvSpPr>
        <p:spPr>
          <a:xfrm>
            <a:off x="9286878" y="2305197"/>
            <a:ext cx="769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i="1" dirty="0">
                <a:solidFill>
                  <a:srgbClr val="FFFF00"/>
                </a:solidFill>
              </a:rPr>
              <a:t>APP3</a:t>
            </a:r>
            <a:endParaRPr lang="en-IN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18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B4B54-6C76-413D-84C9-289CE3550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51626"/>
          </a:xfrm>
        </p:spPr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Raleway" pitchFamily="2" charset="0"/>
              </a:rPr>
              <a:t>Virtualization: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9AD4C-779D-4B65-9113-AB0F8CC44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1" y="1390650"/>
            <a:ext cx="9709180" cy="4514025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nimbus-sans"/>
              </a:rPr>
              <a:t>Virtualization is not possible without the hypervisor.</a:t>
            </a:r>
          </a:p>
          <a:p>
            <a:r>
              <a:rPr lang="en-US" dirty="0">
                <a:solidFill>
                  <a:srgbClr val="333333"/>
                </a:solidFill>
                <a:latin typeface="nimbus-sans"/>
              </a:rPr>
              <a:t>Hypervisor is a </a:t>
            </a:r>
            <a:r>
              <a:rPr lang="en-US" b="0" i="0" dirty="0">
                <a:solidFill>
                  <a:srgbClr val="333333"/>
                </a:solidFill>
                <a:effectLst/>
                <a:latin typeface="nimbus-sans"/>
              </a:rPr>
              <a:t>software or firmware layer that enables multiple operating systems to run side-by-side, all with access to the same physical server resources.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. </a:t>
            </a:r>
            <a:r>
              <a:rPr lang="en-US" i="0" dirty="0">
                <a:solidFill>
                  <a:srgbClr val="000000"/>
                </a:solidFill>
                <a:effectLst/>
                <a:latin typeface="nimbus-sans"/>
              </a:rPr>
              <a:t>Hypervisors take physical resources and divide them up so that virtual environments can use them</a:t>
            </a:r>
            <a:r>
              <a:rPr lang="en-US" b="0" i="0" dirty="0">
                <a:solidFill>
                  <a:srgbClr val="000000"/>
                </a:solidFill>
                <a:effectLst/>
                <a:latin typeface="nimbus-sans"/>
              </a:rPr>
              <a:t>.</a:t>
            </a:r>
            <a:endParaRPr lang="en-US" b="0" i="0" dirty="0">
              <a:solidFill>
                <a:srgbClr val="333333"/>
              </a:solidFill>
              <a:effectLst/>
              <a:latin typeface="nimbus-sans"/>
            </a:endParaRPr>
          </a:p>
          <a:p>
            <a:r>
              <a:rPr lang="en-IN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Hardware-level virtualization</a:t>
            </a:r>
          </a:p>
          <a:p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Startup time in minutes and slow provisioning.</a:t>
            </a:r>
            <a:endParaRPr lang="en-US" b="0" i="0" dirty="0">
              <a:solidFill>
                <a:srgbClr val="333333"/>
              </a:solidFill>
              <a:effectLst/>
              <a:latin typeface="nimbus-sans"/>
            </a:endParaRPr>
          </a:p>
          <a:p>
            <a:r>
              <a:rPr lang="en-IN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Heavyweight and high resource usage.</a:t>
            </a:r>
            <a:r>
              <a:rPr lang="en-IN" sz="2000" dirty="0"/>
              <a:t> 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7CFE99-326A-4344-860A-08902FDC84EA}"/>
              </a:ext>
            </a:extLst>
          </p:cNvPr>
          <p:cNvSpPr/>
          <p:nvPr/>
        </p:nvSpPr>
        <p:spPr>
          <a:xfrm>
            <a:off x="8191500" y="5162404"/>
            <a:ext cx="30099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HARDWARE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BAA84E-AB54-44F9-B09B-C052BB8A0B0D}"/>
              </a:ext>
            </a:extLst>
          </p:cNvPr>
          <p:cNvSpPr/>
          <p:nvPr/>
        </p:nvSpPr>
        <p:spPr>
          <a:xfrm>
            <a:off x="8191500" y="4743304"/>
            <a:ext cx="3009900" cy="419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KERNAL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AEE2D9-95B2-4680-8A3F-0AC64CBE9D86}"/>
              </a:ext>
            </a:extLst>
          </p:cNvPr>
          <p:cNvSpPr/>
          <p:nvPr/>
        </p:nvSpPr>
        <p:spPr>
          <a:xfrm>
            <a:off x="8191500" y="4362302"/>
            <a:ext cx="3009900" cy="409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CD9959-495E-41EC-968D-AF1BFA16B00E}"/>
              </a:ext>
            </a:extLst>
          </p:cNvPr>
          <p:cNvSpPr/>
          <p:nvPr/>
        </p:nvSpPr>
        <p:spPr>
          <a:xfrm>
            <a:off x="8191500" y="3962254"/>
            <a:ext cx="3009900" cy="4000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HYPERVISOR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9AE933-40DD-47D3-A88F-0D3DDB0769EC}"/>
              </a:ext>
            </a:extLst>
          </p:cNvPr>
          <p:cNvSpPr/>
          <p:nvPr/>
        </p:nvSpPr>
        <p:spPr>
          <a:xfrm>
            <a:off x="8191500" y="3228975"/>
            <a:ext cx="866775" cy="7332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APP WITH GUEST OS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D76FC9-D3A2-467B-A017-217BAD033EFF}"/>
              </a:ext>
            </a:extLst>
          </p:cNvPr>
          <p:cNvSpPr/>
          <p:nvPr/>
        </p:nvSpPr>
        <p:spPr>
          <a:xfrm>
            <a:off x="9194006" y="3209924"/>
            <a:ext cx="866775" cy="7332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APP WITH GUEST OS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18234B-4CCD-4A0A-B382-2F7074931B00}"/>
              </a:ext>
            </a:extLst>
          </p:cNvPr>
          <p:cNvSpPr/>
          <p:nvPr/>
        </p:nvSpPr>
        <p:spPr>
          <a:xfrm>
            <a:off x="10196513" y="3214613"/>
            <a:ext cx="931891" cy="7332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bg2">
                    <a:lumMod val="10000"/>
                  </a:schemeClr>
                </a:solidFill>
              </a:rPr>
              <a:t>APP WITH GUEST OS</a:t>
            </a:r>
          </a:p>
        </p:txBody>
      </p:sp>
    </p:spTree>
    <p:extLst>
      <p:ext uri="{BB962C8B-B14F-4D97-AF65-F5344CB8AC3E}">
        <p14:creationId xmlns:p14="http://schemas.microsoft.com/office/powerpoint/2010/main" val="250988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95FC8-D223-4F63-8867-B39945DD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6705C-E37E-42BF-B436-4A7AF382D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82225"/>
            <a:ext cx="9603275" cy="3294576"/>
          </a:xfrm>
        </p:spPr>
        <p:txBody>
          <a:bodyPr/>
          <a:lstStyle/>
          <a:p>
            <a:r>
              <a:rPr lang="en-IN" dirty="0"/>
              <a:t>USE </a:t>
            </a:r>
          </a:p>
          <a:p>
            <a:r>
              <a:rPr lang="en-IN" dirty="0">
                <a:solidFill>
                  <a:srgbClr val="FF0000"/>
                </a:solidFill>
              </a:rPr>
              <a:t>TYPE 2 VITUALIZATIONS </a:t>
            </a:r>
            <a:r>
              <a:rPr lang="en-IN" dirty="0"/>
              <a:t>WHICH ARE LIGHT-WEIGHT LIKE VIRTUAL BOX OR PARALLE FOR ITS FLEXIBILITY</a:t>
            </a:r>
          </a:p>
          <a:p>
            <a:r>
              <a:rPr lang="en-IN" dirty="0"/>
              <a:t>AND</a:t>
            </a:r>
          </a:p>
          <a:p>
            <a:r>
              <a:rPr lang="en-IN" dirty="0"/>
              <a:t>.PORTABILITY OFFERED BY </a:t>
            </a:r>
            <a:r>
              <a:rPr lang="en-IN" dirty="0">
                <a:solidFill>
                  <a:srgbClr val="FF0000"/>
                </a:solidFill>
              </a:rPr>
              <a:t>CONATAINERS</a:t>
            </a:r>
            <a:r>
              <a:rPr lang="en-IN" dirty="0"/>
              <a:t> TOGETHER IF NEEDED..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86271E-A6BD-4EA3-8080-DD6A2EF49FEB}"/>
              </a:ext>
            </a:extLst>
          </p:cNvPr>
          <p:cNvSpPr/>
          <p:nvPr/>
        </p:nvSpPr>
        <p:spPr>
          <a:xfrm>
            <a:off x="619125" y="4600574"/>
            <a:ext cx="10810875" cy="1170751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FF00"/>
                </a:solidFill>
              </a:rPr>
              <a:t>Containerization &amp; Virtualization ARE NOT ACTUALLY competing technologies but are ones that can be used together depending on our use cases..</a:t>
            </a:r>
          </a:p>
        </p:txBody>
      </p:sp>
    </p:spTree>
    <p:extLst>
      <p:ext uri="{BB962C8B-B14F-4D97-AF65-F5344CB8AC3E}">
        <p14:creationId xmlns:p14="http://schemas.microsoft.com/office/powerpoint/2010/main" val="321588791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83</TotalTime>
  <Words>390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</vt:lpstr>
      <vt:lpstr>Century Gothic</vt:lpstr>
      <vt:lpstr>nimbus-sans</vt:lpstr>
      <vt:lpstr>Open Sans</vt:lpstr>
      <vt:lpstr>Raleway</vt:lpstr>
      <vt:lpstr>Gallery</vt:lpstr>
      <vt:lpstr> Virtualization vs Containerization  </vt:lpstr>
      <vt:lpstr>Key points:</vt:lpstr>
      <vt:lpstr>Containerization:  - The purpose of the containers is to encapsulate an application  and its         dependencies within its environment. - This encapsulation allows them to run in isolation     while using the same system resources and      operating system as other containers within     the server. - It allows for a much quicker, much more efficient       deployment of applications. - Less secure and isolated at the process level - Lightweight, less resource usage. - Operating system virtualization. - Startup time in milliseconds and quicker provisioning compared to VM. - Operating system virtualization. </vt:lpstr>
      <vt:lpstr>Virtualization: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Virtualization vs Containerization  </dc:title>
  <dc:creator>vishnu vishal</dc:creator>
  <cp:lastModifiedBy>vishnu vishal</cp:lastModifiedBy>
  <cp:revision>5</cp:revision>
  <dcterms:created xsi:type="dcterms:W3CDTF">2022-06-13T09:59:58Z</dcterms:created>
  <dcterms:modified xsi:type="dcterms:W3CDTF">2022-06-13T11:23:39Z</dcterms:modified>
</cp:coreProperties>
</file>