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varScale="1">
        <p:scale>
          <a:sx n="66" d="100"/>
          <a:sy n="66" d="100"/>
        </p:scale>
        <p:origin x="4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3600" dirty="0">
                <a:solidFill>
                  <a:schemeClr val="tx1"/>
                </a:solidFill>
              </a:rPr>
              <a:t>Abusive Language Detection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Vishnu Vardhan Reddy Yeruva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9769-09FB-4C6E-94A4-88AD9BEB49F3}"/>
              </a:ext>
            </a:extLst>
          </p:cNvPr>
          <p:cNvSpPr>
            <a:spLocks noGrp="1"/>
          </p:cNvSpPr>
          <p:nvPr>
            <p:ph type="title"/>
          </p:nvPr>
        </p:nvSpPr>
        <p:spPr/>
        <p:txBody>
          <a:bodyPr/>
          <a:lstStyle/>
          <a:p>
            <a:r>
              <a:rPr lang="en-US" dirty="0"/>
              <a:t>				Real-Time</a:t>
            </a:r>
          </a:p>
        </p:txBody>
      </p:sp>
      <p:sp>
        <p:nvSpPr>
          <p:cNvPr id="3" name="Content Placeholder 2">
            <a:extLst>
              <a:ext uri="{FF2B5EF4-FFF2-40B4-BE49-F238E27FC236}">
                <a16:creationId xmlns:a16="http://schemas.microsoft.com/office/drawing/2014/main" id="{5775778A-9E63-4572-B63B-C1DAA950A9DD}"/>
              </a:ext>
            </a:extLst>
          </p:cNvPr>
          <p:cNvSpPr>
            <a:spLocks noGrp="1"/>
          </p:cNvSpPr>
          <p:nvPr>
            <p:ph idx="1"/>
          </p:nvPr>
        </p:nvSpPr>
        <p:spPr/>
        <p:txBody>
          <a:bodyPr>
            <a:normAutofit/>
          </a:bodyPr>
          <a:lstStyle/>
          <a:p>
            <a:r>
              <a:rPr lang="en-US" sz="2000" dirty="0"/>
              <a:t>In real time while running the application it get’s the data automatically updated with </a:t>
            </a:r>
            <a:r>
              <a:rPr lang="en-US" sz="2000" dirty="0" err="1"/>
              <a:t>json</a:t>
            </a:r>
            <a:r>
              <a:rPr lang="en-US" sz="2000" dirty="0"/>
              <a:t> file as an URL request</a:t>
            </a:r>
          </a:p>
          <a:p>
            <a:r>
              <a:rPr lang="en-US" sz="2000" dirty="0"/>
              <a:t>In return it responses back the list of prediction of abusive and non abusive with count.</a:t>
            </a:r>
          </a:p>
          <a:p>
            <a:r>
              <a:rPr lang="en-US" sz="2000" dirty="0"/>
              <a:t>The response will have a key </a:t>
            </a:r>
            <a:r>
              <a:rPr lang="en-US" sz="2000" dirty="0" err="1"/>
              <a:t>uuid</a:t>
            </a:r>
            <a:r>
              <a:rPr lang="en-US" sz="2000" dirty="0"/>
              <a:t> which will have the same </a:t>
            </a:r>
            <a:r>
              <a:rPr lang="en-US" sz="2000" dirty="0" err="1"/>
              <a:t>uuid</a:t>
            </a:r>
            <a:r>
              <a:rPr lang="en-US" sz="2000" dirty="0"/>
              <a:t> which was provided in the </a:t>
            </a:r>
            <a:r>
              <a:rPr lang="en-US" sz="2000" dirty="0" err="1"/>
              <a:t>url</a:t>
            </a:r>
            <a:endParaRPr lang="en-US" sz="2000" dirty="0"/>
          </a:p>
        </p:txBody>
      </p:sp>
    </p:spTree>
    <p:extLst>
      <p:ext uri="{BB962C8B-B14F-4D97-AF65-F5344CB8AC3E}">
        <p14:creationId xmlns:p14="http://schemas.microsoft.com/office/powerpoint/2010/main" val="394472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A1E8-544E-4BD7-9D6B-E5BFFCCFAAE5}"/>
              </a:ext>
            </a:extLst>
          </p:cNvPr>
          <p:cNvSpPr>
            <a:spLocks noGrp="1"/>
          </p:cNvSpPr>
          <p:nvPr>
            <p:ph type="title"/>
          </p:nvPr>
        </p:nvSpPr>
        <p:spPr>
          <a:xfrm>
            <a:off x="1066800" y="642593"/>
            <a:ext cx="10058400" cy="5565701"/>
          </a:xfrm>
        </p:spPr>
        <p:txBody>
          <a:bodyPr/>
          <a:lstStyle/>
          <a:p>
            <a:endParaRPr lang="en-US" dirty="0"/>
          </a:p>
        </p:txBody>
      </p:sp>
      <p:pic>
        <p:nvPicPr>
          <p:cNvPr id="5" name="Picture 4">
            <a:extLst>
              <a:ext uri="{FF2B5EF4-FFF2-40B4-BE49-F238E27FC236}">
                <a16:creationId xmlns:a16="http://schemas.microsoft.com/office/drawing/2014/main" id="{31A39279-BC84-4288-9DF5-A2091DAD4175}"/>
              </a:ext>
            </a:extLst>
          </p:cNvPr>
          <p:cNvPicPr>
            <a:picLocks noChangeAspect="1"/>
          </p:cNvPicPr>
          <p:nvPr/>
        </p:nvPicPr>
        <p:blipFill>
          <a:blip r:embed="rId2"/>
          <a:stretch>
            <a:fillRect/>
          </a:stretch>
        </p:blipFill>
        <p:spPr>
          <a:xfrm>
            <a:off x="171044" y="240633"/>
            <a:ext cx="12018408" cy="6400800"/>
          </a:xfrm>
          <a:prstGeom prst="rect">
            <a:avLst/>
          </a:prstGeom>
        </p:spPr>
      </p:pic>
    </p:spTree>
    <p:extLst>
      <p:ext uri="{BB962C8B-B14F-4D97-AF65-F5344CB8AC3E}">
        <p14:creationId xmlns:p14="http://schemas.microsoft.com/office/powerpoint/2010/main" val="34306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Introduction</a:t>
            </a:r>
          </a:p>
        </p:txBody>
      </p:sp>
      <p:sp>
        <p:nvSpPr>
          <p:cNvPr id="4" name="Content Placeholder 3">
            <a:extLst>
              <a:ext uri="{FF2B5EF4-FFF2-40B4-BE49-F238E27FC236}">
                <a16:creationId xmlns:a16="http://schemas.microsoft.com/office/drawing/2014/main" id="{03A855A0-4CFC-41B8-8F9D-48660699CBA8}"/>
              </a:ext>
            </a:extLst>
          </p:cNvPr>
          <p:cNvSpPr>
            <a:spLocks noGrp="1"/>
          </p:cNvSpPr>
          <p:nvPr>
            <p:ph idx="1"/>
          </p:nvPr>
        </p:nvSpPr>
        <p:spPr/>
        <p:txBody>
          <a:bodyPr>
            <a:normAutofit/>
          </a:bodyPr>
          <a:lstStyle/>
          <a:p>
            <a:r>
              <a:rPr lang="en-US" sz="2000" dirty="0"/>
              <a:t>With the increase in the culture of social media and social networking sites, the use of abusive language has increased rapidly.</a:t>
            </a:r>
          </a:p>
          <a:p>
            <a:r>
              <a:rPr lang="en-US" sz="2000" dirty="0"/>
              <a:t>Abusive language can be expressed as dirty words in conversation (oral or text)</a:t>
            </a:r>
          </a:p>
          <a:p>
            <a:r>
              <a:rPr lang="en-US" sz="2000" dirty="0"/>
              <a:t>Every day, millions of comments are posted on the uploaded posts. Abusive language in online comments initiates cyber-bullying that targets individuals</a:t>
            </a:r>
            <a:endParaRPr lang="en-US" sz="1800"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61EE-E7BF-4DAB-AAC7-9FA5FD7DC1FA}"/>
              </a:ext>
            </a:extLst>
          </p:cNvPr>
          <p:cNvSpPr>
            <a:spLocks noGrp="1"/>
          </p:cNvSpPr>
          <p:nvPr>
            <p:ph type="title"/>
          </p:nvPr>
        </p:nvSpPr>
        <p:spPr/>
        <p:txBody>
          <a:bodyPr/>
          <a:lstStyle/>
          <a:p>
            <a:r>
              <a:rPr lang="en-US" dirty="0"/>
              <a:t>				How to Tackle</a:t>
            </a:r>
          </a:p>
        </p:txBody>
      </p:sp>
      <p:sp>
        <p:nvSpPr>
          <p:cNvPr id="3" name="Content Placeholder 2">
            <a:extLst>
              <a:ext uri="{FF2B5EF4-FFF2-40B4-BE49-F238E27FC236}">
                <a16:creationId xmlns:a16="http://schemas.microsoft.com/office/drawing/2014/main" id="{0FC18995-0904-48DB-8045-A2104E78A196}"/>
              </a:ext>
            </a:extLst>
          </p:cNvPr>
          <p:cNvSpPr>
            <a:spLocks noGrp="1"/>
          </p:cNvSpPr>
          <p:nvPr>
            <p:ph idx="1"/>
          </p:nvPr>
        </p:nvSpPr>
        <p:spPr/>
        <p:txBody>
          <a:bodyPr>
            <a:normAutofit/>
          </a:bodyPr>
          <a:lstStyle/>
          <a:p>
            <a:r>
              <a:rPr lang="en-US" sz="2000" dirty="0"/>
              <a:t>There are many algorithms in ML and DL to deal this problem programmatically.</a:t>
            </a:r>
          </a:p>
          <a:p>
            <a:r>
              <a:rPr lang="en-US" sz="2000" dirty="0"/>
              <a:t>There is an issue even with this i.e. all of the ML and DL algorithms that are available as LSTM, CNN are only possible with English as there is lot of rich resources available.</a:t>
            </a:r>
          </a:p>
          <a:p>
            <a:r>
              <a:rPr lang="en-US" sz="2000" dirty="0"/>
              <a:t>This paper includes the description of an application that helped in one of the very rare language like URDU. That means it even can help any other language using CNN</a:t>
            </a:r>
          </a:p>
        </p:txBody>
      </p:sp>
    </p:spTree>
    <p:extLst>
      <p:ext uri="{BB962C8B-B14F-4D97-AF65-F5344CB8AC3E}">
        <p14:creationId xmlns:p14="http://schemas.microsoft.com/office/powerpoint/2010/main" val="79609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57BF-FAFC-47AC-A6A0-6C2DB8656AAA}"/>
              </a:ext>
            </a:extLst>
          </p:cNvPr>
          <p:cNvSpPr>
            <a:spLocks noGrp="1"/>
          </p:cNvSpPr>
          <p:nvPr>
            <p:ph type="title"/>
          </p:nvPr>
        </p:nvSpPr>
        <p:spPr/>
        <p:txBody>
          <a:bodyPr/>
          <a:lstStyle/>
          <a:p>
            <a:r>
              <a:rPr lang="en-US" dirty="0"/>
              <a:t>				Challenges</a:t>
            </a:r>
          </a:p>
        </p:txBody>
      </p:sp>
      <p:sp>
        <p:nvSpPr>
          <p:cNvPr id="3" name="Content Placeholder 2">
            <a:extLst>
              <a:ext uri="{FF2B5EF4-FFF2-40B4-BE49-F238E27FC236}">
                <a16:creationId xmlns:a16="http://schemas.microsoft.com/office/drawing/2014/main" id="{2C72F66F-B3BB-485B-ADDE-6F30B8A2368F}"/>
              </a:ext>
            </a:extLst>
          </p:cNvPr>
          <p:cNvSpPr>
            <a:spLocks noGrp="1"/>
          </p:cNvSpPr>
          <p:nvPr>
            <p:ph idx="1"/>
          </p:nvPr>
        </p:nvSpPr>
        <p:spPr/>
        <p:txBody>
          <a:bodyPr>
            <a:normAutofit lnSpcReduction="10000"/>
          </a:bodyPr>
          <a:lstStyle/>
          <a:p>
            <a:r>
              <a:rPr lang="en-US" sz="2400" dirty="0"/>
              <a:t>Text classification using DL models has several advantages over conventional ML models.</a:t>
            </a:r>
            <a:endParaRPr lang="en-US" sz="2000" dirty="0"/>
          </a:p>
          <a:p>
            <a:r>
              <a:rPr lang="en-US" sz="2400" dirty="0"/>
              <a:t>The main challenge for ML models is that their performance is dependent on feature selection methods, Several studies conclude that there is no universal feature selection method that works well with all types of ML models.</a:t>
            </a:r>
          </a:p>
          <a:p>
            <a:r>
              <a:rPr lang="en-US" sz="2400" dirty="0"/>
              <a:t>Hidden layers within a DL model extract the useful features automatically. It is difficult to observe which features are chosen for a specific task.</a:t>
            </a:r>
            <a:endParaRPr lang="en-US" sz="2000" dirty="0"/>
          </a:p>
        </p:txBody>
      </p:sp>
    </p:spTree>
    <p:extLst>
      <p:ext uri="{BB962C8B-B14F-4D97-AF65-F5344CB8AC3E}">
        <p14:creationId xmlns:p14="http://schemas.microsoft.com/office/powerpoint/2010/main" val="14155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8B7B-20D6-4033-BEFC-67A23478F6B3}"/>
              </a:ext>
            </a:extLst>
          </p:cNvPr>
          <p:cNvSpPr>
            <a:spLocks noGrp="1"/>
          </p:cNvSpPr>
          <p:nvPr>
            <p:ph type="title"/>
          </p:nvPr>
        </p:nvSpPr>
        <p:spPr/>
        <p:txBody>
          <a:bodyPr/>
          <a:lstStyle/>
          <a:p>
            <a:r>
              <a:rPr lang="en-US" dirty="0"/>
              <a:t>			Steps to approach</a:t>
            </a:r>
          </a:p>
        </p:txBody>
      </p:sp>
      <p:sp>
        <p:nvSpPr>
          <p:cNvPr id="3" name="Content Placeholder 2">
            <a:extLst>
              <a:ext uri="{FF2B5EF4-FFF2-40B4-BE49-F238E27FC236}">
                <a16:creationId xmlns:a16="http://schemas.microsoft.com/office/drawing/2014/main" id="{C2DBD160-4DC2-4F5A-9DB1-F8CCF79E6413}"/>
              </a:ext>
            </a:extLst>
          </p:cNvPr>
          <p:cNvSpPr>
            <a:spLocks noGrp="1"/>
          </p:cNvSpPr>
          <p:nvPr>
            <p:ph idx="1"/>
          </p:nvPr>
        </p:nvSpPr>
        <p:spPr/>
        <p:txBody>
          <a:bodyPr>
            <a:normAutofit lnSpcReduction="10000"/>
          </a:bodyPr>
          <a:lstStyle/>
          <a:p>
            <a:r>
              <a:rPr lang="en-US" sz="2400" dirty="0"/>
              <a:t>Exploring the performance of DL models to detect abusive language from online comments.</a:t>
            </a:r>
          </a:p>
          <a:p>
            <a:r>
              <a:rPr lang="en-US" sz="2400" dirty="0"/>
              <a:t>Empirically investigating the performance of these models on two popular scripts of the Urdu language:</a:t>
            </a:r>
            <a:br>
              <a:rPr lang="en-US" sz="2400" dirty="0"/>
            </a:br>
            <a:r>
              <a:rPr lang="en-US" sz="2400" dirty="0"/>
              <a:t>Urdu and Roman Urdu.</a:t>
            </a:r>
          </a:p>
          <a:p>
            <a:r>
              <a:rPr lang="en-US" sz="2400" dirty="0"/>
              <a:t>Exploring the architectures of RNN models having one-layer and two-layers of hidden units.</a:t>
            </a:r>
          </a:p>
          <a:p>
            <a:r>
              <a:rPr lang="en-US" sz="2400" dirty="0"/>
              <a:t>Comparing the performance of DL models with ML models to detect abusive language.</a:t>
            </a:r>
            <a:endParaRPr lang="en-US" sz="2000" dirty="0"/>
          </a:p>
        </p:txBody>
      </p:sp>
    </p:spTree>
    <p:extLst>
      <p:ext uri="{BB962C8B-B14F-4D97-AF65-F5344CB8AC3E}">
        <p14:creationId xmlns:p14="http://schemas.microsoft.com/office/powerpoint/2010/main" val="277624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B68-AAB6-4015-B2FB-640262F05919}"/>
              </a:ext>
            </a:extLst>
          </p:cNvPr>
          <p:cNvSpPr>
            <a:spLocks noGrp="1"/>
          </p:cNvSpPr>
          <p:nvPr>
            <p:ph type="title"/>
          </p:nvPr>
        </p:nvSpPr>
        <p:spPr/>
        <p:txBody>
          <a:bodyPr/>
          <a:lstStyle/>
          <a:p>
            <a:r>
              <a:rPr lang="en-US" dirty="0"/>
              <a:t>			Learning Technique</a:t>
            </a:r>
          </a:p>
        </p:txBody>
      </p:sp>
      <p:sp>
        <p:nvSpPr>
          <p:cNvPr id="3" name="Content Placeholder 2">
            <a:extLst>
              <a:ext uri="{FF2B5EF4-FFF2-40B4-BE49-F238E27FC236}">
                <a16:creationId xmlns:a16="http://schemas.microsoft.com/office/drawing/2014/main" id="{CFC58B55-F0D5-438F-9555-FF9688FF9716}"/>
              </a:ext>
            </a:extLst>
          </p:cNvPr>
          <p:cNvSpPr>
            <a:spLocks noGrp="1"/>
          </p:cNvSpPr>
          <p:nvPr>
            <p:ph idx="1"/>
          </p:nvPr>
        </p:nvSpPr>
        <p:spPr/>
        <p:txBody>
          <a:bodyPr>
            <a:normAutofit/>
          </a:bodyPr>
          <a:lstStyle/>
          <a:p>
            <a:r>
              <a:rPr lang="en-US" sz="2400" dirty="0"/>
              <a:t>ensemble learning technique was applied to classify abusive text collected from web pages.</a:t>
            </a:r>
            <a:endParaRPr lang="en-US" sz="2000" dirty="0"/>
          </a:p>
          <a:p>
            <a:r>
              <a:rPr lang="en-US" sz="2400" dirty="0"/>
              <a:t>three ML models decision tree (DT), NB, and SVM were used to classify abusive and non-abusive text of the Indonesian language from social media.</a:t>
            </a:r>
            <a:endParaRPr lang="en-US" sz="2000" dirty="0"/>
          </a:p>
          <a:p>
            <a:r>
              <a:rPr lang="en-US" sz="2400" dirty="0"/>
              <a:t>Similarly, n-grams techniques were applied to extract features from Arabic comments, and then ML models were used to classify these comments into abusive or non-abusive labels.</a:t>
            </a:r>
            <a:endParaRPr lang="en-US" sz="2000" dirty="0"/>
          </a:p>
        </p:txBody>
      </p:sp>
    </p:spTree>
    <p:extLst>
      <p:ext uri="{BB962C8B-B14F-4D97-AF65-F5344CB8AC3E}">
        <p14:creationId xmlns:p14="http://schemas.microsoft.com/office/powerpoint/2010/main" val="96435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449F-DA20-4B69-B156-6E7D9F1B5ED9}"/>
              </a:ext>
            </a:extLst>
          </p:cNvPr>
          <p:cNvSpPr>
            <a:spLocks noGrp="1"/>
          </p:cNvSpPr>
          <p:nvPr>
            <p:ph type="title"/>
          </p:nvPr>
        </p:nvSpPr>
        <p:spPr/>
        <p:txBody>
          <a:bodyPr/>
          <a:lstStyle/>
          <a:p>
            <a:r>
              <a:rPr lang="en-US" dirty="0"/>
              <a:t>				Architecture</a:t>
            </a:r>
          </a:p>
        </p:txBody>
      </p:sp>
      <p:pic>
        <p:nvPicPr>
          <p:cNvPr id="5" name="Content Placeholder 4">
            <a:extLst>
              <a:ext uri="{FF2B5EF4-FFF2-40B4-BE49-F238E27FC236}">
                <a16:creationId xmlns:a16="http://schemas.microsoft.com/office/drawing/2014/main" id="{A18AE3AD-9B75-4C34-847D-79E04D80042D}"/>
              </a:ext>
            </a:extLst>
          </p:cNvPr>
          <p:cNvPicPr>
            <a:picLocks noGrp="1" noChangeAspect="1"/>
          </p:cNvPicPr>
          <p:nvPr>
            <p:ph idx="1"/>
          </p:nvPr>
        </p:nvPicPr>
        <p:blipFill>
          <a:blip r:embed="rId2"/>
          <a:stretch>
            <a:fillRect/>
          </a:stretch>
        </p:blipFill>
        <p:spPr>
          <a:xfrm>
            <a:off x="1351667" y="2103438"/>
            <a:ext cx="9488665" cy="3849687"/>
          </a:xfrm>
        </p:spPr>
      </p:pic>
    </p:spTree>
    <p:extLst>
      <p:ext uri="{BB962C8B-B14F-4D97-AF65-F5344CB8AC3E}">
        <p14:creationId xmlns:p14="http://schemas.microsoft.com/office/powerpoint/2010/main" val="282567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5AE56-4118-48B6-B7B9-5B7F92E39613}"/>
              </a:ext>
            </a:extLst>
          </p:cNvPr>
          <p:cNvSpPr>
            <a:spLocks noGrp="1"/>
          </p:cNvSpPr>
          <p:nvPr>
            <p:ph type="title"/>
          </p:nvPr>
        </p:nvSpPr>
        <p:spPr/>
        <p:txBody>
          <a:bodyPr/>
          <a:lstStyle/>
          <a:p>
            <a:r>
              <a:rPr lang="en-US" dirty="0"/>
              <a:t>				Comparison</a:t>
            </a:r>
          </a:p>
        </p:txBody>
      </p:sp>
      <p:pic>
        <p:nvPicPr>
          <p:cNvPr id="5" name="Content Placeholder 4">
            <a:extLst>
              <a:ext uri="{FF2B5EF4-FFF2-40B4-BE49-F238E27FC236}">
                <a16:creationId xmlns:a16="http://schemas.microsoft.com/office/drawing/2014/main" id="{7DA0E563-FB98-4538-88FB-FA623D569B84}"/>
              </a:ext>
            </a:extLst>
          </p:cNvPr>
          <p:cNvPicPr>
            <a:picLocks noGrp="1" noChangeAspect="1"/>
          </p:cNvPicPr>
          <p:nvPr>
            <p:ph idx="1"/>
          </p:nvPr>
        </p:nvPicPr>
        <p:blipFill>
          <a:blip r:embed="rId2"/>
          <a:stretch>
            <a:fillRect/>
          </a:stretch>
        </p:blipFill>
        <p:spPr>
          <a:xfrm>
            <a:off x="1740212" y="2103438"/>
            <a:ext cx="8711576" cy="3849687"/>
          </a:xfrm>
        </p:spPr>
      </p:pic>
    </p:spTree>
    <p:extLst>
      <p:ext uri="{BB962C8B-B14F-4D97-AF65-F5344CB8AC3E}">
        <p14:creationId xmlns:p14="http://schemas.microsoft.com/office/powerpoint/2010/main" val="427763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BFCC951-8BF5-4076-AE88-47A5D21D74F1}"/>
              </a:ext>
            </a:extLst>
          </p:cNvPr>
          <p:cNvPicPr>
            <a:picLocks noChangeAspect="1"/>
          </p:cNvPicPr>
          <p:nvPr/>
        </p:nvPicPr>
        <p:blipFill>
          <a:blip r:embed="rId2"/>
          <a:stretch>
            <a:fillRect/>
          </a:stretch>
        </p:blipFill>
        <p:spPr>
          <a:xfrm>
            <a:off x="1475175" y="3429000"/>
            <a:ext cx="5073911" cy="1238314"/>
          </a:xfrm>
          <a:prstGeom prst="rect">
            <a:avLst/>
          </a:prstGeom>
        </p:spPr>
      </p:pic>
      <p:sp>
        <p:nvSpPr>
          <p:cNvPr id="2" name="Title 1">
            <a:extLst>
              <a:ext uri="{FF2B5EF4-FFF2-40B4-BE49-F238E27FC236}">
                <a16:creationId xmlns:a16="http://schemas.microsoft.com/office/drawing/2014/main" id="{853A265C-5E4F-4A4C-95D1-D28D5D448A5B}"/>
              </a:ext>
            </a:extLst>
          </p:cNvPr>
          <p:cNvSpPr>
            <a:spLocks noGrp="1"/>
          </p:cNvSpPr>
          <p:nvPr>
            <p:ph type="title"/>
          </p:nvPr>
        </p:nvSpPr>
        <p:spPr/>
        <p:txBody>
          <a:bodyPr/>
          <a:lstStyle/>
          <a:p>
            <a:r>
              <a:rPr lang="en-US" dirty="0"/>
              <a:t>				Model Training</a:t>
            </a:r>
          </a:p>
        </p:txBody>
      </p:sp>
      <p:sp>
        <p:nvSpPr>
          <p:cNvPr id="3" name="Content Placeholder 2">
            <a:extLst>
              <a:ext uri="{FF2B5EF4-FFF2-40B4-BE49-F238E27FC236}">
                <a16:creationId xmlns:a16="http://schemas.microsoft.com/office/drawing/2014/main" id="{5A2CC9D0-1F45-468C-A3B0-A09DD3A59048}"/>
              </a:ext>
            </a:extLst>
          </p:cNvPr>
          <p:cNvSpPr>
            <a:spLocks noGrp="1"/>
          </p:cNvSpPr>
          <p:nvPr>
            <p:ph idx="1"/>
          </p:nvPr>
        </p:nvSpPr>
        <p:spPr>
          <a:xfrm>
            <a:off x="1066800" y="2014194"/>
            <a:ext cx="10058400" cy="3849624"/>
          </a:xfrm>
        </p:spPr>
        <p:txBody>
          <a:bodyPr>
            <a:normAutofit/>
          </a:bodyPr>
          <a:lstStyle/>
          <a:p>
            <a:r>
              <a:rPr lang="en-US" sz="2000" dirty="0" err="1"/>
              <a:t>Wordset</a:t>
            </a:r>
            <a:r>
              <a:rPr lang="en-US" sz="2000" dirty="0"/>
              <a:t> = set(vectors.wv.index2word)</a:t>
            </a:r>
          </a:p>
          <a:p>
            <a:r>
              <a:rPr lang="en-US" sz="2000" dirty="0"/>
              <a:t>This checks whether the word is in Word2vec (a library) corpus (set of words) or not</a:t>
            </a:r>
          </a:p>
          <a:p>
            <a:endParaRPr lang="en-US" sz="2000" dirty="0"/>
          </a:p>
          <a:p>
            <a:endParaRPr lang="en-US" sz="2000" dirty="0"/>
          </a:p>
          <a:p>
            <a:endParaRPr lang="en-US" sz="2000" dirty="0"/>
          </a:p>
          <a:p>
            <a:endParaRPr lang="en-US" sz="2000" dirty="0"/>
          </a:p>
          <a:p>
            <a:r>
              <a:rPr lang="en-US" sz="2000" dirty="0"/>
              <a:t>If word is in the dataset reporting it as abusive. And lopping it continuously by incrementing counter in order to find the number of abusive words</a:t>
            </a:r>
          </a:p>
        </p:txBody>
      </p:sp>
    </p:spTree>
    <p:extLst>
      <p:ext uri="{BB962C8B-B14F-4D97-AF65-F5344CB8AC3E}">
        <p14:creationId xmlns:p14="http://schemas.microsoft.com/office/powerpoint/2010/main" val="2725630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{DF4CCF1B-B2C3-4D35-BC1F-FB0FCD8569F4}tf78438558_win32</Template>
  <TotalTime>145</TotalTime>
  <Words>522</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Garamond</vt:lpstr>
      <vt:lpstr>SavonVTI</vt:lpstr>
      <vt:lpstr>Abusive Language Detection</vt:lpstr>
      <vt:lpstr>Introduction</vt:lpstr>
      <vt:lpstr>    How to Tackle</vt:lpstr>
      <vt:lpstr>    Challenges</vt:lpstr>
      <vt:lpstr>   Steps to approach</vt:lpstr>
      <vt:lpstr>   Learning Technique</vt:lpstr>
      <vt:lpstr>    Architecture</vt:lpstr>
      <vt:lpstr>    Comparison</vt:lpstr>
      <vt:lpstr>    Model Training</vt:lpstr>
      <vt:lpstr>    Real-Time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Abusive Language Detection</dc:title>
  <dc:creator>Vishnuvardhan Reddy Yeruva</dc:creator>
  <cp:lastModifiedBy>Vishnuvardhan Reddy Yeruva</cp:lastModifiedBy>
  <cp:revision>2</cp:revision>
  <dcterms:created xsi:type="dcterms:W3CDTF">2022-04-03T00:01:42Z</dcterms:created>
  <dcterms:modified xsi:type="dcterms:W3CDTF">2022-04-03T02:27:06Z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