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6" r:id="rId9"/>
    <p:sldId id="267" r:id="rId10"/>
    <p:sldId id="264" r:id="rId11"/>
    <p:sldId id="265" r:id="rId12"/>
    <p:sldId id="268" r:id="rId13"/>
    <p:sldId id="269" r:id="rId14"/>
    <p:sldId id="270" r:id="rId15"/>
    <p:sldId id="26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832675D-2AD2-42DE-B77D-6B56470FA55F}"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291451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2701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378404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1429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463508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32675D-2AD2-42DE-B77D-6B56470FA55F}"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2994783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32675D-2AD2-42DE-B77D-6B56470FA55F}"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337086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2675D-2AD2-42DE-B77D-6B56470FA55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4092916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2675D-2AD2-42DE-B77D-6B56470FA55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270939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2675D-2AD2-42DE-B77D-6B56470FA55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84906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2675D-2AD2-42DE-B77D-6B56470FA55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146356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179119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2675D-2AD2-42DE-B77D-6B56470FA55F}"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248117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2675D-2AD2-42DE-B77D-6B56470FA55F}"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355097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2675D-2AD2-42DE-B77D-6B56470FA55F}"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228383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5138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2675D-2AD2-42DE-B77D-6B56470FA55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0831-9EA4-4F13-84E4-98CBEE2E2DD6}" type="slidenum">
              <a:rPr lang="en-US" smtClean="0"/>
              <a:t>‹#›</a:t>
            </a:fld>
            <a:endParaRPr lang="en-US"/>
          </a:p>
        </p:txBody>
      </p:sp>
    </p:spTree>
    <p:extLst>
      <p:ext uri="{BB962C8B-B14F-4D97-AF65-F5344CB8AC3E}">
        <p14:creationId xmlns:p14="http://schemas.microsoft.com/office/powerpoint/2010/main" val="315664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832675D-2AD2-42DE-B77D-6B56470FA55F}" type="datetimeFigureOut">
              <a:rPr lang="en-US" smtClean="0"/>
              <a:t>11/30/2021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AE60831-9EA4-4F13-84E4-98CBEE2E2DD6}" type="slidenum">
              <a:rPr lang="en-US" smtClean="0"/>
              <a:t>‹#›</a:t>
            </a:fld>
            <a:endParaRPr lang="en-US"/>
          </a:p>
        </p:txBody>
      </p:sp>
    </p:spTree>
    <p:extLst>
      <p:ext uri="{BB962C8B-B14F-4D97-AF65-F5344CB8AC3E}">
        <p14:creationId xmlns:p14="http://schemas.microsoft.com/office/powerpoint/2010/main" val="413055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edium.com/@vishnuvardhanreddy.yeruva/data-mining-algorithm-in-volleyball-match-technical-and-tactical-analysis-overview-fc61927c3e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patents.google.com/patent/CN102339140A/en" TargetMode="External"/><Relationship Id="rId3" Type="http://schemas.openxmlformats.org/officeDocument/2006/relationships/hyperlink" Target="https://www.dataproject.com/Products/EU/it/Volleyball/DataVolley4" TargetMode="External"/><Relationship Id="rId7" Type="http://schemas.openxmlformats.org/officeDocument/2006/relationships/hyperlink" Target="http://myweb.sabanciuniv.edu/rdehkharghani/files/2016/02/The-Morgan-Kaufmann-Series-in-Data-Management-Systems-Jiawei-Han-Micheline-Kamber-Jian-Pei-Data-Mining.-Concepts-and-Techniques-3rd-Edition-Morgan-Kaufmann-2011.pdf" TargetMode="External"/><Relationship Id="rId2" Type="http://schemas.openxmlformats.org/officeDocument/2006/relationships/hyperlink" Target="https://link-springer-com.libaccess.sjlibrary.org/content/pdf/10.1007%2F978-3-030-87903-7_27.pdf" TargetMode="External"/><Relationship Id="rId1" Type="http://schemas.openxmlformats.org/officeDocument/2006/relationships/slideLayout" Target="../slideLayouts/slideLayout2.xml"/><Relationship Id="rId6" Type="http://schemas.openxmlformats.org/officeDocument/2006/relationships/hyperlink" Target="https://www.youtube.com/watch?v=1nuTmzqKQyE&amp;ab_channel=PascalPoupart" TargetMode="External"/><Relationship Id="rId5" Type="http://schemas.openxmlformats.org/officeDocument/2006/relationships/hyperlink" Target="https://ascelibrary.org/doi/abs/10.1061/%28ASCE%29IS.1943-555X.0000112" TargetMode="External"/><Relationship Id="rId4" Type="http://schemas.openxmlformats.org/officeDocument/2006/relationships/hyperlink" Target="https://www.sciencedirect.com/topics/computer-science/semi-markov-proc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3EF8-130C-41C1-9663-9FA4F1B358A9}"/>
              </a:ext>
            </a:extLst>
          </p:cNvPr>
          <p:cNvSpPr>
            <a:spLocks noGrp="1"/>
          </p:cNvSpPr>
          <p:nvPr>
            <p:ph type="ctrTitle"/>
          </p:nvPr>
        </p:nvSpPr>
        <p:spPr>
          <a:xfrm>
            <a:off x="181276" y="991401"/>
            <a:ext cx="11829448" cy="3952531"/>
          </a:xfrm>
        </p:spPr>
        <p:txBody>
          <a:bodyPr>
            <a:normAutofit fontScale="90000"/>
          </a:bodyPr>
          <a:lstStyle/>
          <a:p>
            <a:r>
              <a:rPr lang="en-US" dirty="0"/>
              <a:t>Data Mining Algorithm in</a:t>
            </a:r>
            <a:br>
              <a:rPr lang="en-US" dirty="0"/>
            </a:br>
            <a:r>
              <a:rPr lang="en-US" dirty="0"/>
              <a:t>Volleyball Match Tech.</a:t>
            </a:r>
            <a:br>
              <a:rPr lang="en-US" dirty="0"/>
            </a:br>
            <a:r>
              <a:rPr lang="en-US" dirty="0"/>
              <a:t>&amp; Tactical Analysis</a:t>
            </a:r>
          </a:p>
        </p:txBody>
      </p:sp>
      <p:sp>
        <p:nvSpPr>
          <p:cNvPr id="3" name="Subtitle 2">
            <a:extLst>
              <a:ext uri="{FF2B5EF4-FFF2-40B4-BE49-F238E27FC236}">
                <a16:creationId xmlns:a16="http://schemas.microsoft.com/office/drawing/2014/main" id="{ACB68C86-3D96-40EA-AEFC-AAECBB114C1F}"/>
              </a:ext>
            </a:extLst>
          </p:cNvPr>
          <p:cNvSpPr>
            <a:spLocks noGrp="1"/>
          </p:cNvSpPr>
          <p:nvPr>
            <p:ph type="subTitle" idx="1"/>
          </p:nvPr>
        </p:nvSpPr>
        <p:spPr>
          <a:xfrm>
            <a:off x="2866724" y="4647276"/>
            <a:ext cx="9144000" cy="754025"/>
          </a:xfrm>
        </p:spPr>
        <p:txBody>
          <a:bodyPr/>
          <a:lstStyle/>
          <a:p>
            <a:r>
              <a:rPr lang="en-US" dirty="0"/>
              <a:t>A complete overview of </a:t>
            </a:r>
            <a:r>
              <a:rPr lang="en-US" dirty="0">
                <a:hlinkClick r:id="rId2"/>
              </a:rPr>
              <a:t>algorithm</a:t>
            </a:r>
            <a:r>
              <a:rPr lang="en-US" dirty="0"/>
              <a:t> </a:t>
            </a:r>
          </a:p>
        </p:txBody>
      </p:sp>
      <p:sp>
        <p:nvSpPr>
          <p:cNvPr id="4" name="Subtitle 2">
            <a:extLst>
              <a:ext uri="{FF2B5EF4-FFF2-40B4-BE49-F238E27FC236}">
                <a16:creationId xmlns:a16="http://schemas.microsoft.com/office/drawing/2014/main" id="{F22D8864-CF60-4638-964D-409298741DD3}"/>
              </a:ext>
            </a:extLst>
          </p:cNvPr>
          <p:cNvSpPr txBox="1">
            <a:spLocks/>
          </p:cNvSpPr>
          <p:nvPr/>
        </p:nvSpPr>
        <p:spPr>
          <a:xfrm>
            <a:off x="2866724" y="5489586"/>
            <a:ext cx="9144000" cy="754025"/>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 Vishnu Vardhan Reddy Yeruva</a:t>
            </a:r>
          </a:p>
        </p:txBody>
      </p:sp>
    </p:spTree>
    <p:extLst>
      <p:ext uri="{BB962C8B-B14F-4D97-AF65-F5344CB8AC3E}">
        <p14:creationId xmlns:p14="http://schemas.microsoft.com/office/powerpoint/2010/main" val="167207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3A8A-C6AE-4A26-A1B1-FFAEEADCC37C}"/>
              </a:ext>
            </a:extLst>
          </p:cNvPr>
          <p:cNvSpPr>
            <a:spLocks noGrp="1"/>
          </p:cNvSpPr>
          <p:nvPr>
            <p:ph type="title"/>
          </p:nvPr>
        </p:nvSpPr>
        <p:spPr/>
        <p:txBody>
          <a:bodyPr/>
          <a:lstStyle/>
          <a:p>
            <a:r>
              <a:rPr lang="en-US" dirty="0"/>
              <a:t>Data Classification</a:t>
            </a:r>
          </a:p>
        </p:txBody>
      </p:sp>
      <p:sp>
        <p:nvSpPr>
          <p:cNvPr id="3" name="Content Placeholder 2">
            <a:extLst>
              <a:ext uri="{FF2B5EF4-FFF2-40B4-BE49-F238E27FC236}">
                <a16:creationId xmlns:a16="http://schemas.microsoft.com/office/drawing/2014/main" id="{FB9A1573-FEFE-4492-9EF8-83B38F1B88DD}"/>
              </a:ext>
            </a:extLst>
          </p:cNvPr>
          <p:cNvSpPr>
            <a:spLocks noGrp="1"/>
          </p:cNvSpPr>
          <p:nvPr>
            <p:ph idx="1"/>
          </p:nvPr>
        </p:nvSpPr>
        <p:spPr>
          <a:xfrm>
            <a:off x="838200" y="1825625"/>
            <a:ext cx="10515600" cy="4351338"/>
          </a:xfrm>
        </p:spPr>
        <p:txBody>
          <a:bodyPr>
            <a:normAutofit fontScale="85000" lnSpcReduction="20000"/>
          </a:bodyPr>
          <a:lstStyle/>
          <a:p>
            <a:r>
              <a:rPr lang="en-US" dirty="0"/>
              <a:t>Because the script description language based on pattern is designed for technical and tactical information, it is necessary to classify and integrate the collected data and integrate the data in different data tables to build a new small operational data warehouse.</a:t>
            </a:r>
          </a:p>
          <a:p>
            <a:endParaRPr lang="en-US" dirty="0"/>
          </a:p>
          <a:p>
            <a:endParaRPr lang="en-US" dirty="0"/>
          </a:p>
          <a:p>
            <a:endParaRPr lang="en-US" dirty="0"/>
          </a:p>
          <a:p>
            <a:endParaRPr lang="en-US" dirty="0"/>
          </a:p>
          <a:p>
            <a:endParaRPr lang="en-US" dirty="0"/>
          </a:p>
          <a:p>
            <a:endParaRPr lang="en-US" dirty="0"/>
          </a:p>
          <a:p>
            <a:r>
              <a:rPr lang="en-US" dirty="0"/>
              <a:t>although the data in the operation database is rich, it is often insufficient for decision-making because it does not hold any historical data which is required in this scenario.</a:t>
            </a:r>
          </a:p>
        </p:txBody>
      </p:sp>
      <p:pic>
        <p:nvPicPr>
          <p:cNvPr id="5" name="Picture 4">
            <a:extLst>
              <a:ext uri="{FF2B5EF4-FFF2-40B4-BE49-F238E27FC236}">
                <a16:creationId xmlns:a16="http://schemas.microsoft.com/office/drawing/2014/main" id="{1603106D-BD2D-4394-AFCC-D93EDF515B84}"/>
              </a:ext>
            </a:extLst>
          </p:cNvPr>
          <p:cNvPicPr>
            <a:picLocks noChangeAspect="1"/>
          </p:cNvPicPr>
          <p:nvPr/>
        </p:nvPicPr>
        <p:blipFill>
          <a:blip r:embed="rId2"/>
          <a:stretch>
            <a:fillRect/>
          </a:stretch>
        </p:blipFill>
        <p:spPr>
          <a:xfrm>
            <a:off x="2778853" y="2971960"/>
            <a:ext cx="5835758" cy="2193853"/>
          </a:xfrm>
          <a:prstGeom prst="rect">
            <a:avLst/>
          </a:prstGeom>
        </p:spPr>
      </p:pic>
    </p:spTree>
    <p:extLst>
      <p:ext uri="{BB962C8B-B14F-4D97-AF65-F5344CB8AC3E}">
        <p14:creationId xmlns:p14="http://schemas.microsoft.com/office/powerpoint/2010/main" val="370753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3F0-B64C-4DCC-A280-44CF7607916D}"/>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75A8B538-8166-4556-88E0-93B0B357D614}"/>
              </a:ext>
            </a:extLst>
          </p:cNvPr>
          <p:cNvSpPr>
            <a:spLocks noGrp="1"/>
          </p:cNvSpPr>
          <p:nvPr>
            <p:ph idx="1"/>
          </p:nvPr>
        </p:nvSpPr>
        <p:spPr>
          <a:xfrm>
            <a:off x="838200" y="1825625"/>
            <a:ext cx="10515600" cy="4351338"/>
          </a:xfrm>
        </p:spPr>
        <p:txBody>
          <a:bodyPr/>
          <a:lstStyle/>
          <a:p>
            <a:r>
              <a:rPr lang="en-US" dirty="0"/>
              <a:t>Applying data mining algorithm to deeply mine a large number of data, this paper proposes a data mining algorithm which is more suitable for sports computing. </a:t>
            </a:r>
          </a:p>
          <a:p>
            <a:r>
              <a:rPr lang="en-US" dirty="0"/>
              <a:t>The main algorithms to be applied are:</a:t>
            </a:r>
          </a:p>
          <a:p>
            <a:pPr marL="514350" indent="-514350">
              <a:buAutoNum type="arabicPeriod"/>
            </a:pPr>
            <a:r>
              <a:rPr lang="en-US" dirty="0"/>
              <a:t>Markovian Process</a:t>
            </a:r>
          </a:p>
          <a:p>
            <a:pPr marL="514350" indent="-514350">
              <a:buAutoNum type="arabicPeriod"/>
            </a:pPr>
            <a:r>
              <a:rPr lang="en-US" dirty="0"/>
              <a:t>Association Rules Algorithm</a:t>
            </a:r>
          </a:p>
        </p:txBody>
      </p:sp>
    </p:spTree>
    <p:extLst>
      <p:ext uri="{BB962C8B-B14F-4D97-AF65-F5344CB8AC3E}">
        <p14:creationId xmlns:p14="http://schemas.microsoft.com/office/powerpoint/2010/main" val="145348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C9FE-8557-44E6-84EC-31B0432D832B}"/>
              </a:ext>
            </a:extLst>
          </p:cNvPr>
          <p:cNvSpPr>
            <a:spLocks noGrp="1"/>
          </p:cNvSpPr>
          <p:nvPr>
            <p:ph type="title"/>
          </p:nvPr>
        </p:nvSpPr>
        <p:spPr/>
        <p:txBody>
          <a:bodyPr/>
          <a:lstStyle/>
          <a:p>
            <a:r>
              <a:rPr lang="en-US" dirty="0"/>
              <a:t>Semi Markovian Process</a:t>
            </a:r>
          </a:p>
        </p:txBody>
      </p:sp>
      <p:sp>
        <p:nvSpPr>
          <p:cNvPr id="3" name="Content Placeholder 2">
            <a:extLst>
              <a:ext uri="{FF2B5EF4-FFF2-40B4-BE49-F238E27FC236}">
                <a16:creationId xmlns:a16="http://schemas.microsoft.com/office/drawing/2014/main" id="{A29FC240-63D2-4B42-B202-4991B7713AB8}"/>
              </a:ext>
            </a:extLst>
          </p:cNvPr>
          <p:cNvSpPr>
            <a:spLocks noGrp="1"/>
          </p:cNvSpPr>
          <p:nvPr>
            <p:ph idx="1"/>
          </p:nvPr>
        </p:nvSpPr>
        <p:spPr>
          <a:xfrm>
            <a:off x="838200" y="1825625"/>
            <a:ext cx="10515600" cy="4351338"/>
          </a:xfrm>
        </p:spPr>
        <p:txBody>
          <a:bodyPr/>
          <a:lstStyle/>
          <a:p>
            <a:r>
              <a:rPr lang="en-US" dirty="0"/>
              <a:t>Markov process principle to data mining, looking for the state transition process which has the greatest impact on the system reliability in the state from serving to scoring. </a:t>
            </a:r>
          </a:p>
          <a:p>
            <a:r>
              <a:rPr lang="en-US" dirty="0"/>
              <a:t>To be on point Markov process is lacking in time transition state which is a key factor while dealing with sports as it needs to capture very quick actions of their states. This impact caused </a:t>
            </a:r>
            <a:r>
              <a:rPr lang="en-US" i="1" dirty="0"/>
              <a:t>Semi-Markov</a:t>
            </a:r>
            <a:r>
              <a:rPr lang="en-US" dirty="0"/>
              <a:t> process to take a chance where it deals with time spent on each state.</a:t>
            </a:r>
          </a:p>
          <a:p>
            <a:endParaRPr lang="en-US" dirty="0"/>
          </a:p>
        </p:txBody>
      </p:sp>
      <p:pic>
        <p:nvPicPr>
          <p:cNvPr id="5" name="Picture 4">
            <a:extLst>
              <a:ext uri="{FF2B5EF4-FFF2-40B4-BE49-F238E27FC236}">
                <a16:creationId xmlns:a16="http://schemas.microsoft.com/office/drawing/2014/main" id="{E95FD817-2483-4B14-BA9F-D7D58AD467A1}"/>
              </a:ext>
            </a:extLst>
          </p:cNvPr>
          <p:cNvPicPr>
            <a:picLocks noChangeAspect="1"/>
          </p:cNvPicPr>
          <p:nvPr/>
        </p:nvPicPr>
        <p:blipFill>
          <a:blip r:embed="rId2"/>
          <a:stretch>
            <a:fillRect/>
          </a:stretch>
        </p:blipFill>
        <p:spPr>
          <a:xfrm>
            <a:off x="2521819" y="5248590"/>
            <a:ext cx="7517330" cy="815325"/>
          </a:xfrm>
          <a:prstGeom prst="rect">
            <a:avLst/>
          </a:prstGeom>
        </p:spPr>
      </p:pic>
    </p:spTree>
    <p:extLst>
      <p:ext uri="{BB962C8B-B14F-4D97-AF65-F5344CB8AC3E}">
        <p14:creationId xmlns:p14="http://schemas.microsoft.com/office/powerpoint/2010/main" val="395322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67FE-B570-440E-B1D0-73D99F7C9E83}"/>
              </a:ext>
            </a:extLst>
          </p:cNvPr>
          <p:cNvSpPr>
            <a:spLocks noGrp="1"/>
          </p:cNvSpPr>
          <p:nvPr>
            <p:ph type="title"/>
          </p:nvPr>
        </p:nvSpPr>
        <p:spPr/>
        <p:txBody>
          <a:bodyPr/>
          <a:lstStyle/>
          <a:p>
            <a:r>
              <a:rPr lang="en-US" dirty="0"/>
              <a:t>Semi-Markovian contd…</a:t>
            </a:r>
          </a:p>
        </p:txBody>
      </p:sp>
      <p:sp>
        <p:nvSpPr>
          <p:cNvPr id="3" name="Content Placeholder 2">
            <a:extLst>
              <a:ext uri="{FF2B5EF4-FFF2-40B4-BE49-F238E27FC236}">
                <a16:creationId xmlns:a16="http://schemas.microsoft.com/office/drawing/2014/main" id="{05A2F935-850C-4A70-BC0C-5B81FE009D06}"/>
              </a:ext>
            </a:extLst>
          </p:cNvPr>
          <p:cNvSpPr>
            <a:spLocks noGrp="1"/>
          </p:cNvSpPr>
          <p:nvPr>
            <p:ph idx="1"/>
          </p:nvPr>
        </p:nvSpPr>
        <p:spPr>
          <a:xfrm>
            <a:off x="838200" y="1825625"/>
            <a:ext cx="10515600" cy="4351338"/>
          </a:xfrm>
        </p:spPr>
        <p:txBody>
          <a:bodyPr/>
          <a:lstStyle/>
          <a:p>
            <a:r>
              <a:rPr lang="en-US" dirty="0"/>
              <a:t>Next step in </a:t>
            </a:r>
            <a:r>
              <a:rPr lang="en-US" i="1" dirty="0"/>
              <a:t>Semi-Markovian</a:t>
            </a:r>
            <a:r>
              <a:rPr lang="en-US" dirty="0"/>
              <a:t> process always depends only on current state and time spent on each state varies.</a:t>
            </a:r>
          </a:p>
          <a:p>
            <a:endParaRPr lang="en-US" dirty="0"/>
          </a:p>
          <a:p>
            <a:endParaRPr lang="en-US" dirty="0"/>
          </a:p>
          <a:p>
            <a:endParaRPr lang="en-US" dirty="0"/>
          </a:p>
          <a:p>
            <a:r>
              <a:rPr lang="en-US" dirty="0"/>
              <a:t>Each state projects the a state of the player with the time being in each action.</a:t>
            </a:r>
          </a:p>
          <a:p>
            <a:endParaRPr lang="en-US" dirty="0"/>
          </a:p>
        </p:txBody>
      </p:sp>
      <p:pic>
        <p:nvPicPr>
          <p:cNvPr id="5" name="Picture 4">
            <a:extLst>
              <a:ext uri="{FF2B5EF4-FFF2-40B4-BE49-F238E27FC236}">
                <a16:creationId xmlns:a16="http://schemas.microsoft.com/office/drawing/2014/main" id="{C4A91233-AECA-4566-8146-486067452879}"/>
              </a:ext>
            </a:extLst>
          </p:cNvPr>
          <p:cNvPicPr>
            <a:picLocks noChangeAspect="1"/>
          </p:cNvPicPr>
          <p:nvPr/>
        </p:nvPicPr>
        <p:blipFill>
          <a:blip r:embed="rId2"/>
          <a:stretch>
            <a:fillRect/>
          </a:stretch>
        </p:blipFill>
        <p:spPr>
          <a:xfrm>
            <a:off x="2235001" y="2949550"/>
            <a:ext cx="7721997" cy="958899"/>
          </a:xfrm>
          <a:prstGeom prst="rect">
            <a:avLst/>
          </a:prstGeom>
        </p:spPr>
      </p:pic>
    </p:spTree>
    <p:extLst>
      <p:ext uri="{BB962C8B-B14F-4D97-AF65-F5344CB8AC3E}">
        <p14:creationId xmlns:p14="http://schemas.microsoft.com/office/powerpoint/2010/main" val="425865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7004-2BF8-424B-B8AB-FB6E5EEA9523}"/>
              </a:ext>
            </a:extLst>
          </p:cNvPr>
          <p:cNvSpPr>
            <a:spLocks noGrp="1"/>
          </p:cNvSpPr>
          <p:nvPr>
            <p:ph type="title"/>
          </p:nvPr>
        </p:nvSpPr>
        <p:spPr/>
        <p:txBody>
          <a:bodyPr/>
          <a:lstStyle/>
          <a:p>
            <a:r>
              <a:rPr lang="en-US" dirty="0"/>
              <a:t>Association Rule Mining</a:t>
            </a:r>
          </a:p>
        </p:txBody>
      </p:sp>
      <p:sp>
        <p:nvSpPr>
          <p:cNvPr id="3" name="Content Placeholder 2">
            <a:extLst>
              <a:ext uri="{FF2B5EF4-FFF2-40B4-BE49-F238E27FC236}">
                <a16:creationId xmlns:a16="http://schemas.microsoft.com/office/drawing/2014/main" id="{7B111FA5-8BEE-418D-A500-DE7421134112}"/>
              </a:ext>
            </a:extLst>
          </p:cNvPr>
          <p:cNvSpPr>
            <a:spLocks noGrp="1"/>
          </p:cNvSpPr>
          <p:nvPr>
            <p:ph idx="1"/>
          </p:nvPr>
        </p:nvSpPr>
        <p:spPr>
          <a:xfrm>
            <a:off x="838200" y="1825625"/>
            <a:ext cx="10515600" cy="4351338"/>
          </a:xfrm>
        </p:spPr>
        <p:txBody>
          <a:bodyPr/>
          <a:lstStyle/>
          <a:p>
            <a:r>
              <a:rPr lang="en-US" dirty="0"/>
              <a:t>The association rules algorithm is used to find the association information between two or more actions to help coaches make strategic deployment.</a:t>
            </a:r>
          </a:p>
          <a:p>
            <a:r>
              <a:rPr lang="en-US" dirty="0"/>
              <a:t>It all depends on frequencies of the players actions which creates a mnemonic method in continuation again all the state transitions are being analyzed with time being by </a:t>
            </a:r>
            <a:r>
              <a:rPr lang="en-US" i="1" dirty="0"/>
              <a:t>semi-</a:t>
            </a:r>
            <a:r>
              <a:rPr lang="en-US" i="1" dirty="0" err="1"/>
              <a:t>markov</a:t>
            </a:r>
            <a:r>
              <a:rPr lang="en-US" dirty="0"/>
              <a:t> process</a:t>
            </a:r>
          </a:p>
        </p:txBody>
      </p:sp>
    </p:spTree>
    <p:extLst>
      <p:ext uri="{BB962C8B-B14F-4D97-AF65-F5344CB8AC3E}">
        <p14:creationId xmlns:p14="http://schemas.microsoft.com/office/powerpoint/2010/main" val="157364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46E2-D196-470B-9850-DA14D7BE54AF}"/>
              </a:ext>
            </a:extLst>
          </p:cNvPr>
          <p:cNvSpPr>
            <a:spLocks noGrp="1"/>
          </p:cNvSpPr>
          <p:nvPr>
            <p:ph type="title"/>
          </p:nvPr>
        </p:nvSpPr>
        <p:spPr/>
        <p:txBody>
          <a:bodyPr/>
          <a:lstStyle/>
          <a:p>
            <a:r>
              <a:rPr lang="en-US" b="1" dirty="0"/>
              <a:t>System Management</a:t>
            </a:r>
            <a:endParaRPr lang="en-US" dirty="0"/>
          </a:p>
        </p:txBody>
      </p:sp>
      <p:sp>
        <p:nvSpPr>
          <p:cNvPr id="3" name="Content Placeholder 2">
            <a:extLst>
              <a:ext uri="{FF2B5EF4-FFF2-40B4-BE49-F238E27FC236}">
                <a16:creationId xmlns:a16="http://schemas.microsoft.com/office/drawing/2014/main" id="{0190C8B6-D3CC-42B4-974D-DED8B3DE1734}"/>
              </a:ext>
            </a:extLst>
          </p:cNvPr>
          <p:cNvSpPr>
            <a:spLocks noGrp="1"/>
          </p:cNvSpPr>
          <p:nvPr>
            <p:ph idx="1"/>
          </p:nvPr>
        </p:nvSpPr>
        <p:spPr>
          <a:xfrm>
            <a:off x="838200" y="1825625"/>
            <a:ext cx="10515600" cy="4351338"/>
          </a:xfrm>
        </p:spPr>
        <p:txBody>
          <a:bodyPr>
            <a:normAutofit fontScale="77500" lnSpcReduction="20000"/>
          </a:bodyPr>
          <a:lstStyle/>
          <a:p>
            <a:r>
              <a:rPr lang="en-US" dirty="0"/>
              <a:t>Video management/ System Management mainly involves some content of video positioning.</a:t>
            </a:r>
          </a:p>
          <a:p>
            <a:endParaRPr lang="en-US" dirty="0"/>
          </a:p>
          <a:p>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r>
              <a:rPr lang="en-US" dirty="0"/>
              <a:t>At the same time, video detection and video location technology are applied to realize the function of playing video according to script. All that is if the scripts does not work anymore the coaches have to change the appropriate scripts so that the new script is written into the database instead of the old script.</a:t>
            </a:r>
          </a:p>
        </p:txBody>
      </p:sp>
      <p:pic>
        <p:nvPicPr>
          <p:cNvPr id="5" name="Picture 4">
            <a:extLst>
              <a:ext uri="{FF2B5EF4-FFF2-40B4-BE49-F238E27FC236}">
                <a16:creationId xmlns:a16="http://schemas.microsoft.com/office/drawing/2014/main" id="{A927C65F-4E44-49C5-B3EC-9C70BA37A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14" y="2383496"/>
            <a:ext cx="3213456" cy="2552251"/>
          </a:xfrm>
          <a:prstGeom prst="rect">
            <a:avLst/>
          </a:prstGeom>
        </p:spPr>
      </p:pic>
    </p:spTree>
    <p:extLst>
      <p:ext uri="{BB962C8B-B14F-4D97-AF65-F5344CB8AC3E}">
        <p14:creationId xmlns:p14="http://schemas.microsoft.com/office/powerpoint/2010/main" val="386757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9DBB-FDB5-4B6F-847A-F80243A5F38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4467EDA-FE1B-476D-ABC0-1A77D9B6B9CA}"/>
              </a:ext>
            </a:extLst>
          </p:cNvPr>
          <p:cNvSpPr>
            <a:spLocks noGrp="1"/>
          </p:cNvSpPr>
          <p:nvPr>
            <p:ph idx="1"/>
          </p:nvPr>
        </p:nvSpPr>
        <p:spPr>
          <a:xfrm>
            <a:off x="838200" y="1825625"/>
            <a:ext cx="10515600" cy="4351338"/>
          </a:xfrm>
        </p:spPr>
        <p:txBody>
          <a:bodyPr>
            <a:normAutofit fontScale="85000" lnSpcReduction="10000"/>
          </a:bodyPr>
          <a:lstStyle/>
          <a:p>
            <a:r>
              <a:rPr lang="en-US" dirty="0">
                <a:hlinkClick r:id="rId2"/>
              </a:rPr>
              <a:t>https://link-springer-com.libaccess.sjlibrary.org/content/pdf/10.1007%2F978-3-030-87903-7_27.pdf</a:t>
            </a:r>
            <a:endParaRPr lang="en-US" dirty="0"/>
          </a:p>
          <a:p>
            <a:r>
              <a:rPr lang="en-US" dirty="0">
                <a:hlinkClick r:id="rId3"/>
              </a:rPr>
              <a:t>https://www.dataproject.com/Products/EU/it/Volleyball/DataVolley4</a:t>
            </a:r>
            <a:endParaRPr lang="en-US" dirty="0"/>
          </a:p>
          <a:p>
            <a:r>
              <a:rPr lang="en-US" dirty="0">
                <a:hlinkClick r:id="rId4"/>
              </a:rPr>
              <a:t>https://www.sciencedirect.com/topics/computer-science/semi-markov-process</a:t>
            </a:r>
            <a:endParaRPr lang="en-US" dirty="0"/>
          </a:p>
          <a:p>
            <a:r>
              <a:rPr lang="en-US" dirty="0">
                <a:hlinkClick r:id="rId5"/>
              </a:rPr>
              <a:t>https://ascelibrary.org/doi/abs/10.1061/%28ASCE%29IS.1943-555X.0000112</a:t>
            </a:r>
            <a:endParaRPr lang="en-US" dirty="0"/>
          </a:p>
          <a:p>
            <a:r>
              <a:rPr lang="en-US" dirty="0">
                <a:hlinkClick r:id="rId6"/>
              </a:rPr>
              <a:t>https://www.youtube.com/watch?v=1nuTmzqKQyE&amp;ab_channel=PascalPoupart</a:t>
            </a:r>
            <a:endParaRPr lang="en-US" dirty="0"/>
          </a:p>
          <a:p>
            <a:r>
              <a:rPr lang="en-US" dirty="0">
                <a:hlinkClick r:id="rId7"/>
              </a:rPr>
              <a:t>http://myweb.sabanciuniv.edu/rdehkharghani/files/2016/02/The-Morgan-Kaufmann-Series-in-Data-Management-Systems-Jiawei-Han-Micheline-Kamber-Jian-Pei-Data-Mining.-Concepts-and-Techniques-3rd-Edition-Morgan-Kaufmann-2011.pdf</a:t>
            </a:r>
            <a:endParaRPr lang="en-US" dirty="0"/>
          </a:p>
          <a:p>
            <a:r>
              <a:rPr lang="en-US" dirty="0">
                <a:hlinkClick r:id="rId8"/>
              </a:rPr>
              <a:t>https://patents.google.com/patent/CN102339140A/en</a:t>
            </a:r>
            <a:endParaRPr lang="en-US" dirty="0"/>
          </a:p>
        </p:txBody>
      </p:sp>
    </p:spTree>
    <p:extLst>
      <p:ext uri="{BB962C8B-B14F-4D97-AF65-F5344CB8AC3E}">
        <p14:creationId xmlns:p14="http://schemas.microsoft.com/office/powerpoint/2010/main" val="130484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F813-56F8-4A3C-93A6-D9940BC28481}"/>
              </a:ext>
            </a:extLst>
          </p:cNvPr>
          <p:cNvSpPr>
            <a:spLocks noGrp="1"/>
          </p:cNvSpPr>
          <p:nvPr>
            <p:ph type="title"/>
          </p:nvPr>
        </p:nvSpPr>
        <p:spPr/>
        <p:txBody>
          <a:bodyPr/>
          <a:lstStyle/>
          <a:p>
            <a:r>
              <a:rPr lang="en-US" dirty="0"/>
              <a:t>Decoding Data Mining</a:t>
            </a:r>
          </a:p>
        </p:txBody>
      </p:sp>
      <p:sp>
        <p:nvSpPr>
          <p:cNvPr id="3" name="Content Placeholder 2">
            <a:extLst>
              <a:ext uri="{FF2B5EF4-FFF2-40B4-BE49-F238E27FC236}">
                <a16:creationId xmlns:a16="http://schemas.microsoft.com/office/drawing/2014/main" id="{A4BABA17-AD6C-4045-8E70-61E7052A6FE4}"/>
              </a:ext>
            </a:extLst>
          </p:cNvPr>
          <p:cNvSpPr>
            <a:spLocks noGrp="1"/>
          </p:cNvSpPr>
          <p:nvPr>
            <p:ph idx="1"/>
          </p:nvPr>
        </p:nvSpPr>
        <p:spPr>
          <a:xfrm>
            <a:off x="933651" y="1825625"/>
            <a:ext cx="10420149" cy="4351338"/>
          </a:xfrm>
        </p:spPr>
        <p:txBody>
          <a:bodyPr>
            <a:normAutofit lnSpcReduction="10000"/>
          </a:bodyPr>
          <a:lstStyle/>
          <a:p>
            <a:r>
              <a:rPr lang="en-US" dirty="0"/>
              <a:t>In every scenario of an application which is involved with any of the Data Mining techniques will be categorized into three different parts.</a:t>
            </a:r>
          </a:p>
          <a:p>
            <a:pPr>
              <a:buFont typeface="+mj-lt"/>
              <a:buAutoNum type="arabicPeriod"/>
            </a:pPr>
            <a:r>
              <a:rPr lang="en-US" dirty="0"/>
              <a:t>Data Management</a:t>
            </a:r>
          </a:p>
          <a:p>
            <a:pPr>
              <a:buFont typeface="+mj-lt"/>
              <a:buAutoNum type="arabicPeriod"/>
            </a:pPr>
            <a:r>
              <a:rPr lang="en-US" dirty="0"/>
              <a:t>Data Acquisition/ Collection</a:t>
            </a:r>
          </a:p>
          <a:p>
            <a:pPr>
              <a:buFont typeface="+mj-lt"/>
              <a:buAutoNum type="arabicPeriod"/>
            </a:pPr>
            <a:r>
              <a:rPr lang="en-US" dirty="0"/>
              <a:t>Data Analysis and Processing</a:t>
            </a:r>
          </a:p>
          <a:p>
            <a:r>
              <a:rPr lang="en-US" dirty="0"/>
              <a:t>In this paper we are in need of better interface where volleyball coaches needed to analyze their competitors team tactics. So, moving with fourth option as well</a:t>
            </a:r>
          </a:p>
          <a:p>
            <a:pPr marL="0" indent="0">
              <a:buNone/>
            </a:pPr>
            <a:r>
              <a:rPr lang="en-US" dirty="0"/>
              <a:t>4. System Management</a:t>
            </a:r>
          </a:p>
          <a:p>
            <a:endParaRPr lang="en-US" dirty="0"/>
          </a:p>
        </p:txBody>
      </p:sp>
    </p:spTree>
    <p:extLst>
      <p:ext uri="{BB962C8B-B14F-4D97-AF65-F5344CB8AC3E}">
        <p14:creationId xmlns:p14="http://schemas.microsoft.com/office/powerpoint/2010/main" val="338828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381B-D6B6-4A6F-BE62-1D8A6E7E5D08}"/>
              </a:ext>
            </a:extLst>
          </p:cNvPr>
          <p:cNvSpPr>
            <a:spLocks noGrp="1"/>
          </p:cNvSpPr>
          <p:nvPr>
            <p:ph type="title"/>
          </p:nvPr>
        </p:nvSpPr>
        <p:spPr/>
        <p:txBody>
          <a:bodyPr/>
          <a:lstStyle/>
          <a:p>
            <a:r>
              <a:rPr lang="en-US" b="1" dirty="0"/>
              <a:t>Data Management</a:t>
            </a:r>
            <a:endParaRPr lang="en-US" dirty="0"/>
          </a:p>
        </p:txBody>
      </p:sp>
      <p:sp>
        <p:nvSpPr>
          <p:cNvPr id="3" name="Content Placeholder 2">
            <a:extLst>
              <a:ext uri="{FF2B5EF4-FFF2-40B4-BE49-F238E27FC236}">
                <a16:creationId xmlns:a16="http://schemas.microsoft.com/office/drawing/2014/main" id="{1FD99B15-9884-46DF-9753-EEB61B3C09B2}"/>
              </a:ext>
            </a:extLst>
          </p:cNvPr>
          <p:cNvSpPr>
            <a:spLocks noGrp="1"/>
          </p:cNvSpPr>
          <p:nvPr>
            <p:ph idx="1"/>
          </p:nvPr>
        </p:nvSpPr>
        <p:spPr>
          <a:xfrm>
            <a:off x="838200" y="1825625"/>
            <a:ext cx="10515600" cy="4351338"/>
          </a:xfrm>
        </p:spPr>
        <p:txBody>
          <a:bodyPr>
            <a:normAutofit/>
          </a:bodyPr>
          <a:lstStyle/>
          <a:p>
            <a:pPr marL="0" indent="0">
              <a:buNone/>
            </a:pPr>
            <a:r>
              <a:rPr lang="en-US" sz="4800" dirty="0"/>
              <a:t>In this particular scenario data obviously will be different teams, different players information and if possible the win to loose ratio of each side of the court</a:t>
            </a:r>
          </a:p>
        </p:txBody>
      </p:sp>
    </p:spTree>
    <p:extLst>
      <p:ext uri="{BB962C8B-B14F-4D97-AF65-F5344CB8AC3E}">
        <p14:creationId xmlns:p14="http://schemas.microsoft.com/office/powerpoint/2010/main" val="305127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3198-2B6E-4752-A489-6C57243E8FC2}"/>
              </a:ext>
            </a:extLst>
          </p:cNvPr>
          <p:cNvSpPr>
            <a:spLocks noGrp="1"/>
          </p:cNvSpPr>
          <p:nvPr>
            <p:ph type="title"/>
          </p:nvPr>
        </p:nvSpPr>
        <p:spPr/>
        <p:txBody>
          <a:bodyPr/>
          <a:lstStyle/>
          <a:p>
            <a:r>
              <a:rPr lang="en-US" b="1" dirty="0"/>
              <a:t>Data Acquisition/ Collection</a:t>
            </a:r>
            <a:endParaRPr lang="en-US" dirty="0"/>
          </a:p>
        </p:txBody>
      </p:sp>
      <p:sp>
        <p:nvSpPr>
          <p:cNvPr id="3" name="Content Placeholder 2">
            <a:extLst>
              <a:ext uri="{FF2B5EF4-FFF2-40B4-BE49-F238E27FC236}">
                <a16:creationId xmlns:a16="http://schemas.microsoft.com/office/drawing/2014/main" id="{8D7935E6-D3C2-4ECE-9D74-1FB061ECD094}"/>
              </a:ext>
            </a:extLst>
          </p:cNvPr>
          <p:cNvSpPr>
            <a:spLocks noGrp="1"/>
          </p:cNvSpPr>
          <p:nvPr>
            <p:ph idx="1"/>
          </p:nvPr>
        </p:nvSpPr>
        <p:spPr>
          <a:xfrm>
            <a:off x="838200" y="1825625"/>
            <a:ext cx="10515600" cy="4351338"/>
          </a:xfrm>
        </p:spPr>
        <p:txBody>
          <a:bodyPr/>
          <a:lstStyle/>
          <a:p>
            <a:r>
              <a:rPr lang="en-US" dirty="0"/>
              <a:t>Data collection will never be easy, the same follows in this case as well because volleyball is to change the score by turns, and in the process of each round, there are 12 players in two teams at the same time</a:t>
            </a:r>
          </a:p>
          <a:p>
            <a:r>
              <a:rPr lang="en-US" dirty="0"/>
              <a:t>Volleyball requires high speed like player number, ball landing area, …etc. which requires high real-time performance.</a:t>
            </a:r>
          </a:p>
          <a:p>
            <a:r>
              <a:rPr lang="en-US" dirty="0"/>
              <a:t>Therefore the data collection also staged into two</a:t>
            </a:r>
          </a:p>
          <a:p>
            <a:pPr marL="514350" indent="-514350">
              <a:buAutoNum type="arabicPeriod"/>
            </a:pPr>
            <a:r>
              <a:rPr lang="en-US" dirty="0"/>
              <a:t>Keyboard Acquisition</a:t>
            </a:r>
          </a:p>
          <a:p>
            <a:pPr marL="514350" indent="-514350">
              <a:buAutoNum type="arabicPeriod"/>
            </a:pPr>
            <a:r>
              <a:rPr lang="en-US" dirty="0"/>
              <a:t>Mouse Acquisition</a:t>
            </a:r>
          </a:p>
        </p:txBody>
      </p:sp>
    </p:spTree>
    <p:extLst>
      <p:ext uri="{BB962C8B-B14F-4D97-AF65-F5344CB8AC3E}">
        <p14:creationId xmlns:p14="http://schemas.microsoft.com/office/powerpoint/2010/main" val="193124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910-38FB-4DEA-8F5C-7FA7F2B8644F}"/>
              </a:ext>
            </a:extLst>
          </p:cNvPr>
          <p:cNvSpPr>
            <a:spLocks noGrp="1"/>
          </p:cNvSpPr>
          <p:nvPr>
            <p:ph type="title"/>
          </p:nvPr>
        </p:nvSpPr>
        <p:spPr/>
        <p:txBody>
          <a:bodyPr/>
          <a:lstStyle/>
          <a:p>
            <a:r>
              <a:rPr lang="en-US" dirty="0"/>
              <a:t>Data Acquisition contd…</a:t>
            </a:r>
          </a:p>
        </p:txBody>
      </p:sp>
      <p:sp>
        <p:nvSpPr>
          <p:cNvPr id="3" name="Content Placeholder 2">
            <a:extLst>
              <a:ext uri="{FF2B5EF4-FFF2-40B4-BE49-F238E27FC236}">
                <a16:creationId xmlns:a16="http://schemas.microsoft.com/office/drawing/2014/main" id="{2ADB9BC9-D636-4CA7-9AC3-DAC49C87D0B2}"/>
              </a:ext>
            </a:extLst>
          </p:cNvPr>
          <p:cNvSpPr>
            <a:spLocks noGrp="1"/>
          </p:cNvSpPr>
          <p:nvPr>
            <p:ph idx="1"/>
          </p:nvPr>
        </p:nvSpPr>
        <p:spPr>
          <a:xfrm>
            <a:off x="838200" y="1854500"/>
            <a:ext cx="10515600" cy="4351338"/>
          </a:xfrm>
        </p:spPr>
        <p:txBody>
          <a:bodyPr/>
          <a:lstStyle/>
          <a:p>
            <a:pPr>
              <a:buFont typeface="+mj-lt"/>
              <a:buAutoNum type="arabicPeriod"/>
            </a:pPr>
            <a:r>
              <a:rPr lang="en-US" b="1" dirty="0"/>
              <a:t>Keyboard Acquisition:</a:t>
            </a:r>
            <a:r>
              <a:rPr lang="en-US" dirty="0"/>
              <a:t> the main advantage of keyboard acquisition mode is faster acquisition speed, and the disadvantage is that the accuracy is slightly lower than that of mouse acquisition.</a:t>
            </a:r>
          </a:p>
          <a:p>
            <a:pPr>
              <a:buFont typeface="+mj-lt"/>
              <a:buAutoNum type="arabicPeriod"/>
            </a:pPr>
            <a:r>
              <a:rPr lang="en-US" b="1" dirty="0"/>
              <a:t>Mouse Acquisition: </a:t>
            </a:r>
            <a:r>
              <a:rPr lang="en-US" dirty="0"/>
              <a:t>Mouse acquisition has advantages in acquisition accuracy, but due to the limited collection interface, it can not cover all scripts, so it has certain limitations.</a:t>
            </a:r>
          </a:p>
          <a:p>
            <a:r>
              <a:rPr lang="en-US" dirty="0"/>
              <a:t>In this scheme, the combination of mouse acquisition and keyboard acquisition is used to improve the collection efficiency.</a:t>
            </a:r>
          </a:p>
        </p:txBody>
      </p:sp>
    </p:spTree>
    <p:extLst>
      <p:ext uri="{BB962C8B-B14F-4D97-AF65-F5344CB8AC3E}">
        <p14:creationId xmlns:p14="http://schemas.microsoft.com/office/powerpoint/2010/main" val="277854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A596-BE9E-407B-88E0-BE1801FCD4C3}"/>
              </a:ext>
            </a:extLst>
          </p:cNvPr>
          <p:cNvSpPr>
            <a:spLocks noGrp="1"/>
          </p:cNvSpPr>
          <p:nvPr>
            <p:ph type="title"/>
          </p:nvPr>
        </p:nvSpPr>
        <p:spPr/>
        <p:txBody>
          <a:bodyPr/>
          <a:lstStyle/>
          <a:p>
            <a:r>
              <a:rPr lang="en-US" dirty="0"/>
              <a:t>Data Analysis &amp; Processing</a:t>
            </a:r>
          </a:p>
        </p:txBody>
      </p:sp>
      <p:sp>
        <p:nvSpPr>
          <p:cNvPr id="3" name="Content Placeholder 2">
            <a:extLst>
              <a:ext uri="{FF2B5EF4-FFF2-40B4-BE49-F238E27FC236}">
                <a16:creationId xmlns:a16="http://schemas.microsoft.com/office/drawing/2014/main" id="{42D292B7-C22C-4E8E-9095-B044040252CE}"/>
              </a:ext>
            </a:extLst>
          </p:cNvPr>
          <p:cNvSpPr>
            <a:spLocks noGrp="1"/>
          </p:cNvSpPr>
          <p:nvPr>
            <p:ph idx="1"/>
          </p:nvPr>
        </p:nvSpPr>
        <p:spPr>
          <a:xfrm>
            <a:off x="838200" y="1825625"/>
            <a:ext cx="10515600" cy="4351338"/>
          </a:xfrm>
        </p:spPr>
        <p:txBody>
          <a:bodyPr/>
          <a:lstStyle/>
          <a:p>
            <a:r>
              <a:rPr lang="en-US" dirty="0"/>
              <a:t>Data Processing will be done to eliminate ambiguity and to improve quality of data in a brief. Now this seems to be a little lengthy at least for me. So, let me divide this into few stages</a:t>
            </a:r>
          </a:p>
          <a:p>
            <a:pPr marL="0" indent="0">
              <a:buNone/>
            </a:pPr>
            <a:endParaRPr lang="en-US" dirty="0"/>
          </a:p>
          <a:p>
            <a:pPr marL="514350" indent="-514350">
              <a:buAutoNum type="arabicPeriod"/>
            </a:pPr>
            <a:r>
              <a:rPr lang="en-US" dirty="0"/>
              <a:t>Script Description Language</a:t>
            </a:r>
          </a:p>
          <a:p>
            <a:pPr marL="514350" indent="-514350">
              <a:buAutoNum type="arabicPeriod"/>
            </a:pPr>
            <a:r>
              <a:rPr lang="en-US" dirty="0"/>
              <a:t>Data Classification</a:t>
            </a:r>
          </a:p>
          <a:p>
            <a:pPr marL="514350" indent="-514350">
              <a:buAutoNum type="arabicPeriod"/>
            </a:pPr>
            <a:r>
              <a:rPr lang="en-US" dirty="0"/>
              <a:t>Statistical Analysis</a:t>
            </a:r>
          </a:p>
        </p:txBody>
      </p:sp>
    </p:spTree>
    <p:extLst>
      <p:ext uri="{BB962C8B-B14F-4D97-AF65-F5344CB8AC3E}">
        <p14:creationId xmlns:p14="http://schemas.microsoft.com/office/powerpoint/2010/main" val="370341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C6C8-FCFB-4B2E-99DB-17EDFAAECD43}"/>
              </a:ext>
            </a:extLst>
          </p:cNvPr>
          <p:cNvSpPr>
            <a:spLocks noGrp="1"/>
          </p:cNvSpPr>
          <p:nvPr>
            <p:ph type="title"/>
          </p:nvPr>
        </p:nvSpPr>
        <p:spPr/>
        <p:txBody>
          <a:bodyPr/>
          <a:lstStyle/>
          <a:p>
            <a:r>
              <a:rPr lang="en-US" dirty="0"/>
              <a:t>Scripting</a:t>
            </a:r>
          </a:p>
        </p:txBody>
      </p:sp>
      <p:sp>
        <p:nvSpPr>
          <p:cNvPr id="3" name="Content Placeholder 2">
            <a:extLst>
              <a:ext uri="{FF2B5EF4-FFF2-40B4-BE49-F238E27FC236}">
                <a16:creationId xmlns:a16="http://schemas.microsoft.com/office/drawing/2014/main" id="{C76B528A-0EF8-4EE0-B3CC-FF8400DC7D2D}"/>
              </a:ext>
            </a:extLst>
          </p:cNvPr>
          <p:cNvSpPr>
            <a:spLocks noGrp="1"/>
          </p:cNvSpPr>
          <p:nvPr>
            <p:ph idx="1"/>
          </p:nvPr>
        </p:nvSpPr>
        <p:spPr>
          <a:xfrm>
            <a:off x="838200" y="1825625"/>
            <a:ext cx="10515600" cy="4825432"/>
          </a:xfrm>
        </p:spPr>
        <p:txBody>
          <a:bodyPr/>
          <a:lstStyle/>
          <a:p>
            <a:r>
              <a:rPr lang="en-US" dirty="0">
                <a:effectLst/>
              </a:rPr>
              <a:t>In order to collect competition data more quickly and accurately, it is necessary to design a pattern based script description language.</a:t>
            </a:r>
          </a:p>
          <a:p>
            <a:r>
              <a:rPr lang="en-US" dirty="0"/>
              <a:t>The scripting language that is used here is </a:t>
            </a:r>
            <a:r>
              <a:rPr lang="en-US" dirty="0">
                <a:cs typeface="Times New Roman" panose="02020603050405020304" pitchFamily="18" charset="0"/>
              </a:rPr>
              <a:t>Chinese character Pinyin-stroke coding</a:t>
            </a:r>
          </a:p>
          <a:p>
            <a:r>
              <a:rPr lang="en-US" dirty="0">
                <a:cs typeface="Times New Roman" panose="02020603050405020304" pitchFamily="18" charset="0"/>
              </a:rPr>
              <a:t>According to the natural structure features of Chinese characters, the Chinese characters are divided into three-part characters, two-part characters and single-part characters, and the Chinese characters can be divided into horizontal (rising) stroke, vertical stroke, left-falling stroke, dot (right-falling) stroke and turning stroke according to the strokes</a:t>
            </a:r>
          </a:p>
          <a:p>
            <a:r>
              <a:rPr lang="en-US" dirty="0">
                <a:cs typeface="Times New Roman" panose="02020603050405020304" pitchFamily="18" charset="0"/>
              </a:rPr>
              <a:t>Scripting happens on data which is collected in two </a:t>
            </a:r>
            <a:r>
              <a:rPr lang="en-US" dirty="0" err="1">
                <a:cs typeface="Times New Roman" panose="02020603050405020304" pitchFamily="18" charset="0"/>
              </a:rPr>
              <a:t>fromats</a:t>
            </a:r>
            <a:r>
              <a:rPr lang="en-US" dirty="0">
                <a:cs typeface="Times New Roman" panose="02020603050405020304" pitchFamily="18" charset="0"/>
              </a:rPr>
              <a:t>.</a:t>
            </a:r>
          </a:p>
        </p:txBody>
      </p:sp>
    </p:spTree>
    <p:extLst>
      <p:ext uri="{BB962C8B-B14F-4D97-AF65-F5344CB8AC3E}">
        <p14:creationId xmlns:p14="http://schemas.microsoft.com/office/powerpoint/2010/main" val="348478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939-54B8-4AB4-BF86-720049F5BBC1}"/>
              </a:ext>
            </a:extLst>
          </p:cNvPr>
          <p:cNvSpPr>
            <a:spLocks noGrp="1"/>
          </p:cNvSpPr>
          <p:nvPr>
            <p:ph type="title"/>
          </p:nvPr>
        </p:nvSpPr>
        <p:spPr/>
        <p:txBody>
          <a:bodyPr/>
          <a:lstStyle/>
          <a:p>
            <a:r>
              <a:rPr lang="en-US" dirty="0"/>
              <a:t>Scripting contd…</a:t>
            </a:r>
          </a:p>
        </p:txBody>
      </p:sp>
      <p:sp>
        <p:nvSpPr>
          <p:cNvPr id="3" name="Content Placeholder 2">
            <a:extLst>
              <a:ext uri="{FF2B5EF4-FFF2-40B4-BE49-F238E27FC236}">
                <a16:creationId xmlns:a16="http://schemas.microsoft.com/office/drawing/2014/main" id="{D59FB1E6-B3CC-4478-B40D-64AA802F63F7}"/>
              </a:ext>
            </a:extLst>
          </p:cNvPr>
          <p:cNvSpPr>
            <a:spLocks noGrp="1"/>
          </p:cNvSpPr>
          <p:nvPr>
            <p:ph idx="1"/>
          </p:nvPr>
        </p:nvSpPr>
        <p:spPr>
          <a:xfrm>
            <a:off x="838200" y="1825625"/>
            <a:ext cx="10515600" cy="4351338"/>
          </a:xfrm>
        </p:spPr>
        <p:txBody>
          <a:bodyPr/>
          <a:lstStyle/>
          <a:p>
            <a:r>
              <a:rPr lang="en-US" dirty="0"/>
              <a:t>The first is convenient memory. For the choice of characters, the first letter of Pinyin is generally chosen, such as “F” for serve, “g” for attack and “1” for block.</a:t>
            </a:r>
          </a:p>
          <a:p>
            <a:r>
              <a:rPr lang="en-US" dirty="0"/>
              <a:t>The advantage of this choice is that as long as people can say the word, they can immediately associate with the code that represents the phrase, which provides great convenience for memory.</a:t>
            </a:r>
          </a:p>
          <a:p>
            <a:r>
              <a:rPr lang="en-US" dirty="0"/>
              <a:t>But there is an ambiguity here it uses another character to represent one of the words.</a:t>
            </a:r>
          </a:p>
        </p:txBody>
      </p:sp>
    </p:spTree>
    <p:extLst>
      <p:ext uri="{BB962C8B-B14F-4D97-AF65-F5344CB8AC3E}">
        <p14:creationId xmlns:p14="http://schemas.microsoft.com/office/powerpoint/2010/main" val="114519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939-54B8-4AB4-BF86-720049F5BBC1}"/>
              </a:ext>
            </a:extLst>
          </p:cNvPr>
          <p:cNvSpPr>
            <a:spLocks noGrp="1"/>
          </p:cNvSpPr>
          <p:nvPr>
            <p:ph type="title"/>
          </p:nvPr>
        </p:nvSpPr>
        <p:spPr/>
        <p:txBody>
          <a:bodyPr/>
          <a:lstStyle/>
          <a:p>
            <a:r>
              <a:rPr lang="en-US" dirty="0"/>
              <a:t>Scripting contd…</a:t>
            </a:r>
          </a:p>
        </p:txBody>
      </p:sp>
      <p:sp>
        <p:nvSpPr>
          <p:cNvPr id="3" name="Content Placeholder 2">
            <a:extLst>
              <a:ext uri="{FF2B5EF4-FFF2-40B4-BE49-F238E27FC236}">
                <a16:creationId xmlns:a16="http://schemas.microsoft.com/office/drawing/2014/main" id="{D59FB1E6-B3CC-4478-B40D-64AA802F63F7}"/>
              </a:ext>
            </a:extLst>
          </p:cNvPr>
          <p:cNvSpPr>
            <a:spLocks noGrp="1"/>
          </p:cNvSpPr>
          <p:nvPr>
            <p:ph idx="1"/>
          </p:nvPr>
        </p:nvSpPr>
        <p:spPr>
          <a:xfrm>
            <a:off x="838200" y="1825625"/>
            <a:ext cx="10515600" cy="4351338"/>
          </a:xfrm>
        </p:spPr>
        <p:txBody>
          <a:bodyPr/>
          <a:lstStyle/>
          <a:p>
            <a:r>
              <a:rPr lang="en-US" dirty="0"/>
              <a:t>The second method is that words with different meanings can be described by the same symbols if they are not in the same category.</a:t>
            </a:r>
          </a:p>
          <a:p>
            <a:r>
              <a:rPr lang="en-US" dirty="0"/>
              <a:t>This ambiguity can be overcome in the process of script parsing through the design of script parser. Script parser expands the availability of words.</a:t>
            </a:r>
          </a:p>
          <a:p>
            <a:r>
              <a:rPr lang="en-US" dirty="0"/>
              <a:t>this topic tries to choose those keys that users can easily touch, or only need to press a key to record characters.</a:t>
            </a:r>
          </a:p>
        </p:txBody>
      </p:sp>
    </p:spTree>
    <p:extLst>
      <p:ext uri="{BB962C8B-B14F-4D97-AF65-F5344CB8AC3E}">
        <p14:creationId xmlns:p14="http://schemas.microsoft.com/office/powerpoint/2010/main" val="10664086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142</TotalTime>
  <Words>1111</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Depth</vt:lpstr>
      <vt:lpstr>Data Mining Algorithm in Volleyball Match Tech. &amp; Tactical Analysis</vt:lpstr>
      <vt:lpstr>Decoding Data Mining</vt:lpstr>
      <vt:lpstr>Data Management</vt:lpstr>
      <vt:lpstr>Data Acquisition/ Collection</vt:lpstr>
      <vt:lpstr>Data Acquisition contd…</vt:lpstr>
      <vt:lpstr>Data Analysis &amp; Processing</vt:lpstr>
      <vt:lpstr>Scripting</vt:lpstr>
      <vt:lpstr>Scripting contd…</vt:lpstr>
      <vt:lpstr>Scripting contd…</vt:lpstr>
      <vt:lpstr>Data Classification</vt:lpstr>
      <vt:lpstr>Statistical Analysis</vt:lpstr>
      <vt:lpstr>Semi Markovian Process</vt:lpstr>
      <vt:lpstr>Semi-Markovian contd…</vt:lpstr>
      <vt:lpstr>Association Rule Mining</vt:lpstr>
      <vt:lpstr>System Management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Algorithm in Volleyball Match Tech. &amp; Tactical Analysis</dc:title>
  <dc:creator>Vishnuvardhan Reddy Yeruva</dc:creator>
  <cp:lastModifiedBy>Vishnuvardhan Reddy Yeruva</cp:lastModifiedBy>
  <cp:revision>2</cp:revision>
  <dcterms:created xsi:type="dcterms:W3CDTF">2021-11-30T18:27:49Z</dcterms:created>
  <dcterms:modified xsi:type="dcterms:W3CDTF">2021-11-30T20:49:54Z</dcterms:modified>
</cp:coreProperties>
</file>