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fc59e7d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fc59e7d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fc59e7d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fc59e7d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6fc59e7d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6fc59e7d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6fc59e7d7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6fc59e7d7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6fc59e7d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6fc59e7d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fc59e7d7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fc59e7d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6fc59e7d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6fc59e7d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fc59e7d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fc59e7d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meowmeowmeowmeowmeow/gtsrb-german-traffic-sig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Traffic Sign Recognition</a:t>
            </a:r>
            <a:endParaRPr/>
          </a:p>
        </p:txBody>
      </p:sp>
      <p:sp>
        <p:nvSpPr>
          <p:cNvPr id="86" name="Google Shape;86;p13"/>
          <p:cNvSpPr txBox="1"/>
          <p:nvPr>
            <p:ph idx="1" type="subTitle"/>
          </p:nvPr>
        </p:nvSpPr>
        <p:spPr>
          <a:xfrm>
            <a:off x="3376250" y="3090925"/>
            <a:ext cx="5455800" cy="205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Team Dragonite</a:t>
            </a:r>
            <a:endParaRPr/>
          </a:p>
          <a:p>
            <a:pPr indent="0" lvl="0" marL="0" rtl="0" algn="r">
              <a:spcBef>
                <a:spcPts val="0"/>
              </a:spcBef>
              <a:spcAft>
                <a:spcPts val="0"/>
              </a:spcAft>
              <a:buNone/>
            </a:pPr>
            <a:r>
              <a:rPr lang="en"/>
              <a:t>Khushil Modi</a:t>
            </a:r>
            <a:endParaRPr/>
          </a:p>
          <a:p>
            <a:pPr indent="0" lvl="0" marL="0" rtl="0" algn="r">
              <a:spcBef>
                <a:spcPts val="0"/>
              </a:spcBef>
              <a:spcAft>
                <a:spcPts val="0"/>
              </a:spcAft>
              <a:buNone/>
            </a:pPr>
            <a:r>
              <a:rPr lang="en"/>
              <a:t>Sarjak Patel</a:t>
            </a:r>
            <a:endParaRPr/>
          </a:p>
          <a:p>
            <a:pPr indent="0" lvl="0" marL="0" rtl="0" algn="r">
              <a:spcBef>
                <a:spcPts val="0"/>
              </a:spcBef>
              <a:spcAft>
                <a:spcPts val="0"/>
              </a:spcAft>
              <a:buNone/>
            </a:pPr>
            <a:r>
              <a:rPr lang="en"/>
              <a:t>Vishnu Vardhan Reddy Yeruva</a:t>
            </a:r>
            <a:endParaRPr/>
          </a:p>
          <a:p>
            <a:pPr indent="0" lvl="0" marL="0" rtl="0" algn="r">
              <a:spcBef>
                <a:spcPts val="0"/>
              </a:spcBef>
              <a:spcAft>
                <a:spcPts val="0"/>
              </a:spcAft>
              <a:buNone/>
            </a:pPr>
            <a:r>
              <a:rPr lang="en"/>
              <a:t>Nevil Shah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Abstract</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Traffic sign Recognition is a software application whose aim  is to recognize traffic signs as efficiently as possible. This report tries to solve a major problem of Road Safety which is to classify traffic signs.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also detects and filters the problem with the help of Convolution Neural Networks (CNNs) for image classification and delivers the accurate solution.</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Traffic sign recognition software ensures that different types of traffic signs on both sides of the road are visible to the drivers while driving the car. This software can recognize different types of traffic signs like “Stop”,”School Ahead”,”Speed Limit”,”No parking” and many more.</a:t>
            </a:r>
            <a:endParaRPr sz="16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Nowadays, more emphasis and research is given on the ability of a car to drive itself on a road. It means it has to make accurate decisions while driving on a road or a highway to avoid collisions. Hence, it is very important to keep the conditions on either side of the road in mind. And the most important characteristic of a driverless car is to detect and recognize various traffic signs on the road for maintaining the safety and  security of the people inside and outside the vehicle.</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Roadway system has different characteristics whose principal aim is to regulate and control the flow of traffic smoothly  and to ensure that drivers are bound by the rules so as to provide a safe environment to the nearby traffic to avoid road collisions.</a:t>
            </a:r>
            <a:endParaRPr sz="16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Implementation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00">
                <a:solidFill>
                  <a:srgbClr val="1F0F4F"/>
                </a:solidFill>
                <a:latin typeface="Arial"/>
                <a:ea typeface="Arial"/>
                <a:cs typeface="Arial"/>
                <a:sym typeface="Arial"/>
              </a:rPr>
              <a:t>German Traffic Sign Recognition Benchmark(GTSRB) dataset</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For traffic sign recognition, we looked for dataset which contains images for traffic signs.This dataset consists of multi-class, single image classification images. Furthermore, this dataset consists of more than 40k images and 43 classes.</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There are mainly 4 phases of this stage:</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1)Data Preprocessing</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2)Data Visualization</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3)Model Training</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4)Model Testing</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0" lvl="0" marL="0" rtl="0" algn="l">
              <a:spcBef>
                <a:spcPts val="0"/>
              </a:spcBef>
              <a:spcAft>
                <a:spcPts val="0"/>
              </a:spcAft>
              <a:buNone/>
            </a:pPr>
            <a:r>
              <a:rPr lang="en" sz="1400">
                <a:solidFill>
                  <a:srgbClr val="1F0F4F"/>
                </a:solidFill>
                <a:latin typeface="Arial"/>
                <a:ea typeface="Arial"/>
                <a:cs typeface="Arial"/>
                <a:sym typeface="Arial"/>
              </a:rPr>
              <a:t>Link for the dataset:- </a:t>
            </a:r>
            <a:r>
              <a:rPr lang="en" sz="1400" u="sng">
                <a:solidFill>
                  <a:srgbClr val="1155CC"/>
                </a:solidFill>
                <a:latin typeface="Arial"/>
                <a:ea typeface="Arial"/>
                <a:cs typeface="Arial"/>
                <a:sym typeface="Arial"/>
                <a:hlinkClick r:id="rId3">
                  <a:extLst>
                    <a:ext uri="{A12FA001-AC4F-418D-AE19-62706E023703}">
                      <ahyp:hlinkClr val="tx"/>
                    </a:ext>
                  </a:extLst>
                </a:hlinkClick>
              </a:rPr>
              <a:t>https://www.kaggle.com/meowmeowmeowmeowmeow/gtsrb-german-traffic-sign</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sz="1200">
              <a:solidFill>
                <a:srgbClr val="1F0F4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300700"/>
            <a:ext cx="8520600" cy="607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Requirements</a:t>
            </a:r>
            <a:endParaRPr/>
          </a:p>
        </p:txBody>
      </p:sp>
      <p:sp>
        <p:nvSpPr>
          <p:cNvPr id="110" name="Google Shape;110;p17"/>
          <p:cNvSpPr txBox="1"/>
          <p:nvPr>
            <p:ph idx="1" type="body"/>
          </p:nvPr>
        </p:nvSpPr>
        <p:spPr>
          <a:xfrm>
            <a:off x="311700" y="607800"/>
            <a:ext cx="8520600" cy="41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400" u="sng">
              <a:solidFill>
                <a:srgbClr val="000000"/>
              </a:solidFill>
              <a:latin typeface="Arial"/>
              <a:ea typeface="Arial"/>
              <a:cs typeface="Arial"/>
              <a:sym typeface="Arial"/>
            </a:endParaRPr>
          </a:p>
          <a:p>
            <a:pPr indent="0" lvl="0" marL="0" rtl="0" algn="l">
              <a:spcBef>
                <a:spcPts val="0"/>
              </a:spcBef>
              <a:spcAft>
                <a:spcPts val="0"/>
              </a:spcAft>
              <a:buNone/>
            </a:pPr>
            <a:r>
              <a:t/>
            </a:r>
            <a:endParaRPr b="1" sz="1400" u="sng">
              <a:solidFill>
                <a:srgbClr val="000000"/>
              </a:solidFill>
              <a:latin typeface="Arial"/>
              <a:ea typeface="Arial"/>
              <a:cs typeface="Arial"/>
              <a:sym typeface="Arial"/>
            </a:endParaRPr>
          </a:p>
          <a:p>
            <a:pPr indent="0" lvl="0" marL="0" rtl="0" algn="l">
              <a:spcBef>
                <a:spcPts val="0"/>
              </a:spcBef>
              <a:spcAft>
                <a:spcPts val="0"/>
              </a:spcAft>
              <a:buNone/>
            </a:pPr>
            <a:r>
              <a:rPr b="1" lang="en" sz="1400" u="sng">
                <a:solidFill>
                  <a:srgbClr val="000000"/>
                </a:solidFill>
                <a:latin typeface="Arial"/>
                <a:ea typeface="Arial"/>
                <a:cs typeface="Arial"/>
                <a:sym typeface="Arial"/>
              </a:rPr>
              <a:t>Hardware Requirements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RAM: 8GB or more (16 GB Recommended)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CPU: I7 processor recommended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Storage:256 Gigabytes SSD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 GPU: </a:t>
            </a:r>
            <a:r>
              <a:rPr lang="en" sz="1400">
                <a:solidFill>
                  <a:srgbClr val="1F0F4F"/>
                </a:solidFill>
                <a:latin typeface="Arial"/>
                <a:ea typeface="Arial"/>
                <a:cs typeface="Arial"/>
                <a:sym typeface="Arial"/>
              </a:rPr>
              <a:t>Nvidia NVS 310, GT, GTS,  RTS (Recommended)</a:t>
            </a:r>
            <a:endParaRPr sz="1400">
              <a:solidFill>
                <a:srgbClr val="1F0F4F"/>
              </a:solidFill>
              <a:latin typeface="Arial"/>
              <a:ea typeface="Arial"/>
              <a:cs typeface="Arial"/>
              <a:sym typeface="Arial"/>
            </a:endParaRPr>
          </a:p>
          <a:p>
            <a:pPr indent="0" lvl="0" marL="0" rtl="0" algn="l">
              <a:spcBef>
                <a:spcPts val="0"/>
              </a:spcBef>
              <a:spcAft>
                <a:spcPts val="0"/>
              </a:spcAft>
              <a:buNone/>
            </a:pPr>
            <a:r>
              <a:t/>
            </a:r>
            <a:endParaRPr b="1" sz="1400" u="sng">
              <a:solidFill>
                <a:srgbClr val="000000"/>
              </a:solidFill>
              <a:latin typeface="Arial"/>
              <a:ea typeface="Arial"/>
              <a:cs typeface="Arial"/>
              <a:sym typeface="Arial"/>
            </a:endParaRPr>
          </a:p>
          <a:p>
            <a:pPr indent="0" lvl="0" marL="0" rtl="0" algn="l">
              <a:spcBef>
                <a:spcPts val="0"/>
              </a:spcBef>
              <a:spcAft>
                <a:spcPts val="0"/>
              </a:spcAft>
              <a:buNone/>
            </a:pPr>
            <a:r>
              <a:rPr b="1" lang="en" sz="1400" u="sng">
                <a:solidFill>
                  <a:srgbClr val="000000"/>
                </a:solidFill>
                <a:latin typeface="Arial"/>
                <a:ea typeface="Arial"/>
                <a:cs typeface="Arial"/>
                <a:sym typeface="Arial"/>
              </a:rPr>
              <a:t>Software Requirements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Tensorflow</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OpenCV</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Access to Cloud platforms like Google Cloud platform, AWS Sagemaker.</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IDEs like Spyder, Jupyter Notebook, Google Colab</a:t>
            </a:r>
            <a:endParaRPr sz="1400">
              <a:solidFill>
                <a:srgbClr val="1F0F4F"/>
              </a:solidFill>
              <a:latin typeface="Arial"/>
              <a:ea typeface="Arial"/>
              <a:cs typeface="Arial"/>
              <a:sym typeface="Arial"/>
            </a:endParaRPr>
          </a:p>
          <a:p>
            <a:pPr indent="-317500" lvl="0" marL="457200" rtl="0" algn="l">
              <a:spcBef>
                <a:spcPts val="0"/>
              </a:spcBef>
              <a:spcAft>
                <a:spcPts val="0"/>
              </a:spcAft>
              <a:buClr>
                <a:srgbClr val="1F0F4F"/>
              </a:buClr>
              <a:buSzPts val="1400"/>
              <a:buFont typeface="Arial"/>
              <a:buChar char="●"/>
            </a:pPr>
            <a:r>
              <a:rPr lang="en" sz="1400">
                <a:solidFill>
                  <a:srgbClr val="1F0F4F"/>
                </a:solidFill>
                <a:latin typeface="Arial"/>
                <a:ea typeface="Arial"/>
                <a:cs typeface="Arial"/>
                <a:sym typeface="Arial"/>
              </a:rPr>
              <a:t>Python v3.0.0 and above </a:t>
            </a:r>
            <a:endParaRPr sz="1400">
              <a:solidFill>
                <a:srgbClr val="1F0F4F"/>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Technology Used</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Virtual Studio Code - Used to provide environment space for python.</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Python 3 / Jupyter notebook - Used for Training the data and as language to work and  for pre-required libraries to fetch and use</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Flask - For front-end implementation</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Multiple Libraries - Numpy, pandas, tensorflow, sklearn,matplotlib,keras, openCV2</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Pycharm - To provide IDE features and run the code with problem solving environment</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t/>
            </a:r>
            <a:endParaRPr>
              <a:solidFill>
                <a:srgbClr val="1F0F4F"/>
              </a:solidFill>
              <a:latin typeface="Arial"/>
              <a:ea typeface="Arial"/>
              <a:cs typeface="Arial"/>
              <a:sym typeface="Arial"/>
            </a:endParaRPr>
          </a:p>
          <a:p>
            <a:pPr indent="0" lvl="0" marL="0" rtl="0" algn="l">
              <a:lnSpc>
                <a:spcPct val="100000"/>
              </a:lnSpc>
              <a:spcBef>
                <a:spcPts val="0"/>
              </a:spcBef>
              <a:spcAft>
                <a:spcPts val="0"/>
              </a:spcAft>
              <a:buNone/>
            </a:pPr>
            <a:r>
              <a:rPr lang="en">
                <a:solidFill>
                  <a:srgbClr val="1F0F4F"/>
                </a:solidFill>
                <a:latin typeface="Arial"/>
                <a:ea typeface="Arial"/>
                <a:cs typeface="Arial"/>
                <a:sym typeface="Arial"/>
              </a:rPr>
              <a:t>Heroku - For software deployment</a:t>
            </a:r>
            <a:endParaRPr>
              <a:solidFill>
                <a:srgbClr val="1F0F4F"/>
              </a:solidFill>
              <a:latin typeface="Arial"/>
              <a:ea typeface="Arial"/>
              <a:cs typeface="Arial"/>
              <a:sym typeface="Arial"/>
            </a:endParaRPr>
          </a:p>
          <a:p>
            <a:pPr indent="0" lvl="0" marL="0" rtl="0" algn="l">
              <a:spcBef>
                <a:spcPts val="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0" y="0"/>
            <a:ext cx="91440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Testing Results</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19"/>
          <p:cNvPicPr preferRelativeResize="0"/>
          <p:nvPr/>
        </p:nvPicPr>
        <p:blipFill rotWithShape="1">
          <a:blip r:embed="rId3">
            <a:alphaModFix/>
          </a:blip>
          <a:srcRect b="7468" l="0" r="0" t="5785"/>
          <a:stretch/>
        </p:blipFill>
        <p:spPr>
          <a:xfrm>
            <a:off x="84125" y="953700"/>
            <a:ext cx="9059875" cy="385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0" y="0"/>
            <a:ext cx="9144000" cy="5143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