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8" roundtripDataSignature="AMtx7migxYOyRusZSePdf1vH1Djygfu/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7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6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6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6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6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327727" y="223072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omic Sans MS"/>
              <a:buNone/>
            </a:pPr>
            <a:r>
              <a:rPr lang="en-US" sz="5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AWS Developer: Introduction to AWS Lambda</a:t>
            </a:r>
            <a:endParaRPr sz="5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Serverless Benefits and Challenges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 sz="32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Benefits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latin typeface="Comic Sans MS"/>
                <a:ea typeface="Comic Sans MS"/>
                <a:cs typeface="Comic Sans MS"/>
                <a:sym typeface="Comic Sans MS"/>
              </a:rPr>
              <a:t>Cost and utilization 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latin typeface="Comic Sans MS"/>
                <a:ea typeface="Comic Sans MS"/>
                <a:cs typeface="Comic Sans MS"/>
                <a:sym typeface="Comic Sans MS"/>
              </a:rPr>
              <a:t>Managed machines 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latin typeface="Comic Sans MS"/>
                <a:ea typeface="Comic Sans MS"/>
                <a:cs typeface="Comic Sans MS"/>
                <a:sym typeface="Comic Sans MS"/>
              </a:rPr>
              <a:t>Service integrations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latin typeface="Comic Sans MS"/>
                <a:ea typeface="Comic Sans MS"/>
                <a:cs typeface="Comic Sans MS"/>
                <a:sym typeface="Comic Sans MS"/>
              </a:rPr>
              <a:t> Scaling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0" name="Google Shape;140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 sz="32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Challenges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latin typeface="Comic Sans MS"/>
                <a:ea typeface="Comic Sans MS"/>
                <a:cs typeface="Comic Sans MS"/>
                <a:sym typeface="Comic Sans MS"/>
              </a:rPr>
              <a:t>Debugging 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latin typeface="Comic Sans MS"/>
                <a:ea typeface="Comic Sans MS"/>
                <a:cs typeface="Comic Sans MS"/>
                <a:sym typeface="Comic Sans MS"/>
              </a:rPr>
              <a:t>Control 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latin typeface="Comic Sans MS"/>
                <a:ea typeface="Comic Sans MS"/>
                <a:cs typeface="Comic Sans MS"/>
                <a:sym typeface="Comic Sans MS"/>
              </a:rPr>
              <a:t>Cutting edge quirks 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41" name="Google Shape;141;p10"/>
          <p:cNvCxnSpPr/>
          <p:nvPr/>
        </p:nvCxnSpPr>
        <p:spPr>
          <a:xfrm>
            <a:off x="6088504" y="1722619"/>
            <a:ext cx="24984" cy="3934915"/>
          </a:xfrm>
          <a:prstGeom prst="straightConnector1">
            <a:avLst/>
          </a:prstGeom>
          <a:noFill/>
          <a:ln cap="flat" cmpd="sng" w="5715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Why Learn Lambda?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61610"/>
            <a:ext cx="10515600" cy="4279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Lambda’s Growing Relevance</a:t>
            </a:r>
            <a:endParaRPr sz="4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3" name="Google Shape;153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1732" y="1825625"/>
            <a:ext cx="7588535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AWS and Competitors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4138" y="1825625"/>
            <a:ext cx="6783723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How Is Lambda Used?</a:t>
            </a:r>
            <a:endParaRPr sz="4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5" name="Google Shape;165;p14"/>
          <p:cNvSpPr txBox="1"/>
          <p:nvPr>
            <p:ph idx="1" type="body"/>
          </p:nvPr>
        </p:nvSpPr>
        <p:spPr>
          <a:xfrm>
            <a:off x="3548921" y="1850609"/>
            <a:ext cx="509415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Stream data processing 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Easy &amp; scalable APIs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 Photo processing 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Web applications 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2D05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>
            <p:ph type="title"/>
          </p:nvPr>
        </p:nvSpPr>
        <p:spPr>
          <a:xfrm>
            <a:off x="1050561" y="276355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omic Sans MS"/>
              <a:buNone/>
            </a:pPr>
            <a:r>
              <a:rPr lang="en-US" sz="5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Serverless Function Providers</a:t>
            </a:r>
            <a:endParaRPr sz="4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Prominent Serverless Function Providers</a:t>
            </a:r>
            <a:endParaRPr sz="4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6" name="Google Shape;176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363" y="1825625"/>
            <a:ext cx="10301273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Market Leader Comparison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7"/>
          <p:cNvSpPr txBox="1"/>
          <p:nvPr>
            <p:ph idx="1" type="body"/>
          </p:nvPr>
        </p:nvSpPr>
        <p:spPr>
          <a:xfrm>
            <a:off x="838200" y="1825625"/>
            <a:ext cx="5181600" cy="4826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b="1" lang="en-US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AWS Lambda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N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ode, Python, Java, C#, PowerShell, Ruby, Go, user-provided runtimes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 Built-in versioning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 HTTP endpoints via API Gateway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 15 minute running time limit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 1000 concurrent functions (soft limit)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3" name="Google Shape;183;p17"/>
          <p:cNvSpPr txBox="1"/>
          <p:nvPr>
            <p:ph idx="2" type="body"/>
          </p:nvPr>
        </p:nvSpPr>
        <p:spPr>
          <a:xfrm>
            <a:off x="6172200" y="1825625"/>
            <a:ext cx="5181600" cy="4826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b="1" lang="en-US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Azure Functions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Node, Python, Java, C#, PowerShell, F# PHP, batch, bash, other executables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 No built-in versioning 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HTTP endpoints via API Management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 10 minute limit (option for unlimited) 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10 concurrent instances 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4" name="Google Shape;184;p17"/>
          <p:cNvCxnSpPr/>
          <p:nvPr/>
        </p:nvCxnSpPr>
        <p:spPr>
          <a:xfrm>
            <a:off x="6088504" y="1722619"/>
            <a:ext cx="24984" cy="4871800"/>
          </a:xfrm>
          <a:prstGeom prst="straightConnector1">
            <a:avLst/>
          </a:prstGeom>
          <a:noFill/>
          <a:ln cap="flat" cmpd="sng" w="5715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Niche Providers</a:t>
            </a:r>
            <a:endParaRPr sz="4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0" name="Google Shape;190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61278"/>
            <a:ext cx="10515600" cy="3480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838200" y="276355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omic Sans MS"/>
              <a:buNone/>
            </a:pPr>
            <a:r>
              <a:rPr lang="en-US" sz="5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Working with AWS</a:t>
            </a:r>
            <a:endParaRPr sz="5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050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607291" y="2755034"/>
            <a:ext cx="11254509" cy="1348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omic Sans MS"/>
              <a:buNone/>
            </a:pPr>
            <a:r>
              <a:rPr lang="en-US" sz="5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Evolution of Serverless Functions</a:t>
            </a:r>
            <a:endParaRPr sz="5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AWS Free Tier - 12 Months of Free</a:t>
            </a:r>
            <a:endParaRPr sz="4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01" name="Google Shape;201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9544" y="1825625"/>
            <a:ext cx="7332912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Free Tier Examples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81505"/>
            <a:ext cx="10515600" cy="3839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Building with Free Tier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36572"/>
            <a:ext cx="10515600" cy="4129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938134" y="276355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omic Sans MS"/>
              <a:buNone/>
            </a:pPr>
            <a:r>
              <a:rPr lang="en-US" sz="5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Starting with Lambda Functions</a:t>
            </a:r>
            <a:endParaRPr sz="5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Languages and Runtimes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0"/>
          <p:cNvSpPr/>
          <p:nvPr/>
        </p:nvSpPr>
        <p:spPr>
          <a:xfrm>
            <a:off x="1379095" y="2522094"/>
            <a:ext cx="3847474" cy="182380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languages: Python, Node.js, Java, Go</a:t>
            </a:r>
            <a:endParaRPr b="0" i="0" sz="2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5" name="Google Shape;225;p30"/>
          <p:cNvSpPr/>
          <p:nvPr/>
        </p:nvSpPr>
        <p:spPr>
          <a:xfrm>
            <a:off x="7050372" y="2522093"/>
            <a:ext cx="3847474" cy="182380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runtimes: Python 3.8, Node.js 12.13.0 </a:t>
            </a:r>
            <a:endParaRPr b="0" i="0" sz="2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AWS-managed Languages and Runtimes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1"/>
          <p:cNvSpPr/>
          <p:nvPr/>
        </p:nvSpPr>
        <p:spPr>
          <a:xfrm>
            <a:off x="922363" y="2090346"/>
            <a:ext cx="2810655" cy="133662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Node.js</a:t>
            </a:r>
            <a:endParaRPr b="0" i="0" sz="2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2" name="Google Shape;232;p31"/>
          <p:cNvSpPr/>
          <p:nvPr/>
        </p:nvSpPr>
        <p:spPr>
          <a:xfrm>
            <a:off x="4694887" y="2090345"/>
            <a:ext cx="2810655" cy="1336622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</a:t>
            </a:r>
            <a:endParaRPr b="0" i="0" sz="1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3" name="Google Shape;233;p31"/>
          <p:cNvSpPr/>
          <p:nvPr/>
        </p:nvSpPr>
        <p:spPr>
          <a:xfrm>
            <a:off x="8542362" y="2090345"/>
            <a:ext cx="2810655" cy="133662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Ruby</a:t>
            </a:r>
            <a:endParaRPr b="0" i="0" sz="2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4" name="Google Shape;234;p31"/>
          <p:cNvSpPr/>
          <p:nvPr/>
        </p:nvSpPr>
        <p:spPr>
          <a:xfrm>
            <a:off x="922363" y="4413821"/>
            <a:ext cx="2810655" cy="133662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Java</a:t>
            </a:r>
            <a:endParaRPr b="0" i="0" sz="2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5" name="Google Shape;235;p31"/>
          <p:cNvSpPr/>
          <p:nvPr/>
        </p:nvSpPr>
        <p:spPr>
          <a:xfrm>
            <a:off x="4694887" y="4413821"/>
            <a:ext cx="2810655" cy="1336622"/>
          </a:xfrm>
          <a:prstGeom prst="rect">
            <a:avLst/>
          </a:prstGeom>
          <a:solidFill>
            <a:srgbClr val="8296B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Go</a:t>
            </a:r>
            <a:endParaRPr b="0" i="0" sz="2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6" name="Google Shape;236;p31"/>
          <p:cNvSpPr/>
          <p:nvPr/>
        </p:nvSpPr>
        <p:spPr>
          <a:xfrm>
            <a:off x="8542363" y="4413821"/>
            <a:ext cx="2810655" cy="1336622"/>
          </a:xfrm>
          <a:prstGeom prst="rect">
            <a:avLst/>
          </a:prstGeom>
          <a:solidFill>
            <a:srgbClr val="7F6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NET Core (C# and PowerShell) </a:t>
            </a:r>
            <a:endParaRPr b="0" i="0" sz="2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Custom Runtimes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2"/>
          <p:cNvSpPr/>
          <p:nvPr/>
        </p:nvSpPr>
        <p:spPr>
          <a:xfrm>
            <a:off x="1159707" y="2764903"/>
            <a:ext cx="2810655" cy="133662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Rust</a:t>
            </a:r>
            <a:endParaRPr/>
          </a:p>
        </p:txBody>
      </p:sp>
      <p:sp>
        <p:nvSpPr>
          <p:cNvPr id="243" name="Google Shape;243;p32"/>
          <p:cNvSpPr/>
          <p:nvPr/>
        </p:nvSpPr>
        <p:spPr>
          <a:xfrm>
            <a:off x="5044657" y="2764902"/>
            <a:ext cx="2810655" cy="133662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C++</a:t>
            </a:r>
            <a:endParaRPr/>
          </a:p>
        </p:txBody>
      </p:sp>
      <p:sp>
        <p:nvSpPr>
          <p:cNvPr id="244" name="Google Shape;244;p32"/>
          <p:cNvSpPr/>
          <p:nvPr/>
        </p:nvSpPr>
        <p:spPr>
          <a:xfrm>
            <a:off x="8817182" y="2764902"/>
            <a:ext cx="2810655" cy="133662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PHP</a:t>
            </a:r>
            <a:endParaRPr b="0" i="0" sz="2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Size Limitations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204" y="1825625"/>
            <a:ext cx="10203591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Size Limitations - Workarounds</a:t>
            </a:r>
            <a:endParaRPr sz="4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56" name="Google Shape;256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00928"/>
            <a:ext cx="10515600" cy="4200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Resource Limitations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68837"/>
            <a:ext cx="10515600" cy="4064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Serverless vs. Traditional Architecture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884" y="1825625"/>
            <a:ext cx="10000232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Resource Limitations - Workarounds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68" name="Google Shape;268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38409"/>
            <a:ext cx="10515600" cy="4125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Memory, CPU and VPC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238" y="1825625"/>
            <a:ext cx="10081524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AWS Lambda Considerations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8"/>
          <p:cNvSpPr/>
          <p:nvPr/>
        </p:nvSpPr>
        <p:spPr>
          <a:xfrm>
            <a:off x="422691" y="2090346"/>
            <a:ext cx="3372786" cy="1723867"/>
          </a:xfrm>
          <a:prstGeom prst="rect">
            <a:avLst/>
          </a:prstGeom>
          <a:solidFill>
            <a:srgbClr val="8296B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Event Driven Code</a:t>
            </a:r>
            <a:endParaRPr/>
          </a:p>
        </p:txBody>
      </p:sp>
      <p:sp>
        <p:nvSpPr>
          <p:cNvPr id="281" name="Google Shape;281;p38"/>
          <p:cNvSpPr/>
          <p:nvPr/>
        </p:nvSpPr>
        <p:spPr>
          <a:xfrm>
            <a:off x="4407574" y="2090345"/>
            <a:ext cx="3372786" cy="1723867"/>
          </a:xfrm>
          <a:prstGeom prst="rect">
            <a:avLst/>
          </a:prstGeom>
          <a:solidFill>
            <a:srgbClr val="8296B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 size limitations</a:t>
            </a:r>
            <a:endParaRPr/>
          </a:p>
        </p:txBody>
      </p:sp>
      <p:sp>
        <p:nvSpPr>
          <p:cNvPr id="282" name="Google Shape;282;p38"/>
          <p:cNvSpPr/>
          <p:nvPr/>
        </p:nvSpPr>
        <p:spPr>
          <a:xfrm>
            <a:off x="8392461" y="2027886"/>
            <a:ext cx="3372786" cy="1723867"/>
          </a:xfrm>
          <a:prstGeom prst="rect">
            <a:avLst/>
          </a:prstGeom>
          <a:solidFill>
            <a:srgbClr val="8296B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Lambda as a component</a:t>
            </a:r>
            <a:endParaRPr/>
          </a:p>
        </p:txBody>
      </p:sp>
      <p:sp>
        <p:nvSpPr>
          <p:cNvPr id="283" name="Google Shape;283;p38"/>
          <p:cNvSpPr/>
          <p:nvPr/>
        </p:nvSpPr>
        <p:spPr>
          <a:xfrm>
            <a:off x="1709346" y="4376346"/>
            <a:ext cx="3372786" cy="1723867"/>
          </a:xfrm>
          <a:prstGeom prst="rect">
            <a:avLst/>
          </a:prstGeom>
          <a:solidFill>
            <a:srgbClr val="8296B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Performance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limitations</a:t>
            </a:r>
            <a:endParaRPr/>
          </a:p>
        </p:txBody>
      </p:sp>
      <p:sp>
        <p:nvSpPr>
          <p:cNvPr id="284" name="Google Shape;284;p38"/>
          <p:cNvSpPr/>
          <p:nvPr/>
        </p:nvSpPr>
        <p:spPr>
          <a:xfrm>
            <a:off x="6093969" y="4376346"/>
            <a:ext cx="3372786" cy="1723867"/>
          </a:xfrm>
          <a:prstGeom prst="rect">
            <a:avLst/>
          </a:prstGeom>
          <a:solidFill>
            <a:srgbClr val="8296B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Long Running Workloads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050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>
            <p:ph type="title"/>
          </p:nvPr>
        </p:nvSpPr>
        <p:spPr>
          <a:xfrm>
            <a:off x="950626" y="276355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omic Sans MS"/>
              <a:buNone/>
            </a:pPr>
            <a:r>
              <a:rPr lang="en-US" sz="5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Lambda Prerequisites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Lambda Canary</a:t>
            </a:r>
            <a:endParaRPr sz="4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95" name="Google Shape;295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321" y="1825625"/>
            <a:ext cx="10499357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Gathering Dependencies</a:t>
            </a:r>
            <a:endParaRPr sz="4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01" name="Google Shape;301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425818"/>
            <a:ext cx="10515600" cy="315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Writing Code</a:t>
            </a:r>
            <a:endParaRPr sz="4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07" name="Google Shape;307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0579" y="1825625"/>
            <a:ext cx="9110842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Creating a Function Package</a:t>
            </a:r>
            <a:endParaRPr sz="4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13" name="Google Shape;313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2045" y="1825625"/>
            <a:ext cx="556791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Debugging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4"/>
          <p:cNvSpPr txBox="1"/>
          <p:nvPr>
            <p:ph idx="1" type="body"/>
          </p:nvPr>
        </p:nvSpPr>
        <p:spPr>
          <a:xfrm>
            <a:off x="3786266" y="2275330"/>
            <a:ext cx="5206584" cy="3302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Use logging and CloudWatch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 Environment differences 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Search for your issues 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Consider 3rd party tools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950626" y="276355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mic Sans MS"/>
              <a:buNone/>
            </a:pPr>
            <a:r>
              <a:rPr lang="en-US" sz="5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Using Lambda with 3rd Party APIs</a:t>
            </a:r>
            <a:endParaRPr sz="5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Mainframes</a:t>
            </a:r>
            <a:endParaRPr sz="4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" name="Google Shape;101;p4"/>
          <p:cNvSpPr txBox="1"/>
          <p:nvPr>
            <p:ph idx="1" type="body"/>
          </p:nvPr>
        </p:nvSpPr>
        <p:spPr>
          <a:xfrm>
            <a:off x="3761281" y="1963035"/>
            <a:ext cx="5368978" cy="4176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- Large space requirement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 - Installation 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- Maintenance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 - Cost 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- Inflexibility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Determine Functionality - Twitter Bot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440" y="1825625"/>
            <a:ext cx="10055119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Credentials and Libraries</a:t>
            </a:r>
            <a:endParaRPr sz="4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36" name="Google Shape;336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70028"/>
            <a:ext cx="10515600" cy="4062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API Key Management Options</a:t>
            </a:r>
            <a:endParaRPr sz="4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42" name="Google Shape;342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6943" y="1825625"/>
            <a:ext cx="9838114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Data Encryption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48" name="Google Shape;348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384" y="1825625"/>
            <a:ext cx="10287232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Key Encryption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54" name="Google Shape;354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8988" y="1825625"/>
            <a:ext cx="9834024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Parameter Store and KMS</a:t>
            </a:r>
            <a:endParaRPr sz="4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60" name="Google Shape;360;p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0643" y="1825625"/>
            <a:ext cx="9490714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"/>
          <p:cNvSpPr txBox="1"/>
          <p:nvPr>
            <p:ph type="title"/>
          </p:nvPr>
        </p:nvSpPr>
        <p:spPr>
          <a:xfrm>
            <a:off x="775741" y="276355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omic Sans MS"/>
              <a:buNone/>
            </a:pPr>
            <a:r>
              <a:rPr lang="en-US" sz="5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Integrating Lambda &amp; Other AWS Services</a:t>
            </a:r>
            <a:endParaRPr sz="5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Amazon Simple Email Service (SES)</a:t>
            </a:r>
            <a:endParaRPr sz="4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71" name="Google Shape;371;p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99754"/>
            <a:ext cx="10515600" cy="420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Benefits of SES</a:t>
            </a:r>
            <a:endParaRPr sz="4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77" name="Google Shape;377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56774"/>
            <a:ext cx="10515600" cy="3689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Amazon Simple Storage Service (S3)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81486"/>
            <a:ext cx="10515600" cy="4039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Personal Computing / Minicomputers</a:t>
            </a:r>
            <a:endParaRPr sz="4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841947" y="2547078"/>
            <a:ext cx="2673245" cy="2048655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Lower barriers to entry</a:t>
            </a:r>
            <a:endParaRPr b="0" i="0" sz="2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4764372" y="2547077"/>
            <a:ext cx="2673245" cy="2048655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Reduced cost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/>
          <p:nvPr/>
        </p:nvSpPr>
        <p:spPr>
          <a:xfrm>
            <a:off x="8686799" y="2547077"/>
            <a:ext cx="2673245" cy="2048655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Increased distribution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Benefits of S3</a:t>
            </a:r>
            <a:endParaRPr sz="4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89" name="Google Shape;389;p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63176"/>
            <a:ext cx="10515600" cy="3876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Cuckoo - Our Skeleton Code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95" name="Google Shape;395;p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04582"/>
            <a:ext cx="10515600" cy="399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Other Resources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01" name="Google Shape;401;p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33877"/>
            <a:ext cx="10515600" cy="4334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Workflow Automation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5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6749" y="1825625"/>
            <a:ext cx="8678502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Virtualization and Hypervisors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1721" y="1825625"/>
            <a:ext cx="5128558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The Cloud - Amazon EC2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9050" y="1825625"/>
            <a:ext cx="9213899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Serverless Functions</a:t>
            </a:r>
            <a:endParaRPr sz="4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7" name="Google Shape;12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02874"/>
            <a:ext cx="10515600" cy="419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Event Examples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44985"/>
            <a:ext cx="10515600" cy="3912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2021-08-07T12:32:41Z</dcterms:created>
</cp:coreProperties>
</file>