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  <p:sldMasterId id="2147483973" r:id="rId2"/>
  </p:sldMasterIdLst>
  <p:notesMasterIdLst>
    <p:notesMasterId r:id="rId27"/>
  </p:notesMasterIdLst>
  <p:handoutMasterIdLst>
    <p:handoutMasterId r:id="rId28"/>
  </p:handoutMasterIdLst>
  <p:sldIdLst>
    <p:sldId id="317" r:id="rId3"/>
    <p:sldId id="319" r:id="rId4"/>
    <p:sldId id="336" r:id="rId5"/>
    <p:sldId id="323" r:id="rId6"/>
    <p:sldId id="335" r:id="rId7"/>
    <p:sldId id="338" r:id="rId8"/>
    <p:sldId id="337" r:id="rId9"/>
    <p:sldId id="339" r:id="rId10"/>
    <p:sldId id="324" r:id="rId11"/>
    <p:sldId id="340" r:id="rId12"/>
    <p:sldId id="341" r:id="rId13"/>
    <p:sldId id="342" r:id="rId14"/>
    <p:sldId id="343" r:id="rId15"/>
    <p:sldId id="351" r:id="rId16"/>
    <p:sldId id="350" r:id="rId17"/>
    <p:sldId id="354" r:id="rId18"/>
    <p:sldId id="345" r:id="rId19"/>
    <p:sldId id="344" r:id="rId20"/>
    <p:sldId id="346" r:id="rId21"/>
    <p:sldId id="347" r:id="rId22"/>
    <p:sldId id="348" r:id="rId23"/>
    <p:sldId id="353" r:id="rId24"/>
    <p:sldId id="349" r:id="rId25"/>
    <p:sldId id="352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94" autoAdjust="0"/>
  </p:normalViewPr>
  <p:slideViewPr>
    <p:cSldViewPr snapToGrid="0" snapToObjects="1">
      <p:cViewPr varScale="1">
        <p:scale>
          <a:sx n="67" d="100"/>
          <a:sy n="67" d="100"/>
        </p:scale>
        <p:origin x="190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0" d="100"/>
          <a:sy n="60" d="100"/>
        </p:scale>
        <p:origin x="3178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68A8461-8523-43AA-95E2-6B985BD9AD95}" type="datetimeFigureOut">
              <a:rPr lang="es-CL" smtClean="0"/>
              <a:t>30-12-2022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C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C4D23D0-B81A-4BB6-A162-E2C7543B54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3079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240830B-3A09-4312-89FB-44D117B741D2}" type="datetimeFigureOut">
              <a:rPr lang="es-CL" smtClean="0"/>
              <a:t>30-12-2022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64C5627-EEDF-497C-B10A-F66C38FDBFE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14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C5627-EEDF-497C-B10A-F66C38FDBFE2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4224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C5627-EEDF-497C-B10A-F66C38FDBFE2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1733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C5627-EEDF-497C-B10A-F66C38FDBFE2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52260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C5627-EEDF-497C-B10A-F66C38FDBFE2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1383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C5627-EEDF-497C-B10A-F66C38FDBFE2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44669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none" baseline="0">
                <a:latin typeface="Calibri Light" panose="020F0302020204030204" pitchFamily="34" charset="0"/>
              </a:defRPr>
            </a:lvl1pPr>
          </a:lstStyle>
          <a:p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title</a:t>
            </a:r>
            <a:r>
              <a:rPr lang="es-CL" noProof="0" dirty="0"/>
              <a:t> </a:t>
            </a:r>
            <a:r>
              <a:rPr lang="es-CL" noProof="0" dirty="0" err="1"/>
              <a:t>style</a:t>
            </a:r>
            <a:endParaRPr lang="es-CL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subtitle</a:t>
            </a:r>
            <a:r>
              <a:rPr lang="es-CL" noProof="0" dirty="0"/>
              <a:t> </a:t>
            </a:r>
            <a:r>
              <a:rPr lang="es-CL" noProof="0" dirty="0" err="1"/>
              <a:t>style</a:t>
            </a:r>
            <a:endParaRPr lang="es-C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536671"/>
            <a:ext cx="1066800" cy="329184"/>
          </a:xfrm>
        </p:spPr>
        <p:txBody>
          <a:bodyPr/>
          <a:lstStyle>
            <a:lvl1pPr algn="r">
              <a:defRPr>
                <a:latin typeface="Calibri Light" panose="020F0302020204030204" pitchFamily="34" charset="0"/>
              </a:defRPr>
            </a:lvl1pPr>
          </a:lstStyle>
          <a:p>
            <a:fld id="{0CFEC368-1D7A-4F81-ABF6-AE0E36BAF64C}" type="slidenum">
              <a:rPr lang="es-CL" smtClean="0"/>
              <a:pPr/>
              <a:t>‹Nº›</a:t>
            </a:fld>
            <a:endParaRPr lang="es-CL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2683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title</a:t>
            </a:r>
            <a:r>
              <a:rPr lang="es-CL" noProof="0" dirty="0"/>
              <a:t> </a:t>
            </a:r>
            <a:r>
              <a:rPr lang="es-CL" noProof="0" dirty="0" err="1"/>
              <a:t>style</a:t>
            </a:r>
            <a:endParaRPr lang="es-CL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2455" y="1213945"/>
            <a:ext cx="8229600" cy="5073867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537328"/>
            <a:ext cx="1066800" cy="329184"/>
          </a:xfrm>
        </p:spPr>
        <p:txBody>
          <a:bodyPr/>
          <a:lstStyle>
            <a:lvl1pPr algn="r">
              <a:defRPr>
                <a:latin typeface="Calibri Light" panose="020F0302020204030204" pitchFamily="34" charset="0"/>
              </a:defRPr>
            </a:lvl1pPr>
          </a:lstStyle>
          <a:p>
            <a:fld id="{0CFEC368-1D7A-4F81-ABF6-AE0E36BAF64C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0053"/>
            <a:ext cx="2057400" cy="5867400"/>
          </a:xfrm>
        </p:spPr>
        <p:txBody>
          <a:bodyPr vert="eaVert" anchor="b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title</a:t>
            </a:r>
            <a:r>
              <a:rPr lang="es-CL" noProof="0" dirty="0"/>
              <a:t> </a:t>
            </a:r>
            <a:r>
              <a:rPr lang="es-CL" noProof="0" dirty="0" err="1"/>
              <a:t>style</a:t>
            </a:r>
            <a:endParaRPr lang="es-CL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0053"/>
            <a:ext cx="6019800" cy="5867400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537328"/>
            <a:ext cx="1066800" cy="329184"/>
          </a:xfrm>
        </p:spPr>
        <p:txBody>
          <a:bodyPr/>
          <a:lstStyle>
            <a:lvl1pPr algn="r">
              <a:defRPr>
                <a:latin typeface="Calibri Light" panose="020F0302020204030204" pitchFamily="34" charset="0"/>
              </a:defRPr>
            </a:lvl1pPr>
          </a:lstStyle>
          <a:p>
            <a:fld id="{0CFEC368-1D7A-4F81-ABF6-AE0E36BAF64C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170895"/>
            <a:ext cx="7848600" cy="1329559"/>
          </a:xfrm>
        </p:spPr>
        <p:txBody>
          <a:bodyPr anchor="b">
            <a:noAutofit/>
          </a:bodyPr>
          <a:lstStyle>
            <a:lvl1pPr algn="ctr">
              <a:defRPr sz="5400" cap="none" baseline="0">
                <a:latin typeface="Calibri Light" panose="020F0302020204030204" pitchFamily="34" charset="0"/>
              </a:defRPr>
            </a:lvl1pPr>
          </a:lstStyle>
          <a:p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title</a:t>
            </a:r>
            <a:r>
              <a:rPr lang="es-CL" noProof="0" dirty="0"/>
              <a:t> </a:t>
            </a:r>
            <a:r>
              <a:rPr lang="es-CL" noProof="0" dirty="0" err="1"/>
              <a:t>style</a:t>
            </a:r>
            <a:endParaRPr lang="es-CL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1566039"/>
            <a:ext cx="6400800" cy="57806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subtitle</a:t>
            </a:r>
            <a:r>
              <a:rPr lang="es-CL" noProof="0" dirty="0"/>
              <a:t> </a:t>
            </a:r>
            <a:r>
              <a:rPr lang="es-CL" noProof="0" dirty="0" err="1"/>
              <a:t>style</a:t>
            </a:r>
            <a:endParaRPr lang="es-CL" noProof="0" dirty="0"/>
          </a:p>
        </p:txBody>
      </p:sp>
      <p:sp>
        <p:nvSpPr>
          <p:cNvPr id="10" name="Marcador de fecha 2"/>
          <p:cNvSpPr txBox="1">
            <a:spLocks/>
          </p:cNvSpPr>
          <p:nvPr userDrawn="1"/>
        </p:nvSpPr>
        <p:spPr>
          <a:xfrm>
            <a:off x="6342993" y="6532073"/>
            <a:ext cx="2575034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FFFFFF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CL" dirty="0"/>
              <a:t>Pontificia Universidad Católica de Chile</a:t>
            </a:r>
          </a:p>
        </p:txBody>
      </p:sp>
      <p:sp>
        <p:nvSpPr>
          <p:cNvPr id="14" name="CuadroTexto 13"/>
          <p:cNvSpPr txBox="1"/>
          <p:nvPr userDrawn="1"/>
        </p:nvSpPr>
        <p:spPr>
          <a:xfrm>
            <a:off x="1907628" y="5453927"/>
            <a:ext cx="532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Profesor Alejandro</a:t>
            </a:r>
            <a:r>
              <a:rPr lang="es-CL" baseline="0" dirty="0"/>
              <a:t> Cataldo Cornejo</a:t>
            </a:r>
            <a:endParaRPr lang="es-CL" dirty="0"/>
          </a:p>
        </p:txBody>
      </p:sp>
      <p:sp>
        <p:nvSpPr>
          <p:cNvPr id="22" name="Marcador de posición de imagen 21"/>
          <p:cNvSpPr>
            <a:spLocks noGrp="1" noChangeAspect="1"/>
          </p:cNvSpPr>
          <p:nvPr>
            <p:ph type="pic" sz="quarter" idx="11"/>
          </p:nvPr>
        </p:nvSpPr>
        <p:spPr>
          <a:xfrm>
            <a:off x="895788" y="2241774"/>
            <a:ext cx="7352424" cy="3034780"/>
          </a:xfrm>
        </p:spPr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9535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971"/>
            <a:ext cx="8229600" cy="9906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title</a:t>
            </a:r>
            <a:r>
              <a:rPr lang="es-CL" noProof="0" dirty="0"/>
              <a:t> </a:t>
            </a:r>
            <a:r>
              <a:rPr lang="es-CL" noProof="0" dirty="0" err="1"/>
              <a:t>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455" y="1271751"/>
            <a:ext cx="8229600" cy="5107929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  <p:cxnSp>
        <p:nvCxnSpPr>
          <p:cNvPr id="7" name="Straight Connector 7"/>
          <p:cNvCxnSpPr/>
          <p:nvPr userDrawn="1"/>
        </p:nvCxnSpPr>
        <p:spPr>
          <a:xfrm>
            <a:off x="685800" y="965376"/>
            <a:ext cx="7848600" cy="1588"/>
          </a:xfrm>
          <a:prstGeom prst="line">
            <a:avLst/>
          </a:prstGeom>
          <a:ln w="19050">
            <a:solidFill>
              <a:srgbClr val="2683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542583"/>
            <a:ext cx="1066800" cy="329184"/>
          </a:xfrm>
        </p:spPr>
        <p:txBody>
          <a:bodyPr/>
          <a:lstStyle>
            <a:lvl1pPr algn="r">
              <a:defRPr>
                <a:latin typeface="Calibri Light" panose="020F0302020204030204" pitchFamily="34" charset="0"/>
              </a:defRPr>
            </a:lvl1pPr>
          </a:lstStyle>
          <a:p>
            <a:fld id="{0CFEC368-1D7A-4F81-ABF6-AE0E36BAF64C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531882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>
                <a:latin typeface="Calibri Light" panose="020F0302020204030204" pitchFamily="34" charset="0"/>
              </a:defRPr>
            </a:lvl1pPr>
          </a:lstStyle>
          <a:p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title</a:t>
            </a:r>
            <a:r>
              <a:rPr lang="es-CL" noProof="0" dirty="0"/>
              <a:t> </a:t>
            </a:r>
            <a:r>
              <a:rPr lang="es-CL" noProof="0" dirty="0" err="1"/>
              <a:t>style</a:t>
            </a:r>
            <a:endParaRPr lang="es-CL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96546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769114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537328"/>
            <a:ext cx="1066800" cy="329184"/>
          </a:xfrm>
        </p:spPr>
        <p:txBody>
          <a:bodyPr/>
          <a:lstStyle>
            <a:lvl1pPr algn="r">
              <a:defRPr>
                <a:latin typeface="Calibri Light" panose="020F0302020204030204" pitchFamily="34" charset="0"/>
              </a:defRPr>
            </a:lvl1pPr>
          </a:lstStyle>
          <a:p>
            <a:fld id="{0CFEC368-1D7A-4F81-ABF6-AE0E36BAF64C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5433"/>
            <a:ext cx="4038600" cy="5030773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5433"/>
            <a:ext cx="4038600" cy="5030773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cxnSp>
        <p:nvCxnSpPr>
          <p:cNvPr id="11" name="Straight Connector 7"/>
          <p:cNvCxnSpPr/>
          <p:nvPr userDrawn="1"/>
        </p:nvCxnSpPr>
        <p:spPr>
          <a:xfrm>
            <a:off x="685800" y="965376"/>
            <a:ext cx="7848600" cy="1588"/>
          </a:xfrm>
          <a:prstGeom prst="line">
            <a:avLst/>
          </a:prstGeom>
          <a:ln w="19050">
            <a:solidFill>
              <a:srgbClr val="2683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537328"/>
            <a:ext cx="1066800" cy="329184"/>
          </a:xfrm>
        </p:spPr>
        <p:txBody>
          <a:bodyPr/>
          <a:lstStyle>
            <a:lvl1pPr algn="r">
              <a:defRPr>
                <a:latin typeface="Calibri Light" panose="020F0302020204030204" pitchFamily="34" charset="0"/>
              </a:defRPr>
            </a:lvl1pPr>
          </a:lstStyle>
          <a:p>
            <a:fld id="{0CFEC368-1D7A-4F81-ABF6-AE0E36BAF64C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title</a:t>
            </a:r>
            <a:r>
              <a:rPr lang="es-CL" noProof="0" dirty="0"/>
              <a:t> </a:t>
            </a:r>
            <a:r>
              <a:rPr lang="es-CL" noProof="0" dirty="0" err="1"/>
              <a:t>style</a:t>
            </a:r>
            <a:endParaRPr lang="es-CL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40218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64047"/>
            <a:ext cx="3931920" cy="4257474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40218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964047"/>
            <a:ext cx="3931920" cy="4257474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1240218"/>
            <a:ext cx="0" cy="4992415"/>
          </a:xfrm>
          <a:prstGeom prst="line">
            <a:avLst/>
          </a:prstGeom>
          <a:ln w="19050">
            <a:solidFill>
              <a:srgbClr val="2683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7"/>
          <p:cNvCxnSpPr/>
          <p:nvPr userDrawn="1"/>
        </p:nvCxnSpPr>
        <p:spPr>
          <a:xfrm>
            <a:off x="685800" y="965376"/>
            <a:ext cx="7848600" cy="1588"/>
          </a:xfrm>
          <a:prstGeom prst="line">
            <a:avLst/>
          </a:prstGeom>
          <a:ln w="19050">
            <a:solidFill>
              <a:srgbClr val="2683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537328"/>
            <a:ext cx="1066800" cy="329184"/>
          </a:xfrm>
        </p:spPr>
        <p:txBody>
          <a:bodyPr/>
          <a:lstStyle>
            <a:lvl1pPr algn="r">
              <a:defRPr>
                <a:latin typeface="Calibri Light" panose="020F0302020204030204" pitchFamily="34" charset="0"/>
              </a:defRPr>
            </a:lvl1pPr>
          </a:lstStyle>
          <a:p>
            <a:fld id="{0CFEC368-1D7A-4F81-ABF6-AE0E36BAF64C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title</a:t>
            </a:r>
            <a:r>
              <a:rPr lang="es-CL" noProof="0" dirty="0"/>
              <a:t> </a:t>
            </a:r>
            <a:r>
              <a:rPr lang="es-CL" noProof="0" dirty="0" err="1"/>
              <a:t>style</a:t>
            </a:r>
            <a:endParaRPr lang="es-CL" noProof="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965376"/>
            <a:ext cx="7848600" cy="1588"/>
          </a:xfrm>
          <a:prstGeom prst="line">
            <a:avLst/>
          </a:prstGeom>
          <a:ln w="19050">
            <a:solidFill>
              <a:srgbClr val="2683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537328"/>
            <a:ext cx="1066800" cy="329184"/>
          </a:xfrm>
        </p:spPr>
        <p:txBody>
          <a:bodyPr/>
          <a:lstStyle>
            <a:lvl1pPr algn="r">
              <a:defRPr>
                <a:latin typeface="Calibri Light" panose="020F0302020204030204" pitchFamily="34" charset="0"/>
              </a:defRPr>
            </a:lvl1pPr>
          </a:lstStyle>
          <a:p>
            <a:fld id="{0CFEC368-1D7A-4F81-ABF6-AE0E36BAF64C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537328"/>
            <a:ext cx="1066800" cy="329184"/>
          </a:xfrm>
        </p:spPr>
        <p:txBody>
          <a:bodyPr/>
          <a:lstStyle>
            <a:lvl1pPr algn="r">
              <a:defRPr>
                <a:latin typeface="Calibri Light" panose="020F0302020204030204" pitchFamily="34" charset="0"/>
              </a:defRPr>
            </a:lvl1pPr>
          </a:lstStyle>
          <a:p>
            <a:fld id="{0CFEC368-1D7A-4F81-ABF6-AE0E36BAF64C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542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>
                <a:latin typeface="Calibri" panose="020F0502020204030204" pitchFamily="34" charset="0"/>
              </a:defRPr>
            </a:lvl1pPr>
          </a:lstStyle>
          <a:p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title</a:t>
            </a:r>
            <a:r>
              <a:rPr lang="es-CL" noProof="0" dirty="0"/>
              <a:t> </a:t>
            </a:r>
            <a:r>
              <a:rPr lang="es-CL" noProof="0" dirty="0" err="1"/>
              <a:t>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245542"/>
            <a:ext cx="5715000" cy="5845854"/>
          </a:xfrm>
        </p:spPr>
        <p:txBody>
          <a:bodyPr/>
          <a:lstStyle>
            <a:lvl1pPr>
              <a:defRPr sz="3200">
                <a:latin typeface="Calibri" panose="020F0502020204030204" pitchFamily="34" charset="0"/>
              </a:defRPr>
            </a:lvl1pPr>
            <a:lvl2pPr>
              <a:defRPr sz="2800">
                <a:latin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13338"/>
            <a:ext cx="2139696" cy="4482305"/>
          </a:xfrm>
        </p:spPr>
        <p:txBody>
          <a:bodyPr/>
          <a:lstStyle>
            <a:lvl1pPr marL="0" indent="0">
              <a:buNone/>
              <a:defRPr sz="1400"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245542"/>
            <a:ext cx="0" cy="5845854"/>
          </a:xfrm>
          <a:prstGeom prst="line">
            <a:avLst/>
          </a:prstGeom>
          <a:ln w="19050">
            <a:solidFill>
              <a:srgbClr val="2683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537328"/>
            <a:ext cx="1066800" cy="329184"/>
          </a:xfrm>
        </p:spPr>
        <p:txBody>
          <a:bodyPr/>
          <a:lstStyle>
            <a:lvl1pPr algn="r">
              <a:defRPr>
                <a:latin typeface="Calibri Light" panose="020F0302020204030204" pitchFamily="34" charset="0"/>
              </a:defRPr>
            </a:lvl1pPr>
          </a:lstStyle>
          <a:p>
            <a:fld id="{0CFEC368-1D7A-4F81-ABF6-AE0E36BAF64C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154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>
                <a:latin typeface="Calibri" panose="020F0502020204030204" pitchFamily="34" charset="0"/>
              </a:defRPr>
            </a:lvl1pPr>
          </a:lstStyle>
          <a:p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title</a:t>
            </a:r>
            <a:r>
              <a:rPr lang="es-CL" noProof="0" dirty="0"/>
              <a:t> </a:t>
            </a:r>
            <a:r>
              <a:rPr lang="es-CL" noProof="0" dirty="0" err="1"/>
              <a:t>style</a:t>
            </a:r>
            <a:endParaRPr lang="es-CL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254875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>
                <a:latin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CL" noProof="0" dirty="0" err="1"/>
              <a:t>Click</a:t>
            </a:r>
            <a:r>
              <a:rPr lang="es-CL" noProof="0" dirty="0"/>
              <a:t> </a:t>
            </a:r>
            <a:r>
              <a:rPr lang="es-CL" noProof="0" dirty="0" err="1"/>
              <a:t>icon</a:t>
            </a:r>
            <a:r>
              <a:rPr lang="es-CL" noProof="0" dirty="0"/>
              <a:t> to </a:t>
            </a:r>
            <a:r>
              <a:rPr lang="es-CL" noProof="0" dirty="0" err="1"/>
              <a:t>add</a:t>
            </a:r>
            <a:r>
              <a:rPr lang="es-CL" noProof="0" dirty="0"/>
              <a:t> </a:t>
            </a:r>
            <a:r>
              <a:rPr lang="es-CL" noProof="0" dirty="0" err="1"/>
              <a:t>picture</a:t>
            </a:r>
            <a:endParaRPr lang="es-C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92317"/>
            <a:ext cx="2139696" cy="4447766"/>
          </a:xfrm>
        </p:spPr>
        <p:txBody>
          <a:bodyPr/>
          <a:lstStyle>
            <a:lvl1pPr marL="0" indent="0">
              <a:buNone/>
              <a:defRPr sz="1400"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537328"/>
            <a:ext cx="1066800" cy="329184"/>
          </a:xfrm>
        </p:spPr>
        <p:txBody>
          <a:bodyPr/>
          <a:lstStyle>
            <a:lvl1pPr algn="r">
              <a:defRPr>
                <a:latin typeface="Calibri Light" panose="020F0302020204030204" pitchFamily="34" charset="0"/>
              </a:defRPr>
            </a:lvl1pPr>
          </a:lstStyle>
          <a:p>
            <a:fld id="{0CFEC368-1D7A-4F81-ABF6-AE0E36BAF64C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201629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722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title</a:t>
            </a:r>
            <a:r>
              <a:rPr lang="es-CL" noProof="0" dirty="0"/>
              <a:t> </a:t>
            </a:r>
            <a:r>
              <a:rPr lang="es-CL" noProof="0" dirty="0" err="1"/>
              <a:t>style</a:t>
            </a:r>
            <a:endParaRPr lang="es-CL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455" y="1411011"/>
            <a:ext cx="8229600" cy="500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  <p:sp>
        <p:nvSpPr>
          <p:cNvPr id="7" name="Rectangle 6"/>
          <p:cNvSpPr/>
          <p:nvPr/>
        </p:nvSpPr>
        <p:spPr>
          <a:xfrm>
            <a:off x="0" y="6508530"/>
            <a:ext cx="9144000" cy="365760"/>
          </a:xfrm>
          <a:prstGeom prst="rect">
            <a:avLst/>
          </a:prstGeom>
          <a:solidFill>
            <a:srgbClr val="268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6536014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fld id="{0CFEC368-1D7A-4F81-ABF6-AE0E36BAF64C}" type="slidenum">
              <a:rPr lang="es-CL" noProof="0" smtClean="0"/>
              <a:pPr/>
              <a:t>‹Nº›</a:t>
            </a:fld>
            <a:endParaRPr lang="es-CL" noProof="0" dirty="0"/>
          </a:p>
        </p:txBody>
      </p:sp>
      <p:sp>
        <p:nvSpPr>
          <p:cNvPr id="13" name="Rectangle 8"/>
          <p:cNvSpPr/>
          <p:nvPr userDrawn="1"/>
        </p:nvSpPr>
        <p:spPr>
          <a:xfrm>
            <a:off x="0" y="6485302"/>
            <a:ext cx="9144000" cy="45719"/>
          </a:xfrm>
          <a:prstGeom prst="rect">
            <a:avLst/>
          </a:prstGeom>
          <a:solidFill>
            <a:srgbClr val="1CADE4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-45176" y="6523147"/>
            <a:ext cx="45115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FFFF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 err="1"/>
              <a:t>iPre</a:t>
            </a:r>
            <a:r>
              <a:rPr lang="es-CL" dirty="0"/>
              <a:t> Verano 2023	Vicente Opazo Schuster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201629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722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title</a:t>
            </a:r>
            <a:r>
              <a:rPr lang="es-CL" noProof="0" dirty="0"/>
              <a:t> </a:t>
            </a:r>
            <a:r>
              <a:rPr lang="es-CL" noProof="0" dirty="0" err="1"/>
              <a:t>style</a:t>
            </a:r>
            <a:endParaRPr lang="es-CL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455" y="1411012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  <p:sp>
        <p:nvSpPr>
          <p:cNvPr id="7" name="Rectangle 6"/>
          <p:cNvSpPr/>
          <p:nvPr/>
        </p:nvSpPr>
        <p:spPr>
          <a:xfrm>
            <a:off x="0" y="6508530"/>
            <a:ext cx="9144000" cy="365760"/>
          </a:xfrm>
          <a:prstGeom prst="rect">
            <a:avLst/>
          </a:prstGeom>
          <a:solidFill>
            <a:srgbClr val="268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653732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fld id="{0CFEC368-1D7A-4F81-ABF6-AE0E36BAF64C}" type="slidenum">
              <a:rPr lang="es-CL" smtClean="0"/>
              <a:pPr/>
              <a:t>‹Nº›</a:t>
            </a:fld>
            <a:endParaRPr lang="es-CL" dirty="0"/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-45176" y="6523147"/>
            <a:ext cx="45115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FFFF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 err="1"/>
              <a:t>iPre</a:t>
            </a:r>
            <a:r>
              <a:rPr lang="es-CL" dirty="0"/>
              <a:t> Verano 2023	Vicente Opazo Schuster</a:t>
            </a:r>
          </a:p>
        </p:txBody>
      </p:sp>
    </p:spTree>
    <p:extLst>
      <p:ext uri="{BB962C8B-B14F-4D97-AF65-F5344CB8AC3E}">
        <p14:creationId xmlns:p14="http://schemas.microsoft.com/office/powerpoint/2010/main" val="145734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Algoritmo de Frank </a:t>
            </a:r>
            <a:r>
              <a:rPr lang="es-CL" dirty="0" err="1"/>
              <a:t>Wolfie</a:t>
            </a:r>
            <a:r>
              <a:rPr lang="es-CL" dirty="0"/>
              <a:t> 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err="1"/>
              <a:t>iPre</a:t>
            </a:r>
            <a:r>
              <a:rPr lang="es-CL" dirty="0"/>
              <a:t> Verano 2023</a:t>
            </a:r>
          </a:p>
        </p:txBody>
      </p:sp>
      <p:sp>
        <p:nvSpPr>
          <p:cNvPr id="7" name="Rectángulo 6"/>
          <p:cNvSpPr/>
          <p:nvPr/>
        </p:nvSpPr>
        <p:spPr>
          <a:xfrm>
            <a:off x="93503" y="5276554"/>
            <a:ext cx="8672513" cy="1024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dirty="0">
                <a:solidFill>
                  <a:schemeClr val="tx1"/>
                </a:solidFill>
              </a:rPr>
              <a:t>Vicente Opazo Schuster</a:t>
            </a:r>
          </a:p>
        </p:txBody>
      </p:sp>
      <p:pic>
        <p:nvPicPr>
          <p:cNvPr id="1026" name="Picture 2" descr="I Love Calculus - Home | Facebook">
            <a:extLst>
              <a:ext uri="{FF2B5EF4-FFF2-40B4-BE49-F238E27FC236}">
                <a16:creationId xmlns:a16="http://schemas.microsoft.com/office/drawing/2014/main" id="{BBD2130B-7225-EB23-8B40-01FBF323E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25" y="2609850"/>
            <a:ext cx="28003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xploring a Different Kind of Calculus | by Kasper Müller | Cantor's  Paradise">
            <a:extLst>
              <a:ext uri="{FF2B5EF4-FFF2-40B4-BE49-F238E27FC236}">
                <a16:creationId xmlns:a16="http://schemas.microsoft.com/office/drawing/2014/main" id="{74690A1B-2A15-513E-C16D-D193E22C8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864" y="2339294"/>
            <a:ext cx="3991789" cy="266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xploring a Different Kind of Calculus | by Kasper Müller | Cantor's  Paradise">
            <a:extLst>
              <a:ext uri="{FF2B5EF4-FFF2-40B4-BE49-F238E27FC236}">
                <a16:creationId xmlns:a16="http://schemas.microsoft.com/office/drawing/2014/main" id="{C7153EF8-AE17-E407-0C9C-E90184AD5197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64" b="1906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336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AB0A9-E316-67FA-355D-ECA47E17E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Búsqueda para el tamaño del paso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191B824-BCED-9FF6-0BD3-D53282E032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En cada iteración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CL" dirty="0"/>
                  <a:t> del algoritmo en vez de usar pasos definidos por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r>
                  <a:rPr lang="es-CL" dirty="0"/>
                  <a:t>, podemos escoger el mejor punto en el segmento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𝑥𝑠</m:t>
                        </m:r>
                      </m:e>
                    </m:acc>
                  </m:oMath>
                </a14:m>
                <a:endParaRPr lang="es-CL" dirty="0"/>
              </a:p>
              <a:p>
                <a:endParaRPr lang="es-CL" dirty="0"/>
              </a:p>
              <a:p>
                <a:endParaRPr lang="es-CL" dirty="0"/>
              </a:p>
              <a:p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Una posible idea para encontrarlo es haciendo una búsqueda ternaria, lo que agregaría un factor logarítmico a la complejidad del algoritmo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191B824-BCED-9FF6-0BD3-D53282E032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55" r="-81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63E241-08AA-2A5D-902E-AA52E1A2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s-CL" smtClean="0"/>
              <a:pPr/>
              <a:t>10</a:t>
            </a:fld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C82C650-0801-91DE-CA8F-0E82E411F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725" y="2578858"/>
            <a:ext cx="6752549" cy="170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3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FFCB8-F1A5-015A-6DB2-20FF97B9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Variante “totalmente correctiva”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B458211-2378-AF81-B2AD-0E668E87E3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Consideremos en cada iteración añadir un nuevo vector “atómico” a considerar, y buscar el nuevo óptimo en el conjunto definido por todos los átomos añadidos hasta este paso</a:t>
                </a:r>
              </a:p>
              <a:p>
                <a:endParaRPr lang="es-CL" dirty="0"/>
              </a:p>
              <a:p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Este algoritmo hace mucho más trabajo por iteración, y por tanto ayuda a la no densidad del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/>
                  <a:t>. Sin embargo, cada iteración podría llegar a ser tan difícil de resolver como el problema original, y por tanto no se puede entregar una garantía sobre su tiempo de ejecución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B458211-2378-AF81-B2AD-0E668E87E3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55" r="-185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695F15-2CB0-5263-2EE1-E3FCDA5FC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s-CL" smtClean="0"/>
              <a:pPr/>
              <a:t>11</a:t>
            </a:fld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E17FC18-C53C-5889-8FFD-D86A036CA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755" y="2482174"/>
            <a:ext cx="5526550" cy="168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8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F4577-0DFC-C7A4-14AE-4B878C48E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Paso de distancia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817750-2771-DD6B-3FDA-8C56351DA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Otra importante idea que ha sido estudiada es similar al algoritmo anterior, pero en cada paso también tener la posibilidad de dejar de considerar un subconjunto de los átomos</a:t>
            </a:r>
          </a:p>
          <a:p>
            <a:r>
              <a:rPr lang="es-CL" dirty="0"/>
              <a:t>Sin embargo, no estudiaremos esta idea en esta presentación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99FF47-1538-4BC1-70D1-8F8043C13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s-CL" smtClean="0"/>
              <a:pPr/>
              <a:t>12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9587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40C19-F935-4344-474D-1C7BA680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Convergencia en error primal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4BA86D9-A207-9BF3-AF3F-061D0DE1C4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Probaremos que en cada paso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CL" dirty="0"/>
                  <a:t> del algoritmo, este se encuentra 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s-C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dirty="0"/>
                  <a:t> del óptimo.</a:t>
                </a:r>
              </a:p>
              <a:p>
                <a:r>
                  <a:rPr lang="es-CL" b="1" dirty="0">
                    <a:solidFill>
                      <a:srgbClr val="FF0000"/>
                    </a:solidFill>
                  </a:rPr>
                  <a:t>Teorema 1: </a:t>
                </a:r>
                <a:r>
                  <a:rPr lang="es-CL" dirty="0"/>
                  <a:t>Para cada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s-CL" b="1" dirty="0">
                    <a:solidFill>
                      <a:srgbClr val="FF0000"/>
                    </a:solidFill>
                  </a:rPr>
                  <a:t> </a:t>
                </a:r>
                <a:r>
                  <a:rPr lang="es-CL" dirty="0"/>
                  <a:t>la iteración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s-CL" b="1" dirty="0">
                    <a:solidFill>
                      <a:srgbClr val="FF0000"/>
                    </a:solidFill>
                  </a:rPr>
                  <a:t> </a:t>
                </a:r>
                <a:r>
                  <a:rPr lang="es-CL" dirty="0"/>
                  <a:t>de los algoritmos anteriores cumple que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C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C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s-C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s-C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C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C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C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C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f>
                        <m:fPr>
                          <m:ctrlPr>
                            <a:rPr lang="es-C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C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s-C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s-C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s-C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s-C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4BA86D9-A207-9BF3-AF3F-061D0DE1C4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55" r="-44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C2476A-CE8D-AC64-CCBC-36E27677D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s-CL" smtClean="0"/>
              <a:pPr/>
              <a:t>13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1045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5D7E1-E363-BD42-6755-299DAFD0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Demostración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D2E0E2-75E4-35C2-D745-24F935D568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b="1" dirty="0">
                    <a:solidFill>
                      <a:srgbClr val="FF0000"/>
                    </a:solidFill>
                  </a:rPr>
                  <a:t>Lema: </a:t>
                </a:r>
                <a:r>
                  <a:rPr lang="es-CL" dirty="0"/>
                  <a:t>Para un paso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C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s-C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CL" dirty="0"/>
                  <a:t>,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s-C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[0,1]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L" dirty="0"/>
                  <a:t> se tiene que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/>
              </a:p>
              <a:p>
                <a:r>
                  <a:rPr lang="es-CL" b="1" dirty="0">
                    <a:solidFill>
                      <a:srgbClr val="FF0000"/>
                    </a:solidFill>
                  </a:rPr>
                  <a:t>Demostración: </a:t>
                </a:r>
                <a:r>
                  <a:rPr lang="es-CL" dirty="0"/>
                  <a:t>Notemos de la definición de curvatura que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CL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begChr m:val="⟨"/>
                          <m:endChr m:val="⟩"/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CL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Por la elección de</a:t>
                </a:r>
                <a:r>
                  <a:rPr lang="es-CL" dirty="0">
                    <a:ea typeface="Cambria Math" panose="02040503050406030204" pitchFamily="18" charset="0"/>
                  </a:rPr>
                  <a:t> s con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C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s-C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C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CL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s-C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s-C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s-C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s-C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s-C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s-C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func>
                  </m:oMath>
                </a14:m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s-C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CL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CL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Juntando ambos se obtiene lo pedido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D2E0E2-75E4-35C2-D745-24F935D568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 t="-59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BC7896-E036-F1A5-6C4F-B6D1E4C4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s-CL" smtClean="0"/>
              <a:pPr/>
              <a:t>14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5038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6035F-6C27-DDFD-EDA8-0CD59A04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Demostración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B506E4D-244F-0302-C625-D749FB8EB4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2454" y="1271751"/>
                <a:ext cx="8590105" cy="51079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L" dirty="0"/>
                  <a:t>Definiendo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C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dirty="0"/>
                  <a:t> como el error en el punto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/>
                  <a:t>, que es desconocido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s-CL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s-CL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CL" dirty="0">
                    <a:ea typeface="Cambria Math" panose="02040503050406030204" pitchFamily="18" charset="0"/>
                  </a:rPr>
                  <a:t>Queremos probar que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es-CL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CL" dirty="0">
                    <a:ea typeface="Cambria Math" panose="02040503050406030204" pitchFamily="18" charset="0"/>
                  </a:rPr>
                  <a:t>Lo haremos por inducción, el caso base viene dado por notar que se tiene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0+2</m:t>
                        </m:r>
                      </m:den>
                    </m:f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CL" dirty="0">
                    <a:ea typeface="Cambria Math" panose="02040503050406030204" pitchFamily="18" charset="0"/>
                  </a:rPr>
                  <a:t> y reemplazar en la expresión anterior </a:t>
                </a:r>
                <a:endParaRPr lang="es-CL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CL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B506E4D-244F-0302-C625-D749FB8EB4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454" y="1271751"/>
                <a:ext cx="8590105" cy="5107929"/>
              </a:xfrm>
              <a:blipFill>
                <a:blip r:embed="rId2"/>
                <a:stretch>
                  <a:fillRect l="-1136" t="-955" r="-163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8F3A50-C9C5-74A7-DD5F-975E7451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s-CL" smtClean="0"/>
              <a:pPr/>
              <a:t>15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2485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6035F-6C27-DDFD-EDA8-0CD59A04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Demostración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B506E4D-244F-0302-C625-D749FB8EB4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2454" y="1271751"/>
                <a:ext cx="8590105" cy="51079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L" dirty="0"/>
                  <a:t>Ahora consideremos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s-CL" dirty="0"/>
                  <a:t>, la expresión anterior se puede escribir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p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s-CL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den>
                          </m:f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s-CL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es-CL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+2−2</m:t>
                          </m:r>
                        </m:num>
                        <m:den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s-C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es-CL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CL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B506E4D-244F-0302-C625-D749FB8EB4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454" y="1271751"/>
                <a:ext cx="8590105" cy="5107929"/>
              </a:xfrm>
              <a:blipFill>
                <a:blip r:embed="rId2"/>
                <a:stretch>
                  <a:fillRect l="-1136" t="-95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8F3A50-C9C5-74A7-DD5F-975E7451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s-CL" smtClean="0"/>
              <a:pPr/>
              <a:t>16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7718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31314-3039-7C65-8A73-892BA0156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Gradiente inexacto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29614AD-A6D4-B63F-DA5E-1028B2C32B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Si no tenemos acceso a la derivada de la función de forma exacta, pero tenemos acceso a una aproximación de ella los algoritmos anteriores también nos aseguran dicha convergencia</a:t>
                </a:r>
              </a:p>
              <a:p>
                <a:r>
                  <a:rPr lang="es-CL" dirty="0"/>
                  <a:t>Esto es, si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C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</m:oMath>
                </a14:m>
                <a:r>
                  <a:rPr lang="es-CL" dirty="0"/>
                  <a:t> es un estimador del gradiente, entonces escoger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CL" b="0" i="0" smtClean="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s-C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s-C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s-CL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func>
                  </m:oMath>
                </a14:m>
                <a:r>
                  <a:rPr lang="es-CL" dirty="0"/>
                  <a:t> es suficientemente bueno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29614AD-A6D4-B63F-DA5E-1028B2C32B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5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5CC3F6-7C06-06EE-2F3F-749AD8E4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s-CL" smtClean="0"/>
              <a:pPr/>
              <a:t>17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4059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8780D-E461-46D7-5D6D-FA2F000D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Convergencia en error 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BC1EFAE-F8D3-ED6C-E087-389664F3C0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Sabemos que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s-C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dirty="0"/>
                  <a:t> es una cota superior sobre la brecha entre el valor actual y el óptimo, sin embargo veremos que en el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CL" dirty="0"/>
                  <a:t>-</a:t>
                </a:r>
                <a:r>
                  <a:rPr lang="es-CL" dirty="0" err="1"/>
                  <a:t>ésimo</a:t>
                </a:r>
                <a:r>
                  <a:rPr lang="es-CL" dirty="0"/>
                  <a:t> paso también tenemos una forma de acotar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C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s-C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dirty="0"/>
                  <a:t> con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s-C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dirty="0"/>
              </a:p>
              <a:p>
                <a:r>
                  <a:rPr lang="es-CL" b="1" dirty="0">
                    <a:solidFill>
                      <a:srgbClr val="FF0000"/>
                    </a:solidFill>
                  </a:rPr>
                  <a:t>Teorema 1: </a:t>
                </a:r>
                <a:r>
                  <a:rPr lang="es-CL" dirty="0"/>
                  <a:t>Si los algoritmos anteriores se ejecutan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s-C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s-CL" dirty="0"/>
                  <a:t> iteraciones, el algoritmo tiene una iteración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s-CL" dirty="0"/>
                  <a:t>, </a:t>
                </a:r>
                <a14:m>
                  <m:oMath xmlns:m="http://schemas.openxmlformats.org/officeDocument/2006/math">
                    <m:r>
                      <a:rPr lang="es-CL" b="0" i="0" smtClean="0">
                        <a:latin typeface="Cambria Math" panose="02040503050406030204" pitchFamily="18" charset="0"/>
                      </a:rPr>
                      <m:t>1≤</m:t>
                    </m:r>
                    <m:acc>
                      <m:accPr>
                        <m:chr m:val="̂"/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s-CL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CL" dirty="0"/>
                  <a:t> que cumple que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s-C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C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  <m:r>
                            <a:rPr lang="es-C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s-C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f>
                        <m:fPr>
                          <m:ctrlPr>
                            <a:rPr lang="es-C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s-C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C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s-C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s-C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s-C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s-C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s-C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s-CL" dirty="0"/>
                  <a:t>Con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s-C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</m:t>
                        </m:r>
                      </m:num>
                      <m:den>
                        <m:r>
                          <a:rPr lang="es-C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BC1EFAE-F8D3-ED6C-E087-389664F3C0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 t="-597" r="-7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3400D5-CA9E-2743-07DC-6DAFB672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s-CL" smtClean="0"/>
              <a:pPr/>
              <a:t>18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3481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C7E88-80F5-AFC6-C744-16C7066C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Invarianza bajo transformaciones afines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A79D9A0-BF12-A1CF-E6EF-81625B9B8F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Si escogemos una reparametrización del dominio por una función sobreyectiva lineal o afín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:</m:t>
                    </m:r>
                    <m:acc>
                      <m:accPr>
                        <m:chr m:val="̂"/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s-CL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s-CL" dirty="0"/>
                  <a:t>, entonces los problemas de optimización</a:t>
                </a:r>
              </a:p>
              <a:p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CL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CL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acc>
                                <m:accPr>
                                  <m:chr m:val="̂"/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CL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acc>
                                <m:accPr>
                                  <m:chr m:val="̂"/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acc>
                            <m:accPr>
                              <m:chr m:val="̂"/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Son completamente análogos para el algoritmo. En efecto, la razón de convergencia se mantiene asintóticamente, dado que la curvatura se mantiene acotada ante dichas transformaciones (usando 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acc>
                      <m:accPr>
                        <m:chr m:val="̂"/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A79D9A0-BF12-A1CF-E6EF-81625B9B8F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 t="-955" r="-155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60C9AA-DA96-6997-7E84-03E173776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s-CL" smtClean="0"/>
              <a:pPr/>
              <a:t>19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7210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L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sty m:val="p"/>
                        </m:rPr>
                        <a:rPr lang="es-CL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uestro</m:t>
                      </m:r>
                      <m:r>
                        <a:rPr lang="es-CL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Problema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s-CL" smtClean="0"/>
              <a:pPr/>
              <a:t>2</a:t>
            </a:fld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F2ECA4A0-ACAF-9C33-7940-AE40B62378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74962"/>
                <a:ext cx="8229600" cy="5107929"/>
              </a:xfrm>
            </p:spPr>
            <p:txBody>
              <a:bodyPr/>
              <a:lstStyle/>
              <a:p>
                <a:r>
                  <a:rPr lang="es-CL" dirty="0"/>
                  <a:t>Queremos resolver el siguiente problema</a:t>
                </a:r>
              </a:p>
              <a:p>
                <a:endParaRPr lang="es-CL" dirty="0"/>
              </a:p>
              <a:p>
                <a:pPr marL="0" indent="0">
                  <a:buNone/>
                </a:pPr>
                <a:endParaRPr lang="es-CL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CL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CL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s-CL" sz="800" dirty="0"/>
              </a:p>
              <a:p>
                <a:pPr marL="0" indent="0">
                  <a:buNone/>
                </a:pPr>
                <a:endParaRPr lang="es-CL" sz="800" dirty="0"/>
              </a:p>
              <a:p>
                <a:endParaRPr lang="es-CL" dirty="0"/>
              </a:p>
              <a:p>
                <a:r>
                  <a:rPr lang="es-CL" dirty="0"/>
                  <a:t>La función es convexa, continua y de derivada continua</a:t>
                </a:r>
              </a:p>
              <a:p>
                <a:r>
                  <a:rPr lang="es-CL" dirty="0"/>
                  <a:t>El dominio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s-CL" dirty="0"/>
                  <a:t> es un subconjunto compacto y convexo de un espacio vectorial</a:t>
                </a:r>
              </a:p>
              <a:p>
                <a:r>
                  <a:rPr lang="es-CL" dirty="0"/>
                  <a:t>Formalmente, asumimos que el dominio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s-CL" dirty="0"/>
                  <a:t> es un subconjunto compacto y convexo de un espacio de Hilbert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χ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L" dirty="0"/>
                  <a:t>,esto es, un espacio de </a:t>
                </a:r>
                <a:r>
                  <a:rPr lang="es-CL" dirty="0" err="1"/>
                  <a:t>Banach</a:t>
                </a:r>
                <a:r>
                  <a:rPr lang="es-CL" dirty="0"/>
                  <a:t> dotado de un producto interno</a:t>
                </a:r>
              </a:p>
              <a:p>
                <a:pPr marL="0" indent="0">
                  <a:buNone/>
                </a:pPr>
                <a:endParaRPr lang="es-CL" dirty="0"/>
              </a:p>
            </p:txBody>
          </p:sp>
        </mc:Choice>
        <mc:Fallback xmlns="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F2ECA4A0-ACAF-9C33-7940-AE40B62378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74962"/>
                <a:ext cx="8229600" cy="5107929"/>
              </a:xfrm>
              <a:blipFill>
                <a:blip r:embed="rId4"/>
                <a:stretch>
                  <a:fillRect l="-667" t="-95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65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23410-0662-29D4-0506-DD1A0C40A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Optimalidad en términos de la poco densidad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CD772FD-9BF8-2414-ABF2-F215353CEA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El número de átomos usados en el algoritmo es de hecho óptima para el peor caso, puesto que una cota inferior para un error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s-CL" dirty="0"/>
                  <a:t> viene dado por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Ω</m:t>
                    </m:r>
                    <m:r>
                      <m:rPr>
                        <m:nor/>
                      </m:rPr>
                      <a:rPr lang="es-CL" b="0" i="0" dirty="0" smtClean="0"/>
                      <m:t>(</m:t>
                    </m:r>
                    <m:f>
                      <m:fPr>
                        <m:ctrlPr>
                          <a:rPr lang="es-CL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C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r>
                      <m:rPr>
                        <m:nor/>
                      </m:rPr>
                      <a:rPr lang="es-CL" b="0" i="0" dirty="0" smtClean="0"/>
                      <m:t>)</m:t>
                    </m:r>
                  </m:oMath>
                </a14:m>
                <a:r>
                  <a:rPr lang="es-CL" dirty="0"/>
                  <a:t> átomos.</a:t>
                </a:r>
              </a:p>
              <a:p>
                <a:r>
                  <a:rPr lang="es-CL" dirty="0"/>
                  <a:t>Así, esto caracteriza el trade-off entre el número de átomos utilizados y lo buena que es una solución</a:t>
                </a:r>
              </a:p>
              <a:p>
                <a:r>
                  <a:rPr lang="es-CL" dirty="0"/>
                  <a:t>Para probar dicha cota inferior se puede usar el siguiente contraejemplo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CL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CL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eqArr>
                                <m:eqArr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s-CL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</m:e>
                                    <m:sub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𝑐𝑎𝑟𝑑</m:t>
                                  </m:r>
                                  <m:d>
                                    <m:dPr>
                                      <m:ctrlP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eqAr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s-CL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s-C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CD772FD-9BF8-2414-ABF2-F215353CE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55" r="-7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B6353C-46A6-7912-BA0C-A1960C4B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s-CL" smtClean="0"/>
              <a:pPr/>
              <a:t>20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7634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A1F99-8C60-BD1C-CE4A-8392D1FE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Optimizando sobre conjuntos atómicos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9F7219E-7121-E7F5-85C5-BD84B63D6C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Definimos la función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Ω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s-CL" dirty="0"/>
                  <a:t> función gauge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dirty="0"/>
                            <m:t>Ω</m:t>
                          </m:r>
                        </m:e>
                        <m:sub>
                          <m:r>
                            <a:rPr lang="es-CL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s-CL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L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s-CL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CL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CL" b="0" i="0" dirty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s-CL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CL" b="0" i="1" dirty="0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r>
                            <a:rPr lang="es-CL" b="0" i="1" dirty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s-CL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L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CL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L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s-CL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𝑡𝐷</m:t>
                          </m:r>
                          <m:r>
                            <a:rPr lang="es-CL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s-CL" dirty="0"/>
              </a:p>
              <a:p>
                <a:r>
                  <a:rPr lang="es-CL" dirty="0"/>
                  <a:t>Su función de soporte viene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L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l-GR" dirty="0"/>
                            <m:t>Ω</m:t>
                          </m:r>
                        </m:e>
                        <m:sub>
                          <m:r>
                            <a:rPr lang="es-CL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s-CL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s-CL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CL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s-CL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CL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CL" b="0" i="0" dirty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s-CL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CL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L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CL" dirty="0"/>
                            <m:t> </m:t>
                          </m:r>
                        </m:e>
                      </m:func>
                    </m:oMath>
                  </m:oMathPara>
                </a14:m>
                <a:endParaRPr lang="es-CL" dirty="0"/>
              </a:p>
              <a:p>
                <a:r>
                  <a:rPr lang="es-CL" dirty="0"/>
                  <a:t>Cuando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𝑐𝑜𝑛𝑣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dirty="0"/>
                  <a:t> es el la envoltura convexa de otro conjunto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, entonces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Ω</m:t>
                        </m:r>
                      </m:e>
                      <m:sub>
                        <m:r>
                          <a:rPr lang="es-CL" i="1" dirty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s-CL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s-CL" dirty="0"/>
                  <a:t> se conoce como la norma atómica (que contradictoriamente no es una norma)</a:t>
                </a:r>
              </a:p>
              <a:p>
                <a:r>
                  <a:rPr lang="es-CL" dirty="0"/>
                  <a:t>La idea de este caso es que una función lineal alcanza sus puntos extremos en uno de los vértices de una envoltura convexa, y por tanto se verifica que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L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l-GR" dirty="0"/>
                            <m:t>Ω</m:t>
                          </m:r>
                        </m:e>
                        <m:sub>
                          <m:r>
                            <a:rPr lang="es-CL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s-CL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s-CL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L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CL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CL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CL" b="0" i="0" dirty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s-CL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CL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L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𝑐𝑜𝑛𝑣</m:t>
                              </m:r>
                              <m:r>
                                <a:rPr lang="es-CL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CL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s-CL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CL" dirty="0"/>
                            <m:t> </m:t>
                          </m:r>
                          <m:r>
                            <a:rPr lang="es-CL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s-CL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s-CL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CL" dirty="0">
                                      <a:latin typeface="Cambria Math" panose="02040503050406030204" pitchFamily="18" charset="0"/>
                                    </a:rPr>
                                    <m:t>sup</m:t>
                                  </m:r>
                                </m:e>
                                <m:lim>
                                  <m:r>
                                    <a:rPr lang="es-CL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s-CL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s-CL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9F7219E-7121-E7F5-85C5-BD84B63D6C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5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CDC674-C7AE-3467-69B5-2D648649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s-CL" smtClean="0"/>
              <a:pPr/>
              <a:t>21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6299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710B7-5063-41CA-5B47-AE1FF43ED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Optimizando sobre conjuntos atómicos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125A7ED-D913-ED16-DCB8-E0300A3CA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362" y="1887267"/>
            <a:ext cx="8068801" cy="3877216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5F685F-3A7D-0827-5458-15BCDCF2D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s-CL" smtClean="0"/>
              <a:pPr/>
              <a:t>22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7162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562C7-3FFA-FA16-5028-8F2B893B4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Optimización sobre vectores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F6A896A-9176-4489-30F2-93004FECD3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Considerando la bola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CL" dirty="0"/>
                  <a:t> con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s-CL" dirty="0"/>
                  <a:t> se tiene que el Algoritmo de Frank </a:t>
                </a:r>
                <a:r>
                  <a:rPr lang="es-CL" dirty="0" err="1"/>
                  <a:t>Wolfie</a:t>
                </a:r>
                <a:r>
                  <a:rPr lang="es-CL" dirty="0"/>
                  <a:t> puede computar una iteración en tiempo lineal.</a:t>
                </a:r>
              </a:p>
              <a:p>
                <a:r>
                  <a:rPr lang="es-CL" dirty="0"/>
                  <a:t>La idea es considerar la dualidad de los espacios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s-CL" dirty="0"/>
                  <a:t> para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∈[1,∞]</m:t>
                    </m:r>
                  </m:oMath>
                </a14:m>
                <a:r>
                  <a:rPr lang="es-CL" dirty="0"/>
                  <a:t> tales que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s-CL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s-CL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CL" dirty="0"/>
                  <a:t>. De la desigualdad de Holder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  <a:p>
                <a:r>
                  <a:rPr lang="es-CL" dirty="0"/>
                  <a:t>Una solución óptima para el problema lineal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CL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CL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acc>
                              <m:accPr>
                                <m:chr m:val="̂"/>
                                <m:ctrlPr>
                                  <a:rPr lang="es-CL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s-C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s-CL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b>
                                <m:r>
                                  <a:rPr lang="es-C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s-CL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s-CL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r>
                  <a:rPr lang="es-CL" dirty="0"/>
                  <a:t> viene dada por escoger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s-CL"/>
                      <m:t>∝</m:t>
                    </m:r>
                    <m:sSup>
                      <m:sSup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CL" dirty="0"/>
                  <a:t> manteniendo los signos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F6A896A-9176-4489-30F2-93004FECD3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35" r="-155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53F927-E3F6-FB2B-1100-FE7B1846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s-CL" smtClean="0"/>
              <a:pPr/>
              <a:t>23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091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0B37C-DEBA-AB3E-8B3C-3231A5A7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Referencias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CB33E4-5692-F40E-7B90-43D9E6EEA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s-CL" smtClean="0"/>
              <a:pPr/>
              <a:t>24</a:t>
            </a:fld>
            <a:endParaRPr lang="es-CL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9A76D7-9E3B-D0FF-785C-CEA799DD58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194226"/>
            <a:ext cx="8229600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s-CL" sz="1800" b="0" i="0" u="none" strike="noStrike" cap="none" normalizeH="0" baseline="0" dirty="0">
              <a:ln>
                <a:noFill/>
              </a:ln>
              <a:solidFill>
                <a:srgbClr val="1155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CL" sz="1800" b="0" i="0" u="none" strike="noStrike" cap="none" normalizeH="0" baseline="0" dirty="0" err="1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Jaggi</a:t>
            </a:r>
            <a:r>
              <a:rPr kumimoji="0" lang="en-US" altLang="es-CL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M.. (2013). Revisiting Frank-Wolfe: Projection-Free Sparse Convex Optimization. &lt;</a:t>
            </a:r>
            <a:r>
              <a:rPr kumimoji="0" lang="en-US" altLang="es-CL" sz="1800" b="0" i="0" u="none" strike="noStrike" cap="none" normalizeH="0" baseline="0" dirty="0" err="1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s-CL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&gt;Proceedings of the 30th International Conference on Machine Learning&lt;/</a:t>
            </a:r>
            <a:r>
              <a:rPr kumimoji="0" lang="en-US" altLang="es-CL" sz="1800" b="0" i="0" u="none" strike="noStrike" cap="none" normalizeH="0" baseline="0" dirty="0" err="1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s-CL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&gt;, in &lt;</a:t>
            </a:r>
            <a:r>
              <a:rPr kumimoji="0" lang="en-US" altLang="es-CL" sz="1800" b="0" i="0" u="none" strike="noStrike" cap="none" normalizeH="0" baseline="0" dirty="0" err="1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s-CL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&gt;Proceedings of Machine Learning Research&lt;/</a:t>
            </a:r>
            <a:r>
              <a:rPr kumimoji="0" lang="en-US" altLang="es-CL" sz="1800" b="0" i="0" u="none" strike="noStrike" cap="none" normalizeH="0" baseline="0" dirty="0" err="1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s-CL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28(1):427-435 Available from https://proceedings.mlr.press/v28/jaggi13.html.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s-CL" sz="1800" b="0" i="0" u="none" strike="noStrike" cap="none" normalizeH="0" baseline="0" dirty="0">
              <a:ln>
                <a:noFill/>
              </a:ln>
              <a:solidFill>
                <a:srgbClr val="1155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54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E2B85-60F4-8B6E-DA4F-7B3C31BA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7220"/>
            <a:ext cx="8229600" cy="990600"/>
          </a:xfrm>
        </p:spPr>
        <p:txBody>
          <a:bodyPr anchor="ctr">
            <a:normAutofit/>
          </a:bodyPr>
          <a:lstStyle/>
          <a:p>
            <a:r>
              <a:rPr lang="es-CL" dirty="0"/>
              <a:t>Idea del algoritmo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36A4E7-2A1F-733F-46D4-FB9173211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75433"/>
            <a:ext cx="4038600" cy="5030773"/>
          </a:xfrm>
        </p:spPr>
        <p:txBody>
          <a:bodyPr>
            <a:normAutofit/>
          </a:bodyPr>
          <a:lstStyle/>
          <a:p>
            <a:r>
              <a:rPr lang="es-CL" dirty="0"/>
              <a:t>Para resolver el problema usaremos métodos iterativos. Para esto linealizaremos el problema, así nuestro siguiente punto será el que minimice “localmente” la función.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6D7F99-0D32-CCAF-958D-85939BB17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866174"/>
            <a:ext cx="4038600" cy="3849290"/>
          </a:xfrm>
          <a:prstGeom prst="rect">
            <a:avLst/>
          </a:prstGeom>
          <a:noFill/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6E52B9-2C2D-1D71-AD92-A026A963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00" y="6537328"/>
            <a:ext cx="1066800" cy="32918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CFEC368-1D7A-4F81-ABF6-AE0E36BAF64C}" type="slidenum">
              <a:rPr lang="es-CL" smtClean="0"/>
              <a:pPr>
                <a:spcAft>
                  <a:spcPts val="600"/>
                </a:spcAft>
              </a:pPr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616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tx2"/>
                </a:solidFill>
              </a:rPr>
              <a:t>Algoritmo de Frank </a:t>
            </a:r>
            <a:r>
              <a:rPr lang="es-CL" dirty="0" err="1">
                <a:solidFill>
                  <a:schemeClr val="tx2"/>
                </a:solidFill>
              </a:rPr>
              <a:t>Wolfie</a:t>
            </a:r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s-CL" smtClean="0"/>
              <a:pPr/>
              <a:t>4</a:t>
            </a:fld>
            <a:endParaRPr lang="es-CL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A5A3FDF-4F51-95B0-F0F6-95CC51DC0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0310" y="2198794"/>
            <a:ext cx="6403379" cy="2460411"/>
          </a:xfrm>
        </p:spPr>
      </p:pic>
    </p:spTree>
    <p:extLst>
      <p:ext uri="{BB962C8B-B14F-4D97-AF65-F5344CB8AC3E}">
        <p14:creationId xmlns:p14="http://schemas.microsoft.com/office/powerpoint/2010/main" val="302035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tx2"/>
                </a:solidFill>
              </a:rPr>
              <a:t>Gap de dualidad</a:t>
            </a:r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s-CL" smtClean="0"/>
              <a:pPr/>
              <a:t>5</a:t>
            </a:fld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F2ECA4A0-ACAF-9C33-7940-AE40B62378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74962"/>
                <a:ext cx="8229600" cy="5107929"/>
              </a:xfrm>
            </p:spPr>
            <p:txBody>
              <a:bodyPr>
                <a:normAutofit/>
              </a:bodyPr>
              <a:lstStyle/>
              <a:p>
                <a:r>
                  <a:rPr lang="es-CL" dirty="0"/>
                  <a:t>Para el problema de optimización, dado un punto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s-CL" dirty="0"/>
                  <a:t> definimos el siguiente gap de dualidad.</a:t>
                </a:r>
              </a:p>
              <a:p>
                <a:pPr marL="0" indent="0">
                  <a:buNone/>
                </a:pPr>
                <a:endParaRPr lang="es-CL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CL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⟨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)⟩</m:t>
                          </m:r>
                        </m:e>
                      </m:func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sz="800" dirty="0"/>
              </a:p>
              <a:p>
                <a:r>
                  <a:rPr lang="es-CL" dirty="0"/>
                  <a:t>La convexidad de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CL" dirty="0"/>
                  <a:t> implica que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⟨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)⟩</m:t>
                    </m:r>
                  </m:oMath>
                </a14:m>
                <a:r>
                  <a:rPr lang="es-CL" dirty="0"/>
                  <a:t> se encuentra por debajo de la función para todo el dominio. Esto significa que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⟨"/>
                          <m:endChr m:val="⟩"/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≥−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)−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)≥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)−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r>
                  <a:rPr lang="es-CL" dirty="0"/>
                  <a:t>Esto nos entrega un certificado sobre el error actual</a:t>
                </a:r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endParaRPr lang="es-CL" sz="800" dirty="0"/>
              </a:p>
            </p:txBody>
          </p:sp>
        </mc:Choice>
        <mc:Fallback xmlns="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F2ECA4A0-ACAF-9C33-7940-AE40B62378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74962"/>
                <a:ext cx="8229600" cy="5107929"/>
              </a:xfrm>
              <a:blipFill>
                <a:blip r:embed="rId3"/>
                <a:stretch>
                  <a:fillRect l="-667" t="-955" b="-262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11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A852B-1FFA-5FB9-B60C-71EEAC9A5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Gap de dualidad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47F6F9-5C7D-EE7A-4291-F281A1C1F4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Cuando el valor de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dirty="0"/>
                  <a:t> es desconocido puede ser fácil de computar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dirty="0"/>
              </a:p>
              <a:p>
                <a:r>
                  <a:rPr lang="es-CL" dirty="0"/>
                  <a:t>Más aún, en el algoritmo visto antes este certificado lo podemos obtener gratis. Cada vez que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s-CL" dirty="0"/>
                  <a:t> es un minimizador del problema lineal en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/>
                  <a:t>, entonces se tiene que </a:t>
                </a:r>
              </a:p>
              <a:p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⟨</m:t>
                      </m:r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)⟩</m:t>
                      </m:r>
                    </m:oMath>
                  </m:oMathPara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Este certificado no solo es útil para los algoritmos que veremos aquí, sino que pueden ser usados como criterio de parada del algoritmo o para verificar la estabilidad numérica.</a:t>
                </a:r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47F6F9-5C7D-EE7A-4291-F281A1C1F4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55" r="-81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B57D90-E768-0C23-53C5-4AD12166C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s-CL" smtClean="0"/>
              <a:pPr/>
              <a:t>6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5099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7D238-71B8-EE0C-FF3E-49964CD6D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Curvatura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1311F0D-7A92-6372-57E9-4F7129A803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Necesitamos una forma de medir la “no linealidad” de nuestra función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CL" dirty="0"/>
                  <a:t> en nuestro dominio. Para esto definimos la constante de curvatura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s-CL" dirty="0"/>
                  <a:t>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:=</m:t>
                      </m:r>
                      <m:func>
                        <m:func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CL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eqArr>
                                <m:eqArr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∈[0,1]</m:t>
                                  </m:r>
                                </m:e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⟨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)⟩)</m:t>
                          </m:r>
                        </m:e>
                      </m:func>
                    </m:oMath>
                  </m:oMathPara>
                </a14:m>
                <a:endParaRPr lang="es-CL" b="0" dirty="0"/>
              </a:p>
              <a:p>
                <a:r>
                  <a:rPr lang="es-CL" dirty="0"/>
                  <a:t>La intuición es considerar un punto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CL" dirty="0"/>
                  <a:t> su siguiente iteración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CL" dirty="0"/>
                  <a:t> para algún paso arbitrario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s-C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 1]</m:t>
                    </m:r>
                  </m:oMath>
                </a14:m>
                <a:r>
                  <a:rPr lang="es-CL" dirty="0"/>
                  <a:t>. 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s-CL" dirty="0"/>
                  <a:t> acotado significaría que la variación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CL" dirty="0"/>
                  <a:t> con la linealización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dirty="0"/>
                  <a:t> es acotada, donde la variación aceptada es del orden del inverso del cuadrado del tamaño del paso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1311F0D-7A92-6372-57E9-4F7129A803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55" r="-1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4E7B3F-21E2-366A-3C8E-5AC46243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s-CL" smtClean="0"/>
              <a:pPr/>
              <a:t>7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1145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A1B2A-433A-959B-2A62-C57EF380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Ejemplos de curvaturas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0954D90-E1B1-2405-D5C2-67A1DA78B2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Se tiene que para una función lineal su curvatura es 0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CL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eqArr>
                                <m:eqArr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∈[0,1]</m:t>
                                  </m:r>
                                </m:e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𝐴𝑦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s-CL" dirty="0"/>
              </a:p>
              <a:p>
                <a:r>
                  <a:rPr lang="es-CL" dirty="0"/>
                  <a:t>Para la función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CL" dirty="0"/>
                  <a:t> se tiene que su curvatura viene dada por el cuadrado del diámetro euclidiano del dominio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0954D90-E1B1-2405-D5C2-67A1DA78B2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5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66084-833C-573B-13C3-5A158D8D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s-CL" smtClean="0"/>
              <a:pPr/>
              <a:t>8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5922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L" b="0" i="0" smtClean="0">
                          <a:latin typeface="Cambria Math" panose="02040503050406030204" pitchFamily="18" charset="0"/>
                        </a:rPr>
                        <m:t>Aproximaci</m:t>
                      </m:r>
                      <m:r>
                        <a:rPr lang="es-CL" b="0" i="0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m:rPr>
                          <m:sty m:val="p"/>
                        </m:rPr>
                        <a:rPr lang="es-CL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s-CL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b="0" i="0" smtClean="0">
                          <a:latin typeface="Cambria Math" panose="02040503050406030204" pitchFamily="18" charset="0"/>
                        </a:rPr>
                        <m:t>de</m:t>
                      </m:r>
                      <m:r>
                        <a:rPr lang="es-CL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b="0" i="0" smtClean="0">
                          <a:latin typeface="Cambria Math" panose="02040503050406030204" pitchFamily="18" charset="0"/>
                        </a:rPr>
                        <m:t>los</m:t>
                      </m:r>
                      <m:r>
                        <a:rPr lang="es-CL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b="0" i="0" smtClean="0">
                          <a:latin typeface="Cambria Math" panose="02040503050406030204" pitchFamily="18" charset="0"/>
                        </a:rPr>
                        <m:t>problemas</m:t>
                      </m:r>
                      <m:r>
                        <a:rPr lang="es-CL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b="0" i="0" smtClean="0">
                          <a:latin typeface="Cambria Math" panose="02040503050406030204" pitchFamily="18" charset="0"/>
                        </a:rPr>
                        <m:t>lineales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s-CL" smtClean="0"/>
              <a:pPr/>
              <a:t>9</a:t>
            </a:fld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F2ECA4A0-ACAF-9C33-7940-AE40B62378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74962"/>
                <a:ext cx="8229600" cy="5107929"/>
              </a:xfrm>
            </p:spPr>
            <p:txBody>
              <a:bodyPr>
                <a:normAutofit/>
              </a:bodyPr>
              <a:lstStyle/>
              <a:p>
                <a:r>
                  <a:rPr lang="es-CL" dirty="0">
                    <a:solidFill>
                      <a:schemeClr val="tx1"/>
                    </a:solidFill>
                  </a:rPr>
                  <a:t>Puede que computar el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de forma exacta sea costoso computacionalmente, entonce</a:t>
                </a:r>
                <a:r>
                  <a:rPr lang="es-CL" dirty="0"/>
                  <a:t>s consideremos computarlo de forma aproximada</a:t>
                </a:r>
                <a:endParaRPr lang="es-CL" dirty="0">
                  <a:solidFill>
                    <a:schemeClr val="tx1"/>
                  </a:solidFill>
                </a:endParaRPr>
              </a:p>
              <a:p>
                <a:endParaRPr lang="es-CL" dirty="0">
                  <a:solidFill>
                    <a:schemeClr val="tx1"/>
                  </a:solidFill>
                </a:endParaRPr>
              </a:p>
              <a:p>
                <a:endParaRPr lang="es-CL" dirty="0"/>
              </a:p>
              <a:p>
                <a:endParaRPr lang="es-CL" dirty="0">
                  <a:solidFill>
                    <a:schemeClr val="tx1"/>
                  </a:solidFill>
                </a:endParaRPr>
              </a:p>
              <a:p>
                <a:endParaRPr lang="es-CL" dirty="0"/>
              </a:p>
              <a:p>
                <a:endParaRPr lang="es-CL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CL" dirty="0">
                  <a:solidFill>
                    <a:schemeClr val="tx1"/>
                  </a:solidFill>
                </a:endParaRPr>
              </a:p>
              <a:p>
                <a:r>
                  <a:rPr lang="es-CL" dirty="0"/>
                  <a:t>Así, en cada iteración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CL" dirty="0"/>
                  <a:t> el error pasa a ser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r>
                  <a:rPr lang="es-CL" dirty="0"/>
                  <a:t> con un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s-CL" dirty="0"/>
                  <a:t> fijo.</a:t>
                </a:r>
              </a:p>
            </p:txBody>
          </p:sp>
        </mc:Choice>
        <mc:Fallback xmlns="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F2ECA4A0-ACAF-9C33-7940-AE40B62378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74962"/>
                <a:ext cx="8229600" cy="5107929"/>
              </a:xfrm>
              <a:blipFill>
                <a:blip r:embed="rId4"/>
                <a:stretch>
                  <a:fillRect l="-667" t="-95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10FBD0AA-1EA4-266B-12C1-6AB2DFB6BC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9236" y="2344868"/>
            <a:ext cx="5205527" cy="276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0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larity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Claridad.thmx</Template>
  <TotalTime>7148</TotalTime>
  <Words>1502</Words>
  <Application>Microsoft Office PowerPoint</Application>
  <PresentationFormat>Presentación en pantalla (4:3)</PresentationFormat>
  <Paragraphs>160</Paragraphs>
  <Slides>24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Clarity</vt:lpstr>
      <vt:lpstr>1_Clarity</vt:lpstr>
      <vt:lpstr>Algoritmo de Frank Wolfie </vt:lpstr>
      <vt:lpstr>Nuestro Problema</vt:lpstr>
      <vt:lpstr>Idea del algoritmo</vt:lpstr>
      <vt:lpstr>Algoritmo de Frank Wolfie</vt:lpstr>
      <vt:lpstr>Gap de dualidad</vt:lpstr>
      <vt:lpstr>Gap de dualidad</vt:lpstr>
      <vt:lpstr>Curvatura</vt:lpstr>
      <vt:lpstr>Ejemplos de curvaturas</vt:lpstr>
      <vt:lpstr>Aproximación de los problemas lineales</vt:lpstr>
      <vt:lpstr>Búsqueda para el tamaño del paso</vt:lpstr>
      <vt:lpstr>Variante “totalmente correctiva”</vt:lpstr>
      <vt:lpstr>Paso de distancia</vt:lpstr>
      <vt:lpstr>Convergencia en error primal</vt:lpstr>
      <vt:lpstr>Demostración</vt:lpstr>
      <vt:lpstr>Demostración</vt:lpstr>
      <vt:lpstr>Demostración</vt:lpstr>
      <vt:lpstr>Gradiente inexacto</vt:lpstr>
      <vt:lpstr>Convergencia en error dual</vt:lpstr>
      <vt:lpstr>Invarianza bajo transformaciones afines</vt:lpstr>
      <vt:lpstr>Optimalidad en términos de la poco densidad</vt:lpstr>
      <vt:lpstr>Optimizando sobre conjuntos atómicos</vt:lpstr>
      <vt:lpstr>Optimizando sobre conjuntos atómicos</vt:lpstr>
      <vt:lpstr>Optimización sobre vectores</vt:lpstr>
      <vt:lpstr>Referencias</vt:lpstr>
    </vt:vector>
  </TitlesOfParts>
  <Company>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Optimización – ICS1113</dc:title>
  <dc:creator>Valentina Gutiérrez Lethaby</dc:creator>
  <cp:lastModifiedBy>Vicente Opazo Schuster</cp:lastModifiedBy>
  <cp:revision>113</cp:revision>
  <cp:lastPrinted>2018-03-27T22:32:49Z</cp:lastPrinted>
  <dcterms:created xsi:type="dcterms:W3CDTF">2016-07-15T01:42:58Z</dcterms:created>
  <dcterms:modified xsi:type="dcterms:W3CDTF">2022-12-30T13:49:41Z</dcterms:modified>
</cp:coreProperties>
</file>