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25"/>
  </p:notesMasterIdLst>
  <p:handoutMasterIdLst>
    <p:handoutMasterId r:id="rId26"/>
  </p:handoutMasterIdLst>
  <p:sldIdLst>
    <p:sldId id="317" r:id="rId3"/>
    <p:sldId id="319" r:id="rId4"/>
    <p:sldId id="355" r:id="rId5"/>
    <p:sldId id="356" r:id="rId6"/>
    <p:sldId id="359" r:id="rId7"/>
    <p:sldId id="357" r:id="rId8"/>
    <p:sldId id="358" r:id="rId9"/>
    <p:sldId id="362" r:id="rId10"/>
    <p:sldId id="361" r:id="rId11"/>
    <p:sldId id="363" r:id="rId12"/>
    <p:sldId id="364" r:id="rId13"/>
    <p:sldId id="365" r:id="rId14"/>
    <p:sldId id="366" r:id="rId15"/>
    <p:sldId id="369" r:id="rId16"/>
    <p:sldId id="367" r:id="rId17"/>
    <p:sldId id="373" r:id="rId18"/>
    <p:sldId id="372" r:id="rId19"/>
    <p:sldId id="374" r:id="rId20"/>
    <p:sldId id="375" r:id="rId21"/>
    <p:sldId id="376" r:id="rId22"/>
    <p:sldId id="377" r:id="rId23"/>
    <p:sldId id="371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4" autoAdjust="0"/>
  </p:normalViewPr>
  <p:slideViewPr>
    <p:cSldViewPr snapToGrid="0" snapToObject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7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8A8461-8523-43AA-95E2-6B985BD9AD95}" type="datetimeFigureOut">
              <a:rPr lang="es-CL" smtClean="0"/>
              <a:t>23-02-2023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4D23D0-B81A-4BB6-A162-E2C7543B5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079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40830B-3A09-4312-89FB-44D117B741D2}" type="datetimeFigureOut">
              <a:rPr lang="es-CL" smtClean="0"/>
              <a:t>23-02-2023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4C5627-EEDF-497C-B10A-F66C38FDBF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2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733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C5627-EEDF-497C-B10A-F66C38FDBFE2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18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subtitle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6671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455" y="1213945"/>
            <a:ext cx="8229600" cy="5073867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0053"/>
            <a:ext cx="2057400" cy="5867400"/>
          </a:xfrm>
        </p:spPr>
        <p:txBody>
          <a:bodyPr vert="eaVert" anchor="b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0053"/>
            <a:ext cx="6019800" cy="58674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70895"/>
            <a:ext cx="7848600" cy="1329559"/>
          </a:xfrm>
        </p:spPr>
        <p:txBody>
          <a:bodyPr anchor="b">
            <a:noAutofit/>
          </a:bodyPr>
          <a:lstStyle>
            <a:lvl1pPr algn="ctr">
              <a:defRPr sz="5400" cap="none" baseline="0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566039"/>
            <a:ext cx="6400800" cy="5780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subtitle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10" name="Marcador de fecha 2"/>
          <p:cNvSpPr txBox="1">
            <a:spLocks/>
          </p:cNvSpPr>
          <p:nvPr userDrawn="1"/>
        </p:nvSpPr>
        <p:spPr>
          <a:xfrm>
            <a:off x="6342993" y="6532073"/>
            <a:ext cx="257503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/>
              <a:t>Pontificia Universidad Católica de Chile</a:t>
            </a: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1907628" y="5453927"/>
            <a:ext cx="53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Profesor Alejandro</a:t>
            </a:r>
            <a:r>
              <a:rPr lang="es-CL" baseline="0" dirty="0"/>
              <a:t> Cataldo Cornejo</a:t>
            </a:r>
            <a:endParaRPr lang="es-CL" dirty="0"/>
          </a:p>
        </p:txBody>
      </p:sp>
      <p:sp>
        <p:nvSpPr>
          <p:cNvPr id="22" name="Marcador de posición de imagen 21"/>
          <p:cNvSpPr>
            <a:spLocks noGrp="1" noChangeAspect="1"/>
          </p:cNvSpPr>
          <p:nvPr>
            <p:ph type="pic" sz="quarter" idx="11"/>
          </p:nvPr>
        </p:nvSpPr>
        <p:spPr>
          <a:xfrm>
            <a:off x="895788" y="2241774"/>
            <a:ext cx="7352424" cy="3034780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53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971"/>
            <a:ext cx="82296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1271751"/>
            <a:ext cx="8229600" cy="510792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42583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31882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9654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769114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433"/>
            <a:ext cx="4038600" cy="503077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433"/>
            <a:ext cx="4038600" cy="503077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11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02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4047"/>
            <a:ext cx="3931920" cy="4257474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4021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964047"/>
            <a:ext cx="3931920" cy="4257474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40218"/>
            <a:ext cx="0" cy="4992415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965376"/>
            <a:ext cx="7848600" cy="1588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42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45542"/>
            <a:ext cx="5715000" cy="5845854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13338"/>
            <a:ext cx="2139696" cy="4482305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245542"/>
            <a:ext cx="0" cy="5845854"/>
          </a:xfrm>
          <a:prstGeom prst="lin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54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>
                <a:latin typeface="Calibri" panose="020F0502020204030204" pitchFamily="34" charset="0"/>
              </a:defRPr>
            </a:lvl1pPr>
          </a:lstStyle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254875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CL" noProof="0" dirty="0" err="1"/>
              <a:t>Click</a:t>
            </a:r>
            <a:r>
              <a:rPr lang="es-CL" noProof="0" dirty="0"/>
              <a:t> </a:t>
            </a:r>
            <a:r>
              <a:rPr lang="es-CL" noProof="0" dirty="0" err="1"/>
              <a:t>icon</a:t>
            </a:r>
            <a:r>
              <a:rPr lang="es-CL" noProof="0" dirty="0"/>
              <a:t> to </a:t>
            </a:r>
            <a:r>
              <a:rPr lang="es-CL" noProof="0" dirty="0" err="1"/>
              <a:t>add</a:t>
            </a:r>
            <a:r>
              <a:rPr lang="es-CL" noProof="0" dirty="0"/>
              <a:t> </a:t>
            </a:r>
            <a:r>
              <a:rPr lang="es-CL" noProof="0" dirty="0" err="1"/>
              <a:t>picture</a:t>
            </a:r>
            <a:endParaRPr lang="es-C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317"/>
            <a:ext cx="2139696" cy="4447766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37328"/>
            <a:ext cx="1066800" cy="329184"/>
          </a:xfrm>
        </p:spPr>
        <p:txBody>
          <a:bodyPr/>
          <a:lstStyle>
            <a:lvl1pPr algn="r">
              <a:defRPr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01629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2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455" y="1411011"/>
            <a:ext cx="8229600" cy="50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6508530"/>
            <a:ext cx="9144000" cy="36576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3601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noProof="0" smtClean="0"/>
              <a:pPr/>
              <a:t>‹Nº›</a:t>
            </a:fld>
            <a:endParaRPr lang="es-CL" noProof="0" dirty="0"/>
          </a:p>
        </p:txBody>
      </p:sp>
      <p:sp>
        <p:nvSpPr>
          <p:cNvPr id="13" name="Rectangle 8"/>
          <p:cNvSpPr/>
          <p:nvPr userDrawn="1"/>
        </p:nvSpPr>
        <p:spPr>
          <a:xfrm>
            <a:off x="0" y="6485302"/>
            <a:ext cx="9144000" cy="45719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-45176" y="6523147"/>
            <a:ext cx="45115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iPre</a:t>
            </a:r>
            <a:r>
              <a:rPr lang="es-CL" dirty="0"/>
              <a:t> Verano 2023	Vicente Opazo Schuster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01629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2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455" y="141101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Click</a:t>
            </a:r>
            <a:r>
              <a:rPr lang="es-CL" noProof="0" dirty="0"/>
              <a:t> to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6508530"/>
            <a:ext cx="9144000" cy="36576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3732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0CFEC368-1D7A-4F81-ABF6-AE0E36BAF64C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-45176" y="6523147"/>
            <a:ext cx="45115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iPre</a:t>
            </a:r>
            <a:r>
              <a:rPr lang="es-CL" dirty="0"/>
              <a:t> Verano 2023	Vicente Opazo Schuster</a:t>
            </a:r>
          </a:p>
        </p:txBody>
      </p:sp>
    </p:spTree>
    <p:extLst>
      <p:ext uri="{BB962C8B-B14F-4D97-AF65-F5344CB8AC3E}">
        <p14:creationId xmlns:p14="http://schemas.microsoft.com/office/powerpoint/2010/main" val="14573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Avances </a:t>
            </a:r>
            <a:r>
              <a:rPr lang="es-CL" dirty="0" err="1"/>
              <a:t>iPre</a:t>
            </a:r>
            <a:endParaRPr lang="es-CL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iPre</a:t>
            </a:r>
            <a:r>
              <a:rPr lang="es-CL" dirty="0"/>
              <a:t> Verano 2023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503" y="5276554"/>
            <a:ext cx="8672513" cy="1024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solidFill>
                  <a:schemeClr val="tx1"/>
                </a:solidFill>
              </a:rPr>
              <a:t>Vicente Opazo Schuster</a:t>
            </a:r>
          </a:p>
        </p:txBody>
      </p:sp>
      <p:pic>
        <p:nvPicPr>
          <p:cNvPr id="1026" name="Picture 2" descr="I Love Calculus - Home | Facebook">
            <a:extLst>
              <a:ext uri="{FF2B5EF4-FFF2-40B4-BE49-F238E27FC236}">
                <a16:creationId xmlns:a16="http://schemas.microsoft.com/office/drawing/2014/main" id="{BBD2130B-7225-EB23-8B40-01FBF323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609850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a Different Kind of Calculus | by Kasper Müller | Cantor's  Paradise">
            <a:extLst>
              <a:ext uri="{FF2B5EF4-FFF2-40B4-BE49-F238E27FC236}">
                <a16:creationId xmlns:a16="http://schemas.microsoft.com/office/drawing/2014/main" id="{74690A1B-2A15-513E-C16D-D193E22C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64" y="2339294"/>
            <a:ext cx="3991789" cy="26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loring a Different Kind of Calculus | by Kasper Müller | Cantor's  Paradise">
            <a:extLst>
              <a:ext uri="{FF2B5EF4-FFF2-40B4-BE49-F238E27FC236}">
                <a16:creationId xmlns:a16="http://schemas.microsoft.com/office/drawing/2014/main" id="{C7153EF8-AE17-E407-0C9C-E90184AD5197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4" b="190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3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endParaRPr lang="es-CL" dirty="0"/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El vector secreto es de tamaño 50 pero solo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s-CL" dirty="0"/>
                  <a:t> de ellos son no ceros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igual a la dimensión al cuadrado y centrado en el cero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28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11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63999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endParaRPr lang="es-CL" dirty="0"/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El vector secreto es de tamaño 50 pero solo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s-CL" dirty="0"/>
                  <a:t> de ellos son no ceros</a:t>
                </a:r>
              </a:p>
              <a:p>
                <a:r>
                  <a:rPr lang="es-CL" dirty="0"/>
                  <a:t>Sin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proporcional a la dimensión al cuadrado y centrado en el cero</a:t>
                </a: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vector todas sus componentes son igual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𝑑𝑖𝑚</m:t>
                        </m:r>
                      </m:den>
                    </m:f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29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13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9882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88.24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156.578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Definitivo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r>
                  <a:rPr lang="es-CL" dirty="0"/>
                  <a:t> 50 veces y graficamos sus resultados</a:t>
                </a:r>
              </a:p>
              <a:p>
                <a:r>
                  <a:rPr lang="es-CL" dirty="0"/>
                  <a:t>50000 datos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500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7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6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47BB5-C077-AC53-A83A-FE47FCB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971"/>
            <a:ext cx="8229600" cy="990600"/>
          </a:xfrm>
        </p:spPr>
        <p:txBody>
          <a:bodyPr anchor="ctr">
            <a:normAutofit/>
          </a:bodyPr>
          <a:lstStyle/>
          <a:p>
            <a:r>
              <a:rPr lang="es-CL" dirty="0"/>
              <a:t>Resultados</a:t>
            </a:r>
          </a:p>
        </p:txBody>
      </p:sp>
      <p:pic>
        <p:nvPicPr>
          <p:cNvPr id="16" name="Marcador de contenido 15" descr="Gráfico, Histograma&#10;&#10;Descripción generada automáticamente">
            <a:extLst>
              <a:ext uri="{FF2B5EF4-FFF2-40B4-BE49-F238E27FC236}">
                <a16:creationId xmlns:a16="http://schemas.microsoft.com/office/drawing/2014/main" id="{C7F6F048-976B-82B2-A6A5-F59D3D7E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775" y="1271751"/>
            <a:ext cx="6720959" cy="5107929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954552-2253-436B-6AA5-9D81FE18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542583"/>
            <a:ext cx="1066800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CFEC368-1D7A-4F81-ABF6-AE0E36BAF64C}" type="slidenum">
              <a:rPr lang="es-CL" smtClean="0"/>
              <a:pPr>
                <a:spcAft>
                  <a:spcPts val="600"/>
                </a:spcAft>
              </a:pPr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5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r>
                  <a:rPr lang="es-CL" dirty="0"/>
                  <a:t> Privado con Varianza Reducida</a:t>
                </a:r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igual a la dimensión al cuadrado y centrado en el cero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71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17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681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r>
                  <a:rPr lang="es-CL" dirty="0"/>
                  <a:t> Privado con Varianza Reducida</a:t>
                </a:r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El vector secreto es de tamaño 50 pero solo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s-CL" dirty="0"/>
                  <a:t> de ellos son no ceros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igual a la dimensión al cuadrado y centrado en el cero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b="-83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40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19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1261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ontexto</m:t>
                      </m:r>
                    </m:oMath>
                  </m:oMathPara>
                </a14:m>
                <a:br>
                  <a:rPr lang="es-ES" b="0" dirty="0">
                    <a:solidFill>
                      <a:schemeClr val="tx2"/>
                    </a:solidFill>
                  </a:rPr>
                </a:br>
                <a:endParaRPr lang="es-CL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</a:t>
            </a:fld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2ECA4A0-ACAF-9C33-7940-AE40B62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4962"/>
            <a:ext cx="8229600" cy="5107929"/>
          </a:xfrm>
        </p:spPr>
        <p:txBody>
          <a:bodyPr/>
          <a:lstStyle/>
          <a:p>
            <a:r>
              <a:rPr lang="es-CL" dirty="0"/>
              <a:t>Queremos hacer una regresión logística con privacidad diferencial</a:t>
            </a:r>
          </a:p>
          <a:p>
            <a:r>
              <a:rPr lang="es-CL" dirty="0"/>
              <a:t>Para esto, vamos a usar algoritmos de optimización convexa que hay en la literatura</a:t>
            </a:r>
          </a:p>
          <a:p>
            <a:r>
              <a:rPr lang="es-CL" dirty="0"/>
              <a:t>Estos algoritmos son esencialmente variaciones de algoritmos iterativos conocidos sin privacidad</a:t>
            </a:r>
          </a:p>
        </p:txBody>
      </p:sp>
    </p:spTree>
    <p:extLst>
      <p:ext uri="{BB962C8B-B14F-4D97-AF65-F5344CB8AC3E}">
        <p14:creationId xmlns:p14="http://schemas.microsoft.com/office/powerpoint/2010/main" val="34456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Casi Definitivo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r>
                  <a:rPr lang="es-CL" dirty="0"/>
                  <a:t> Privado con Varianza Reducida 50 veces y graficamos el resultado</a:t>
                </a:r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igual a la dimensión al cuadrado y centrado en el cero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14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21</a:t>
            </a:fld>
            <a:endParaRPr lang="es-CL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4272B96-D7E7-149A-F9A1-9D01E732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30" y="1271588"/>
            <a:ext cx="6968666" cy="5108575"/>
          </a:xfrm>
        </p:spPr>
      </p:pic>
    </p:spTree>
    <p:extLst>
      <p:ext uri="{BB962C8B-B14F-4D97-AF65-F5344CB8AC3E}">
        <p14:creationId xmlns:p14="http://schemas.microsoft.com/office/powerpoint/2010/main" val="22113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F4C0-C88F-3D2B-6A12-43BFBA6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Siguientes propuestas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635422-E737-7A68-710C-C90F73CE7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Optimizar mi código del algoritmo de Frank Wolfe Privado para trabajar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, y con esto ser capaz de trabajar con dimensiones más grande, ya que estas requieren un volumen de datos mucho mayor.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635422-E737-7A68-710C-C90F73CE7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 r="-51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3706DB-032F-6E47-4CC7-33DA1261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5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de error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FD57B-EC0C-747D-F166-A80C15B5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función de error vamos a utilizar la siguiente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Y como error de un conjunto simplemente vamos a usar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3</a:t>
            </a:fld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F348E-78C5-D30B-C79D-34FECACF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871445"/>
            <a:ext cx="7811590" cy="10383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F3EC27-2DD9-F925-5183-E466F75F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18" y="3739410"/>
            <a:ext cx="458216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FD57B-EC0C-747D-F166-A80C15B5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datos que tenemos disponibles de los genomas solo tienen 200 entradas y tienen demasiadas columnas, lo que lo hacen inutilizables para los experimentos.</a:t>
            </a:r>
          </a:p>
          <a:p>
            <a:r>
              <a:rPr lang="es-CL" dirty="0"/>
              <a:t>Por tanto, debemos generar data sintética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50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Generación de data sintética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Para la generación de data hacemos el siguiente proceso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s-CL" dirty="0"/>
                  <a:t>Escogemos un vector correspondiente a los datos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y con un radio grande (puesto que en caso contrario sería </a:t>
                </a:r>
                <a:r>
                  <a:rPr lang="es-CL" dirty="0" err="1"/>
                  <a:t>inutil</a:t>
                </a:r>
                <a:r>
                  <a:rPr lang="es-CL" dirty="0"/>
                  <a:t>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s-CL" dirty="0"/>
                  <a:t>Calculamos la probabilidad de pertenecer a la clase 1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s-CL" dirty="0"/>
                  <a:t>Si la probabilidad de pertenecer a la clase 1 o a la clase 0 (dada por el complemento) difiere por menos que un parámetro dado, nos quedamos con este dado y le damos la etiqueta correspondiente. En caso contrario lo descartamos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s-CL" dirty="0"/>
                  <a:t>Repetimos el proceso hasta obtener la cantidad de datos deseada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48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endParaRPr lang="es-CL" dirty="0"/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Con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igual a la dimensión al cuadrado y centrado en el cero</a:t>
                </a:r>
              </a:p>
              <a:p>
                <a:r>
                  <a:rPr lang="es-CL" dirty="0"/>
                  <a:t>Los parámetros de privacidad son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cero</a:t>
                </a:r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5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7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37114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3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Experimento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Usamos el algoritmo de Frank </a:t>
                </a:r>
                <a:r>
                  <a:rPr lang="es-CL" dirty="0" err="1"/>
                  <a:t>Wolfie</a:t>
                </a:r>
                <a:endParaRPr lang="es-CL" dirty="0"/>
              </a:p>
              <a:p>
                <a:r>
                  <a:rPr lang="es-CL" dirty="0"/>
                  <a:t>5000 datos</a:t>
                </a:r>
              </a:p>
              <a:p>
                <a:r>
                  <a:rPr lang="es-CL" dirty="0"/>
                  <a:t>Sin Privacidad Diferencial</a:t>
                </a:r>
              </a:p>
              <a:p>
                <a:r>
                  <a:rPr lang="es-CL" dirty="0"/>
                  <a:t>Usamos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 con radio 1 centrada en el cero para los datos</a:t>
                </a:r>
              </a:p>
              <a:p>
                <a:r>
                  <a:rPr lang="es-CL" dirty="0"/>
                  <a:t>Los datos viven en la 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es-CL"/>
                          <m:t>∞</m:t>
                        </m:r>
                      </m:sub>
                    </m:sSub>
                  </m:oMath>
                </a14:m>
                <a:r>
                  <a:rPr lang="es-CL" dirty="0"/>
                  <a:t> con radio proporcional a la dimensión al cuadrado y centrado en el cero</a:t>
                </a:r>
              </a:p>
              <a:p>
                <a:r>
                  <a:rPr lang="es-CL" dirty="0">
                    <a:ea typeface="Cambria Math" panose="02040503050406030204" pitchFamily="18" charset="0"/>
                  </a:rPr>
                  <a:t>El punto inicial es el vector que todas sus componentes son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𝑑𝑖𝑚</m:t>
                        </m:r>
                      </m:den>
                    </m:f>
                  </m:oMath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DFD57B-EC0C-747D-F166-A80C15B5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49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33A3F-1700-B8BC-AEE4-16EB16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1B041-B959-FFFB-6DBC-35E0F97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s-CL" smtClean="0"/>
              <a:pPr/>
              <a:t>9</a:t>
            </a:fld>
            <a:endParaRPr lang="es-CL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6CE5B0-5031-06C7-0710-C3B87A212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3473"/>
              </p:ext>
            </p:extLst>
          </p:nvPr>
        </p:nvGraphicFramePr>
        <p:xfrm>
          <a:off x="457200" y="1554480"/>
          <a:ext cx="8229600" cy="42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497857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113616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5467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84489371"/>
                    </a:ext>
                  </a:extLst>
                </a:gridCol>
              </a:tblGrid>
              <a:tr h="957567">
                <a:tc>
                  <a:txBody>
                    <a:bodyPr/>
                    <a:lstStyle/>
                    <a:p>
                      <a:r>
                        <a:rPr lang="es-CL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inicial (vector cero)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Error vector secreto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8946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98875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29.753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16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49.902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75853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74.932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336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104.844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1620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139.702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0.0000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7925</TotalTime>
  <Words>1049</Words>
  <Application>Microsoft Office PowerPoint</Application>
  <PresentationFormat>Presentación en pantalla (4:3)</PresentationFormat>
  <Paragraphs>290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Clarity</vt:lpstr>
      <vt:lpstr>1_Clarity</vt:lpstr>
      <vt:lpstr>Avances iPre</vt:lpstr>
      <vt:lpstr>Contexto </vt:lpstr>
      <vt:lpstr>Funciones de error</vt:lpstr>
      <vt:lpstr>Datos</vt:lpstr>
      <vt:lpstr>Generación de data sintética</vt:lpstr>
      <vt:lpstr>Experimento 1</vt:lpstr>
      <vt:lpstr>Resultados</vt:lpstr>
      <vt:lpstr>Experimento 2</vt:lpstr>
      <vt:lpstr>Resultados</vt:lpstr>
      <vt:lpstr>Experimento 3</vt:lpstr>
      <vt:lpstr>Resultados</vt:lpstr>
      <vt:lpstr>Experimento 4</vt:lpstr>
      <vt:lpstr>Resultados</vt:lpstr>
      <vt:lpstr>Experimento Definitivo</vt:lpstr>
      <vt:lpstr>Resultados</vt:lpstr>
      <vt:lpstr>Experimento 5</vt:lpstr>
      <vt:lpstr>Resultados</vt:lpstr>
      <vt:lpstr>Experimento 6</vt:lpstr>
      <vt:lpstr>Resultados</vt:lpstr>
      <vt:lpstr>Experimento Casi Definitivo</vt:lpstr>
      <vt:lpstr>Resultados</vt:lpstr>
      <vt:lpstr>Siguientes propuestas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– ICS1113</dc:title>
  <dc:creator>Valentina Gutiérrez Lethaby</dc:creator>
  <cp:lastModifiedBy>vicenteopazos@uc.cl</cp:lastModifiedBy>
  <cp:revision>114</cp:revision>
  <cp:lastPrinted>2018-03-27T22:32:49Z</cp:lastPrinted>
  <dcterms:created xsi:type="dcterms:W3CDTF">2016-07-15T01:42:58Z</dcterms:created>
  <dcterms:modified xsi:type="dcterms:W3CDTF">2023-02-23T19:57:58Z</dcterms:modified>
</cp:coreProperties>
</file>