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5b9d9b12c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5b9d9b12c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5b9d9b12c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5b9d9b12c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5b9d9b12c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5b9d9b12c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5b9d9b12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5b9d9b12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5b9d9b12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5b9d9b12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5b9d9b12c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5b9d9b12c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5b9d9b12c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5b9d9b12c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5b9d9b12c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5b9d9b12c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5b9d9b12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5b9d9b12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5b9d9b12c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5b9d9b12c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5b9d9b12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5b9d9b12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86425" y="235450"/>
            <a:ext cx="8520600" cy="821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latin typeface="Times New Roman"/>
                <a:ea typeface="Times New Roman"/>
                <a:cs typeface="Times New Roman"/>
                <a:sym typeface="Times New Roman"/>
              </a:rPr>
              <a:t>Heart Disease Detection</a:t>
            </a:r>
            <a:endParaRPr sz="4000">
              <a:latin typeface="Times New Roman"/>
              <a:ea typeface="Times New Roman"/>
              <a:cs typeface="Times New Roman"/>
              <a:sym typeface="Times New Roman"/>
            </a:endParaRPr>
          </a:p>
        </p:txBody>
      </p:sp>
      <p:sp>
        <p:nvSpPr>
          <p:cNvPr id="55" name="Google Shape;55;p13"/>
          <p:cNvSpPr txBox="1"/>
          <p:nvPr>
            <p:ph idx="1" type="subTitle"/>
          </p:nvPr>
        </p:nvSpPr>
        <p:spPr>
          <a:xfrm>
            <a:off x="374325" y="4157075"/>
            <a:ext cx="8520600" cy="8925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275"/>
              <a:buNone/>
            </a:pPr>
            <a:r>
              <a:rPr lang="en" sz="1500" u="sng">
                <a:solidFill>
                  <a:schemeClr val="dk1"/>
                </a:solidFill>
                <a:latin typeface="Times New Roman"/>
                <a:ea typeface="Times New Roman"/>
                <a:cs typeface="Times New Roman"/>
                <a:sym typeface="Times New Roman"/>
              </a:rPr>
              <a:t>Group</a:t>
            </a:r>
            <a:r>
              <a:rPr lang="en" sz="1500" u="sng">
                <a:solidFill>
                  <a:schemeClr val="dk1"/>
                </a:solidFill>
                <a:latin typeface="Times New Roman"/>
                <a:ea typeface="Times New Roman"/>
                <a:cs typeface="Times New Roman"/>
                <a:sym typeface="Times New Roman"/>
              </a:rPr>
              <a:t> 4:</a:t>
            </a:r>
            <a:r>
              <a:rPr lang="en" sz="1500">
                <a:solidFill>
                  <a:schemeClr val="dk1"/>
                </a:solidFill>
                <a:latin typeface="Times New Roman"/>
                <a:ea typeface="Times New Roman"/>
                <a:cs typeface="Times New Roman"/>
                <a:sym typeface="Times New Roman"/>
              </a:rPr>
              <a:t> Vishal Patel, Ishan Patel, Jonathan Swanson, Jack Schnair, Zach Sabri</a:t>
            </a:r>
            <a:endParaRPr sz="1500">
              <a:solidFill>
                <a:schemeClr val="dk1"/>
              </a:solidFill>
              <a:latin typeface="Times New Roman"/>
              <a:ea typeface="Times New Roman"/>
              <a:cs typeface="Times New Roman"/>
              <a:sym typeface="Times New Roman"/>
            </a:endParaRPr>
          </a:p>
        </p:txBody>
      </p:sp>
      <p:pic>
        <p:nvPicPr>
          <p:cNvPr id="56" name="Google Shape;56;p13"/>
          <p:cNvPicPr preferRelativeResize="0"/>
          <p:nvPr/>
        </p:nvPicPr>
        <p:blipFill rotWithShape="1">
          <a:blip r:embed="rId3">
            <a:alphaModFix/>
          </a:blip>
          <a:srcRect b="-28173" l="-27439" r="-28908" t="-28173"/>
          <a:stretch/>
        </p:blipFill>
        <p:spPr>
          <a:xfrm>
            <a:off x="0" y="285750"/>
            <a:ext cx="9144000" cy="457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latin typeface="Times New Roman"/>
                <a:ea typeface="Times New Roman"/>
                <a:cs typeface="Times New Roman"/>
                <a:sym typeface="Times New Roman"/>
              </a:rPr>
              <a:t>Comparing Results</a:t>
            </a:r>
            <a:endParaRPr sz="3020">
              <a:latin typeface="Times New Roman"/>
              <a:ea typeface="Times New Roman"/>
              <a:cs typeface="Times New Roman"/>
              <a:sym typeface="Times New Roman"/>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Font typeface="Times New Roman"/>
              <a:buAutoNum type="arabicPeriod"/>
            </a:pPr>
            <a:r>
              <a:rPr lang="en" sz="2200">
                <a:solidFill>
                  <a:schemeClr val="dk1"/>
                </a:solidFill>
                <a:latin typeface="Times New Roman"/>
                <a:ea typeface="Times New Roman"/>
                <a:cs typeface="Times New Roman"/>
                <a:sym typeface="Times New Roman"/>
              </a:rPr>
              <a:t>Nikhil Bora model</a:t>
            </a:r>
            <a:endParaRPr sz="22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AutoNum type="alphaLcPeriod"/>
            </a:pPr>
            <a:r>
              <a:rPr lang="en" sz="1800">
                <a:solidFill>
                  <a:schemeClr val="dk1"/>
                </a:solidFill>
                <a:latin typeface="Times New Roman"/>
                <a:ea typeface="Times New Roman"/>
                <a:cs typeface="Times New Roman"/>
                <a:sym typeface="Times New Roman"/>
              </a:rPr>
              <a:t>Best Accurac</a:t>
            </a:r>
            <a:r>
              <a:rPr lang="en" sz="1800">
                <a:solidFill>
                  <a:schemeClr val="dk1"/>
                </a:solidFill>
                <a:latin typeface="Times New Roman"/>
                <a:ea typeface="Times New Roman"/>
                <a:cs typeface="Times New Roman"/>
                <a:sym typeface="Times New Roman"/>
              </a:rPr>
              <a:t>y: 93%</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AutoNum type="alphaLcPeriod"/>
            </a:pPr>
            <a:r>
              <a:rPr lang="en" sz="1800">
                <a:solidFill>
                  <a:schemeClr val="dk1"/>
                </a:solidFill>
                <a:latin typeface="Times New Roman"/>
                <a:ea typeface="Times New Roman"/>
                <a:cs typeface="Times New Roman"/>
                <a:sym typeface="Times New Roman"/>
              </a:rPr>
              <a:t>Average Accuracy: 84%</a:t>
            </a:r>
            <a:endParaRPr sz="18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AutoNum type="arabicPeriod"/>
            </a:pPr>
            <a:r>
              <a:rPr lang="en" sz="2200">
                <a:solidFill>
                  <a:schemeClr val="dk1"/>
                </a:solidFill>
                <a:latin typeface="Times New Roman"/>
                <a:ea typeface="Times New Roman"/>
                <a:cs typeface="Times New Roman"/>
                <a:sym typeface="Times New Roman"/>
              </a:rPr>
              <a:t>Tufts Medical Center</a:t>
            </a:r>
            <a:endParaRPr sz="22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AutoNum type="alphaLcPeriod"/>
            </a:pPr>
            <a:r>
              <a:rPr lang="en" sz="1800">
                <a:solidFill>
                  <a:schemeClr val="dk1"/>
                </a:solidFill>
                <a:latin typeface="Times New Roman"/>
                <a:ea typeface="Times New Roman"/>
                <a:cs typeface="Times New Roman"/>
                <a:sym typeface="Times New Roman"/>
              </a:rPr>
              <a:t>Best Accuracy: 80%</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AutoNum type="alphaLcPeriod"/>
            </a:pPr>
            <a:r>
              <a:rPr lang="en" sz="1800">
                <a:solidFill>
                  <a:schemeClr val="dk1"/>
                </a:solidFill>
                <a:latin typeface="Times New Roman"/>
                <a:ea typeface="Times New Roman"/>
                <a:cs typeface="Times New Roman"/>
                <a:sym typeface="Times New Roman"/>
              </a:rPr>
              <a:t>Average Accuracy: 76%</a:t>
            </a:r>
            <a:endParaRPr sz="18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AutoNum type="arabicPeriod"/>
            </a:pPr>
            <a:r>
              <a:rPr lang="en" sz="2200">
                <a:solidFill>
                  <a:schemeClr val="dk1"/>
                </a:solidFill>
                <a:latin typeface="Times New Roman"/>
                <a:ea typeface="Times New Roman"/>
                <a:cs typeface="Times New Roman"/>
                <a:sym typeface="Times New Roman"/>
              </a:rPr>
              <a:t>Our model </a:t>
            </a:r>
            <a:endParaRPr sz="22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AutoNum type="alphaLcPeriod"/>
            </a:pPr>
            <a:r>
              <a:rPr lang="en" sz="1800">
                <a:solidFill>
                  <a:schemeClr val="dk1"/>
                </a:solidFill>
                <a:latin typeface="Times New Roman"/>
                <a:ea typeface="Times New Roman"/>
                <a:cs typeface="Times New Roman"/>
                <a:sym typeface="Times New Roman"/>
              </a:rPr>
              <a:t>Ensemble Accuracy: 91%</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AutoNum type="alphaLcPeriod"/>
            </a:pPr>
            <a:r>
              <a:rPr lang="en" sz="1800">
                <a:solidFill>
                  <a:schemeClr val="dk1"/>
                </a:solidFill>
                <a:latin typeface="Times New Roman"/>
                <a:ea typeface="Times New Roman"/>
                <a:cs typeface="Times New Roman"/>
                <a:sym typeface="Times New Roman"/>
              </a:rPr>
              <a:t>Average Accuracy: 83%</a:t>
            </a:r>
            <a:endParaRPr sz="1800">
              <a:solidFill>
                <a:schemeClr val="dk1"/>
              </a:solidFill>
              <a:latin typeface="Times New Roman"/>
              <a:ea typeface="Times New Roman"/>
              <a:cs typeface="Times New Roman"/>
              <a:sym typeface="Times New Roman"/>
            </a:endParaRPr>
          </a:p>
        </p:txBody>
      </p:sp>
      <p:pic>
        <p:nvPicPr>
          <p:cNvPr id="120" name="Google Shape;120;p22"/>
          <p:cNvPicPr preferRelativeResize="0"/>
          <p:nvPr/>
        </p:nvPicPr>
        <p:blipFill>
          <a:blip r:embed="rId3">
            <a:alphaModFix/>
          </a:blip>
          <a:stretch>
            <a:fillRect/>
          </a:stretch>
        </p:blipFill>
        <p:spPr>
          <a:xfrm>
            <a:off x="4429224" y="1370025"/>
            <a:ext cx="4037625" cy="26930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307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latin typeface="Times New Roman"/>
                <a:ea typeface="Times New Roman"/>
                <a:cs typeface="Times New Roman"/>
                <a:sym typeface="Times New Roman"/>
              </a:rPr>
              <a:t>Conclusion</a:t>
            </a:r>
            <a:endParaRPr sz="3020">
              <a:latin typeface="Times New Roman"/>
              <a:ea typeface="Times New Roman"/>
              <a:cs typeface="Times New Roman"/>
              <a:sym typeface="Times New Roman"/>
            </a:endParaRPr>
          </a:p>
        </p:txBody>
      </p:sp>
      <p:sp>
        <p:nvSpPr>
          <p:cNvPr id="126" name="Google Shape;126;p23"/>
          <p:cNvSpPr txBox="1"/>
          <p:nvPr>
            <p:ph idx="1" type="body"/>
          </p:nvPr>
        </p:nvSpPr>
        <p:spPr>
          <a:xfrm>
            <a:off x="311713" y="964575"/>
            <a:ext cx="8520600" cy="1540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solidFill>
                  <a:schemeClr val="dk1"/>
                </a:solidFill>
                <a:latin typeface="Times New Roman"/>
                <a:ea typeface="Times New Roman"/>
                <a:cs typeface="Times New Roman"/>
                <a:sym typeface="Times New Roman"/>
              </a:rPr>
              <a:t>Our models yielded better accuracy than Tufts medical center by 7% and we were neck in neck with Nikhil Bora. The key point is we were trying to get a close as possible to Nikhil with ensemble voting and our results speak for themselves. We achieved a 91% ensemble accuracy by combining our 5 models into an ensemble array and we achieved the success rate we were looking for. </a:t>
            </a:r>
            <a:endParaRPr>
              <a:solidFill>
                <a:schemeClr val="dk1"/>
              </a:solidFill>
              <a:latin typeface="Times New Roman"/>
              <a:ea typeface="Times New Roman"/>
              <a:cs typeface="Times New Roman"/>
              <a:sym typeface="Times New Roman"/>
            </a:endParaRPr>
          </a:p>
        </p:txBody>
      </p:sp>
      <p:pic>
        <p:nvPicPr>
          <p:cNvPr id="127" name="Google Shape;127;p23"/>
          <p:cNvPicPr preferRelativeResize="0"/>
          <p:nvPr/>
        </p:nvPicPr>
        <p:blipFill>
          <a:blip r:embed="rId3">
            <a:alphaModFix/>
          </a:blip>
          <a:stretch>
            <a:fillRect/>
          </a:stretch>
        </p:blipFill>
        <p:spPr>
          <a:xfrm>
            <a:off x="1347775" y="2628650"/>
            <a:ext cx="6448425" cy="2178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latin typeface="Times New Roman"/>
                <a:ea typeface="Times New Roman"/>
                <a:cs typeface="Times New Roman"/>
                <a:sym typeface="Times New Roman"/>
              </a:rPr>
              <a:t>Future Work</a:t>
            </a:r>
            <a:endParaRPr sz="3020">
              <a:latin typeface="Times New Roman"/>
              <a:ea typeface="Times New Roman"/>
              <a:cs typeface="Times New Roman"/>
              <a:sym typeface="Times New Roman"/>
            </a:endParaRPr>
          </a:p>
        </p:txBody>
      </p:sp>
      <p:sp>
        <p:nvSpPr>
          <p:cNvPr id="133" name="Google Shape;133;p24"/>
          <p:cNvSpPr txBox="1"/>
          <p:nvPr>
            <p:ph idx="1" type="body"/>
          </p:nvPr>
        </p:nvSpPr>
        <p:spPr>
          <a:xfrm>
            <a:off x="311700" y="1152475"/>
            <a:ext cx="8520600" cy="34272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018"/>
              <a:buNone/>
            </a:pPr>
            <a:r>
              <a:rPr lang="en" sz="2236">
                <a:solidFill>
                  <a:schemeClr val="dk1"/>
                </a:solidFill>
                <a:latin typeface="Times New Roman"/>
                <a:ea typeface="Times New Roman"/>
                <a:cs typeface="Times New Roman"/>
                <a:sym typeface="Times New Roman"/>
              </a:rPr>
              <a:t>We could take a different approach to this problem by using and coding a completely different architecture for the code to achieve better results. Ensembling different network architectures and trying different sampling techniques can make this project more efficient with better results. This is in </a:t>
            </a:r>
            <a:r>
              <a:rPr lang="en" sz="2236">
                <a:solidFill>
                  <a:schemeClr val="dk1"/>
                </a:solidFill>
                <a:latin typeface="Times New Roman"/>
                <a:ea typeface="Times New Roman"/>
                <a:cs typeface="Times New Roman"/>
                <a:sym typeface="Times New Roman"/>
              </a:rPr>
              <a:t>theory</a:t>
            </a:r>
            <a:r>
              <a:rPr lang="en" sz="2236">
                <a:solidFill>
                  <a:schemeClr val="dk1"/>
                </a:solidFill>
                <a:latin typeface="Times New Roman"/>
                <a:ea typeface="Times New Roman"/>
                <a:cs typeface="Times New Roman"/>
                <a:sym typeface="Times New Roman"/>
              </a:rPr>
              <a:t> but these are a few things that can be done to achieve a potential higher accuracy than Nikhil Bora.</a:t>
            </a:r>
            <a:endParaRPr sz="2236">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1018"/>
              <a:buNone/>
            </a:pPr>
            <a:r>
              <a:t/>
            </a:r>
            <a:endParaRPr sz="1665">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58675" y="335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latin typeface="Times New Roman"/>
                <a:ea typeface="Times New Roman"/>
                <a:cs typeface="Times New Roman"/>
                <a:sym typeface="Times New Roman"/>
              </a:rPr>
              <a:t>Project Description</a:t>
            </a:r>
            <a:endParaRPr sz="3020">
              <a:latin typeface="Times New Roman"/>
              <a:ea typeface="Times New Roman"/>
              <a:cs typeface="Times New Roman"/>
              <a:sym typeface="Times New Roman"/>
            </a:endParaRPr>
          </a:p>
        </p:txBody>
      </p:sp>
      <p:sp>
        <p:nvSpPr>
          <p:cNvPr id="62" name="Google Shape;62;p14"/>
          <p:cNvSpPr txBox="1"/>
          <p:nvPr>
            <p:ph idx="1" type="body"/>
          </p:nvPr>
        </p:nvSpPr>
        <p:spPr>
          <a:xfrm>
            <a:off x="108150" y="1183800"/>
            <a:ext cx="3453900" cy="3623100"/>
          </a:xfrm>
          <a:prstGeom prst="rect">
            <a:avLst/>
          </a:prstGeom>
        </p:spPr>
        <p:txBody>
          <a:bodyPr anchorCtr="0" anchor="t" bIns="91425" lIns="91425" spcFirstLastPara="1" rIns="91425" wrap="square" tIns="91425">
            <a:noAutofit/>
          </a:bodyPr>
          <a:lstStyle/>
          <a:p>
            <a:pPr indent="-330835" lvl="0" marL="457200" rtl="0" algn="l">
              <a:lnSpc>
                <a:spcPct val="105000"/>
              </a:lnSpc>
              <a:spcBef>
                <a:spcPts val="0"/>
              </a:spcBef>
              <a:spcAft>
                <a:spcPts val="0"/>
              </a:spcAft>
              <a:buClr>
                <a:schemeClr val="dk1"/>
              </a:buClr>
              <a:buSzPts val="1610"/>
              <a:buFont typeface="Times New Roman"/>
              <a:buChar char="-"/>
            </a:pPr>
            <a:r>
              <a:rPr lang="en" sz="1610">
                <a:solidFill>
                  <a:schemeClr val="dk1"/>
                </a:solidFill>
                <a:latin typeface="Times New Roman"/>
                <a:ea typeface="Times New Roman"/>
                <a:cs typeface="Times New Roman"/>
                <a:sym typeface="Times New Roman"/>
              </a:rPr>
              <a:t>Neural network ensemble voting to determine different levels of heart disease (reversible disease, </a:t>
            </a:r>
            <a:r>
              <a:rPr lang="en" sz="1610">
                <a:solidFill>
                  <a:schemeClr val="dk1"/>
                </a:solidFill>
                <a:latin typeface="Times New Roman"/>
                <a:ea typeface="Times New Roman"/>
                <a:cs typeface="Times New Roman"/>
                <a:sym typeface="Times New Roman"/>
              </a:rPr>
              <a:t>irreversible disease</a:t>
            </a:r>
            <a:r>
              <a:rPr lang="en" sz="1610">
                <a:solidFill>
                  <a:schemeClr val="dk1"/>
                </a:solidFill>
                <a:latin typeface="Times New Roman"/>
                <a:ea typeface="Times New Roman"/>
                <a:cs typeface="Times New Roman"/>
                <a:sym typeface="Times New Roman"/>
              </a:rPr>
              <a:t>, no disease)</a:t>
            </a:r>
            <a:endParaRPr sz="1610">
              <a:solidFill>
                <a:schemeClr val="dk1"/>
              </a:solidFill>
              <a:latin typeface="Times New Roman"/>
              <a:ea typeface="Times New Roman"/>
              <a:cs typeface="Times New Roman"/>
              <a:sym typeface="Times New Roman"/>
            </a:endParaRPr>
          </a:p>
          <a:p>
            <a:pPr indent="-330835" lvl="0" marL="457200" rtl="0" algn="l">
              <a:lnSpc>
                <a:spcPct val="105000"/>
              </a:lnSpc>
              <a:spcBef>
                <a:spcPts val="0"/>
              </a:spcBef>
              <a:spcAft>
                <a:spcPts val="0"/>
              </a:spcAft>
              <a:buClr>
                <a:schemeClr val="dk1"/>
              </a:buClr>
              <a:buSzPts val="1610"/>
              <a:buFont typeface="Times New Roman"/>
              <a:buChar char="-"/>
            </a:pPr>
            <a:r>
              <a:rPr lang="en" sz="1610">
                <a:solidFill>
                  <a:schemeClr val="dk1"/>
                </a:solidFill>
                <a:latin typeface="Times New Roman"/>
                <a:ea typeface="Times New Roman"/>
                <a:cs typeface="Times New Roman"/>
                <a:sym typeface="Times New Roman"/>
              </a:rPr>
              <a:t>Five ANN models created, one by each team member</a:t>
            </a:r>
            <a:endParaRPr sz="1610">
              <a:solidFill>
                <a:schemeClr val="dk1"/>
              </a:solidFill>
              <a:latin typeface="Times New Roman"/>
              <a:ea typeface="Times New Roman"/>
              <a:cs typeface="Times New Roman"/>
              <a:sym typeface="Times New Roman"/>
            </a:endParaRPr>
          </a:p>
          <a:p>
            <a:pPr indent="-330835" lvl="0" marL="457200" rtl="0" algn="l">
              <a:lnSpc>
                <a:spcPct val="105000"/>
              </a:lnSpc>
              <a:spcBef>
                <a:spcPts val="0"/>
              </a:spcBef>
              <a:spcAft>
                <a:spcPts val="0"/>
              </a:spcAft>
              <a:buClr>
                <a:schemeClr val="dk1"/>
              </a:buClr>
              <a:buSzPts val="1610"/>
              <a:buFont typeface="Times New Roman"/>
              <a:buChar char="-"/>
            </a:pPr>
            <a:r>
              <a:rPr lang="en" sz="1610">
                <a:solidFill>
                  <a:schemeClr val="dk1"/>
                </a:solidFill>
                <a:latin typeface="Times New Roman"/>
                <a:ea typeface="Times New Roman"/>
                <a:cs typeface="Times New Roman"/>
                <a:sym typeface="Times New Roman"/>
              </a:rPr>
              <a:t>Ensemble voting (most common classification determined in array of five models) picks the final classification</a:t>
            </a:r>
            <a:endParaRPr sz="1610">
              <a:solidFill>
                <a:schemeClr val="dk1"/>
              </a:solidFill>
              <a:latin typeface="Times New Roman"/>
              <a:ea typeface="Times New Roman"/>
              <a:cs typeface="Times New Roman"/>
              <a:sym typeface="Times New Roman"/>
            </a:endParaRPr>
          </a:p>
          <a:p>
            <a:pPr indent="-330835" lvl="0" marL="457200" rtl="0" algn="l">
              <a:lnSpc>
                <a:spcPct val="105000"/>
              </a:lnSpc>
              <a:spcBef>
                <a:spcPts val="0"/>
              </a:spcBef>
              <a:spcAft>
                <a:spcPts val="0"/>
              </a:spcAft>
              <a:buClr>
                <a:schemeClr val="dk1"/>
              </a:buClr>
              <a:buSzPts val="1610"/>
              <a:buFont typeface="Times New Roman"/>
              <a:buChar char="-"/>
            </a:pPr>
            <a:r>
              <a:rPr lang="en" sz="1610">
                <a:solidFill>
                  <a:schemeClr val="dk1"/>
                </a:solidFill>
                <a:latin typeface="Times New Roman"/>
                <a:ea typeface="Times New Roman"/>
                <a:cs typeface="Times New Roman"/>
                <a:sym typeface="Times New Roman"/>
              </a:rPr>
              <a:t>In the cases of ties, manually pick the most accurate models vote</a:t>
            </a:r>
            <a:endParaRPr sz="1610">
              <a:solidFill>
                <a:schemeClr val="dk1"/>
              </a:solidFill>
              <a:latin typeface="Times New Roman"/>
              <a:ea typeface="Times New Roman"/>
              <a:cs typeface="Times New Roman"/>
              <a:sym typeface="Times New Roman"/>
            </a:endParaRPr>
          </a:p>
          <a:p>
            <a:pPr indent="0" lvl="0" marL="457200" rtl="0" algn="l">
              <a:lnSpc>
                <a:spcPct val="105000"/>
              </a:lnSpc>
              <a:spcBef>
                <a:spcPts val="1200"/>
              </a:spcBef>
              <a:spcAft>
                <a:spcPts val="1200"/>
              </a:spcAft>
              <a:buSzPts val="770"/>
              <a:buNone/>
            </a:pPr>
            <a:r>
              <a:t/>
            </a:r>
            <a:endParaRPr sz="1260"/>
          </a:p>
        </p:txBody>
      </p:sp>
      <p:pic>
        <p:nvPicPr>
          <p:cNvPr id="63" name="Google Shape;63;p14"/>
          <p:cNvPicPr preferRelativeResize="0"/>
          <p:nvPr/>
        </p:nvPicPr>
        <p:blipFill>
          <a:blip r:embed="rId3">
            <a:alphaModFix/>
          </a:blip>
          <a:stretch>
            <a:fillRect/>
          </a:stretch>
        </p:blipFill>
        <p:spPr>
          <a:xfrm>
            <a:off x="3726475" y="1183800"/>
            <a:ext cx="5214599" cy="3067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latin typeface="Times New Roman"/>
                <a:ea typeface="Times New Roman"/>
                <a:cs typeface="Times New Roman"/>
                <a:sym typeface="Times New Roman"/>
              </a:rPr>
              <a:t>Data Source</a:t>
            </a:r>
            <a:endParaRPr sz="3020">
              <a:latin typeface="Times New Roman"/>
              <a:ea typeface="Times New Roman"/>
              <a:cs typeface="Times New Roman"/>
              <a:sym typeface="Times New Roman"/>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Data was retrieved from the public Kaggle database</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Our decision of target value was changed from the original binary classification of heart disease/no heart disease to the reversible/irreversible/no disease.</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We found a severe data imbalance in our new target values and were able to handle it </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We used the SMOTE class to handle this severe class imbalance which created </a:t>
            </a:r>
            <a:r>
              <a:rPr lang="en" sz="2200">
                <a:solidFill>
                  <a:schemeClr val="dk1"/>
                </a:solidFill>
                <a:latin typeface="Times New Roman"/>
                <a:ea typeface="Times New Roman"/>
                <a:cs typeface="Times New Roman"/>
                <a:sym typeface="Times New Roman"/>
              </a:rPr>
              <a:t>pseudo</a:t>
            </a:r>
            <a:r>
              <a:rPr lang="en" sz="2200">
                <a:solidFill>
                  <a:schemeClr val="dk1"/>
                </a:solidFill>
                <a:latin typeface="Times New Roman"/>
                <a:ea typeface="Times New Roman"/>
                <a:cs typeface="Times New Roman"/>
                <a:sym typeface="Times New Roman"/>
              </a:rPr>
              <a:t> data for all of the underrepresented classes in the dataset</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355">
                <a:latin typeface="Times New Roman"/>
                <a:ea typeface="Times New Roman"/>
                <a:cs typeface="Times New Roman"/>
                <a:sym typeface="Times New Roman"/>
              </a:rPr>
              <a:t>Related Work - Paper 1</a:t>
            </a:r>
            <a:endParaRPr sz="3355">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Using Machine Learning to Predict Heart Disease by Nikhil Bora</a:t>
            </a:r>
            <a:endParaRPr>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Used numerical patient </a:t>
            </a:r>
            <a:r>
              <a:rPr lang="en">
                <a:solidFill>
                  <a:schemeClr val="dk1"/>
                </a:solidFill>
                <a:latin typeface="Times New Roman"/>
                <a:ea typeface="Times New Roman"/>
                <a:cs typeface="Times New Roman"/>
                <a:sym typeface="Times New Roman"/>
              </a:rPr>
              <a:t>information</a:t>
            </a:r>
            <a:r>
              <a:rPr lang="en">
                <a:solidFill>
                  <a:schemeClr val="dk1"/>
                </a:solidFill>
                <a:latin typeface="Times New Roman"/>
                <a:ea typeface="Times New Roman"/>
                <a:cs typeface="Times New Roman"/>
                <a:sym typeface="Times New Roman"/>
              </a:rPr>
              <a:t> to predict heart disease</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Used Logistic Regression, Naive Bayes, Support-Vector Machines, KNN</a:t>
            </a:r>
            <a:endParaRPr>
              <a:solidFill>
                <a:schemeClr val="dk1"/>
              </a:solidFill>
              <a:latin typeface="Times New Roman"/>
              <a:ea typeface="Times New Roman"/>
              <a:cs typeface="Times New Roman"/>
              <a:sym typeface="Times New Roman"/>
            </a:endParaRPr>
          </a:p>
          <a:p>
            <a:pPr indent="-342900" lvl="0" marL="9144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Best performing model was Random Forest</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76" name="Google Shape;76;p16"/>
          <p:cNvPicPr preferRelativeResize="0"/>
          <p:nvPr/>
        </p:nvPicPr>
        <p:blipFill>
          <a:blip r:embed="rId3">
            <a:alphaModFix/>
          </a:blip>
          <a:stretch>
            <a:fillRect/>
          </a:stretch>
        </p:blipFill>
        <p:spPr>
          <a:xfrm>
            <a:off x="1161575" y="2846225"/>
            <a:ext cx="6820850" cy="1890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latin typeface="Times New Roman"/>
                <a:ea typeface="Times New Roman"/>
                <a:cs typeface="Times New Roman"/>
                <a:sym typeface="Times New Roman"/>
              </a:rPr>
              <a:t>Related Work - Paper 2</a:t>
            </a:r>
            <a:endParaRPr sz="3020">
              <a:latin typeface="Times New Roman"/>
              <a:ea typeface="Times New Roman"/>
              <a:cs typeface="Times New Roman"/>
              <a:sym typeface="Times New Roman"/>
            </a:endParaRPr>
          </a:p>
        </p:txBody>
      </p:sp>
      <p:sp>
        <p:nvSpPr>
          <p:cNvPr id="82" name="Google Shape;82;p17"/>
          <p:cNvSpPr txBox="1"/>
          <p:nvPr>
            <p:ph idx="1" type="body"/>
          </p:nvPr>
        </p:nvSpPr>
        <p:spPr>
          <a:xfrm>
            <a:off x="311700" y="1152475"/>
            <a:ext cx="8520600" cy="10239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en" sz="6901">
                <a:solidFill>
                  <a:schemeClr val="dk1"/>
                </a:solidFill>
                <a:latin typeface="Times New Roman"/>
                <a:ea typeface="Times New Roman"/>
                <a:cs typeface="Times New Roman"/>
                <a:sym typeface="Times New Roman"/>
              </a:rPr>
              <a:t>Machine Learning for Predicting Heart Failure Progression in Hypertrophic Cardiomyopathy by Ahmed Fahmy, Ethan Rowin, Warren Manning, Martin Maron, and Reza Nezafat</a:t>
            </a:r>
            <a:endParaRPr sz="22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83" name="Google Shape;83;p17"/>
          <p:cNvPicPr preferRelativeResize="0"/>
          <p:nvPr/>
        </p:nvPicPr>
        <p:blipFill>
          <a:blip r:embed="rId3">
            <a:alphaModFix/>
          </a:blip>
          <a:stretch>
            <a:fillRect/>
          </a:stretch>
        </p:blipFill>
        <p:spPr>
          <a:xfrm>
            <a:off x="3358550" y="2125200"/>
            <a:ext cx="5254550" cy="2634300"/>
          </a:xfrm>
          <a:prstGeom prst="rect">
            <a:avLst/>
          </a:prstGeom>
          <a:noFill/>
          <a:ln>
            <a:noFill/>
          </a:ln>
        </p:spPr>
      </p:pic>
      <p:sp>
        <p:nvSpPr>
          <p:cNvPr id="84" name="Google Shape;84;p17"/>
          <p:cNvSpPr txBox="1"/>
          <p:nvPr>
            <p:ph idx="1" type="body"/>
          </p:nvPr>
        </p:nvSpPr>
        <p:spPr>
          <a:xfrm>
            <a:off x="311700" y="1968925"/>
            <a:ext cx="2816100" cy="26343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1700">
                <a:solidFill>
                  <a:schemeClr val="dk1"/>
                </a:solidFill>
                <a:latin typeface="Times New Roman"/>
                <a:ea typeface="Times New Roman"/>
                <a:cs typeface="Times New Roman"/>
                <a:sym typeface="Times New Roman"/>
              </a:rPr>
              <a:t>Data from 1427 real patients evaluated from 2001 - 2018</a:t>
            </a:r>
            <a:endParaRPr sz="1700">
              <a:solidFill>
                <a:schemeClr val="dk1"/>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rPr lang="en" sz="1700">
                <a:solidFill>
                  <a:schemeClr val="dk1"/>
                </a:solidFill>
                <a:latin typeface="Times New Roman"/>
                <a:ea typeface="Times New Roman"/>
                <a:cs typeface="Times New Roman"/>
                <a:sym typeface="Times New Roman"/>
              </a:rPr>
              <a:t>It used: </a:t>
            </a:r>
            <a:endParaRPr sz="1700">
              <a:solidFill>
                <a:schemeClr val="dk1"/>
              </a:solidFill>
              <a:latin typeface="Times New Roman"/>
              <a:ea typeface="Times New Roman"/>
              <a:cs typeface="Times New Roman"/>
              <a:sym typeface="Times New Roman"/>
            </a:endParaRPr>
          </a:p>
          <a:p>
            <a:pPr indent="-336550" lvl="0" marL="457200" rtl="0" algn="l">
              <a:lnSpc>
                <a:spcPct val="80000"/>
              </a:lnSpc>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Logistic Regression                                                                                 </a:t>
            </a:r>
            <a:endParaRPr sz="1700">
              <a:solidFill>
                <a:schemeClr val="dk1"/>
              </a:solidFill>
              <a:latin typeface="Times New Roman"/>
              <a:ea typeface="Times New Roman"/>
              <a:cs typeface="Times New Roman"/>
              <a:sym typeface="Times New Roman"/>
            </a:endParaRPr>
          </a:p>
          <a:p>
            <a:pPr indent="-336550" lvl="0" marL="457200" rtl="0" algn="l">
              <a:lnSpc>
                <a:spcPct val="80000"/>
              </a:lnSpc>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Random Forests                                                                                 </a:t>
            </a:r>
            <a:endParaRPr sz="1700">
              <a:solidFill>
                <a:schemeClr val="dk1"/>
              </a:solidFill>
              <a:latin typeface="Times New Roman"/>
              <a:ea typeface="Times New Roman"/>
              <a:cs typeface="Times New Roman"/>
              <a:sym typeface="Times New Roman"/>
            </a:endParaRPr>
          </a:p>
          <a:p>
            <a:pPr indent="-336550" lvl="0" marL="457200" rtl="0" algn="l">
              <a:lnSpc>
                <a:spcPct val="80000"/>
              </a:lnSpc>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Support-Vector Machines                                                                                               </a:t>
            </a:r>
            <a:endParaRPr sz="1700">
              <a:solidFill>
                <a:schemeClr val="dk1"/>
              </a:solidFill>
              <a:latin typeface="Times New Roman"/>
              <a:ea typeface="Times New Roman"/>
              <a:cs typeface="Times New Roman"/>
              <a:sym typeface="Times New Roman"/>
            </a:endParaRPr>
          </a:p>
          <a:p>
            <a:pPr indent="-336550" lvl="0" marL="457200" rtl="0" algn="l">
              <a:lnSpc>
                <a:spcPct val="80000"/>
              </a:lnSpc>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Gradient Boosted Decision Trees                                                                                </a:t>
            </a:r>
            <a:endParaRPr sz="1700">
              <a:solidFill>
                <a:schemeClr val="dk1"/>
              </a:solidFill>
              <a:latin typeface="Times New Roman"/>
              <a:ea typeface="Times New Roman"/>
              <a:cs typeface="Times New Roman"/>
              <a:sym typeface="Times New Roman"/>
            </a:endParaRPr>
          </a:p>
          <a:p>
            <a:pPr indent="-336550" lvl="0" marL="457200" rtl="0" algn="l">
              <a:lnSpc>
                <a:spcPct val="80000"/>
              </a:lnSpc>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Adaptive Boosted Decision Trees</a:t>
            </a:r>
            <a:endParaRPr sz="170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429125" y="390225"/>
            <a:ext cx="4268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latin typeface="Times New Roman"/>
                <a:ea typeface="Times New Roman"/>
                <a:cs typeface="Times New Roman"/>
                <a:sym typeface="Times New Roman"/>
              </a:rPr>
              <a:t>Methodology pt.1</a:t>
            </a:r>
            <a:endParaRPr sz="3020">
              <a:latin typeface="Times New Roman"/>
              <a:ea typeface="Times New Roman"/>
              <a:cs typeface="Times New Roman"/>
              <a:sym typeface="Times New Roman"/>
            </a:endParaRPr>
          </a:p>
        </p:txBody>
      </p:sp>
      <p:sp>
        <p:nvSpPr>
          <p:cNvPr id="90" name="Google Shape;90;p18"/>
          <p:cNvSpPr txBox="1"/>
          <p:nvPr>
            <p:ph idx="1" type="body"/>
          </p:nvPr>
        </p:nvSpPr>
        <p:spPr>
          <a:xfrm>
            <a:off x="108150" y="1136825"/>
            <a:ext cx="5700900" cy="3842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Times New Roman"/>
              <a:buAutoNum type="arabicPeriod"/>
            </a:pPr>
            <a:r>
              <a:rPr lang="en" sz="1500">
                <a:solidFill>
                  <a:schemeClr val="dk1"/>
                </a:solidFill>
                <a:latin typeface="Times New Roman"/>
                <a:ea typeface="Times New Roman"/>
                <a:cs typeface="Times New Roman"/>
                <a:sym typeface="Times New Roman"/>
              </a:rPr>
              <a:t>General methods</a:t>
            </a: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AutoNum type="alphaLcPeriod"/>
            </a:pPr>
            <a:r>
              <a:rPr lang="en" sz="1500">
                <a:solidFill>
                  <a:schemeClr val="dk1"/>
                </a:solidFill>
                <a:latin typeface="Times New Roman"/>
                <a:ea typeface="Times New Roman"/>
                <a:cs typeface="Times New Roman"/>
                <a:sym typeface="Times New Roman"/>
              </a:rPr>
              <a:t>Used sklearn’s MLP (fully </a:t>
            </a:r>
            <a:r>
              <a:rPr lang="en" sz="1500">
                <a:solidFill>
                  <a:schemeClr val="dk1"/>
                </a:solidFill>
                <a:latin typeface="Times New Roman"/>
                <a:ea typeface="Times New Roman"/>
                <a:cs typeface="Times New Roman"/>
                <a:sym typeface="Times New Roman"/>
              </a:rPr>
              <a:t>connected</a:t>
            </a:r>
            <a:r>
              <a:rPr lang="en" sz="1500">
                <a:solidFill>
                  <a:schemeClr val="dk1"/>
                </a:solidFill>
                <a:latin typeface="Times New Roman"/>
                <a:ea typeface="Times New Roman"/>
                <a:cs typeface="Times New Roman"/>
                <a:sym typeface="Times New Roman"/>
              </a:rPr>
              <a:t> ANN) to classify the data</a:t>
            </a: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AutoNum type="alphaLcPeriod"/>
            </a:pPr>
            <a:r>
              <a:rPr lang="en" sz="1500">
                <a:solidFill>
                  <a:schemeClr val="dk1"/>
                </a:solidFill>
                <a:latin typeface="Times New Roman"/>
                <a:ea typeface="Times New Roman"/>
                <a:cs typeface="Times New Roman"/>
                <a:sym typeface="Times New Roman"/>
              </a:rPr>
              <a:t>Conducted ensemble voting to get the results of 5 models</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AutoNum type="arabicPeriod"/>
            </a:pPr>
            <a:r>
              <a:rPr lang="en" sz="1500">
                <a:solidFill>
                  <a:schemeClr val="dk1"/>
                </a:solidFill>
                <a:latin typeface="Times New Roman"/>
                <a:ea typeface="Times New Roman"/>
                <a:cs typeface="Times New Roman"/>
                <a:sym typeface="Times New Roman"/>
              </a:rPr>
              <a:t>Dealing with class imbalance</a:t>
            </a: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AutoNum type="alphaLcPeriod"/>
            </a:pPr>
            <a:r>
              <a:rPr lang="en" sz="1500">
                <a:solidFill>
                  <a:schemeClr val="dk1"/>
                </a:solidFill>
                <a:latin typeface="Times New Roman"/>
                <a:ea typeface="Times New Roman"/>
                <a:cs typeface="Times New Roman"/>
                <a:sym typeface="Times New Roman"/>
              </a:rPr>
              <a:t>Stratified our data</a:t>
            </a:r>
            <a:endParaRPr sz="1500">
              <a:solidFill>
                <a:schemeClr val="dk1"/>
              </a:solidFill>
              <a:latin typeface="Times New Roman"/>
              <a:ea typeface="Times New Roman"/>
              <a:cs typeface="Times New Roman"/>
              <a:sym typeface="Times New Roman"/>
            </a:endParaRPr>
          </a:p>
          <a:p>
            <a:pPr indent="-323850" lvl="2" marL="13716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Ensures train test split is equally balanced of classes</a:t>
            </a: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AutoNum type="alphaLcPeriod"/>
            </a:pPr>
            <a:r>
              <a:rPr lang="en" sz="1500">
                <a:solidFill>
                  <a:schemeClr val="dk1"/>
                </a:solidFill>
                <a:latin typeface="Times New Roman"/>
                <a:ea typeface="Times New Roman"/>
                <a:cs typeface="Times New Roman"/>
                <a:sym typeface="Times New Roman"/>
              </a:rPr>
              <a:t>SMOTE: Synthetic oversampling</a:t>
            </a:r>
            <a:endParaRPr sz="1500">
              <a:solidFill>
                <a:schemeClr val="dk1"/>
              </a:solidFill>
              <a:latin typeface="Times New Roman"/>
              <a:ea typeface="Times New Roman"/>
              <a:cs typeface="Times New Roman"/>
              <a:sym typeface="Times New Roman"/>
            </a:endParaRPr>
          </a:p>
          <a:p>
            <a:pPr indent="-323850" lvl="2" marL="13716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Oversamples the minority classes in each dataset</a:t>
            </a: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AutoNum type="alphaLcPeriod"/>
            </a:pPr>
            <a:r>
              <a:rPr lang="en" sz="1500">
                <a:solidFill>
                  <a:schemeClr val="dk1"/>
                </a:solidFill>
                <a:latin typeface="Times New Roman"/>
                <a:ea typeface="Times New Roman"/>
                <a:cs typeface="Times New Roman"/>
                <a:sym typeface="Times New Roman"/>
              </a:rPr>
              <a:t>K-Fold Validation</a:t>
            </a:r>
            <a:endParaRPr sz="1500">
              <a:solidFill>
                <a:schemeClr val="dk1"/>
              </a:solidFill>
              <a:latin typeface="Times New Roman"/>
              <a:ea typeface="Times New Roman"/>
              <a:cs typeface="Times New Roman"/>
              <a:sym typeface="Times New Roman"/>
            </a:endParaRPr>
          </a:p>
          <a:p>
            <a:pPr indent="-323850" lvl="2" marL="13716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Provides confidence that our models are working properly</a:t>
            </a: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AutoNum type="alphaLcPeriod"/>
            </a:pPr>
            <a:r>
              <a:rPr lang="en" sz="1500">
                <a:solidFill>
                  <a:schemeClr val="dk1"/>
                </a:solidFill>
                <a:latin typeface="Times New Roman"/>
                <a:ea typeface="Times New Roman"/>
                <a:cs typeface="Times New Roman"/>
                <a:sym typeface="Times New Roman"/>
              </a:rPr>
              <a:t>Parameter Optimization</a:t>
            </a:r>
            <a:endParaRPr sz="1500">
              <a:solidFill>
                <a:schemeClr val="dk1"/>
              </a:solidFill>
              <a:latin typeface="Times New Roman"/>
              <a:ea typeface="Times New Roman"/>
              <a:cs typeface="Times New Roman"/>
              <a:sym typeface="Times New Roman"/>
            </a:endParaRPr>
          </a:p>
          <a:p>
            <a:pPr indent="-323850" lvl="2" marL="13716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GridSearchCV</a:t>
            </a:r>
            <a:endParaRPr sz="1500">
              <a:solidFill>
                <a:schemeClr val="dk1"/>
              </a:solidFill>
              <a:latin typeface="Times New Roman"/>
              <a:ea typeface="Times New Roman"/>
              <a:cs typeface="Times New Roman"/>
              <a:sym typeface="Times New Roman"/>
            </a:endParaRPr>
          </a:p>
        </p:txBody>
      </p:sp>
      <p:pic>
        <p:nvPicPr>
          <p:cNvPr id="91" name="Google Shape;91;p18"/>
          <p:cNvPicPr preferRelativeResize="0"/>
          <p:nvPr/>
        </p:nvPicPr>
        <p:blipFill rotWithShape="1">
          <a:blip r:embed="rId3">
            <a:alphaModFix/>
          </a:blip>
          <a:srcRect b="0" l="0" r="0" t="0"/>
          <a:stretch/>
        </p:blipFill>
        <p:spPr>
          <a:xfrm>
            <a:off x="5909070" y="333150"/>
            <a:ext cx="2825679" cy="1580200"/>
          </a:xfrm>
          <a:prstGeom prst="rect">
            <a:avLst/>
          </a:prstGeom>
          <a:noFill/>
          <a:ln>
            <a:noFill/>
          </a:ln>
        </p:spPr>
      </p:pic>
      <p:pic>
        <p:nvPicPr>
          <p:cNvPr id="92" name="Google Shape;92;p18"/>
          <p:cNvPicPr preferRelativeResize="0"/>
          <p:nvPr/>
        </p:nvPicPr>
        <p:blipFill>
          <a:blip r:embed="rId4">
            <a:alphaModFix/>
          </a:blip>
          <a:stretch>
            <a:fillRect/>
          </a:stretch>
        </p:blipFill>
        <p:spPr>
          <a:xfrm>
            <a:off x="5897418" y="3246325"/>
            <a:ext cx="2837324" cy="1580200"/>
          </a:xfrm>
          <a:prstGeom prst="rect">
            <a:avLst/>
          </a:prstGeom>
          <a:noFill/>
          <a:ln>
            <a:noFill/>
          </a:ln>
        </p:spPr>
      </p:pic>
      <p:sp>
        <p:nvSpPr>
          <p:cNvPr id="93" name="Google Shape;93;p18"/>
          <p:cNvSpPr txBox="1"/>
          <p:nvPr/>
        </p:nvSpPr>
        <p:spPr>
          <a:xfrm>
            <a:off x="5897425" y="1544050"/>
            <a:ext cx="97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Original</a:t>
            </a:r>
            <a:endParaRPr sz="1200"/>
          </a:p>
        </p:txBody>
      </p:sp>
      <p:sp>
        <p:nvSpPr>
          <p:cNvPr id="94" name="Google Shape;94;p18"/>
          <p:cNvSpPr txBox="1"/>
          <p:nvPr/>
        </p:nvSpPr>
        <p:spPr>
          <a:xfrm>
            <a:off x="5897425" y="4457225"/>
            <a:ext cx="1274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Oversampled</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latin typeface="Times New Roman"/>
                <a:ea typeface="Times New Roman"/>
                <a:cs typeface="Times New Roman"/>
                <a:sym typeface="Times New Roman"/>
              </a:rPr>
              <a:t>Methods pt2</a:t>
            </a:r>
            <a:endParaRPr sz="3020">
              <a:latin typeface="Times New Roman"/>
              <a:ea typeface="Times New Roman"/>
              <a:cs typeface="Times New Roman"/>
              <a:sym typeface="Times New Roman"/>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Clr>
                <a:schemeClr val="dk1"/>
              </a:buClr>
              <a:buSzPts val="2300"/>
              <a:buFont typeface="Times New Roman"/>
              <a:buAutoNum type="arabicPeriod"/>
            </a:pPr>
            <a:r>
              <a:rPr lang="en" sz="2300">
                <a:solidFill>
                  <a:schemeClr val="dk1"/>
                </a:solidFill>
                <a:latin typeface="Times New Roman"/>
                <a:ea typeface="Times New Roman"/>
                <a:cs typeface="Times New Roman"/>
                <a:sym typeface="Times New Roman"/>
              </a:rPr>
              <a:t>Ensemble voting</a:t>
            </a:r>
            <a:endParaRPr sz="2300">
              <a:solidFill>
                <a:schemeClr val="dk1"/>
              </a:solidFill>
              <a:latin typeface="Times New Roman"/>
              <a:ea typeface="Times New Roman"/>
              <a:cs typeface="Times New Roman"/>
              <a:sym typeface="Times New Roman"/>
            </a:endParaRPr>
          </a:p>
          <a:p>
            <a:pPr indent="-349250" lvl="1" marL="914400" rtl="0" algn="l">
              <a:spcBef>
                <a:spcPts val="0"/>
              </a:spcBef>
              <a:spcAft>
                <a:spcPts val="0"/>
              </a:spcAft>
              <a:buClr>
                <a:schemeClr val="dk1"/>
              </a:buClr>
              <a:buSzPts val="1900"/>
              <a:buFont typeface="Times New Roman"/>
              <a:buAutoNum type="alphaLcPeriod"/>
            </a:pPr>
            <a:r>
              <a:rPr lang="en" sz="1900">
                <a:solidFill>
                  <a:schemeClr val="dk1"/>
                </a:solidFill>
                <a:latin typeface="Times New Roman"/>
                <a:ea typeface="Times New Roman"/>
                <a:cs typeface="Times New Roman"/>
                <a:sym typeface="Times New Roman"/>
              </a:rPr>
              <a:t>Entered our results into an array of tuples</a:t>
            </a:r>
            <a:endParaRPr sz="1900">
              <a:solidFill>
                <a:schemeClr val="dk1"/>
              </a:solidFill>
              <a:latin typeface="Times New Roman"/>
              <a:ea typeface="Times New Roman"/>
              <a:cs typeface="Times New Roman"/>
              <a:sym typeface="Times New Roman"/>
            </a:endParaRPr>
          </a:p>
          <a:p>
            <a:pPr indent="-349250" lvl="2" marL="1371600" rtl="0" algn="l">
              <a:spcBef>
                <a:spcPts val="0"/>
              </a:spcBef>
              <a:spcAft>
                <a:spcPts val="0"/>
              </a:spcAft>
              <a:buClr>
                <a:schemeClr val="dk1"/>
              </a:buClr>
              <a:buSzPts val="1900"/>
              <a:buFont typeface="Times New Roman"/>
              <a:buAutoNum type="romanLcPeriod"/>
            </a:pPr>
            <a:r>
              <a:rPr lang="en" sz="1900">
                <a:solidFill>
                  <a:schemeClr val="dk1"/>
                </a:solidFill>
                <a:latin typeface="Times New Roman"/>
                <a:ea typeface="Times New Roman"/>
                <a:cs typeface="Times New Roman"/>
                <a:sym typeface="Times New Roman"/>
              </a:rPr>
              <a:t>The ith tuple contained the votes of all models for the ith set of test data</a:t>
            </a:r>
            <a:endParaRPr sz="1900">
              <a:solidFill>
                <a:schemeClr val="dk1"/>
              </a:solidFill>
              <a:latin typeface="Times New Roman"/>
              <a:ea typeface="Times New Roman"/>
              <a:cs typeface="Times New Roman"/>
              <a:sym typeface="Times New Roman"/>
            </a:endParaRPr>
          </a:p>
          <a:p>
            <a:pPr indent="-349250" lvl="1" marL="914400" rtl="0" algn="l">
              <a:spcBef>
                <a:spcPts val="0"/>
              </a:spcBef>
              <a:spcAft>
                <a:spcPts val="0"/>
              </a:spcAft>
              <a:buClr>
                <a:schemeClr val="dk1"/>
              </a:buClr>
              <a:buSzPts val="1900"/>
              <a:buFont typeface="Times New Roman"/>
              <a:buAutoNum type="alphaLcPeriod"/>
            </a:pPr>
            <a:r>
              <a:rPr lang="en" sz="1900">
                <a:solidFill>
                  <a:schemeClr val="dk1"/>
                </a:solidFill>
                <a:latin typeface="Times New Roman"/>
                <a:ea typeface="Times New Roman"/>
                <a:cs typeface="Times New Roman"/>
                <a:sym typeface="Times New Roman"/>
              </a:rPr>
              <a:t>Obtained the most common vote for each result</a:t>
            </a:r>
            <a:endParaRPr sz="1900">
              <a:solidFill>
                <a:schemeClr val="dk1"/>
              </a:solidFill>
              <a:latin typeface="Times New Roman"/>
              <a:ea typeface="Times New Roman"/>
              <a:cs typeface="Times New Roman"/>
              <a:sym typeface="Times New Roman"/>
            </a:endParaRPr>
          </a:p>
          <a:p>
            <a:pPr indent="-349250" lvl="2" marL="1371600" rtl="0" algn="l">
              <a:spcBef>
                <a:spcPts val="0"/>
              </a:spcBef>
              <a:spcAft>
                <a:spcPts val="0"/>
              </a:spcAft>
              <a:buClr>
                <a:schemeClr val="dk1"/>
              </a:buClr>
              <a:buSzPts val="1900"/>
              <a:buFont typeface="Times New Roman"/>
              <a:buAutoNum type="romanLcPeriod"/>
            </a:pPr>
            <a:r>
              <a:rPr lang="en" sz="1900">
                <a:solidFill>
                  <a:schemeClr val="dk1"/>
                </a:solidFill>
                <a:latin typeface="Times New Roman"/>
                <a:ea typeface="Times New Roman"/>
                <a:cs typeface="Times New Roman"/>
                <a:sym typeface="Times New Roman"/>
              </a:rPr>
              <a:t>Used the most performant model if there was no mode</a:t>
            </a:r>
            <a:endParaRPr sz="1900">
              <a:solidFill>
                <a:schemeClr val="dk1"/>
              </a:solidFill>
              <a:latin typeface="Times New Roman"/>
              <a:ea typeface="Times New Roman"/>
              <a:cs typeface="Times New Roman"/>
              <a:sym typeface="Times New Roman"/>
            </a:endParaRPr>
          </a:p>
          <a:p>
            <a:pPr indent="-349250" lvl="1" marL="914400" rtl="0" algn="l">
              <a:spcBef>
                <a:spcPts val="0"/>
              </a:spcBef>
              <a:spcAft>
                <a:spcPts val="0"/>
              </a:spcAft>
              <a:buClr>
                <a:schemeClr val="dk1"/>
              </a:buClr>
              <a:buSzPts val="1900"/>
              <a:buFont typeface="Times New Roman"/>
              <a:buAutoNum type="alphaLcPeriod"/>
            </a:pPr>
            <a:r>
              <a:rPr lang="en" sz="1900">
                <a:solidFill>
                  <a:schemeClr val="dk1"/>
                </a:solidFill>
                <a:latin typeface="Times New Roman"/>
                <a:ea typeface="Times New Roman"/>
                <a:cs typeface="Times New Roman"/>
                <a:sym typeface="Times New Roman"/>
              </a:rPr>
              <a:t>Our ensemble accuracy was always close to or as performant as our best model</a:t>
            </a:r>
            <a:endParaRPr sz="1900">
              <a:solidFill>
                <a:schemeClr val="dk1"/>
              </a:solidFill>
              <a:latin typeface="Times New Roman"/>
              <a:ea typeface="Times New Roman"/>
              <a:cs typeface="Times New Roman"/>
              <a:sym typeface="Times New Roman"/>
            </a:endParaRPr>
          </a:p>
          <a:p>
            <a:pPr indent="-349250" lvl="2" marL="1371600" rtl="0" algn="l">
              <a:spcBef>
                <a:spcPts val="0"/>
              </a:spcBef>
              <a:spcAft>
                <a:spcPts val="0"/>
              </a:spcAft>
              <a:buClr>
                <a:schemeClr val="dk1"/>
              </a:buClr>
              <a:buSzPts val="1900"/>
              <a:buFont typeface="Times New Roman"/>
              <a:buAutoNum type="romanLcPeriod"/>
            </a:pPr>
            <a:r>
              <a:rPr lang="en" sz="1900">
                <a:solidFill>
                  <a:schemeClr val="dk1"/>
                </a:solidFill>
                <a:latin typeface="Times New Roman"/>
                <a:ea typeface="Times New Roman"/>
                <a:cs typeface="Times New Roman"/>
                <a:sym typeface="Times New Roman"/>
              </a:rPr>
              <a:t>Using different types of models in the ensemble array </a:t>
            </a:r>
            <a:r>
              <a:rPr lang="en" sz="1900">
                <a:solidFill>
                  <a:schemeClr val="dk1"/>
                </a:solidFill>
                <a:latin typeface="Times New Roman"/>
                <a:ea typeface="Times New Roman"/>
                <a:cs typeface="Times New Roman"/>
                <a:sym typeface="Times New Roman"/>
              </a:rPr>
              <a:t>could</a:t>
            </a:r>
            <a:r>
              <a:rPr lang="en" sz="1900">
                <a:solidFill>
                  <a:schemeClr val="dk1"/>
                </a:solidFill>
                <a:latin typeface="Times New Roman"/>
                <a:ea typeface="Times New Roman"/>
                <a:cs typeface="Times New Roman"/>
                <a:sym typeface="Times New Roman"/>
              </a:rPr>
              <a:t> lead to better results</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latin typeface="Times New Roman"/>
                <a:ea typeface="Times New Roman"/>
                <a:cs typeface="Times New Roman"/>
                <a:sym typeface="Times New Roman"/>
              </a:rPr>
              <a:t>Discussion</a:t>
            </a:r>
            <a:endParaRPr sz="3020">
              <a:latin typeface="Times New Roman"/>
              <a:ea typeface="Times New Roman"/>
              <a:cs typeface="Times New Roman"/>
              <a:sym typeface="Times New Roman"/>
            </a:endParaRPr>
          </a:p>
        </p:txBody>
      </p:sp>
      <p:sp>
        <p:nvSpPr>
          <p:cNvPr id="106" name="Google Shape;106;p20"/>
          <p:cNvSpPr txBox="1"/>
          <p:nvPr>
            <p:ph idx="1" type="body"/>
          </p:nvPr>
        </p:nvSpPr>
        <p:spPr>
          <a:xfrm>
            <a:off x="311700" y="1152475"/>
            <a:ext cx="49572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Font typeface="Times New Roman"/>
              <a:buAutoNum type="arabicPeriod"/>
            </a:pPr>
            <a:r>
              <a:rPr lang="en" sz="1900">
                <a:solidFill>
                  <a:schemeClr val="dk1"/>
                </a:solidFill>
                <a:latin typeface="Times New Roman"/>
                <a:ea typeface="Times New Roman"/>
                <a:cs typeface="Times New Roman"/>
                <a:sym typeface="Times New Roman"/>
              </a:rPr>
              <a:t>Started with base MLP model</a:t>
            </a:r>
            <a:endParaRPr sz="19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Added parameter to make it </a:t>
            </a:r>
            <a:r>
              <a:rPr lang="en" sz="1500">
                <a:solidFill>
                  <a:schemeClr val="dk1"/>
                </a:solidFill>
                <a:latin typeface="Times New Roman"/>
                <a:ea typeface="Times New Roman"/>
                <a:cs typeface="Times New Roman"/>
                <a:sym typeface="Times New Roman"/>
              </a:rPr>
              <a:t>deeper</a:t>
            </a:r>
            <a:r>
              <a:rPr lang="en" sz="1500">
                <a:solidFill>
                  <a:schemeClr val="dk1"/>
                </a:solidFill>
                <a:latin typeface="Times New Roman"/>
                <a:ea typeface="Times New Roman"/>
                <a:cs typeface="Times New Roman"/>
                <a:sym typeface="Times New Roman"/>
              </a:rPr>
              <a:t> resulting in higher accuracies </a:t>
            </a:r>
            <a:endParaRPr sz="15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AutoNum type="arabicPeriod"/>
            </a:pPr>
            <a:r>
              <a:rPr lang="en" sz="1900">
                <a:solidFill>
                  <a:schemeClr val="dk1"/>
                </a:solidFill>
                <a:latin typeface="Times New Roman"/>
                <a:ea typeface="Times New Roman"/>
                <a:cs typeface="Times New Roman"/>
                <a:sym typeface="Times New Roman"/>
              </a:rPr>
              <a:t>Standardizing (scikit learn) and oversampling (SMOTE) data gave about 3% higher accuracy</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AutoNum type="arabicPeriod"/>
            </a:pPr>
            <a:r>
              <a:rPr lang="en" sz="1900">
                <a:solidFill>
                  <a:schemeClr val="dk1"/>
                </a:solidFill>
                <a:latin typeface="Times New Roman"/>
                <a:ea typeface="Times New Roman"/>
                <a:cs typeface="Times New Roman"/>
                <a:sym typeface="Times New Roman"/>
              </a:rPr>
              <a:t>Combining multiple models give better accuracy than average</a:t>
            </a:r>
            <a:endParaRPr sz="19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Data shows ensemble learning is more accurate</a:t>
            </a:r>
            <a:endParaRPr sz="15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AutoNum type="arabicPeriod"/>
            </a:pPr>
            <a:r>
              <a:rPr lang="en" sz="1900">
                <a:solidFill>
                  <a:schemeClr val="dk1"/>
                </a:solidFill>
                <a:latin typeface="Times New Roman"/>
                <a:ea typeface="Times New Roman"/>
                <a:cs typeface="Times New Roman"/>
                <a:sym typeface="Times New Roman"/>
              </a:rPr>
              <a:t>Could try ensemble learning with different models instead of all MLP models</a:t>
            </a:r>
            <a:endParaRPr sz="1900">
              <a:solidFill>
                <a:schemeClr val="dk1"/>
              </a:solidFill>
              <a:latin typeface="Times New Roman"/>
              <a:ea typeface="Times New Roman"/>
              <a:cs typeface="Times New Roman"/>
              <a:sym typeface="Times New Roman"/>
            </a:endParaRPr>
          </a:p>
        </p:txBody>
      </p:sp>
      <p:pic>
        <p:nvPicPr>
          <p:cNvPr id="107" name="Google Shape;107;p20"/>
          <p:cNvPicPr preferRelativeResize="0"/>
          <p:nvPr/>
        </p:nvPicPr>
        <p:blipFill>
          <a:blip r:embed="rId3">
            <a:alphaModFix/>
          </a:blip>
          <a:stretch>
            <a:fillRect/>
          </a:stretch>
        </p:blipFill>
        <p:spPr>
          <a:xfrm>
            <a:off x="5503625" y="1330900"/>
            <a:ext cx="3328675" cy="2818350"/>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Work</a:t>
            </a:r>
            <a:endParaRPr/>
          </a:p>
        </p:txBody>
      </p:sp>
      <p:sp>
        <p:nvSpPr>
          <p:cNvPr id="113" name="Google Shape;113;p21"/>
          <p:cNvSpPr txBox="1"/>
          <p:nvPr>
            <p:ph idx="1" type="body"/>
          </p:nvPr>
        </p:nvSpPr>
        <p:spPr>
          <a:xfrm>
            <a:off x="311700" y="1152475"/>
            <a:ext cx="8520600" cy="3075000"/>
          </a:xfrm>
          <a:prstGeom prst="rect">
            <a:avLst/>
          </a:prstGeom>
        </p:spPr>
        <p:txBody>
          <a:bodyPr anchorCtr="0" anchor="t" bIns="91425" lIns="91425" spcFirstLastPara="1" rIns="91425" wrap="square" tIns="91425">
            <a:normAutofit lnSpcReduction="10000"/>
          </a:bodyPr>
          <a:lstStyle/>
          <a:p>
            <a:pPr indent="-387350" lvl="0" marL="457200" rtl="0" algn="l">
              <a:spcBef>
                <a:spcPts val="0"/>
              </a:spcBef>
              <a:spcAft>
                <a:spcPts val="0"/>
              </a:spcAft>
              <a:buClr>
                <a:schemeClr val="dk1"/>
              </a:buClr>
              <a:buSzPts val="2500"/>
              <a:buFont typeface="Times New Roman"/>
              <a:buAutoNum type="arabicPeriod"/>
            </a:pPr>
            <a:r>
              <a:rPr lang="en" sz="2500">
                <a:solidFill>
                  <a:schemeClr val="dk1"/>
                </a:solidFill>
                <a:latin typeface="Times New Roman"/>
                <a:ea typeface="Times New Roman"/>
                <a:cs typeface="Times New Roman"/>
                <a:sym typeface="Times New Roman"/>
              </a:rPr>
              <a:t>Created 5 </a:t>
            </a:r>
            <a:r>
              <a:rPr lang="en" sz="2500">
                <a:solidFill>
                  <a:schemeClr val="dk1"/>
                </a:solidFill>
                <a:latin typeface="Times New Roman"/>
                <a:ea typeface="Times New Roman"/>
                <a:cs typeface="Times New Roman"/>
                <a:sym typeface="Times New Roman"/>
              </a:rPr>
              <a:t>models per each team member </a:t>
            </a:r>
            <a:endParaRPr sz="2500">
              <a:solidFill>
                <a:schemeClr val="dk1"/>
              </a:solidFill>
              <a:latin typeface="Times New Roman"/>
              <a:ea typeface="Times New Roman"/>
              <a:cs typeface="Times New Roman"/>
              <a:sym typeface="Times New Roman"/>
            </a:endParaRPr>
          </a:p>
          <a:p>
            <a:pPr indent="-361950" lvl="1" marL="9144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Tuned them and </a:t>
            </a:r>
            <a:r>
              <a:rPr lang="en" sz="2100">
                <a:solidFill>
                  <a:schemeClr val="dk1"/>
                </a:solidFill>
                <a:latin typeface="Times New Roman"/>
                <a:ea typeface="Times New Roman"/>
                <a:cs typeface="Times New Roman"/>
                <a:sym typeface="Times New Roman"/>
              </a:rPr>
              <a:t>integrated</a:t>
            </a:r>
            <a:r>
              <a:rPr lang="en" sz="2100">
                <a:solidFill>
                  <a:schemeClr val="dk1"/>
                </a:solidFill>
                <a:latin typeface="Times New Roman"/>
                <a:ea typeface="Times New Roman"/>
                <a:cs typeface="Times New Roman"/>
                <a:sym typeface="Times New Roman"/>
              </a:rPr>
              <a:t> each of our files into one file </a:t>
            </a:r>
            <a:endParaRPr sz="2100">
              <a:solidFill>
                <a:schemeClr val="dk1"/>
              </a:solidFill>
              <a:latin typeface="Times New Roman"/>
              <a:ea typeface="Times New Roman"/>
              <a:cs typeface="Times New Roman"/>
              <a:sym typeface="Times New Roman"/>
            </a:endParaRPr>
          </a:p>
          <a:p>
            <a:pPr indent="-387350" lvl="0" marL="457200" rtl="0" algn="l">
              <a:spcBef>
                <a:spcPts val="0"/>
              </a:spcBef>
              <a:spcAft>
                <a:spcPts val="0"/>
              </a:spcAft>
              <a:buClr>
                <a:schemeClr val="dk1"/>
              </a:buClr>
              <a:buSzPts val="2500"/>
              <a:buFont typeface="Times New Roman"/>
              <a:buAutoNum type="arabicPeriod"/>
            </a:pPr>
            <a:r>
              <a:rPr lang="en" sz="2500">
                <a:solidFill>
                  <a:schemeClr val="dk1"/>
                </a:solidFill>
                <a:latin typeface="Times New Roman"/>
                <a:ea typeface="Times New Roman"/>
                <a:cs typeface="Times New Roman"/>
                <a:sym typeface="Times New Roman"/>
              </a:rPr>
              <a:t>We created visualization graphs and the structure of our python file overall was done together </a:t>
            </a:r>
            <a:endParaRPr sz="2500">
              <a:solidFill>
                <a:schemeClr val="dk1"/>
              </a:solidFill>
              <a:latin typeface="Times New Roman"/>
              <a:ea typeface="Times New Roman"/>
              <a:cs typeface="Times New Roman"/>
              <a:sym typeface="Times New Roman"/>
            </a:endParaRPr>
          </a:p>
          <a:p>
            <a:pPr indent="-387350" lvl="0" marL="457200" rtl="0" algn="l">
              <a:spcBef>
                <a:spcPts val="0"/>
              </a:spcBef>
              <a:spcAft>
                <a:spcPts val="0"/>
              </a:spcAft>
              <a:buClr>
                <a:schemeClr val="dk1"/>
              </a:buClr>
              <a:buSzPts val="2500"/>
              <a:buFont typeface="Times New Roman"/>
              <a:buAutoNum type="arabicPeriod"/>
            </a:pPr>
            <a:r>
              <a:rPr lang="en" sz="2500">
                <a:solidFill>
                  <a:schemeClr val="dk1"/>
                </a:solidFill>
                <a:latin typeface="Times New Roman"/>
                <a:ea typeface="Times New Roman"/>
                <a:cs typeface="Times New Roman"/>
                <a:sym typeface="Times New Roman"/>
              </a:rPr>
              <a:t>We reviewed over the file to make sure all models are yielding correct accuracies</a:t>
            </a:r>
            <a:endParaRPr sz="25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