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8.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2" r:id="rId4"/>
  </p:sldMasterIdLst>
  <p:notesMasterIdLst>
    <p:notesMasterId r:id="rId30"/>
  </p:notesMasterIdLst>
  <p:handoutMasterIdLst>
    <p:handoutMasterId r:id="rId31"/>
  </p:handoutMasterIdLst>
  <p:sldIdLst>
    <p:sldId id="336" r:id="rId5"/>
    <p:sldId id="330" r:id="rId6"/>
    <p:sldId id="332" r:id="rId7"/>
    <p:sldId id="337" r:id="rId8"/>
    <p:sldId id="340" r:id="rId9"/>
    <p:sldId id="356" r:id="rId10"/>
    <p:sldId id="339" r:id="rId11"/>
    <p:sldId id="341" r:id="rId12"/>
    <p:sldId id="348" r:id="rId13"/>
    <p:sldId id="334" r:id="rId14"/>
    <p:sldId id="342" r:id="rId15"/>
    <p:sldId id="343" r:id="rId16"/>
    <p:sldId id="344" r:id="rId17"/>
    <p:sldId id="345" r:id="rId18"/>
    <p:sldId id="346" r:id="rId19"/>
    <p:sldId id="347" r:id="rId20"/>
    <p:sldId id="335" r:id="rId21"/>
    <p:sldId id="350" r:id="rId22"/>
    <p:sldId id="351" r:id="rId23"/>
    <p:sldId id="352" r:id="rId24"/>
    <p:sldId id="353" r:id="rId25"/>
    <p:sldId id="354" r:id="rId26"/>
    <p:sldId id="358" r:id="rId27"/>
    <p:sldId id="274" r:id="rId28"/>
    <p:sldId id="275" r:id="rId29"/>
  </p:sldIdLst>
  <p:sldSz cx="12192000" cy="6858000"/>
  <p:notesSz cx="10236200" cy="71056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F1590AA-02B3-4ADE-F57B-86D5AB206163}" name="Jarrod Renfro" initials="JR" userId="Jarrod Renfro"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 id="4" name="UPKAR LIDDER" initials="UL" lastIdx="2" clrIdx="3"/>
  <p:cmAuthor id="5" name="Leon Katsnelson" initials="LK" lastIdx="21" clrIdx="4">
    <p:extLst>
      <p:ext uri="{19B8F6BF-5375-455C-9EA6-DF929625EA0E}">
        <p15:presenceInfo xmlns:p15="http://schemas.microsoft.com/office/powerpoint/2012/main" userId="S::leon@ca.ibm.com::68697268-d1ba-4c91-8538-7f4d439d4f70" providerId="AD"/>
      </p:ext>
    </p:extLst>
  </p:cmAuthor>
  <p:cmAuthor id="6" name="YAN LUO" initials="YL" lastIdx="1"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C7DDB"/>
    <a:srgbClr val="0948CB"/>
    <a:srgbClr val="FF6699"/>
    <a:srgbClr val="009999"/>
    <a:srgbClr val="9966FF"/>
    <a:srgbClr val="FF9900"/>
    <a:srgbClr val="3A8EE0"/>
    <a:srgbClr val="9933FF"/>
    <a:srgbClr val="CC99FF"/>
    <a:srgbClr val="D600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C464C7D-9072-44EA-AD7E-0464AA1E9DB2}" v="352" dt="2025-07-17T13:54:32.096"/>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389"/>
    <p:restoredTop sz="85169"/>
  </p:normalViewPr>
  <p:slideViewPr>
    <p:cSldViewPr snapToGrid="0" snapToObjects="1">
      <p:cViewPr varScale="1">
        <p:scale>
          <a:sx n="129" d="100"/>
          <a:sy n="129" d="100"/>
        </p:scale>
        <p:origin x="2348" y="304"/>
      </p:cViewPr>
      <p:guideLst>
        <p:guide orient="horz" pos="2184"/>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presProps" Target="presProps.xml"/><Relationship Id="rId38"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commentAuthors" Target="commentAuthors.xml"/><Relationship Id="rId37"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s>
</file>

<file path=ppt/diagrams/_rels/data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160BE5-BFF4-41E4-9864-3ED3BCB57125}"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387C0F50-B2C7-4AC0-BBC8-857CC1727301}">
      <dgm:prSet custT="1"/>
      <dgm:spPr/>
      <dgm:t>
        <a:bodyPr/>
        <a:lstStyle/>
        <a:p>
          <a:pPr>
            <a:lnSpc>
              <a:spcPct val="100000"/>
            </a:lnSpc>
          </a:pPr>
          <a:r>
            <a:rPr lang="en-US" sz="1200" dirty="0"/>
            <a:t>Collaborative filtering methods did poorly in our testing. We know that our rating system is between 3 and 5. RMSE is minimized by predicting 4 for </a:t>
          </a:r>
          <a:r>
            <a:rPr lang="en-US" sz="1100" dirty="0"/>
            <a:t>all</a:t>
          </a:r>
          <a:r>
            <a:rPr lang="en-US" sz="1200" dirty="0"/>
            <a:t> items (courses).</a:t>
          </a:r>
        </a:p>
      </dgm:t>
    </dgm:pt>
    <dgm:pt modelId="{0123A9C7-6BC8-479E-BA90-0821930FCFD4}" type="parTrans" cxnId="{4E3C6674-4DB6-4BD9-B798-E38ED494E3EF}">
      <dgm:prSet/>
      <dgm:spPr/>
      <dgm:t>
        <a:bodyPr/>
        <a:lstStyle/>
        <a:p>
          <a:endParaRPr lang="en-US"/>
        </a:p>
      </dgm:t>
    </dgm:pt>
    <dgm:pt modelId="{41BB4410-7142-4B60-BB39-2AD36BAC7EA5}" type="sibTrans" cxnId="{4E3C6674-4DB6-4BD9-B798-E38ED494E3EF}">
      <dgm:prSet/>
      <dgm:spPr/>
      <dgm:t>
        <a:bodyPr/>
        <a:lstStyle/>
        <a:p>
          <a:endParaRPr lang="en-US"/>
        </a:p>
      </dgm:t>
    </dgm:pt>
    <dgm:pt modelId="{681C2B3F-0DF3-4DD9-B4DF-1FC8E206D35F}">
      <dgm:prSet custT="1"/>
      <dgm:spPr/>
      <dgm:t>
        <a:bodyPr/>
        <a:lstStyle/>
        <a:p>
          <a:pPr>
            <a:lnSpc>
              <a:spcPct val="100000"/>
            </a:lnSpc>
          </a:pPr>
          <a:r>
            <a:rPr lang="en-US" sz="1200" dirty="0"/>
            <a:t>Only the neural network was able to perform the same as predicting all 4s and that was by also predicting all 4s.</a:t>
          </a:r>
        </a:p>
      </dgm:t>
    </dgm:pt>
    <dgm:pt modelId="{F4D051D9-5AF0-4791-A878-7A4D7AE8E192}" type="parTrans" cxnId="{524FAAD0-F651-4FBD-A41B-F1DFDE81B181}">
      <dgm:prSet/>
      <dgm:spPr/>
      <dgm:t>
        <a:bodyPr/>
        <a:lstStyle/>
        <a:p>
          <a:endParaRPr lang="en-US"/>
        </a:p>
      </dgm:t>
    </dgm:pt>
    <dgm:pt modelId="{3F1005A5-AD08-4F13-8320-0E12A7E91A00}" type="sibTrans" cxnId="{524FAAD0-F651-4FBD-A41B-F1DFDE81B181}">
      <dgm:prSet/>
      <dgm:spPr/>
      <dgm:t>
        <a:bodyPr/>
        <a:lstStyle/>
        <a:p>
          <a:endParaRPr lang="en-US"/>
        </a:p>
      </dgm:t>
    </dgm:pt>
    <dgm:pt modelId="{3D84ACCA-48C6-445E-A8A3-2EDCA91D1800}">
      <dgm:prSet custT="1"/>
      <dgm:spPr/>
      <dgm:t>
        <a:bodyPr/>
        <a:lstStyle/>
        <a:p>
          <a:pPr>
            <a:lnSpc>
              <a:spcPct val="100000"/>
            </a:lnSpc>
          </a:pPr>
          <a:r>
            <a:rPr lang="en-US" sz="1200" dirty="0"/>
            <a:t>Using Machine learning classification algorithms on the embedding weights did very poorly equaling the RMSE for completely random predictions.</a:t>
          </a:r>
        </a:p>
      </dgm:t>
    </dgm:pt>
    <dgm:pt modelId="{99889A84-43E2-4DCF-86A6-4FA3F9833654}" type="parTrans" cxnId="{DCB755BE-0B06-4598-BFFB-147C419CF9AF}">
      <dgm:prSet/>
      <dgm:spPr/>
      <dgm:t>
        <a:bodyPr/>
        <a:lstStyle/>
        <a:p>
          <a:endParaRPr lang="en-US"/>
        </a:p>
      </dgm:t>
    </dgm:pt>
    <dgm:pt modelId="{8F76E1E2-8653-4B5B-B3E3-8ADB82A3E2AE}" type="sibTrans" cxnId="{DCB755BE-0B06-4598-BFFB-147C419CF9AF}">
      <dgm:prSet/>
      <dgm:spPr/>
      <dgm:t>
        <a:bodyPr/>
        <a:lstStyle/>
        <a:p>
          <a:endParaRPr lang="en-US"/>
        </a:p>
      </dgm:t>
    </dgm:pt>
    <dgm:pt modelId="{B9DAC90B-CEAF-44F4-84A5-A70FBB267114}" type="pres">
      <dgm:prSet presAssocID="{0E160BE5-BFF4-41E4-9864-3ED3BCB57125}" presName="root" presStyleCnt="0">
        <dgm:presLayoutVars>
          <dgm:dir/>
          <dgm:resizeHandles val="exact"/>
        </dgm:presLayoutVars>
      </dgm:prSet>
      <dgm:spPr/>
    </dgm:pt>
    <dgm:pt modelId="{677E7B61-C130-43F3-A386-AF44F42EA542}" type="pres">
      <dgm:prSet presAssocID="{387C0F50-B2C7-4AC0-BBC8-857CC1727301}" presName="compNode" presStyleCnt="0"/>
      <dgm:spPr/>
    </dgm:pt>
    <dgm:pt modelId="{BC31025C-5054-4429-BE09-86947E86BD2F}" type="pres">
      <dgm:prSet presAssocID="{387C0F50-B2C7-4AC0-BBC8-857CC1727301}" presName="bgRect" presStyleLbl="bgShp" presStyleIdx="0" presStyleCnt="3"/>
      <dgm:spPr/>
    </dgm:pt>
    <dgm:pt modelId="{19E61CA3-3DE4-40D5-AB04-C97682C67990}" type="pres">
      <dgm:prSet presAssocID="{387C0F50-B2C7-4AC0-BBC8-857CC172730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Filter"/>
        </a:ext>
      </dgm:extLst>
    </dgm:pt>
    <dgm:pt modelId="{47B97C6A-2970-433A-9B2A-50ED412BBE63}" type="pres">
      <dgm:prSet presAssocID="{387C0F50-B2C7-4AC0-BBC8-857CC1727301}" presName="spaceRect" presStyleCnt="0"/>
      <dgm:spPr/>
    </dgm:pt>
    <dgm:pt modelId="{C7B667D4-6A21-4573-B6AD-9DA476B8F7D5}" type="pres">
      <dgm:prSet presAssocID="{387C0F50-B2C7-4AC0-BBC8-857CC1727301}" presName="parTx" presStyleLbl="revTx" presStyleIdx="0" presStyleCnt="3">
        <dgm:presLayoutVars>
          <dgm:chMax val="0"/>
          <dgm:chPref val="0"/>
        </dgm:presLayoutVars>
      </dgm:prSet>
      <dgm:spPr/>
    </dgm:pt>
    <dgm:pt modelId="{4C40A103-2856-40C6-A33A-7936843BA93D}" type="pres">
      <dgm:prSet presAssocID="{41BB4410-7142-4B60-BB39-2AD36BAC7EA5}" presName="sibTrans" presStyleCnt="0"/>
      <dgm:spPr/>
    </dgm:pt>
    <dgm:pt modelId="{CED3BB68-4F65-4D63-BAFB-72EFA1C10B4F}" type="pres">
      <dgm:prSet presAssocID="{681C2B3F-0DF3-4DD9-B4DF-1FC8E206D35F}" presName="compNode" presStyleCnt="0"/>
      <dgm:spPr/>
    </dgm:pt>
    <dgm:pt modelId="{BB17E62B-7553-492F-80F0-8C57951CD5CB}" type="pres">
      <dgm:prSet presAssocID="{681C2B3F-0DF3-4DD9-B4DF-1FC8E206D35F}" presName="bgRect" presStyleLbl="bgShp" presStyleIdx="1" presStyleCnt="3"/>
      <dgm:spPr/>
    </dgm:pt>
    <dgm:pt modelId="{1CB07238-9622-4F6B-BB49-7717DBC2F3A3}" type="pres">
      <dgm:prSet presAssocID="{681C2B3F-0DF3-4DD9-B4DF-1FC8E206D35F}"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ad with Gears"/>
        </a:ext>
      </dgm:extLst>
    </dgm:pt>
    <dgm:pt modelId="{C71F6EF2-AA63-4A20-9E95-1A4E2DCDB681}" type="pres">
      <dgm:prSet presAssocID="{681C2B3F-0DF3-4DD9-B4DF-1FC8E206D35F}" presName="spaceRect" presStyleCnt="0"/>
      <dgm:spPr/>
    </dgm:pt>
    <dgm:pt modelId="{6984F82F-13FF-4EB0-AB2F-1032BAA7678D}" type="pres">
      <dgm:prSet presAssocID="{681C2B3F-0DF3-4DD9-B4DF-1FC8E206D35F}" presName="parTx" presStyleLbl="revTx" presStyleIdx="1" presStyleCnt="3">
        <dgm:presLayoutVars>
          <dgm:chMax val="0"/>
          <dgm:chPref val="0"/>
        </dgm:presLayoutVars>
      </dgm:prSet>
      <dgm:spPr/>
    </dgm:pt>
    <dgm:pt modelId="{83A835B0-80F0-4F9F-9D15-1083EFAEEF16}" type="pres">
      <dgm:prSet presAssocID="{3F1005A5-AD08-4F13-8320-0E12A7E91A00}" presName="sibTrans" presStyleCnt="0"/>
      <dgm:spPr/>
    </dgm:pt>
    <dgm:pt modelId="{F8E347F2-FB75-4FAF-BD37-87F2C62E59C3}" type="pres">
      <dgm:prSet presAssocID="{3D84ACCA-48C6-445E-A8A3-2EDCA91D1800}" presName="compNode" presStyleCnt="0"/>
      <dgm:spPr/>
    </dgm:pt>
    <dgm:pt modelId="{CCE8C501-127B-44F4-B027-320F911C66D1}" type="pres">
      <dgm:prSet presAssocID="{3D84ACCA-48C6-445E-A8A3-2EDCA91D1800}" presName="bgRect" presStyleLbl="bgShp" presStyleIdx="2" presStyleCnt="3"/>
      <dgm:spPr/>
    </dgm:pt>
    <dgm:pt modelId="{9AED49AF-7792-42A6-AD24-DBCEBA51FAFC}" type="pres">
      <dgm:prSet presAssocID="{3D84ACCA-48C6-445E-A8A3-2EDCA91D180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atistics"/>
        </a:ext>
      </dgm:extLst>
    </dgm:pt>
    <dgm:pt modelId="{DB649684-84E0-4F21-B1AE-ADAADDDB0CAA}" type="pres">
      <dgm:prSet presAssocID="{3D84ACCA-48C6-445E-A8A3-2EDCA91D1800}" presName="spaceRect" presStyleCnt="0"/>
      <dgm:spPr/>
    </dgm:pt>
    <dgm:pt modelId="{91F51DBF-4240-45FB-91E7-B046AED23F7D}" type="pres">
      <dgm:prSet presAssocID="{3D84ACCA-48C6-445E-A8A3-2EDCA91D1800}" presName="parTx" presStyleLbl="revTx" presStyleIdx="2" presStyleCnt="3">
        <dgm:presLayoutVars>
          <dgm:chMax val="0"/>
          <dgm:chPref val="0"/>
        </dgm:presLayoutVars>
      </dgm:prSet>
      <dgm:spPr/>
    </dgm:pt>
  </dgm:ptLst>
  <dgm:cxnLst>
    <dgm:cxn modelId="{BE575601-3EE1-4F32-9367-C70AA9F8BDF7}" type="presOf" srcId="{387C0F50-B2C7-4AC0-BBC8-857CC1727301}" destId="{C7B667D4-6A21-4573-B6AD-9DA476B8F7D5}" srcOrd="0" destOrd="0" presId="urn:microsoft.com/office/officeart/2018/2/layout/IconVerticalSolidList"/>
    <dgm:cxn modelId="{9C0F1106-B9FC-435C-9529-2B0417168718}" type="presOf" srcId="{681C2B3F-0DF3-4DD9-B4DF-1FC8E206D35F}" destId="{6984F82F-13FF-4EB0-AB2F-1032BAA7678D}" srcOrd="0" destOrd="0" presId="urn:microsoft.com/office/officeart/2018/2/layout/IconVerticalSolidList"/>
    <dgm:cxn modelId="{4A4AE323-1F3A-464E-85A2-8D3D0E217213}" type="presOf" srcId="{0E160BE5-BFF4-41E4-9864-3ED3BCB57125}" destId="{B9DAC90B-CEAF-44F4-84A5-A70FBB267114}" srcOrd="0" destOrd="0" presId="urn:microsoft.com/office/officeart/2018/2/layout/IconVerticalSolidList"/>
    <dgm:cxn modelId="{4E3C6674-4DB6-4BD9-B798-E38ED494E3EF}" srcId="{0E160BE5-BFF4-41E4-9864-3ED3BCB57125}" destId="{387C0F50-B2C7-4AC0-BBC8-857CC1727301}" srcOrd="0" destOrd="0" parTransId="{0123A9C7-6BC8-479E-BA90-0821930FCFD4}" sibTransId="{41BB4410-7142-4B60-BB39-2AD36BAC7EA5}"/>
    <dgm:cxn modelId="{25B4EE9C-CC60-46B2-A4A6-BA49A8B47F06}" type="presOf" srcId="{3D84ACCA-48C6-445E-A8A3-2EDCA91D1800}" destId="{91F51DBF-4240-45FB-91E7-B046AED23F7D}" srcOrd="0" destOrd="0" presId="urn:microsoft.com/office/officeart/2018/2/layout/IconVerticalSolidList"/>
    <dgm:cxn modelId="{DCB755BE-0B06-4598-BFFB-147C419CF9AF}" srcId="{0E160BE5-BFF4-41E4-9864-3ED3BCB57125}" destId="{3D84ACCA-48C6-445E-A8A3-2EDCA91D1800}" srcOrd="2" destOrd="0" parTransId="{99889A84-43E2-4DCF-86A6-4FA3F9833654}" sibTransId="{8F76E1E2-8653-4B5B-B3E3-8ADB82A3E2AE}"/>
    <dgm:cxn modelId="{524FAAD0-F651-4FBD-A41B-F1DFDE81B181}" srcId="{0E160BE5-BFF4-41E4-9864-3ED3BCB57125}" destId="{681C2B3F-0DF3-4DD9-B4DF-1FC8E206D35F}" srcOrd="1" destOrd="0" parTransId="{F4D051D9-5AF0-4791-A878-7A4D7AE8E192}" sibTransId="{3F1005A5-AD08-4F13-8320-0E12A7E91A00}"/>
    <dgm:cxn modelId="{03333D1E-43BF-4BE1-8069-E756419B62A0}" type="presParOf" srcId="{B9DAC90B-CEAF-44F4-84A5-A70FBB267114}" destId="{677E7B61-C130-43F3-A386-AF44F42EA542}" srcOrd="0" destOrd="0" presId="urn:microsoft.com/office/officeart/2018/2/layout/IconVerticalSolidList"/>
    <dgm:cxn modelId="{5B73ACD6-3019-41F7-A727-83043A1A3446}" type="presParOf" srcId="{677E7B61-C130-43F3-A386-AF44F42EA542}" destId="{BC31025C-5054-4429-BE09-86947E86BD2F}" srcOrd="0" destOrd="0" presId="urn:microsoft.com/office/officeart/2018/2/layout/IconVerticalSolidList"/>
    <dgm:cxn modelId="{3BDF07B2-22BA-4C56-B10D-DE817E4A3223}" type="presParOf" srcId="{677E7B61-C130-43F3-A386-AF44F42EA542}" destId="{19E61CA3-3DE4-40D5-AB04-C97682C67990}" srcOrd="1" destOrd="0" presId="urn:microsoft.com/office/officeart/2018/2/layout/IconVerticalSolidList"/>
    <dgm:cxn modelId="{DE27E129-2752-48A9-8E14-35F14DE5587B}" type="presParOf" srcId="{677E7B61-C130-43F3-A386-AF44F42EA542}" destId="{47B97C6A-2970-433A-9B2A-50ED412BBE63}" srcOrd="2" destOrd="0" presId="urn:microsoft.com/office/officeart/2018/2/layout/IconVerticalSolidList"/>
    <dgm:cxn modelId="{36415D2C-897E-4547-9A93-F1BDCEE6E256}" type="presParOf" srcId="{677E7B61-C130-43F3-A386-AF44F42EA542}" destId="{C7B667D4-6A21-4573-B6AD-9DA476B8F7D5}" srcOrd="3" destOrd="0" presId="urn:microsoft.com/office/officeart/2018/2/layout/IconVerticalSolidList"/>
    <dgm:cxn modelId="{6AEE9DEF-EE91-4B61-A7A6-910FD51E72DE}" type="presParOf" srcId="{B9DAC90B-CEAF-44F4-84A5-A70FBB267114}" destId="{4C40A103-2856-40C6-A33A-7936843BA93D}" srcOrd="1" destOrd="0" presId="urn:microsoft.com/office/officeart/2018/2/layout/IconVerticalSolidList"/>
    <dgm:cxn modelId="{B00BA4BB-3B31-4F28-988D-A9EF798707DC}" type="presParOf" srcId="{B9DAC90B-CEAF-44F4-84A5-A70FBB267114}" destId="{CED3BB68-4F65-4D63-BAFB-72EFA1C10B4F}" srcOrd="2" destOrd="0" presId="urn:microsoft.com/office/officeart/2018/2/layout/IconVerticalSolidList"/>
    <dgm:cxn modelId="{69D10D18-48D1-4FDE-8B2F-605DF37C092D}" type="presParOf" srcId="{CED3BB68-4F65-4D63-BAFB-72EFA1C10B4F}" destId="{BB17E62B-7553-492F-80F0-8C57951CD5CB}" srcOrd="0" destOrd="0" presId="urn:microsoft.com/office/officeart/2018/2/layout/IconVerticalSolidList"/>
    <dgm:cxn modelId="{09C7DAC4-6D7F-4790-ADBA-DE646350FCD6}" type="presParOf" srcId="{CED3BB68-4F65-4D63-BAFB-72EFA1C10B4F}" destId="{1CB07238-9622-4F6B-BB49-7717DBC2F3A3}" srcOrd="1" destOrd="0" presId="urn:microsoft.com/office/officeart/2018/2/layout/IconVerticalSolidList"/>
    <dgm:cxn modelId="{6C0B9F92-FE89-4164-BEEB-5DC63682B84E}" type="presParOf" srcId="{CED3BB68-4F65-4D63-BAFB-72EFA1C10B4F}" destId="{C71F6EF2-AA63-4A20-9E95-1A4E2DCDB681}" srcOrd="2" destOrd="0" presId="urn:microsoft.com/office/officeart/2018/2/layout/IconVerticalSolidList"/>
    <dgm:cxn modelId="{F6130DEC-4760-4CCA-B03D-1E2339802965}" type="presParOf" srcId="{CED3BB68-4F65-4D63-BAFB-72EFA1C10B4F}" destId="{6984F82F-13FF-4EB0-AB2F-1032BAA7678D}" srcOrd="3" destOrd="0" presId="urn:microsoft.com/office/officeart/2018/2/layout/IconVerticalSolidList"/>
    <dgm:cxn modelId="{DCCFCAD1-7E76-44BB-B528-22D456C9BEC8}" type="presParOf" srcId="{B9DAC90B-CEAF-44F4-84A5-A70FBB267114}" destId="{83A835B0-80F0-4F9F-9D15-1083EFAEEF16}" srcOrd="3" destOrd="0" presId="urn:microsoft.com/office/officeart/2018/2/layout/IconVerticalSolidList"/>
    <dgm:cxn modelId="{F669C076-DC81-4EEA-8AE6-54D36082F8ED}" type="presParOf" srcId="{B9DAC90B-CEAF-44F4-84A5-A70FBB267114}" destId="{F8E347F2-FB75-4FAF-BD37-87F2C62E59C3}" srcOrd="4" destOrd="0" presId="urn:microsoft.com/office/officeart/2018/2/layout/IconVerticalSolidList"/>
    <dgm:cxn modelId="{2C08FD7C-0B78-4878-B400-477E0BA1ACC7}" type="presParOf" srcId="{F8E347F2-FB75-4FAF-BD37-87F2C62E59C3}" destId="{CCE8C501-127B-44F4-B027-320F911C66D1}" srcOrd="0" destOrd="0" presId="urn:microsoft.com/office/officeart/2018/2/layout/IconVerticalSolidList"/>
    <dgm:cxn modelId="{466E806E-6AA7-4182-8385-785D2AF6AA22}" type="presParOf" srcId="{F8E347F2-FB75-4FAF-BD37-87F2C62E59C3}" destId="{9AED49AF-7792-42A6-AD24-DBCEBA51FAFC}" srcOrd="1" destOrd="0" presId="urn:microsoft.com/office/officeart/2018/2/layout/IconVerticalSolidList"/>
    <dgm:cxn modelId="{B3A320AB-7481-4172-A48C-E5A6420807C5}" type="presParOf" srcId="{F8E347F2-FB75-4FAF-BD37-87F2C62E59C3}" destId="{DB649684-84E0-4F21-B1AE-ADAADDDB0CAA}" srcOrd="2" destOrd="0" presId="urn:microsoft.com/office/officeart/2018/2/layout/IconVerticalSolidList"/>
    <dgm:cxn modelId="{9ABF90F5-DF8A-4C9D-8AEF-B6CD08E5396F}" type="presParOf" srcId="{F8E347F2-FB75-4FAF-BD37-87F2C62E59C3}" destId="{91F51DBF-4240-45FB-91E7-B046AED23F7D}"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31025C-5054-4429-BE09-86947E86BD2F}">
      <dsp:nvSpPr>
        <dsp:cNvPr id="0" name=""/>
        <dsp:cNvSpPr/>
      </dsp:nvSpPr>
      <dsp:spPr>
        <a:xfrm>
          <a:off x="0" y="573"/>
          <a:ext cx="4403373" cy="13426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E61CA3-3DE4-40D5-AB04-C97682C67990}">
      <dsp:nvSpPr>
        <dsp:cNvPr id="0" name=""/>
        <dsp:cNvSpPr/>
      </dsp:nvSpPr>
      <dsp:spPr>
        <a:xfrm>
          <a:off x="406165" y="302680"/>
          <a:ext cx="738483" cy="73848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7B667D4-6A21-4573-B6AD-9DA476B8F7D5}">
      <dsp:nvSpPr>
        <dsp:cNvPr id="0" name=""/>
        <dsp:cNvSpPr/>
      </dsp:nvSpPr>
      <dsp:spPr>
        <a:xfrm>
          <a:off x="1550814" y="573"/>
          <a:ext cx="2852558" cy="13426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102" tIns="142102" rIns="142102" bIns="142102" numCol="1" spcCol="1270" anchor="ctr" anchorCtr="0">
          <a:noAutofit/>
        </a:bodyPr>
        <a:lstStyle/>
        <a:p>
          <a:pPr marL="0" lvl="0" indent="0" algn="l" defTabSz="533400">
            <a:lnSpc>
              <a:spcPct val="100000"/>
            </a:lnSpc>
            <a:spcBef>
              <a:spcPct val="0"/>
            </a:spcBef>
            <a:spcAft>
              <a:spcPct val="35000"/>
            </a:spcAft>
            <a:buNone/>
          </a:pPr>
          <a:r>
            <a:rPr lang="en-US" sz="1200" kern="1200" dirty="0"/>
            <a:t>Collaborative filtering methods did poorly in our testing. We know that our rating system is between 3 and 5. RMSE is minimized by predicting 4 for </a:t>
          </a:r>
          <a:r>
            <a:rPr lang="en-US" sz="1100" kern="1200" dirty="0"/>
            <a:t>all</a:t>
          </a:r>
          <a:r>
            <a:rPr lang="en-US" sz="1200" kern="1200" dirty="0"/>
            <a:t> items (courses).</a:t>
          </a:r>
        </a:p>
      </dsp:txBody>
      <dsp:txXfrm>
        <a:off x="1550814" y="573"/>
        <a:ext cx="2852558" cy="1342696"/>
      </dsp:txXfrm>
    </dsp:sp>
    <dsp:sp modelId="{BB17E62B-7553-492F-80F0-8C57951CD5CB}">
      <dsp:nvSpPr>
        <dsp:cNvPr id="0" name=""/>
        <dsp:cNvSpPr/>
      </dsp:nvSpPr>
      <dsp:spPr>
        <a:xfrm>
          <a:off x="0" y="1678944"/>
          <a:ext cx="4403373" cy="13426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B07238-9622-4F6B-BB49-7717DBC2F3A3}">
      <dsp:nvSpPr>
        <dsp:cNvPr id="0" name=""/>
        <dsp:cNvSpPr/>
      </dsp:nvSpPr>
      <dsp:spPr>
        <a:xfrm>
          <a:off x="406165" y="1981051"/>
          <a:ext cx="738483" cy="73848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84F82F-13FF-4EB0-AB2F-1032BAA7678D}">
      <dsp:nvSpPr>
        <dsp:cNvPr id="0" name=""/>
        <dsp:cNvSpPr/>
      </dsp:nvSpPr>
      <dsp:spPr>
        <a:xfrm>
          <a:off x="1550814" y="1678944"/>
          <a:ext cx="2852558" cy="13426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102" tIns="142102" rIns="142102" bIns="142102" numCol="1" spcCol="1270" anchor="ctr" anchorCtr="0">
          <a:noAutofit/>
        </a:bodyPr>
        <a:lstStyle/>
        <a:p>
          <a:pPr marL="0" lvl="0" indent="0" algn="l" defTabSz="533400">
            <a:lnSpc>
              <a:spcPct val="100000"/>
            </a:lnSpc>
            <a:spcBef>
              <a:spcPct val="0"/>
            </a:spcBef>
            <a:spcAft>
              <a:spcPct val="35000"/>
            </a:spcAft>
            <a:buNone/>
          </a:pPr>
          <a:r>
            <a:rPr lang="en-US" sz="1200" kern="1200" dirty="0"/>
            <a:t>Only the neural network was able to perform the same as predicting all 4s and that was by also predicting all 4s.</a:t>
          </a:r>
        </a:p>
      </dsp:txBody>
      <dsp:txXfrm>
        <a:off x="1550814" y="1678944"/>
        <a:ext cx="2852558" cy="1342696"/>
      </dsp:txXfrm>
    </dsp:sp>
    <dsp:sp modelId="{CCE8C501-127B-44F4-B027-320F911C66D1}">
      <dsp:nvSpPr>
        <dsp:cNvPr id="0" name=""/>
        <dsp:cNvSpPr/>
      </dsp:nvSpPr>
      <dsp:spPr>
        <a:xfrm>
          <a:off x="0" y="3357315"/>
          <a:ext cx="4403373" cy="1342696"/>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AED49AF-7792-42A6-AD24-DBCEBA51FAFC}">
      <dsp:nvSpPr>
        <dsp:cNvPr id="0" name=""/>
        <dsp:cNvSpPr/>
      </dsp:nvSpPr>
      <dsp:spPr>
        <a:xfrm>
          <a:off x="406165" y="3659422"/>
          <a:ext cx="738483" cy="73848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1F51DBF-4240-45FB-91E7-B046AED23F7D}">
      <dsp:nvSpPr>
        <dsp:cNvPr id="0" name=""/>
        <dsp:cNvSpPr/>
      </dsp:nvSpPr>
      <dsp:spPr>
        <a:xfrm>
          <a:off x="1550814" y="3357315"/>
          <a:ext cx="2852558" cy="13426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2102" tIns="142102" rIns="142102" bIns="142102" numCol="1" spcCol="1270" anchor="ctr" anchorCtr="0">
          <a:noAutofit/>
        </a:bodyPr>
        <a:lstStyle/>
        <a:p>
          <a:pPr marL="0" lvl="0" indent="0" algn="l" defTabSz="533400">
            <a:lnSpc>
              <a:spcPct val="100000"/>
            </a:lnSpc>
            <a:spcBef>
              <a:spcPct val="0"/>
            </a:spcBef>
            <a:spcAft>
              <a:spcPct val="35000"/>
            </a:spcAft>
            <a:buNone/>
          </a:pPr>
          <a:r>
            <a:rPr lang="en-US" sz="1200" kern="1200" dirty="0"/>
            <a:t>Using Machine learning classification algorithms on the embedding weights did very poorly equaling the RMSE for completely random predictions.</a:t>
          </a:r>
        </a:p>
      </dsp:txBody>
      <dsp:txXfrm>
        <a:off x="1550814" y="3357315"/>
        <a:ext cx="2852558" cy="134269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D167474-952B-AC43-BEC3-541C80E3FD9C}"/>
              </a:ext>
            </a:extLst>
          </p:cNvPr>
          <p:cNvSpPr>
            <a:spLocks noGrp="1"/>
          </p:cNvSpPr>
          <p:nvPr>
            <p:ph type="hdr" sz="quarter"/>
          </p:nvPr>
        </p:nvSpPr>
        <p:spPr>
          <a:xfrm>
            <a:off x="0" y="6"/>
            <a:ext cx="4435687" cy="358321"/>
          </a:xfrm>
          <a:prstGeom prst="rect">
            <a:avLst/>
          </a:prstGeom>
        </p:spPr>
        <p:txBody>
          <a:bodyPr vert="horz" lIns="181906" tIns="90953" rIns="181906" bIns="90953" rtlCol="0"/>
          <a:lstStyle>
            <a:lvl1pPr algn="l">
              <a:defRPr sz="2400"/>
            </a:lvl1pPr>
          </a:lstStyle>
          <a:p>
            <a:endParaRPr lang="en-US"/>
          </a:p>
        </p:txBody>
      </p:sp>
      <p:sp>
        <p:nvSpPr>
          <p:cNvPr id="3" name="Date Placeholder 2">
            <a:extLst>
              <a:ext uri="{FF2B5EF4-FFF2-40B4-BE49-F238E27FC236}">
                <a16:creationId xmlns:a16="http://schemas.microsoft.com/office/drawing/2014/main" id="{1B6DC1C6-1287-2C4A-84C8-98EFD82F9A6C}"/>
              </a:ext>
            </a:extLst>
          </p:cNvPr>
          <p:cNvSpPr>
            <a:spLocks noGrp="1"/>
          </p:cNvSpPr>
          <p:nvPr>
            <p:ph type="dt" sz="quarter" idx="1"/>
          </p:nvPr>
        </p:nvSpPr>
        <p:spPr>
          <a:xfrm>
            <a:off x="5798144" y="6"/>
            <a:ext cx="4435687" cy="358321"/>
          </a:xfrm>
          <a:prstGeom prst="rect">
            <a:avLst/>
          </a:prstGeom>
        </p:spPr>
        <p:txBody>
          <a:bodyPr vert="horz" lIns="181906" tIns="90953" rIns="181906" bIns="90953" rtlCol="0"/>
          <a:lstStyle>
            <a:lvl1pPr algn="r">
              <a:defRPr sz="2400"/>
            </a:lvl1pPr>
          </a:lstStyle>
          <a:p>
            <a:fld id="{C61B1DFE-DEC1-F84C-B64B-0BC4AFB87332}" type="datetimeFigureOut">
              <a:rPr lang="en-US" smtClean="0"/>
              <a:t>7/17/2025</a:t>
            </a:fld>
            <a:endParaRPr lang="en-US"/>
          </a:p>
        </p:txBody>
      </p:sp>
      <p:sp>
        <p:nvSpPr>
          <p:cNvPr id="4" name="Footer Placeholder 3">
            <a:extLst>
              <a:ext uri="{FF2B5EF4-FFF2-40B4-BE49-F238E27FC236}">
                <a16:creationId xmlns:a16="http://schemas.microsoft.com/office/drawing/2014/main" id="{06B322D0-710C-764D-ADE9-C566FF3B05D7}"/>
              </a:ext>
            </a:extLst>
          </p:cNvPr>
          <p:cNvSpPr>
            <a:spLocks noGrp="1"/>
          </p:cNvSpPr>
          <p:nvPr>
            <p:ph type="ftr" sz="quarter" idx="2"/>
          </p:nvPr>
        </p:nvSpPr>
        <p:spPr>
          <a:xfrm>
            <a:off x="0" y="6747333"/>
            <a:ext cx="4435687" cy="358317"/>
          </a:xfrm>
          <a:prstGeom prst="rect">
            <a:avLst/>
          </a:prstGeom>
        </p:spPr>
        <p:txBody>
          <a:bodyPr vert="horz" lIns="181906" tIns="90953" rIns="181906" bIns="90953" rtlCol="0" anchor="b"/>
          <a:lstStyle>
            <a:lvl1pPr algn="l">
              <a:defRPr sz="2400"/>
            </a:lvl1pPr>
          </a:lstStyle>
          <a:p>
            <a:endParaRPr lang="en-US"/>
          </a:p>
        </p:txBody>
      </p:sp>
      <p:sp>
        <p:nvSpPr>
          <p:cNvPr id="5" name="Slide Number Placeholder 4">
            <a:extLst>
              <a:ext uri="{FF2B5EF4-FFF2-40B4-BE49-F238E27FC236}">
                <a16:creationId xmlns:a16="http://schemas.microsoft.com/office/drawing/2014/main" id="{F42A2AE0-FDA0-1248-8D07-A5244E897ED5}"/>
              </a:ext>
            </a:extLst>
          </p:cNvPr>
          <p:cNvSpPr>
            <a:spLocks noGrp="1"/>
          </p:cNvSpPr>
          <p:nvPr>
            <p:ph type="sldNum" sz="quarter" idx="3"/>
          </p:nvPr>
        </p:nvSpPr>
        <p:spPr>
          <a:xfrm>
            <a:off x="5798144" y="6747333"/>
            <a:ext cx="4435687" cy="358317"/>
          </a:xfrm>
          <a:prstGeom prst="rect">
            <a:avLst/>
          </a:prstGeom>
        </p:spPr>
        <p:txBody>
          <a:bodyPr vert="horz" lIns="181906" tIns="90953" rIns="181906" bIns="90953" rtlCol="0" anchor="b"/>
          <a:lstStyle>
            <a:lvl1pPr algn="r">
              <a:defRPr sz="2400"/>
            </a:lvl1pPr>
          </a:lstStyle>
          <a:p>
            <a:fld id="{FD91E733-BECA-E944-9B7F-321864631FC0}" type="slidenum">
              <a:rPr lang="en-US" smtClean="0"/>
              <a:t>‹#›</a:t>
            </a:fld>
            <a:endParaRPr lang="en-US"/>
          </a:p>
        </p:txBody>
      </p:sp>
    </p:spTree>
    <p:extLst>
      <p:ext uri="{BB962C8B-B14F-4D97-AF65-F5344CB8AC3E}">
        <p14:creationId xmlns:p14="http://schemas.microsoft.com/office/powerpoint/2010/main" val="407101556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435687" cy="1755158"/>
          </a:xfrm>
          <a:prstGeom prst="rect">
            <a:avLst/>
          </a:prstGeom>
        </p:spPr>
        <p:txBody>
          <a:bodyPr vert="horz" lIns="181906" tIns="90953" rIns="181906" bIns="90953" rtlCol="0"/>
          <a:lstStyle>
            <a:lvl1pPr algn="l">
              <a:defRPr sz="2400"/>
            </a:lvl1pPr>
          </a:lstStyle>
          <a:p>
            <a:endParaRPr lang="en-US"/>
          </a:p>
        </p:txBody>
      </p:sp>
      <p:sp>
        <p:nvSpPr>
          <p:cNvPr id="3" name="Date Placeholder 2"/>
          <p:cNvSpPr>
            <a:spLocks noGrp="1"/>
          </p:cNvSpPr>
          <p:nvPr>
            <p:ph type="dt" idx="1"/>
          </p:nvPr>
        </p:nvSpPr>
        <p:spPr>
          <a:xfrm>
            <a:off x="5798144" y="0"/>
            <a:ext cx="4435687" cy="1755158"/>
          </a:xfrm>
          <a:prstGeom prst="rect">
            <a:avLst/>
          </a:prstGeom>
        </p:spPr>
        <p:txBody>
          <a:bodyPr vert="horz" lIns="181906" tIns="90953" rIns="181906" bIns="90953" rtlCol="0"/>
          <a:lstStyle>
            <a:lvl1pPr algn="r">
              <a:defRPr sz="2400"/>
            </a:lvl1pPr>
          </a:lstStyle>
          <a:p>
            <a:fld id="{9E497948-54D2-43F8-9A63-A99FE3051738}" type="datetimeFigureOut">
              <a:rPr lang="en-US" smtClean="0"/>
              <a:t>7/17/2025</a:t>
            </a:fld>
            <a:endParaRPr lang="en-US"/>
          </a:p>
        </p:txBody>
      </p:sp>
      <p:sp>
        <p:nvSpPr>
          <p:cNvPr id="4" name="Slide Image Placeholder 3"/>
          <p:cNvSpPr>
            <a:spLocks noGrp="1" noRot="1" noChangeAspect="1"/>
          </p:cNvSpPr>
          <p:nvPr>
            <p:ph type="sldImg" idx="2"/>
          </p:nvPr>
        </p:nvSpPr>
        <p:spPr>
          <a:xfrm>
            <a:off x="-5376863" y="4371975"/>
            <a:ext cx="20989926" cy="11807825"/>
          </a:xfrm>
          <a:prstGeom prst="rect">
            <a:avLst/>
          </a:prstGeom>
          <a:noFill/>
          <a:ln w="12700">
            <a:solidFill>
              <a:prstClr val="black"/>
            </a:solidFill>
          </a:ln>
        </p:spPr>
        <p:txBody>
          <a:bodyPr vert="horz" lIns="181906" tIns="90953" rIns="181906" bIns="90953" rtlCol="0" anchor="ctr"/>
          <a:lstStyle/>
          <a:p>
            <a:endParaRPr lang="en-US"/>
          </a:p>
        </p:txBody>
      </p:sp>
      <p:sp>
        <p:nvSpPr>
          <p:cNvPr id="5" name="Notes Placeholder 4"/>
          <p:cNvSpPr>
            <a:spLocks noGrp="1"/>
          </p:cNvSpPr>
          <p:nvPr>
            <p:ph type="body" sz="quarter" idx="3"/>
          </p:nvPr>
        </p:nvSpPr>
        <p:spPr>
          <a:xfrm>
            <a:off x="1023620" y="16834925"/>
            <a:ext cx="8188960" cy="13774029"/>
          </a:xfrm>
          <a:prstGeom prst="rect">
            <a:avLst/>
          </a:prstGeom>
        </p:spPr>
        <p:txBody>
          <a:bodyPr vert="horz" lIns="181906" tIns="90953" rIns="181906" bIns="90953"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33226509"/>
            <a:ext cx="4435687" cy="1755154"/>
          </a:xfrm>
          <a:prstGeom prst="rect">
            <a:avLst/>
          </a:prstGeom>
        </p:spPr>
        <p:txBody>
          <a:bodyPr vert="horz" lIns="181906" tIns="90953" rIns="181906" bIns="90953" rtlCol="0" anchor="b"/>
          <a:lstStyle>
            <a:lvl1pPr algn="l">
              <a:defRPr sz="2400"/>
            </a:lvl1pPr>
          </a:lstStyle>
          <a:p>
            <a:endParaRPr lang="en-US"/>
          </a:p>
        </p:txBody>
      </p:sp>
      <p:sp>
        <p:nvSpPr>
          <p:cNvPr id="7" name="Slide Number Placeholder 6"/>
          <p:cNvSpPr>
            <a:spLocks noGrp="1"/>
          </p:cNvSpPr>
          <p:nvPr>
            <p:ph type="sldNum" sz="quarter" idx="5"/>
          </p:nvPr>
        </p:nvSpPr>
        <p:spPr>
          <a:xfrm>
            <a:off x="5798144" y="33226509"/>
            <a:ext cx="4435687" cy="1755154"/>
          </a:xfrm>
          <a:prstGeom prst="rect">
            <a:avLst/>
          </a:prstGeom>
        </p:spPr>
        <p:txBody>
          <a:bodyPr vert="horz" lIns="181906" tIns="90953" rIns="181906" bIns="90953" rtlCol="0" anchor="b"/>
          <a:lstStyle>
            <a:lvl1pPr algn="r">
              <a:defRPr sz="24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24181241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1C7DDB"/>
                </a:solidFill>
                <a:latin typeface="Abadi"/>
              </a:rPr>
              <a:t>- Plot a flowchart which should clearly illustrate how you implemented the course similarity based recommender system</a:t>
            </a:r>
          </a:p>
          <a:p>
            <a:r>
              <a:rPr lang="en-US" dirty="0">
                <a:solidFill>
                  <a:srgbClr val="1C7DDB"/>
                </a:solidFill>
                <a:latin typeface="Abadi"/>
              </a:rPr>
              <a:t>- Briefly explain the flowchart in the slide note</a:t>
            </a:r>
          </a:p>
          <a:p>
            <a:endParaRPr lang="en-US" dirty="0">
              <a:solidFill>
                <a:srgbClr val="1C7DDB"/>
              </a:solidFill>
              <a:latin typeface="Abadi"/>
            </a:endParaRPr>
          </a:p>
          <a:p>
            <a:r>
              <a:rPr lang="en-US" dirty="0">
                <a:solidFill>
                  <a:srgbClr val="1C7DDB"/>
                </a:solidFill>
                <a:latin typeface="Abadi"/>
                <a:cs typeface="Calibri"/>
              </a:rPr>
              <a:t>An example flowchart may look like the following:</a:t>
            </a:r>
            <a:endParaRPr lang="en-US" sz="2800" dirty="0">
              <a:cs typeface="Calibri"/>
            </a:endParaRPr>
          </a:p>
          <a:p>
            <a:endParaRPr lang="en-GB" dirty="0"/>
          </a:p>
        </p:txBody>
      </p:sp>
      <p:sp>
        <p:nvSpPr>
          <p:cNvPr id="4" name="Slide Number Placeholder 3"/>
          <p:cNvSpPr>
            <a:spLocks noGrp="1"/>
          </p:cNvSpPr>
          <p:nvPr>
            <p:ph type="sldNum" sz="quarter" idx="5"/>
          </p:nvPr>
        </p:nvSpPr>
        <p:spPr/>
        <p:txBody>
          <a:bodyPr/>
          <a:lstStyle/>
          <a:p>
            <a:fld id="{EEBDA0E2-FEBD-4B65-8F16-724CF984F377}" type="slidenum">
              <a:rPr lang="en-US" smtClean="0"/>
              <a:t>13</a:t>
            </a:fld>
            <a:endParaRPr lang="en-US"/>
          </a:p>
        </p:txBody>
      </p:sp>
    </p:spTree>
    <p:extLst>
      <p:ext uri="{BB962C8B-B14F-4D97-AF65-F5344CB8AC3E}">
        <p14:creationId xmlns:p14="http://schemas.microsoft.com/office/powerpoint/2010/main" val="16145084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1C7DDB"/>
                </a:solidFill>
                <a:latin typeface="Abadi"/>
              </a:rPr>
              <a:t>Place your hyper-parameter settings, such as recommendation score or course similarity thresholds, etc.</a:t>
            </a:r>
          </a:p>
          <a:p>
            <a:r>
              <a:rPr lang="en-US" dirty="0">
                <a:solidFill>
                  <a:srgbClr val="1C7DDB"/>
                </a:solidFill>
                <a:latin typeface="Abadi"/>
                <a:cs typeface="Calibri"/>
              </a:rPr>
              <a:t>Note: if you have tried multiple hyper-parameters, you may group and show all results in a grouped bar chart</a:t>
            </a:r>
            <a:endParaRPr lang="en-US" sz="2800" dirty="0">
              <a:cs typeface="Calibri"/>
            </a:endParaRPr>
          </a:p>
          <a:p>
            <a:endParaRPr lang="en-GB" dirty="0"/>
          </a:p>
          <a:p>
            <a:pPr defTabSz="1819061">
              <a:defRPr/>
            </a:pPr>
            <a:r>
              <a:rPr lang="en-US" dirty="0">
                <a:solidFill>
                  <a:srgbClr val="1C7DDB"/>
                </a:solidFill>
                <a:latin typeface="Abadi"/>
              </a:rPr>
              <a:t>On average, how many new/unseen courses have been recommended per user (in the test user dataset)</a:t>
            </a:r>
          </a:p>
          <a:p>
            <a:pPr defTabSz="1819061">
              <a:defRPr/>
            </a:pPr>
            <a:endParaRPr lang="en-US" sz="2800" dirty="0">
              <a:cs typeface="Calibri"/>
            </a:endParaRPr>
          </a:p>
          <a:p>
            <a:pPr defTabSz="1819061">
              <a:defRPr/>
            </a:pPr>
            <a:r>
              <a:rPr lang="en-US" dirty="0">
                <a:solidFill>
                  <a:srgbClr val="1C7DDB"/>
                </a:solidFill>
                <a:latin typeface="Abadi"/>
              </a:rPr>
              <a:t>What are the most frequently recommended courses? Return the top-10 commonly recommended courses across all users</a:t>
            </a:r>
          </a:p>
          <a:p>
            <a:endParaRPr lang="en-GB" dirty="0"/>
          </a:p>
        </p:txBody>
      </p:sp>
      <p:sp>
        <p:nvSpPr>
          <p:cNvPr id="4" name="Slide Number Placeholder 3"/>
          <p:cNvSpPr>
            <a:spLocks noGrp="1"/>
          </p:cNvSpPr>
          <p:nvPr>
            <p:ph type="sldNum" sz="quarter" idx="5"/>
          </p:nvPr>
        </p:nvSpPr>
        <p:spPr/>
        <p:txBody>
          <a:bodyPr/>
          <a:lstStyle/>
          <a:p>
            <a:fld id="{EEBDA0E2-FEBD-4B65-8F16-724CF984F377}" type="slidenum">
              <a:rPr lang="en-US" smtClean="0"/>
              <a:t>14</a:t>
            </a:fld>
            <a:endParaRPr lang="en-US"/>
          </a:p>
        </p:txBody>
      </p:sp>
    </p:spTree>
    <p:extLst>
      <p:ext uri="{BB962C8B-B14F-4D97-AF65-F5344CB8AC3E}">
        <p14:creationId xmlns:p14="http://schemas.microsoft.com/office/powerpoint/2010/main" val="20145944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800" dirty="0">
              <a:solidFill>
                <a:srgbClr val="1C7DDB"/>
              </a:solidFill>
              <a:latin typeface="Abadi"/>
            </a:endParaRPr>
          </a:p>
          <a:p>
            <a:pPr>
              <a:buFontTx/>
              <a:buChar char="-"/>
            </a:pPr>
            <a:r>
              <a:rPr lang="en-US" dirty="0">
                <a:solidFill>
                  <a:srgbClr val="1C7DDB"/>
                </a:solidFill>
                <a:latin typeface="Abadi"/>
              </a:rPr>
              <a:t>Plot a flowchart which should clearly illustrate how you performed user profile clustering based recommender system</a:t>
            </a:r>
          </a:p>
          <a:p>
            <a:r>
              <a:rPr lang="en-US" dirty="0">
                <a:solidFill>
                  <a:srgbClr val="1C7DDB"/>
                </a:solidFill>
                <a:latin typeface="Abadi"/>
              </a:rPr>
              <a:t>- Briefly explain the flowchart in the slide note</a:t>
            </a:r>
          </a:p>
          <a:p>
            <a:endParaRPr lang="en-US" dirty="0">
              <a:solidFill>
                <a:srgbClr val="1C7DDB"/>
              </a:solidFill>
              <a:latin typeface="Abadi"/>
            </a:endParaRPr>
          </a:p>
          <a:p>
            <a:r>
              <a:rPr lang="en-US" dirty="0">
                <a:solidFill>
                  <a:srgbClr val="1C7DDB"/>
                </a:solidFill>
                <a:latin typeface="Abadi"/>
                <a:cs typeface="Calibri"/>
              </a:rPr>
              <a:t>An example flowchart may look like the following:</a:t>
            </a:r>
            <a:endParaRPr lang="en-US" sz="2800" dirty="0">
              <a:cs typeface="Calibri"/>
            </a:endParaRPr>
          </a:p>
          <a:p>
            <a:endParaRPr lang="en-GB" dirty="0"/>
          </a:p>
        </p:txBody>
      </p:sp>
      <p:sp>
        <p:nvSpPr>
          <p:cNvPr id="4" name="Slide Number Placeholder 3"/>
          <p:cNvSpPr>
            <a:spLocks noGrp="1"/>
          </p:cNvSpPr>
          <p:nvPr>
            <p:ph type="sldNum" sz="quarter" idx="5"/>
          </p:nvPr>
        </p:nvSpPr>
        <p:spPr/>
        <p:txBody>
          <a:bodyPr/>
          <a:lstStyle/>
          <a:p>
            <a:fld id="{EEBDA0E2-FEBD-4B65-8F16-724CF984F377}" type="slidenum">
              <a:rPr lang="en-US" smtClean="0"/>
              <a:t>15</a:t>
            </a:fld>
            <a:endParaRPr lang="en-US"/>
          </a:p>
        </p:txBody>
      </p:sp>
    </p:spTree>
    <p:extLst>
      <p:ext uri="{BB962C8B-B14F-4D97-AF65-F5344CB8AC3E}">
        <p14:creationId xmlns:p14="http://schemas.microsoft.com/office/powerpoint/2010/main" val="8483011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1C7DDB"/>
                </a:solidFill>
                <a:latin typeface="Abadi"/>
              </a:rPr>
              <a:t>Place your hyper-parameter settings, such as recommendation score or course similarity thresholds, etc.</a:t>
            </a:r>
          </a:p>
          <a:p>
            <a:r>
              <a:rPr lang="en-US" dirty="0">
                <a:solidFill>
                  <a:srgbClr val="1C7DDB"/>
                </a:solidFill>
                <a:latin typeface="Abadi"/>
                <a:cs typeface="Calibri"/>
              </a:rPr>
              <a:t>Note: if you have tried multiple hyper-parameters, you may group and show all results in a grouped bar chart</a:t>
            </a:r>
            <a:endParaRPr lang="en-US" sz="2800" dirty="0">
              <a:cs typeface="Calibri"/>
            </a:endParaRPr>
          </a:p>
          <a:p>
            <a:endParaRPr lang="en-GB" dirty="0"/>
          </a:p>
          <a:p>
            <a:pPr defTabSz="1819061">
              <a:defRPr/>
            </a:pPr>
            <a:r>
              <a:rPr lang="en-US" dirty="0">
                <a:solidFill>
                  <a:srgbClr val="1C7DDB"/>
                </a:solidFill>
                <a:latin typeface="Abadi"/>
              </a:rPr>
              <a:t>On average, how many new/unseen courses have been recommended per user (in the test user dataset)</a:t>
            </a:r>
          </a:p>
          <a:p>
            <a:pPr defTabSz="1819061">
              <a:defRPr/>
            </a:pPr>
            <a:endParaRPr lang="en-US" sz="2800" dirty="0">
              <a:cs typeface="Calibri"/>
            </a:endParaRPr>
          </a:p>
          <a:p>
            <a:pPr defTabSz="1819061">
              <a:defRPr/>
            </a:pPr>
            <a:r>
              <a:rPr lang="en-US" dirty="0">
                <a:solidFill>
                  <a:srgbClr val="1C7DDB"/>
                </a:solidFill>
                <a:latin typeface="Abadi"/>
              </a:rPr>
              <a:t>What are the most frequently recommended courses? Return the top-10 commonly recommended courses across all users</a:t>
            </a:r>
          </a:p>
          <a:p>
            <a:endParaRPr lang="en-GB" dirty="0"/>
          </a:p>
        </p:txBody>
      </p:sp>
      <p:sp>
        <p:nvSpPr>
          <p:cNvPr id="4" name="Slide Number Placeholder 3"/>
          <p:cNvSpPr>
            <a:spLocks noGrp="1"/>
          </p:cNvSpPr>
          <p:nvPr>
            <p:ph type="sldNum" sz="quarter" idx="5"/>
          </p:nvPr>
        </p:nvSpPr>
        <p:spPr/>
        <p:txBody>
          <a:bodyPr/>
          <a:lstStyle/>
          <a:p>
            <a:fld id="{EEBDA0E2-FEBD-4B65-8F16-724CF984F377}" type="slidenum">
              <a:rPr lang="en-US" smtClean="0"/>
              <a:t>16</a:t>
            </a:fld>
            <a:endParaRPr lang="en-US"/>
          </a:p>
        </p:txBody>
      </p:sp>
    </p:spTree>
    <p:extLst>
      <p:ext uri="{BB962C8B-B14F-4D97-AF65-F5344CB8AC3E}">
        <p14:creationId xmlns:p14="http://schemas.microsoft.com/office/powerpoint/2010/main" val="17483287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Char char="-"/>
            </a:pPr>
            <a:r>
              <a:rPr lang="en-US" sz="2400" dirty="0">
                <a:solidFill>
                  <a:srgbClr val="1C7DDB"/>
                </a:solidFill>
                <a:latin typeface="Abadi"/>
              </a:rPr>
              <a:t>Plot a flowchart which should clearly illustrate how you performed KNN based recommender system using course enrollments history</a:t>
            </a:r>
          </a:p>
          <a:p>
            <a:r>
              <a:rPr lang="en-US" sz="2400" dirty="0">
                <a:solidFill>
                  <a:srgbClr val="1C7DDB"/>
                </a:solidFill>
                <a:latin typeface="Abadi"/>
              </a:rPr>
              <a:t>- Briefly explain the flowchart in the slide note</a:t>
            </a:r>
          </a:p>
          <a:p>
            <a:endParaRPr lang="en-US" sz="2400" dirty="0">
              <a:solidFill>
                <a:srgbClr val="1C7DDB"/>
              </a:solidFill>
              <a:latin typeface="Abadi"/>
            </a:endParaRPr>
          </a:p>
          <a:p>
            <a:r>
              <a:rPr lang="en-US" sz="2400" dirty="0">
                <a:solidFill>
                  <a:srgbClr val="1C7DDB"/>
                </a:solidFill>
                <a:latin typeface="Abadi"/>
                <a:cs typeface="Calibri"/>
              </a:rPr>
              <a:t>An example flowchart may look like the following:</a:t>
            </a:r>
            <a:endParaRPr lang="en-US" sz="2800" dirty="0">
              <a:cs typeface="Calibri"/>
            </a:endParaRPr>
          </a:p>
          <a:p>
            <a:endParaRPr lang="en-GB" dirty="0"/>
          </a:p>
        </p:txBody>
      </p:sp>
      <p:sp>
        <p:nvSpPr>
          <p:cNvPr id="4" name="Slide Number Placeholder 3"/>
          <p:cNvSpPr>
            <a:spLocks noGrp="1"/>
          </p:cNvSpPr>
          <p:nvPr>
            <p:ph type="sldNum" sz="quarter" idx="5"/>
          </p:nvPr>
        </p:nvSpPr>
        <p:spPr/>
        <p:txBody>
          <a:bodyPr/>
          <a:lstStyle/>
          <a:p>
            <a:fld id="{EEBDA0E2-FEBD-4B65-8F16-724CF984F377}" type="slidenum">
              <a:rPr lang="en-US" smtClean="0"/>
              <a:t>18</a:t>
            </a:fld>
            <a:endParaRPr lang="en-US"/>
          </a:p>
        </p:txBody>
      </p:sp>
    </p:spTree>
    <p:extLst>
      <p:ext uri="{BB962C8B-B14F-4D97-AF65-F5344CB8AC3E}">
        <p14:creationId xmlns:p14="http://schemas.microsoft.com/office/powerpoint/2010/main" val="30945762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a:solidFill>
                  <a:srgbClr val="1C7DDB"/>
                </a:solidFill>
                <a:latin typeface="Abadi"/>
              </a:rPr>
              <a:t>- Plot a flowchart which should clearly illustrate how you performed NMF based recommender system</a:t>
            </a:r>
          </a:p>
          <a:p>
            <a:r>
              <a:rPr lang="en-US" sz="2400" dirty="0">
                <a:solidFill>
                  <a:srgbClr val="1C7DDB"/>
                </a:solidFill>
                <a:latin typeface="Abadi"/>
              </a:rPr>
              <a:t>- Briefly explain the flowchart in the slide note</a:t>
            </a:r>
          </a:p>
          <a:p>
            <a:endParaRPr lang="en-US" sz="2400" dirty="0">
              <a:solidFill>
                <a:srgbClr val="1C7DDB"/>
              </a:solidFill>
              <a:latin typeface="Abadi"/>
            </a:endParaRPr>
          </a:p>
          <a:p>
            <a:r>
              <a:rPr lang="en-US" sz="2400" dirty="0">
                <a:solidFill>
                  <a:srgbClr val="1C7DDB"/>
                </a:solidFill>
                <a:latin typeface="Abadi"/>
                <a:cs typeface="Calibri"/>
              </a:rPr>
              <a:t>An example flowchart may look like the following:</a:t>
            </a:r>
            <a:endParaRPr lang="en-US" sz="2800" dirty="0">
              <a:cs typeface="Calibri"/>
            </a:endParaRPr>
          </a:p>
          <a:p>
            <a:endParaRPr lang="en-GB" dirty="0"/>
          </a:p>
        </p:txBody>
      </p:sp>
      <p:sp>
        <p:nvSpPr>
          <p:cNvPr id="4" name="Slide Number Placeholder 3"/>
          <p:cNvSpPr>
            <a:spLocks noGrp="1"/>
          </p:cNvSpPr>
          <p:nvPr>
            <p:ph type="sldNum" sz="quarter" idx="5"/>
          </p:nvPr>
        </p:nvSpPr>
        <p:spPr/>
        <p:txBody>
          <a:bodyPr/>
          <a:lstStyle/>
          <a:p>
            <a:fld id="{EEBDA0E2-FEBD-4B65-8F16-724CF984F377}" type="slidenum">
              <a:rPr lang="en-US" smtClean="0"/>
              <a:t>19</a:t>
            </a:fld>
            <a:endParaRPr lang="en-US"/>
          </a:p>
        </p:txBody>
      </p:sp>
    </p:spTree>
    <p:extLst>
      <p:ext uri="{BB962C8B-B14F-4D97-AF65-F5344CB8AC3E}">
        <p14:creationId xmlns:p14="http://schemas.microsoft.com/office/powerpoint/2010/main" val="39591057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2800" dirty="0">
              <a:solidFill>
                <a:srgbClr val="1C7DDB"/>
              </a:solidFill>
              <a:latin typeface="Abadi"/>
            </a:endParaRPr>
          </a:p>
          <a:p>
            <a:r>
              <a:rPr lang="en-US" sz="2400" dirty="0">
                <a:solidFill>
                  <a:srgbClr val="1C7DDB"/>
                </a:solidFill>
                <a:latin typeface="Abadi"/>
              </a:rPr>
              <a:t>- Plot a flowchart which should clearly illustrate how you performed Neural Network Embedding based recommender system</a:t>
            </a:r>
          </a:p>
          <a:p>
            <a:r>
              <a:rPr lang="en-US" sz="2400" dirty="0">
                <a:solidFill>
                  <a:srgbClr val="1C7DDB"/>
                </a:solidFill>
                <a:latin typeface="Abadi"/>
              </a:rPr>
              <a:t>- Briefly explain the flowchart in the slide note</a:t>
            </a:r>
          </a:p>
          <a:p>
            <a:endParaRPr lang="en-US" sz="2400" dirty="0">
              <a:solidFill>
                <a:srgbClr val="1C7DDB"/>
              </a:solidFill>
              <a:latin typeface="Abadi"/>
            </a:endParaRPr>
          </a:p>
          <a:p>
            <a:r>
              <a:rPr lang="en-US" sz="2400" dirty="0">
                <a:solidFill>
                  <a:srgbClr val="1C7DDB"/>
                </a:solidFill>
                <a:latin typeface="Abadi"/>
                <a:cs typeface="Calibri"/>
              </a:rPr>
              <a:t>An example flowchart may look like the following:</a:t>
            </a:r>
            <a:endParaRPr lang="en-US" sz="2800" dirty="0">
              <a:cs typeface="Calibri"/>
            </a:endParaRPr>
          </a:p>
          <a:p>
            <a:endParaRPr lang="en-GB" dirty="0"/>
          </a:p>
        </p:txBody>
      </p:sp>
      <p:sp>
        <p:nvSpPr>
          <p:cNvPr id="4" name="Slide Number Placeholder 3"/>
          <p:cNvSpPr>
            <a:spLocks noGrp="1"/>
          </p:cNvSpPr>
          <p:nvPr>
            <p:ph type="sldNum" sz="quarter" idx="5"/>
          </p:nvPr>
        </p:nvSpPr>
        <p:spPr/>
        <p:txBody>
          <a:bodyPr/>
          <a:lstStyle/>
          <a:p>
            <a:fld id="{EEBDA0E2-FEBD-4B65-8F16-724CF984F377}" type="slidenum">
              <a:rPr lang="en-US" smtClean="0"/>
              <a:t>20</a:t>
            </a:fld>
            <a:endParaRPr lang="en-US"/>
          </a:p>
        </p:txBody>
      </p:sp>
    </p:spTree>
    <p:extLst>
      <p:ext uri="{BB962C8B-B14F-4D97-AF65-F5344CB8AC3E}">
        <p14:creationId xmlns:p14="http://schemas.microsoft.com/office/powerpoint/2010/main" val="205071583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Char char="-"/>
            </a:pPr>
            <a:r>
              <a:rPr lang="en-US" sz="2400" dirty="0">
                <a:solidFill>
                  <a:srgbClr val="1C7DDB"/>
                </a:solidFill>
                <a:latin typeface="Abadi"/>
              </a:rPr>
              <a:t>Plot a </a:t>
            </a:r>
            <a:r>
              <a:rPr lang="en-US" sz="2400" dirty="0" err="1">
                <a:solidFill>
                  <a:srgbClr val="1C7DDB"/>
                </a:solidFill>
                <a:latin typeface="Abadi"/>
              </a:rPr>
              <a:t>barchart</a:t>
            </a:r>
            <a:r>
              <a:rPr lang="en-US" sz="2400" dirty="0">
                <a:solidFill>
                  <a:srgbClr val="1C7DDB"/>
                </a:solidFill>
                <a:latin typeface="Abadi"/>
              </a:rPr>
              <a:t> visualizing the performance metric (such as RMSE) of different collaborative-filtering models you have built so far</a:t>
            </a:r>
          </a:p>
          <a:p>
            <a:pPr>
              <a:buFontTx/>
              <a:buChar char="-"/>
            </a:pPr>
            <a:r>
              <a:rPr lang="en-US" sz="2400" dirty="0">
                <a:solidFill>
                  <a:srgbClr val="1C7DDB"/>
                </a:solidFill>
                <a:latin typeface="Abadi"/>
              </a:rPr>
              <a:t>Briefly explain the </a:t>
            </a:r>
            <a:r>
              <a:rPr lang="en-US" sz="2400" dirty="0" err="1">
                <a:solidFill>
                  <a:srgbClr val="1C7DDB"/>
                </a:solidFill>
                <a:latin typeface="Abadi"/>
              </a:rPr>
              <a:t>barchart</a:t>
            </a:r>
            <a:r>
              <a:rPr lang="en-US" sz="2400" dirty="0">
                <a:solidFill>
                  <a:srgbClr val="1C7DDB"/>
                </a:solidFill>
                <a:latin typeface="Abadi"/>
              </a:rPr>
              <a:t> in the slide note</a:t>
            </a:r>
          </a:p>
          <a:p>
            <a:r>
              <a:rPr lang="en-US" sz="2400" dirty="0">
                <a:solidFill>
                  <a:srgbClr val="1C7DDB"/>
                </a:solidFill>
                <a:latin typeface="Abadi"/>
              </a:rPr>
              <a:t>A sample </a:t>
            </a:r>
            <a:r>
              <a:rPr lang="en-US" sz="2400" dirty="0" err="1">
                <a:solidFill>
                  <a:srgbClr val="1C7DDB"/>
                </a:solidFill>
                <a:latin typeface="Abadi"/>
              </a:rPr>
              <a:t>barchart</a:t>
            </a:r>
            <a:r>
              <a:rPr lang="en-US" sz="2400" dirty="0">
                <a:solidFill>
                  <a:srgbClr val="1C7DDB"/>
                </a:solidFill>
                <a:latin typeface="Abadi"/>
              </a:rPr>
              <a:t> may look like the following</a:t>
            </a:r>
          </a:p>
          <a:p>
            <a:endParaRPr lang="en-GB" dirty="0"/>
          </a:p>
        </p:txBody>
      </p:sp>
      <p:sp>
        <p:nvSpPr>
          <p:cNvPr id="4" name="Slide Number Placeholder 3"/>
          <p:cNvSpPr>
            <a:spLocks noGrp="1"/>
          </p:cNvSpPr>
          <p:nvPr>
            <p:ph type="sldNum" sz="quarter" idx="5"/>
          </p:nvPr>
        </p:nvSpPr>
        <p:spPr/>
        <p:txBody>
          <a:bodyPr/>
          <a:lstStyle/>
          <a:p>
            <a:fld id="{EEBDA0E2-FEBD-4B65-8F16-724CF984F377}" type="slidenum">
              <a:rPr lang="en-US" smtClean="0"/>
              <a:t>21</a:t>
            </a:fld>
            <a:endParaRPr lang="en-US"/>
          </a:p>
        </p:txBody>
      </p:sp>
    </p:spTree>
    <p:extLst>
      <p:ext uri="{BB962C8B-B14F-4D97-AF65-F5344CB8AC3E}">
        <p14:creationId xmlns:p14="http://schemas.microsoft.com/office/powerpoint/2010/main" val="42030493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EBDA0E2-FEBD-4B65-8F16-724CF984F377}" type="slidenum">
              <a:rPr lang="en-US" smtClean="0"/>
              <a:t>25</a:t>
            </a:fld>
            <a:endParaRPr lang="en-US"/>
          </a:p>
        </p:txBody>
      </p:sp>
    </p:spTree>
    <p:extLst>
      <p:ext uri="{BB962C8B-B14F-4D97-AF65-F5344CB8AC3E}">
        <p14:creationId xmlns:p14="http://schemas.microsoft.com/office/powerpoint/2010/main" val="998503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2</a:t>
            </a:fld>
            <a:endParaRPr lang="en-US" dirty="0"/>
          </a:p>
        </p:txBody>
      </p:sp>
    </p:spTree>
    <p:extLst>
      <p:ext uri="{BB962C8B-B14F-4D97-AF65-F5344CB8AC3E}">
        <p14:creationId xmlns:p14="http://schemas.microsoft.com/office/powerpoint/2010/main" val="42083152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Char char="-"/>
            </a:pPr>
            <a:r>
              <a:rPr lang="en-US" dirty="0">
                <a:solidFill>
                  <a:srgbClr val="1C7DDB"/>
                </a:solidFill>
                <a:latin typeface="Abadi"/>
              </a:rPr>
              <a:t>Place the </a:t>
            </a:r>
            <a:r>
              <a:rPr lang="en-US" dirty="0" err="1">
                <a:solidFill>
                  <a:srgbClr val="1C7DDB"/>
                </a:solidFill>
                <a:latin typeface="Abadi"/>
              </a:rPr>
              <a:t>barchart</a:t>
            </a:r>
            <a:r>
              <a:rPr lang="en-US" dirty="0">
                <a:solidFill>
                  <a:srgbClr val="1C7DDB"/>
                </a:solidFill>
                <a:latin typeface="Abadi"/>
              </a:rPr>
              <a:t> of course counts per genre here</a:t>
            </a:r>
          </a:p>
          <a:p>
            <a:pPr>
              <a:buFontTx/>
              <a:buChar char="-"/>
            </a:pPr>
            <a:r>
              <a:rPr lang="en-US" dirty="0">
                <a:solidFill>
                  <a:srgbClr val="1C7DDB"/>
                </a:solidFill>
                <a:latin typeface="Abadi"/>
              </a:rPr>
              <a:t>Briefly explain the </a:t>
            </a:r>
            <a:r>
              <a:rPr lang="en-US" dirty="0" err="1">
                <a:solidFill>
                  <a:srgbClr val="1C7DDB"/>
                </a:solidFill>
                <a:latin typeface="Abadi"/>
              </a:rPr>
              <a:t>barchart</a:t>
            </a:r>
            <a:r>
              <a:rPr lang="en-US" dirty="0">
                <a:solidFill>
                  <a:srgbClr val="1C7DDB"/>
                </a:solidFill>
                <a:latin typeface="Abadi"/>
              </a:rPr>
              <a:t> in the slide notes (for peer-review purpose)</a:t>
            </a:r>
          </a:p>
          <a:p>
            <a:pPr>
              <a:buFontTx/>
              <a:buChar char="-"/>
            </a:pPr>
            <a:r>
              <a:rPr lang="en-US" dirty="0">
                <a:solidFill>
                  <a:srgbClr val="1C7DDB"/>
                </a:solidFill>
                <a:latin typeface="Abadi"/>
              </a:rPr>
              <a:t>A sample bar chart may look like the following:</a:t>
            </a:r>
          </a:p>
          <a:p>
            <a:endParaRPr lang="en-GB" dirty="0"/>
          </a:p>
        </p:txBody>
      </p:sp>
      <p:sp>
        <p:nvSpPr>
          <p:cNvPr id="4" name="Slide Number Placeholder 3"/>
          <p:cNvSpPr>
            <a:spLocks noGrp="1"/>
          </p:cNvSpPr>
          <p:nvPr>
            <p:ph type="sldNum" sz="quarter" idx="5"/>
          </p:nvPr>
        </p:nvSpPr>
        <p:spPr/>
        <p:txBody>
          <a:bodyPr/>
          <a:lstStyle/>
          <a:p>
            <a:fld id="{EEBDA0E2-FEBD-4B65-8F16-724CF984F377}" type="slidenum">
              <a:rPr lang="en-US" smtClean="0"/>
              <a:t>5</a:t>
            </a:fld>
            <a:endParaRPr lang="en-US"/>
          </a:p>
        </p:txBody>
      </p:sp>
    </p:spTree>
    <p:extLst>
      <p:ext uri="{BB962C8B-B14F-4D97-AF65-F5344CB8AC3E}">
        <p14:creationId xmlns:p14="http://schemas.microsoft.com/office/powerpoint/2010/main" val="3047001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19C58B-BDF2-A106-586D-2043094277C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13E1233-9BAD-6645-C70C-02260A29429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5F1EB24-775D-B366-B6F4-7C23345EFFBE}"/>
              </a:ext>
            </a:extLst>
          </p:cNvPr>
          <p:cNvSpPr>
            <a:spLocks noGrp="1"/>
          </p:cNvSpPr>
          <p:nvPr>
            <p:ph type="body" idx="1"/>
          </p:nvPr>
        </p:nvSpPr>
        <p:spPr/>
        <p:txBody>
          <a:bodyPr/>
          <a:lstStyle/>
          <a:p>
            <a:r>
              <a:rPr lang="en-US" dirty="0">
                <a:solidFill>
                  <a:srgbClr val="1C7DDB"/>
                </a:solidFill>
                <a:latin typeface="Abadi"/>
              </a:rPr>
              <a:t>- Place the histogram showing the enrollment distributions here, e.g., it  clearly shows how many users enrolled in just 1 course or how many enrolled 10 courses, etc.</a:t>
            </a:r>
          </a:p>
          <a:p>
            <a:r>
              <a:rPr lang="en-US" dirty="0">
                <a:solidFill>
                  <a:srgbClr val="1C7DDB"/>
                </a:solidFill>
                <a:latin typeface="Abadi"/>
              </a:rPr>
              <a:t>- Briefly explain the histogram in the slide notes (for peer-review purpose)</a:t>
            </a:r>
            <a:endParaRPr lang="en-US" dirty="0">
              <a:solidFill>
                <a:srgbClr val="1C7DDB"/>
              </a:solidFill>
              <a:latin typeface="Abadi"/>
              <a:cs typeface="Calibri"/>
            </a:endParaRPr>
          </a:p>
          <a:p>
            <a:r>
              <a:rPr lang="en-US" dirty="0">
                <a:solidFill>
                  <a:srgbClr val="1C7DDB"/>
                </a:solidFill>
                <a:latin typeface="Abadi"/>
                <a:cs typeface="Calibri"/>
              </a:rPr>
              <a:t>- A sample histogram may look like the following:</a:t>
            </a:r>
          </a:p>
          <a:p>
            <a:endParaRPr lang="en-GB" dirty="0"/>
          </a:p>
        </p:txBody>
      </p:sp>
      <p:sp>
        <p:nvSpPr>
          <p:cNvPr id="4" name="Slide Number Placeholder 3">
            <a:extLst>
              <a:ext uri="{FF2B5EF4-FFF2-40B4-BE49-F238E27FC236}">
                <a16:creationId xmlns:a16="http://schemas.microsoft.com/office/drawing/2014/main" id="{6445BD46-F9DF-A2B9-1983-D0EF6844161D}"/>
              </a:ext>
            </a:extLst>
          </p:cNvPr>
          <p:cNvSpPr>
            <a:spLocks noGrp="1"/>
          </p:cNvSpPr>
          <p:nvPr>
            <p:ph type="sldNum" sz="quarter" idx="5"/>
          </p:nvPr>
        </p:nvSpPr>
        <p:spPr/>
        <p:txBody>
          <a:bodyPr/>
          <a:lstStyle/>
          <a:p>
            <a:fld id="{EEBDA0E2-FEBD-4B65-8F16-724CF984F377}" type="slidenum">
              <a:rPr lang="en-US" smtClean="0"/>
              <a:t>6</a:t>
            </a:fld>
            <a:endParaRPr lang="en-US"/>
          </a:p>
        </p:txBody>
      </p:sp>
    </p:spTree>
    <p:extLst>
      <p:ext uri="{BB962C8B-B14F-4D97-AF65-F5344CB8AC3E}">
        <p14:creationId xmlns:p14="http://schemas.microsoft.com/office/powerpoint/2010/main" val="40185212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1C7DDB"/>
                </a:solidFill>
                <a:latin typeface="Abadi"/>
              </a:rPr>
              <a:t>- Place the histogram showing the enrollment distributions here, e.g., it  clearly shows how many users enrolled in just 1 course or how many enrolled 10 courses, etc.</a:t>
            </a:r>
          </a:p>
          <a:p>
            <a:r>
              <a:rPr lang="en-US" dirty="0">
                <a:solidFill>
                  <a:srgbClr val="1C7DDB"/>
                </a:solidFill>
                <a:latin typeface="Abadi"/>
              </a:rPr>
              <a:t>- Briefly explain the histogram in the slide notes (for peer-review purpose)</a:t>
            </a:r>
            <a:endParaRPr lang="en-US" dirty="0">
              <a:solidFill>
                <a:srgbClr val="1C7DDB"/>
              </a:solidFill>
              <a:latin typeface="Abadi"/>
              <a:cs typeface="Calibri"/>
            </a:endParaRPr>
          </a:p>
          <a:p>
            <a:r>
              <a:rPr lang="en-US" dirty="0">
                <a:solidFill>
                  <a:srgbClr val="1C7DDB"/>
                </a:solidFill>
                <a:latin typeface="Abadi"/>
                <a:cs typeface="Calibri"/>
              </a:rPr>
              <a:t>- A sample histogram may look like the following:</a:t>
            </a:r>
          </a:p>
          <a:p>
            <a:endParaRPr lang="en-GB" dirty="0"/>
          </a:p>
        </p:txBody>
      </p:sp>
      <p:sp>
        <p:nvSpPr>
          <p:cNvPr id="4" name="Slide Number Placeholder 3"/>
          <p:cNvSpPr>
            <a:spLocks noGrp="1"/>
          </p:cNvSpPr>
          <p:nvPr>
            <p:ph type="sldNum" sz="quarter" idx="5"/>
          </p:nvPr>
        </p:nvSpPr>
        <p:spPr/>
        <p:txBody>
          <a:bodyPr/>
          <a:lstStyle/>
          <a:p>
            <a:fld id="{EEBDA0E2-FEBD-4B65-8F16-724CF984F377}" type="slidenum">
              <a:rPr lang="en-US" smtClean="0"/>
              <a:t>7</a:t>
            </a:fld>
            <a:endParaRPr lang="en-US"/>
          </a:p>
        </p:txBody>
      </p:sp>
    </p:spTree>
    <p:extLst>
      <p:ext uri="{BB962C8B-B14F-4D97-AF65-F5344CB8AC3E}">
        <p14:creationId xmlns:p14="http://schemas.microsoft.com/office/powerpoint/2010/main" val="31295785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Char char="-"/>
            </a:pPr>
            <a:r>
              <a:rPr lang="en-US" dirty="0">
                <a:solidFill>
                  <a:srgbClr val="1C7DDB"/>
                </a:solidFill>
                <a:latin typeface="Abadi"/>
              </a:rPr>
              <a:t>List the most popular 20 courses here</a:t>
            </a:r>
          </a:p>
          <a:p>
            <a:pPr>
              <a:buFontTx/>
              <a:buChar char="-"/>
            </a:pPr>
            <a:r>
              <a:rPr lang="en-US" dirty="0">
                <a:solidFill>
                  <a:srgbClr val="1C7DDB"/>
                </a:solidFill>
                <a:latin typeface="Abadi"/>
              </a:rPr>
              <a:t>Briefly explain the course list in the slide notes (for peer-review purpose)</a:t>
            </a:r>
            <a:endParaRPr lang="en-US" dirty="0">
              <a:solidFill>
                <a:srgbClr val="1C7DDB"/>
              </a:solidFill>
              <a:latin typeface="Abadi"/>
              <a:cs typeface="Calibri"/>
            </a:endParaRPr>
          </a:p>
          <a:p>
            <a:endParaRPr lang="en-GB" dirty="0"/>
          </a:p>
        </p:txBody>
      </p:sp>
      <p:sp>
        <p:nvSpPr>
          <p:cNvPr id="4" name="Slide Number Placeholder 3"/>
          <p:cNvSpPr>
            <a:spLocks noGrp="1"/>
          </p:cNvSpPr>
          <p:nvPr>
            <p:ph type="sldNum" sz="quarter" idx="5"/>
          </p:nvPr>
        </p:nvSpPr>
        <p:spPr/>
        <p:txBody>
          <a:bodyPr/>
          <a:lstStyle/>
          <a:p>
            <a:fld id="{EEBDA0E2-FEBD-4B65-8F16-724CF984F377}" type="slidenum">
              <a:rPr lang="en-US" smtClean="0"/>
              <a:t>8</a:t>
            </a:fld>
            <a:endParaRPr lang="en-US"/>
          </a:p>
        </p:txBody>
      </p:sp>
    </p:spTree>
    <p:extLst>
      <p:ext uri="{BB962C8B-B14F-4D97-AF65-F5344CB8AC3E}">
        <p14:creationId xmlns:p14="http://schemas.microsoft.com/office/powerpoint/2010/main" val="16001621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Char char="-"/>
            </a:pPr>
            <a:r>
              <a:rPr lang="en-US" dirty="0">
                <a:solidFill>
                  <a:srgbClr val="1C7DDB"/>
                </a:solidFill>
                <a:latin typeface="Abadi"/>
              </a:rPr>
              <a:t>Place the word cloud (created from course titles) here</a:t>
            </a:r>
          </a:p>
          <a:p>
            <a:pPr>
              <a:buFontTx/>
              <a:buChar char="-"/>
            </a:pPr>
            <a:endParaRPr lang="en-US" dirty="0">
              <a:solidFill>
                <a:srgbClr val="1C7DDB"/>
              </a:solidFill>
              <a:latin typeface="Abadi"/>
              <a:cs typeface="Calibri"/>
            </a:endParaRPr>
          </a:p>
          <a:p>
            <a:pPr>
              <a:buFontTx/>
              <a:buChar char="-"/>
            </a:pPr>
            <a:r>
              <a:rPr lang="en-US" dirty="0">
                <a:solidFill>
                  <a:srgbClr val="1C7DDB"/>
                </a:solidFill>
                <a:latin typeface="Abadi"/>
                <a:cs typeface="Calibri"/>
              </a:rPr>
              <a:t>Briefly explain the word cloud in the slide note (for peer-review purpose)</a:t>
            </a:r>
            <a:endParaRPr lang="en-US" sz="2800" dirty="0">
              <a:cs typeface="Calibri"/>
            </a:endParaRPr>
          </a:p>
          <a:p>
            <a:endParaRPr lang="en-GB" dirty="0"/>
          </a:p>
        </p:txBody>
      </p:sp>
      <p:sp>
        <p:nvSpPr>
          <p:cNvPr id="4" name="Slide Number Placeholder 3"/>
          <p:cNvSpPr>
            <a:spLocks noGrp="1"/>
          </p:cNvSpPr>
          <p:nvPr>
            <p:ph type="sldNum" sz="quarter" idx="5"/>
          </p:nvPr>
        </p:nvSpPr>
        <p:spPr/>
        <p:txBody>
          <a:bodyPr/>
          <a:lstStyle/>
          <a:p>
            <a:fld id="{EEBDA0E2-FEBD-4B65-8F16-724CF984F377}" type="slidenum">
              <a:rPr lang="en-US" smtClean="0"/>
              <a:t>9</a:t>
            </a:fld>
            <a:endParaRPr lang="en-US"/>
          </a:p>
        </p:txBody>
      </p:sp>
    </p:spTree>
    <p:extLst>
      <p:ext uri="{BB962C8B-B14F-4D97-AF65-F5344CB8AC3E}">
        <p14:creationId xmlns:p14="http://schemas.microsoft.com/office/powerpoint/2010/main" val="40767396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1C7DDB"/>
                </a:solidFill>
                <a:latin typeface="Abadi"/>
              </a:rPr>
              <a:t>- Plot a flowchart which should clearly illustrate how you implemented the content-based recommender system using user profile vectors and course genre vectors</a:t>
            </a:r>
          </a:p>
          <a:p>
            <a:pPr>
              <a:buFontTx/>
              <a:buChar char="-"/>
            </a:pPr>
            <a:r>
              <a:rPr lang="en-US" dirty="0">
                <a:solidFill>
                  <a:srgbClr val="1C7DDB"/>
                </a:solidFill>
                <a:latin typeface="Abadi"/>
              </a:rPr>
              <a:t>Briefly explain the flowchart in the slide note</a:t>
            </a:r>
          </a:p>
          <a:p>
            <a:r>
              <a:rPr lang="en-US" dirty="0">
                <a:solidFill>
                  <a:srgbClr val="1C7DDB"/>
                </a:solidFill>
                <a:latin typeface="Abadi"/>
                <a:cs typeface="Calibri"/>
              </a:rPr>
              <a:t>An example flowchart may look like the following:</a:t>
            </a:r>
            <a:endParaRPr lang="en-US" sz="2800" dirty="0">
              <a:cs typeface="Calibri"/>
            </a:endParaRPr>
          </a:p>
          <a:p>
            <a:endParaRPr lang="en-GB" dirty="0"/>
          </a:p>
        </p:txBody>
      </p:sp>
      <p:sp>
        <p:nvSpPr>
          <p:cNvPr id="4" name="Slide Number Placeholder 3"/>
          <p:cNvSpPr>
            <a:spLocks noGrp="1"/>
          </p:cNvSpPr>
          <p:nvPr>
            <p:ph type="sldNum" sz="quarter" idx="5"/>
          </p:nvPr>
        </p:nvSpPr>
        <p:spPr/>
        <p:txBody>
          <a:bodyPr/>
          <a:lstStyle/>
          <a:p>
            <a:fld id="{EEBDA0E2-FEBD-4B65-8F16-724CF984F377}" type="slidenum">
              <a:rPr lang="en-US" smtClean="0"/>
              <a:t>11</a:t>
            </a:fld>
            <a:endParaRPr lang="en-US"/>
          </a:p>
        </p:txBody>
      </p:sp>
    </p:spTree>
    <p:extLst>
      <p:ext uri="{BB962C8B-B14F-4D97-AF65-F5344CB8AC3E}">
        <p14:creationId xmlns:p14="http://schemas.microsoft.com/office/powerpoint/2010/main" val="13575263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1C7DDB"/>
                </a:solidFill>
                <a:latin typeface="Abadi"/>
              </a:rPr>
              <a:t>Place your hyper-parameter settings, such as recommendation score or course similarity thresholds, etc.</a:t>
            </a:r>
          </a:p>
          <a:p>
            <a:r>
              <a:rPr lang="en-US" dirty="0">
                <a:solidFill>
                  <a:srgbClr val="1C7DDB"/>
                </a:solidFill>
                <a:latin typeface="Abadi"/>
                <a:cs typeface="Calibri"/>
              </a:rPr>
              <a:t>Note: if you have tried multiple hyper-parameters, you may group and show all results in a grouped bar chart</a:t>
            </a:r>
            <a:endParaRPr lang="en-US" sz="2800" dirty="0">
              <a:cs typeface="Calibri"/>
            </a:endParaRPr>
          </a:p>
          <a:p>
            <a:endParaRPr lang="en-GB" dirty="0"/>
          </a:p>
          <a:p>
            <a:pPr defTabSz="1819061">
              <a:defRPr/>
            </a:pPr>
            <a:r>
              <a:rPr lang="en-US" dirty="0">
                <a:solidFill>
                  <a:srgbClr val="1C7DDB"/>
                </a:solidFill>
                <a:latin typeface="Abadi"/>
              </a:rPr>
              <a:t>On average, how many new/unseen courses have been recommended per user (in the test user dataset)</a:t>
            </a:r>
          </a:p>
          <a:p>
            <a:pPr defTabSz="1819061">
              <a:defRPr/>
            </a:pPr>
            <a:endParaRPr lang="en-US" sz="2800" dirty="0">
              <a:cs typeface="Calibri"/>
            </a:endParaRPr>
          </a:p>
          <a:p>
            <a:pPr defTabSz="1819061">
              <a:defRPr/>
            </a:pPr>
            <a:r>
              <a:rPr lang="en-US" dirty="0">
                <a:solidFill>
                  <a:srgbClr val="1C7DDB"/>
                </a:solidFill>
                <a:latin typeface="Abadi"/>
              </a:rPr>
              <a:t>What are the most frequently recommended courses? Return the top-10 commonly recommended courses across all users</a:t>
            </a:r>
          </a:p>
          <a:p>
            <a:endParaRPr lang="en-GB" dirty="0"/>
          </a:p>
        </p:txBody>
      </p:sp>
      <p:sp>
        <p:nvSpPr>
          <p:cNvPr id="4" name="Slide Number Placeholder 3"/>
          <p:cNvSpPr>
            <a:spLocks noGrp="1"/>
          </p:cNvSpPr>
          <p:nvPr>
            <p:ph type="sldNum" sz="quarter" idx="5"/>
          </p:nvPr>
        </p:nvSpPr>
        <p:spPr/>
        <p:txBody>
          <a:bodyPr/>
          <a:lstStyle/>
          <a:p>
            <a:fld id="{EEBDA0E2-FEBD-4B65-8F16-724CF984F377}" type="slidenum">
              <a:rPr lang="en-US" smtClean="0"/>
              <a:t>12</a:t>
            </a:fld>
            <a:endParaRPr lang="en-US"/>
          </a:p>
        </p:txBody>
      </p:sp>
    </p:spTree>
    <p:extLst>
      <p:ext uri="{BB962C8B-B14F-4D97-AF65-F5344CB8AC3E}">
        <p14:creationId xmlns:p14="http://schemas.microsoft.com/office/powerpoint/2010/main" val="1337029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92FDF747-B622-7F48-9215-C3A606BDEB98}"/>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372729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DD383-EB92-5540-96BB-199B7760EF4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9FED7B-4DA5-4346-B7E2-D18782430F68}"/>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2B5F2C-52A9-3047-A473-9FFC051518A0}"/>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7/17/2025</a:t>
            </a:fld>
            <a:endParaRPr lang="en-US"/>
          </a:p>
        </p:txBody>
      </p:sp>
      <p:sp>
        <p:nvSpPr>
          <p:cNvPr id="5" name="Footer Placeholder 4">
            <a:extLst>
              <a:ext uri="{FF2B5EF4-FFF2-40B4-BE49-F238E27FC236}">
                <a16:creationId xmlns:a16="http://schemas.microsoft.com/office/drawing/2014/main" id="{DAC041C9-0677-664D-B2BB-69B0A6A7093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E0B34EA4-D670-2C41-9EF4-392023D22E4F}"/>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748549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05DB93-A58E-714C-BD6E-76F1D21AEA05}"/>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DF83819-F149-7645-A0DD-B53DD9D84837}"/>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DFB065F-A67E-EF4E-A12F-EB30F584E490}"/>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7/17/2025</a:t>
            </a:fld>
            <a:endParaRPr lang="en-US"/>
          </a:p>
        </p:txBody>
      </p:sp>
      <p:sp>
        <p:nvSpPr>
          <p:cNvPr id="5" name="Footer Placeholder 4">
            <a:extLst>
              <a:ext uri="{FF2B5EF4-FFF2-40B4-BE49-F238E27FC236}">
                <a16:creationId xmlns:a16="http://schemas.microsoft.com/office/drawing/2014/main" id="{356E9D5F-8CC5-8740-9426-35E9D812FC6B}"/>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BB1DE0B-93CB-5C41-B581-C00D0F9F7CC2}"/>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857294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CE525-4063-4C4F-8334-FBA02DB6937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CB14EC97-9D34-BE48-9367-02F3BA14827A}"/>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BB8E19-FEF2-7A4B-8575-5AFEB134BC56}"/>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7/17/2025</a:t>
            </a:fld>
            <a:endParaRPr lang="en-US"/>
          </a:p>
        </p:txBody>
      </p:sp>
      <p:sp>
        <p:nvSpPr>
          <p:cNvPr id="5" name="Footer Placeholder 4">
            <a:extLst>
              <a:ext uri="{FF2B5EF4-FFF2-40B4-BE49-F238E27FC236}">
                <a16:creationId xmlns:a16="http://schemas.microsoft.com/office/drawing/2014/main" id="{513A4E28-3138-784C-8CBB-8586D8EE030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FB07D0F-3645-6B43-9AD7-762199572C65}"/>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6698371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63CE8-FC8A-B648-971E-6DC96997A7A7}"/>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C634958-58AE-3F4E-8C00-440B25A937A7}"/>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5872462-6007-A64A-86E6-F5ED46C87269}"/>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7/17/2025</a:t>
            </a:fld>
            <a:endParaRPr lang="en-US"/>
          </a:p>
        </p:txBody>
      </p:sp>
      <p:sp>
        <p:nvSpPr>
          <p:cNvPr id="5" name="Footer Placeholder 4">
            <a:extLst>
              <a:ext uri="{FF2B5EF4-FFF2-40B4-BE49-F238E27FC236}">
                <a16:creationId xmlns:a16="http://schemas.microsoft.com/office/drawing/2014/main" id="{99D379FD-EE00-8243-9FA5-BC4C116FAB7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E72C754-6A4A-424A-B972-C341147C4E0D}"/>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983851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B8FC9-14F0-064F-BEB7-9DA0B582216D}"/>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9F565333-3885-5246-9997-584B944334CC}"/>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2A3D495-0AB7-4245-BD03-FEF725EE8B32}"/>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7A3532B-22A8-4948-8614-690AB67FC7F6}"/>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7/17/2025</a:t>
            </a:fld>
            <a:endParaRPr lang="en-US"/>
          </a:p>
        </p:txBody>
      </p:sp>
      <p:sp>
        <p:nvSpPr>
          <p:cNvPr id="6" name="Footer Placeholder 5">
            <a:extLst>
              <a:ext uri="{FF2B5EF4-FFF2-40B4-BE49-F238E27FC236}">
                <a16:creationId xmlns:a16="http://schemas.microsoft.com/office/drawing/2014/main" id="{BE45A5D6-868E-4849-A5DA-84702CEDFE8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D682E35-43FC-E946-AA84-7E00546A24B6}"/>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445983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14121-1457-7D45-BFFD-BECD6649741B}"/>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6CE09A76-C125-0945-BCD8-FF2A0498A56E}"/>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5B142CC-BC3F-664E-A6C2-3854B8D4E8C7}"/>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2FA8D54-9ED9-E345-B69E-FF5D485B134B}"/>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9B295F-F3C2-5646-A5F3-194FE6EFEB29}"/>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516157-5FC9-E841-A6FC-14EBCFDEC672}"/>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7/17/2025</a:t>
            </a:fld>
            <a:endParaRPr lang="en-US"/>
          </a:p>
        </p:txBody>
      </p:sp>
      <p:sp>
        <p:nvSpPr>
          <p:cNvPr id="8" name="Footer Placeholder 7">
            <a:extLst>
              <a:ext uri="{FF2B5EF4-FFF2-40B4-BE49-F238E27FC236}">
                <a16:creationId xmlns:a16="http://schemas.microsoft.com/office/drawing/2014/main" id="{3544E072-D5B7-D647-82C0-40BEAE857D43}"/>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47A73D6E-2A82-7344-BB8C-513E6DA4E143}"/>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472103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9B4CE-9E7B-564C-A6C3-DCABF996FBD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4CF8A31D-92A5-DF47-9C3A-9F9C1CF8FC6B}"/>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7/17/2025</a:t>
            </a:fld>
            <a:endParaRPr lang="en-US"/>
          </a:p>
        </p:txBody>
      </p:sp>
      <p:sp>
        <p:nvSpPr>
          <p:cNvPr id="4" name="Footer Placeholder 3">
            <a:extLst>
              <a:ext uri="{FF2B5EF4-FFF2-40B4-BE49-F238E27FC236}">
                <a16:creationId xmlns:a16="http://schemas.microsoft.com/office/drawing/2014/main" id="{FFE7EADA-8BC4-974C-BBA1-7390F15FD58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E89EC0A8-C281-FF40-A774-EAF6089BB00F}"/>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2428588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F027EBC-C9EC-5844-B3BF-5151B2F70EA4}"/>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7/17/2025</a:t>
            </a:fld>
            <a:endParaRPr lang="en-US"/>
          </a:p>
        </p:txBody>
      </p:sp>
      <p:sp>
        <p:nvSpPr>
          <p:cNvPr id="3" name="Footer Placeholder 2">
            <a:extLst>
              <a:ext uri="{FF2B5EF4-FFF2-40B4-BE49-F238E27FC236}">
                <a16:creationId xmlns:a16="http://schemas.microsoft.com/office/drawing/2014/main" id="{A9F664BF-C7CE-DC46-9D6D-A9335EE9D8B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6A1AAD4E-B732-E349-8793-C20A3D6B70AE}"/>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14186288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3A651-FEEA-2140-82D8-9C06A36F929A}"/>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D2DAEA-C881-354D-A17E-2A95857F0CA4}"/>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02148C2-62EB-B446-BB7C-69F5E480649F}"/>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14D069-D155-9141-9045-DB41904753A7}"/>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7/17/2025</a:t>
            </a:fld>
            <a:endParaRPr lang="en-US"/>
          </a:p>
        </p:txBody>
      </p:sp>
      <p:sp>
        <p:nvSpPr>
          <p:cNvPr id="6" name="Footer Placeholder 5">
            <a:extLst>
              <a:ext uri="{FF2B5EF4-FFF2-40B4-BE49-F238E27FC236}">
                <a16:creationId xmlns:a16="http://schemas.microsoft.com/office/drawing/2014/main" id="{2C0EE34C-EABB-6848-A341-7CA0C293798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C0C04AAD-C125-DD44-8102-9F28820805FD}"/>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4126351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D611A-FFDF-C848-A433-C5B125C402E0}"/>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96C0E97-AC3D-784B-96B7-0D18B5A35AE1}"/>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B37986-0214-C348-AB5F-D54BF2881077}"/>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F6860A9-8610-9347-BAE7-F23CCA13E55B}"/>
              </a:ext>
            </a:extLst>
          </p:cNvPr>
          <p:cNvSpPr>
            <a:spLocks noGrp="1"/>
          </p:cNvSpPr>
          <p:nvPr>
            <p:ph type="dt" sz="half" idx="10"/>
          </p:nvPr>
        </p:nvSpPr>
        <p:spPr>
          <a:xfrm>
            <a:off x="838200" y="6356350"/>
            <a:ext cx="2743200" cy="365125"/>
          </a:xfrm>
          <a:prstGeom prst="rect">
            <a:avLst/>
          </a:prstGeom>
        </p:spPr>
        <p:txBody>
          <a:bodyPr/>
          <a:lstStyle/>
          <a:p>
            <a:fld id="{5E4E5C39-FE1E-4048-9E78-68F07A4195FB}" type="datetimeFigureOut">
              <a:rPr lang="en-US" smtClean="0"/>
              <a:t>7/17/2025</a:t>
            </a:fld>
            <a:endParaRPr lang="en-US"/>
          </a:p>
        </p:txBody>
      </p:sp>
      <p:sp>
        <p:nvSpPr>
          <p:cNvPr id="6" name="Footer Placeholder 5">
            <a:extLst>
              <a:ext uri="{FF2B5EF4-FFF2-40B4-BE49-F238E27FC236}">
                <a16:creationId xmlns:a16="http://schemas.microsoft.com/office/drawing/2014/main" id="{14249D7C-BCAA-DE44-AE89-5178DA8D82A1}"/>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55319C3-A65D-764B-BD49-57D0082AE9A9}"/>
              </a:ext>
            </a:extLst>
          </p:cNvPr>
          <p:cNvSpPr>
            <a:spLocks noGrp="1"/>
          </p:cNvSpPr>
          <p:nvPr>
            <p:ph type="sldNum" sz="quarter" idx="12"/>
          </p:nvPr>
        </p:nvSpPr>
        <p:spPr/>
        <p:txBody>
          <a:bodyPr/>
          <a:lstStyle/>
          <a:p>
            <a:fld id="{A190C97C-0095-2443-AC12-FA4CBA4ACD4D}" type="slidenum">
              <a:rPr lang="en-US" smtClean="0"/>
              <a:t>‹#›</a:t>
            </a:fld>
            <a:endParaRPr lang="en-US"/>
          </a:p>
        </p:txBody>
      </p:sp>
    </p:spTree>
    <p:extLst>
      <p:ext uri="{BB962C8B-B14F-4D97-AF65-F5344CB8AC3E}">
        <p14:creationId xmlns:p14="http://schemas.microsoft.com/office/powerpoint/2010/main" val="3349313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A0D5B246-E282-3742-BD72-B1BCDC5A64B4}"/>
              </a:ext>
            </a:extLst>
          </p:cNvPr>
          <p:cNvSpPr>
            <a:spLocks noGrp="1"/>
          </p:cNvSpPr>
          <p:nvPr>
            <p:ph type="sldNum" sz="quarter" idx="4"/>
          </p:nvPr>
        </p:nvSpPr>
        <p:spPr>
          <a:xfrm>
            <a:off x="8714772" y="6025573"/>
            <a:ext cx="2743200" cy="401638"/>
          </a:xfrm>
          <a:prstGeom prst="rect">
            <a:avLst/>
          </a:prstGeom>
        </p:spPr>
        <p:txBody>
          <a:bodyPr vert="horz" lIns="91440" tIns="45720" rIns="91440" bIns="45720" rtlCol="0" anchor="ctr"/>
          <a:lstStyle>
            <a:lvl1pPr algn="r">
              <a:defRPr sz="1600">
                <a:solidFill>
                  <a:srgbClr val="1C7DDB"/>
                </a:solidFill>
                <a:latin typeface="Abadi" panose="020B0604020104020204" pitchFamily="34" charset="0"/>
              </a:defRPr>
            </a:lvl1pPr>
          </a:lstStyle>
          <a:p>
            <a:fld id="{A190C97C-0095-2443-AC12-FA4CBA4ACD4D}" type="slidenum">
              <a:rPr lang="en-US" smtClean="0"/>
              <a:pPr/>
              <a:t>‹#›</a:t>
            </a:fld>
            <a:endParaRPr lang="en-US"/>
          </a:p>
        </p:txBody>
      </p:sp>
    </p:spTree>
    <p:extLst>
      <p:ext uri="{BB962C8B-B14F-4D97-AF65-F5344CB8AC3E}">
        <p14:creationId xmlns:p14="http://schemas.microsoft.com/office/powerpoint/2010/main" val="2647310266"/>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8.png"/><Relationship Id="rId7" Type="http://schemas.openxmlformats.org/officeDocument/2006/relationships/diagramColors" Target="../diagrams/colors1.xml"/><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EBCBB462-34C3-D144-9620-F611A0964A6F}"/>
              </a:ext>
            </a:extLst>
          </p:cNvPr>
          <p:cNvGrpSpPr/>
          <p:nvPr/>
        </p:nvGrpSpPr>
        <p:grpSpPr>
          <a:xfrm>
            <a:off x="3256723" y="2400790"/>
            <a:ext cx="6118575" cy="2838753"/>
            <a:chOff x="5136802" y="3703860"/>
            <a:chExt cx="6118575" cy="2838753"/>
          </a:xfrm>
        </p:grpSpPr>
        <p:pic>
          <p:nvPicPr>
            <p:cNvPr id="4" name="Picture 3">
              <a:extLst>
                <a:ext uri="{FF2B5EF4-FFF2-40B4-BE49-F238E27FC236}">
                  <a16:creationId xmlns:a16="http://schemas.microsoft.com/office/drawing/2014/main" id="{522F046B-F6EE-4E47-8C57-F6A6A097D297}"/>
                </a:ext>
              </a:extLst>
            </p:cNvPr>
            <p:cNvPicPr>
              <a:picLocks noChangeAspect="1"/>
            </p:cNvPicPr>
            <p:nvPr/>
          </p:nvPicPr>
          <p:blipFill>
            <a:blip r:embed="rId3"/>
            <a:stretch>
              <a:fillRect/>
            </a:stretch>
          </p:blipFill>
          <p:spPr>
            <a:xfrm>
              <a:off x="5136802" y="3703860"/>
              <a:ext cx="4612478" cy="2838753"/>
            </a:xfrm>
            <a:prstGeom prst="rect">
              <a:avLst/>
            </a:prstGeom>
            <a:solidFill>
              <a:srgbClr val="FFFFFF">
                <a:shade val="85000"/>
              </a:srgbClr>
            </a:solid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cxnSp>
          <p:nvCxnSpPr>
            <p:cNvPr id="8" name="Straight Arrow Connector 7">
              <a:extLst>
                <a:ext uri="{FF2B5EF4-FFF2-40B4-BE49-F238E27FC236}">
                  <a16:creationId xmlns:a16="http://schemas.microsoft.com/office/drawing/2014/main" id="{284E1D9B-0FCE-1D41-A7A6-A153308B8FAB}"/>
                </a:ext>
              </a:extLst>
            </p:cNvPr>
            <p:cNvCxnSpPr>
              <a:cxnSpLocks/>
            </p:cNvCxnSpPr>
            <p:nvPr/>
          </p:nvCxnSpPr>
          <p:spPr>
            <a:xfrm>
              <a:off x="9872146" y="5166220"/>
              <a:ext cx="885808" cy="0"/>
            </a:xfrm>
            <a:prstGeom prst="straightConnector1">
              <a:avLst/>
            </a:prstGeom>
            <a:ln w="1905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B6D164AC-71BC-794A-89DA-C74C9525C31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757954" y="4527982"/>
              <a:ext cx="497423" cy="514575"/>
            </a:xfrm>
            <a:prstGeom prst="rect">
              <a:avLst/>
            </a:prstGeom>
          </p:spPr>
        </p:pic>
      </p:grpSp>
      <p:sp>
        <p:nvSpPr>
          <p:cNvPr id="2" name="TextBox 1">
            <a:extLst>
              <a:ext uri="{FF2B5EF4-FFF2-40B4-BE49-F238E27FC236}">
                <a16:creationId xmlns:a16="http://schemas.microsoft.com/office/drawing/2014/main" id="{0B08AF69-4D62-3045-9FEF-6800D771C946}"/>
              </a:ext>
            </a:extLst>
          </p:cNvPr>
          <p:cNvSpPr txBox="1"/>
          <p:nvPr/>
        </p:nvSpPr>
        <p:spPr>
          <a:xfrm>
            <a:off x="975360" y="360184"/>
            <a:ext cx="10241280" cy="1323439"/>
          </a:xfrm>
          <a:prstGeom prst="rect">
            <a:avLst/>
          </a:prstGeom>
          <a:solidFill>
            <a:schemeClr val="bg1">
              <a:alpha val="86117"/>
            </a:schemeClr>
          </a:solidFill>
        </p:spPr>
        <p:txBody>
          <a:bodyPr wrap="square" rtlCol="0">
            <a:spAutoFit/>
          </a:bodyPr>
          <a:lstStyle/>
          <a:p>
            <a:pPr algn="ctr"/>
            <a:r>
              <a:rPr lang="en-US" sz="4000" dirty="0">
                <a:solidFill>
                  <a:srgbClr val="0948CB"/>
                </a:solidFill>
                <a:latin typeface="Abadi" panose="020B0604020104020204" pitchFamily="34" charset="0"/>
              </a:rPr>
              <a:t>Build a Personalized Online Course Recommender System with Machine Learning</a:t>
            </a:r>
          </a:p>
        </p:txBody>
      </p:sp>
      <p:sp>
        <p:nvSpPr>
          <p:cNvPr id="3" name="TextBox 2">
            <a:extLst>
              <a:ext uri="{FF2B5EF4-FFF2-40B4-BE49-F238E27FC236}">
                <a16:creationId xmlns:a16="http://schemas.microsoft.com/office/drawing/2014/main" id="{68217B24-331B-5040-859E-22982B3A88DA}"/>
              </a:ext>
            </a:extLst>
          </p:cNvPr>
          <p:cNvSpPr txBox="1"/>
          <p:nvPr/>
        </p:nvSpPr>
        <p:spPr>
          <a:xfrm>
            <a:off x="0" y="6027003"/>
            <a:ext cx="2514600" cy="830997"/>
          </a:xfrm>
          <a:prstGeom prst="rect">
            <a:avLst/>
          </a:prstGeom>
          <a:noFill/>
        </p:spPr>
        <p:txBody>
          <a:bodyPr wrap="square" lIns="91440" tIns="45720" rIns="91440" bIns="45720" rtlCol="0" anchor="t">
            <a:spAutoFit/>
          </a:bodyPr>
          <a:lstStyle/>
          <a:p>
            <a:r>
              <a:rPr lang="en-US" sz="2400" dirty="0">
                <a:solidFill>
                  <a:srgbClr val="1C7DDB"/>
                </a:solidFill>
                <a:latin typeface="Abadi"/>
                <a:ea typeface="SF Pro" pitchFamily="2" charset="0"/>
                <a:cs typeface="SF Pro" pitchFamily="2" charset="0"/>
              </a:rPr>
              <a:t>Vishal Purohit</a:t>
            </a:r>
          </a:p>
          <a:p>
            <a:r>
              <a:rPr lang="en-US" sz="2400" dirty="0">
                <a:solidFill>
                  <a:srgbClr val="1C7DDB"/>
                </a:solidFill>
                <a:latin typeface="Abadi" panose="020B0604020104020204" pitchFamily="34" charset="0"/>
                <a:ea typeface="SF Pro" pitchFamily="2" charset="0"/>
                <a:cs typeface="SF Pro" pitchFamily="2" charset="0"/>
              </a:rPr>
              <a:t>13/07/2025</a:t>
            </a:r>
          </a:p>
        </p:txBody>
      </p:sp>
      <p:cxnSp>
        <p:nvCxnSpPr>
          <p:cNvPr id="9" name="Straight Arrow Connector 8">
            <a:extLst>
              <a:ext uri="{FF2B5EF4-FFF2-40B4-BE49-F238E27FC236}">
                <a16:creationId xmlns:a16="http://schemas.microsoft.com/office/drawing/2014/main" id="{786D5268-B673-A742-9436-8948B1C5875A}"/>
              </a:ext>
            </a:extLst>
          </p:cNvPr>
          <p:cNvCxnSpPr>
            <a:cxnSpLocks/>
          </p:cNvCxnSpPr>
          <p:nvPr/>
        </p:nvCxnSpPr>
        <p:spPr>
          <a:xfrm>
            <a:off x="7992067" y="4097840"/>
            <a:ext cx="885808" cy="0"/>
          </a:xfrm>
          <a:prstGeom prst="straightConnector1">
            <a:avLst/>
          </a:prstGeom>
          <a:ln w="1905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622C788-5750-B448-9946-A3353F7249B8}"/>
              </a:ext>
            </a:extLst>
          </p:cNvPr>
          <p:cNvCxnSpPr>
            <a:cxnSpLocks/>
          </p:cNvCxnSpPr>
          <p:nvPr/>
        </p:nvCxnSpPr>
        <p:spPr>
          <a:xfrm>
            <a:off x="7992067" y="3615824"/>
            <a:ext cx="885808" cy="0"/>
          </a:xfrm>
          <a:prstGeom prst="straightConnector1">
            <a:avLst/>
          </a:prstGeom>
          <a:ln w="19050">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pic>
        <p:nvPicPr>
          <p:cNvPr id="13" name="Graphic 12">
            <a:extLst>
              <a:ext uri="{FF2B5EF4-FFF2-40B4-BE49-F238E27FC236}">
                <a16:creationId xmlns:a16="http://schemas.microsoft.com/office/drawing/2014/main" id="{0B8BB15B-3863-C146-97D8-D3D09F989AC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877875" y="3986812"/>
            <a:ext cx="497423" cy="514575"/>
          </a:xfrm>
          <a:prstGeom prst="rect">
            <a:avLst/>
          </a:prstGeom>
        </p:spPr>
      </p:pic>
    </p:spTree>
    <p:extLst>
      <p:ext uri="{BB962C8B-B14F-4D97-AF65-F5344CB8AC3E}">
        <p14:creationId xmlns:p14="http://schemas.microsoft.com/office/powerpoint/2010/main" val="25591862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FF7BC5-E183-2F4D-BC8D-2C69A220292B}"/>
              </a:ext>
            </a:extLst>
          </p:cNvPr>
          <p:cNvSpPr>
            <a:spLocks noGrp="1"/>
          </p:cNvSpPr>
          <p:nvPr>
            <p:ph type="title"/>
          </p:nvPr>
        </p:nvSpPr>
        <p:spPr/>
        <p:txBody>
          <a:bodyPr/>
          <a:lstStyle/>
          <a:p>
            <a:r>
              <a:rPr lang="en-US" dirty="0">
                <a:solidFill>
                  <a:schemeClr val="accent3">
                    <a:lumMod val="25000"/>
                  </a:schemeClr>
                </a:solidFill>
                <a:latin typeface="Abadi"/>
              </a:rPr>
              <a:t>Content-based Recommender System using Unsupervised Learning</a:t>
            </a:r>
            <a:endParaRPr lang="en-US" dirty="0"/>
          </a:p>
        </p:txBody>
      </p:sp>
      <p:grpSp>
        <p:nvGrpSpPr>
          <p:cNvPr id="6" name="Group 5">
            <a:extLst>
              <a:ext uri="{FF2B5EF4-FFF2-40B4-BE49-F238E27FC236}">
                <a16:creationId xmlns:a16="http://schemas.microsoft.com/office/drawing/2014/main" id="{3E5A2644-0171-6540-A231-9FCA3C81BFE2}"/>
              </a:ext>
            </a:extLst>
          </p:cNvPr>
          <p:cNvGrpSpPr/>
          <p:nvPr/>
        </p:nvGrpSpPr>
        <p:grpSpPr>
          <a:xfrm>
            <a:off x="10108253" y="4562475"/>
            <a:ext cx="1777449" cy="1936444"/>
            <a:chOff x="6518030" y="1903899"/>
            <a:chExt cx="1777449" cy="1936444"/>
          </a:xfrm>
        </p:grpSpPr>
        <p:grpSp>
          <p:nvGrpSpPr>
            <p:cNvPr id="11" name="Group 10">
              <a:extLst>
                <a:ext uri="{FF2B5EF4-FFF2-40B4-BE49-F238E27FC236}">
                  <a16:creationId xmlns:a16="http://schemas.microsoft.com/office/drawing/2014/main" id="{A41B8904-28C2-BB44-8166-C42C96ED6936}"/>
                </a:ext>
              </a:extLst>
            </p:cNvPr>
            <p:cNvGrpSpPr/>
            <p:nvPr/>
          </p:nvGrpSpPr>
          <p:grpSpPr>
            <a:xfrm>
              <a:off x="6580009" y="2268106"/>
              <a:ext cx="1530912" cy="1268847"/>
              <a:chOff x="6371670" y="1861616"/>
              <a:chExt cx="1530912" cy="1268847"/>
            </a:xfrm>
          </p:grpSpPr>
          <p:grpSp>
            <p:nvGrpSpPr>
              <p:cNvPr id="12" name="Group 11">
                <a:extLst>
                  <a:ext uri="{FF2B5EF4-FFF2-40B4-BE49-F238E27FC236}">
                    <a16:creationId xmlns:a16="http://schemas.microsoft.com/office/drawing/2014/main" id="{7636D0BA-2B52-A240-B7B8-0256F4E2A394}"/>
                  </a:ext>
                </a:extLst>
              </p:cNvPr>
              <p:cNvGrpSpPr/>
              <p:nvPr/>
            </p:nvGrpSpPr>
            <p:grpSpPr>
              <a:xfrm>
                <a:off x="6371670" y="2318149"/>
                <a:ext cx="812314" cy="812314"/>
                <a:chOff x="1306239" y="1551525"/>
                <a:chExt cx="2116181" cy="2116182"/>
              </a:xfrm>
              <a:noFill/>
            </p:grpSpPr>
            <p:sp>
              <p:nvSpPr>
                <p:cNvPr id="25" name="Oval 24">
                  <a:extLst>
                    <a:ext uri="{FF2B5EF4-FFF2-40B4-BE49-F238E27FC236}">
                      <a16:creationId xmlns:a16="http://schemas.microsoft.com/office/drawing/2014/main" id="{24F59816-7FAC-974F-A8D7-19B047D553D1}"/>
                    </a:ext>
                  </a:extLst>
                </p:cNvPr>
                <p:cNvSpPr/>
                <p:nvPr/>
              </p:nvSpPr>
              <p:spPr>
                <a:xfrm>
                  <a:off x="1306239" y="1551525"/>
                  <a:ext cx="2116181" cy="2116182"/>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C838075-FE41-3C47-B7F8-7CD30B06125D}"/>
                    </a:ext>
                  </a:extLst>
                </p:cNvPr>
                <p:cNvSpPr/>
                <p:nvPr/>
              </p:nvSpPr>
              <p:spPr>
                <a:xfrm>
                  <a:off x="2213298" y="2505733"/>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E57CEC24-7385-FC49-A319-AB8C2130A10A}"/>
                    </a:ext>
                  </a:extLst>
                </p:cNvPr>
                <p:cNvSpPr/>
                <p:nvPr/>
              </p:nvSpPr>
              <p:spPr>
                <a:xfrm>
                  <a:off x="2505921" y="2757016"/>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4BC96BD4-7E7A-8445-86C6-6BF36139BBEF}"/>
                    </a:ext>
                  </a:extLst>
                </p:cNvPr>
                <p:cNvSpPr/>
                <p:nvPr/>
              </p:nvSpPr>
              <p:spPr>
                <a:xfrm>
                  <a:off x="2260449" y="1912727"/>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B72FE188-017A-B643-9B83-F2A767174EFF}"/>
                    </a:ext>
                  </a:extLst>
                </p:cNvPr>
                <p:cNvSpPr/>
                <p:nvPr/>
              </p:nvSpPr>
              <p:spPr>
                <a:xfrm>
                  <a:off x="1796755" y="2744815"/>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2A566CA9-49EE-AB41-83BE-DE726A76CE6A}"/>
                    </a:ext>
                  </a:extLst>
                </p:cNvPr>
                <p:cNvSpPr/>
                <p:nvPr/>
              </p:nvSpPr>
              <p:spPr>
                <a:xfrm>
                  <a:off x="2542075" y="3127616"/>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F5C28428-062D-E14C-82E6-DA94F7EF31AB}"/>
                    </a:ext>
                  </a:extLst>
                </p:cNvPr>
                <p:cNvSpPr/>
                <p:nvPr/>
              </p:nvSpPr>
              <p:spPr>
                <a:xfrm>
                  <a:off x="3074398" y="2602676"/>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769CEB11-DD69-474E-BBAE-8C10177D3C3F}"/>
                    </a:ext>
                  </a:extLst>
                </p:cNvPr>
                <p:cNvSpPr/>
                <p:nvPr/>
              </p:nvSpPr>
              <p:spPr>
                <a:xfrm>
                  <a:off x="2846933" y="2941322"/>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0E68BDB6-C52E-DD4A-B920-6CBEF8EE3F5F}"/>
                    </a:ext>
                  </a:extLst>
                </p:cNvPr>
                <p:cNvSpPr/>
                <p:nvPr/>
              </p:nvSpPr>
              <p:spPr>
                <a:xfrm>
                  <a:off x="2480245" y="2335703"/>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E6BE7FA6-4444-D940-BE86-2E836B237A97}"/>
                    </a:ext>
                  </a:extLst>
                </p:cNvPr>
                <p:cNvSpPr/>
                <p:nvPr/>
              </p:nvSpPr>
              <p:spPr>
                <a:xfrm>
                  <a:off x="1360431" y="2433164"/>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53476B79-2F43-EC40-8768-FE48D7B6AA2E}"/>
                    </a:ext>
                  </a:extLst>
                </p:cNvPr>
                <p:cNvSpPr/>
                <p:nvPr/>
              </p:nvSpPr>
              <p:spPr>
                <a:xfrm>
                  <a:off x="2004522" y="3103028"/>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 name="Group 12">
                <a:extLst>
                  <a:ext uri="{FF2B5EF4-FFF2-40B4-BE49-F238E27FC236}">
                    <a16:creationId xmlns:a16="http://schemas.microsoft.com/office/drawing/2014/main" id="{179D4550-5CE1-9E49-9733-CBA34FE0DD54}"/>
                  </a:ext>
                </a:extLst>
              </p:cNvPr>
              <p:cNvGrpSpPr/>
              <p:nvPr/>
            </p:nvGrpSpPr>
            <p:grpSpPr>
              <a:xfrm>
                <a:off x="7090268" y="1861616"/>
                <a:ext cx="812314" cy="812314"/>
                <a:chOff x="1306241" y="1551525"/>
                <a:chExt cx="2116182" cy="2116182"/>
              </a:xfrm>
              <a:noFill/>
            </p:grpSpPr>
            <p:sp>
              <p:nvSpPr>
                <p:cNvPr id="14" name="Oval 13">
                  <a:extLst>
                    <a:ext uri="{FF2B5EF4-FFF2-40B4-BE49-F238E27FC236}">
                      <a16:creationId xmlns:a16="http://schemas.microsoft.com/office/drawing/2014/main" id="{3EDBC5E1-AEE7-2A4C-9CCE-D6FE884FE831}"/>
                    </a:ext>
                  </a:extLst>
                </p:cNvPr>
                <p:cNvSpPr/>
                <p:nvPr/>
              </p:nvSpPr>
              <p:spPr>
                <a:xfrm>
                  <a:off x="1306241" y="1551525"/>
                  <a:ext cx="2116182" cy="2116182"/>
                </a:xfrm>
                <a:prstGeom prst="ellipse">
                  <a:avLst/>
                </a:prstGeom>
                <a:grp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7DE73D3B-6172-AD4A-8114-5DA3984DA6B8}"/>
                    </a:ext>
                  </a:extLst>
                </p:cNvPr>
                <p:cNvSpPr/>
                <p:nvPr/>
              </p:nvSpPr>
              <p:spPr>
                <a:xfrm>
                  <a:off x="2213298" y="2505733"/>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F962E44D-FBA1-D543-B29E-3BD27B00E509}"/>
                    </a:ext>
                  </a:extLst>
                </p:cNvPr>
                <p:cNvSpPr/>
                <p:nvPr/>
              </p:nvSpPr>
              <p:spPr>
                <a:xfrm>
                  <a:off x="2505921" y="2757016"/>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B6257EEC-3C03-0546-9ACD-4DCDB1819397}"/>
                    </a:ext>
                  </a:extLst>
                </p:cNvPr>
                <p:cNvSpPr/>
                <p:nvPr/>
              </p:nvSpPr>
              <p:spPr>
                <a:xfrm>
                  <a:off x="2260449" y="1912727"/>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C8325B40-CC4B-6445-8AA8-D6AA369D34A4}"/>
                    </a:ext>
                  </a:extLst>
                </p:cNvPr>
                <p:cNvSpPr/>
                <p:nvPr/>
              </p:nvSpPr>
              <p:spPr>
                <a:xfrm>
                  <a:off x="1796755" y="2744815"/>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30369C21-DFFB-4B46-A1A5-A3B9B2BD5D3D}"/>
                    </a:ext>
                  </a:extLst>
                </p:cNvPr>
                <p:cNvSpPr/>
                <p:nvPr/>
              </p:nvSpPr>
              <p:spPr>
                <a:xfrm>
                  <a:off x="2542075" y="3127616"/>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4155E267-602E-DA43-8ADA-80A77E2F6BAA}"/>
                    </a:ext>
                  </a:extLst>
                </p:cNvPr>
                <p:cNvSpPr/>
                <p:nvPr/>
              </p:nvSpPr>
              <p:spPr>
                <a:xfrm>
                  <a:off x="3074398" y="2602676"/>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21EFCDA0-8E24-3F4E-9729-B109832A37F5}"/>
                    </a:ext>
                  </a:extLst>
                </p:cNvPr>
                <p:cNvSpPr/>
                <p:nvPr/>
              </p:nvSpPr>
              <p:spPr>
                <a:xfrm>
                  <a:off x="2846933" y="2941322"/>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D01B9D4C-4986-CE4F-AAC2-0B2B3DE03C87}"/>
                    </a:ext>
                  </a:extLst>
                </p:cNvPr>
                <p:cNvSpPr/>
                <p:nvPr/>
              </p:nvSpPr>
              <p:spPr>
                <a:xfrm>
                  <a:off x="2480245" y="2335703"/>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63D505A4-48AE-AC40-87FA-FC0E50F6B75A}"/>
                    </a:ext>
                  </a:extLst>
                </p:cNvPr>
                <p:cNvSpPr/>
                <p:nvPr/>
              </p:nvSpPr>
              <p:spPr>
                <a:xfrm>
                  <a:off x="1360431" y="2433164"/>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3F6A3959-23EF-B243-97DE-A3CBF9EE4626}"/>
                    </a:ext>
                  </a:extLst>
                </p:cNvPr>
                <p:cNvSpPr/>
                <p:nvPr/>
              </p:nvSpPr>
              <p:spPr>
                <a:xfrm>
                  <a:off x="2004522" y="3103028"/>
                  <a:ext cx="207767" cy="207767"/>
                </a:xfrm>
                <a:prstGeom prst="ellipse">
                  <a:avLst/>
                </a:prstGeom>
                <a:grpFill/>
                <a:ln w="222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8" name="TextBox 7">
              <a:extLst>
                <a:ext uri="{FF2B5EF4-FFF2-40B4-BE49-F238E27FC236}">
                  <a16:creationId xmlns:a16="http://schemas.microsoft.com/office/drawing/2014/main" id="{D36FFD52-F70F-854D-8DC1-D1F09F5ACAD2}"/>
                </a:ext>
              </a:extLst>
            </p:cNvPr>
            <p:cNvSpPr txBox="1"/>
            <p:nvPr/>
          </p:nvSpPr>
          <p:spPr>
            <a:xfrm>
              <a:off x="6518030" y="3471011"/>
              <a:ext cx="1072730" cy="369332"/>
            </a:xfrm>
            <a:prstGeom prst="rect">
              <a:avLst/>
            </a:prstGeom>
            <a:noFill/>
          </p:spPr>
          <p:txBody>
            <a:bodyPr wrap="none" rtlCol="0">
              <a:spAutoFit/>
            </a:bodyPr>
            <a:lstStyle/>
            <a:p>
              <a:r>
                <a:rPr lang="en-US" dirty="0"/>
                <a:t>Cluster1</a:t>
              </a:r>
            </a:p>
          </p:txBody>
        </p:sp>
        <p:sp>
          <p:nvSpPr>
            <p:cNvPr id="9" name="TextBox 8">
              <a:extLst>
                <a:ext uri="{FF2B5EF4-FFF2-40B4-BE49-F238E27FC236}">
                  <a16:creationId xmlns:a16="http://schemas.microsoft.com/office/drawing/2014/main" id="{81858FD9-B27C-0C44-8B7A-44D908A27760}"/>
                </a:ext>
              </a:extLst>
            </p:cNvPr>
            <p:cNvSpPr txBox="1"/>
            <p:nvPr/>
          </p:nvSpPr>
          <p:spPr>
            <a:xfrm>
              <a:off x="7222749" y="1903899"/>
              <a:ext cx="1072730" cy="369332"/>
            </a:xfrm>
            <a:prstGeom prst="rect">
              <a:avLst/>
            </a:prstGeom>
            <a:noFill/>
          </p:spPr>
          <p:txBody>
            <a:bodyPr wrap="none" rtlCol="0">
              <a:spAutoFit/>
            </a:bodyPr>
            <a:lstStyle/>
            <a:p>
              <a:r>
                <a:rPr lang="en-US" dirty="0"/>
                <a:t>Cluster2</a:t>
              </a:r>
            </a:p>
          </p:txBody>
        </p:sp>
      </p:grpSp>
    </p:spTree>
    <p:extLst>
      <p:ext uri="{BB962C8B-B14F-4D97-AF65-F5344CB8AC3E}">
        <p14:creationId xmlns:p14="http://schemas.microsoft.com/office/powerpoint/2010/main" val="1348533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a:xfrm>
            <a:off x="0" y="17410"/>
            <a:ext cx="10515600" cy="1325563"/>
          </a:xfrm>
        </p:spPr>
        <p:txBody>
          <a:bodyPr/>
          <a:lstStyle/>
          <a:p>
            <a:r>
              <a:rPr lang="en-US" sz="4000" dirty="0">
                <a:solidFill>
                  <a:srgbClr val="0B49CB"/>
                </a:solidFill>
                <a:latin typeface="Abadi"/>
              </a:rPr>
              <a:t>Flowchart of content-based recommender system using user profile and course genres</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145322" y="1394126"/>
            <a:ext cx="4987012" cy="5189554"/>
          </a:xfrm>
          <a:prstGeom prst="rect">
            <a:avLst/>
          </a:prstGeom>
          <a:solidFill>
            <a:schemeClr val="bg1"/>
          </a:solidFill>
          <a:ln>
            <a:solidFill>
              <a:srgbClr val="0B49CB"/>
            </a:solidFill>
            <a:prstDash val="dash"/>
          </a:ln>
        </p:spPr>
        <p:txBody>
          <a:bodyPr vert="horz" lIns="91440" tIns="45720" rIns="91440" bIns="45720" rtlCol="0" anchor="t">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sz="2000" dirty="0">
                <a:solidFill>
                  <a:schemeClr val="accent4">
                    <a:lumMod val="75000"/>
                  </a:schemeClr>
                </a:solidFill>
                <a:latin typeface="Abadi"/>
              </a:rPr>
              <a:t>Users have taken some courses which they have rated</a:t>
            </a:r>
            <a:r>
              <a:rPr lang="en-US" sz="2000" dirty="0">
                <a:solidFill>
                  <a:srgbClr val="1C7DDB"/>
                </a:solidFill>
                <a:latin typeface="Abadi"/>
              </a:rPr>
              <a:t>. </a:t>
            </a:r>
          </a:p>
          <a:p>
            <a:pPr>
              <a:buFont typeface="Wingdings" panose="05000000000000000000" pitchFamily="2" charset="2"/>
              <a:buChar char="Ø"/>
            </a:pPr>
            <a:r>
              <a:rPr lang="en-US" sz="2000" dirty="0">
                <a:solidFill>
                  <a:srgbClr val="FF6699"/>
                </a:solidFill>
                <a:latin typeface="Abadi"/>
              </a:rPr>
              <a:t>Courses belong to different genres</a:t>
            </a:r>
            <a:r>
              <a:rPr lang="en-US" sz="2000" dirty="0">
                <a:solidFill>
                  <a:srgbClr val="1C7DDB"/>
                </a:solidFill>
                <a:latin typeface="Abadi"/>
              </a:rPr>
              <a:t>. </a:t>
            </a:r>
          </a:p>
          <a:p>
            <a:pPr>
              <a:buFont typeface="Wingdings" panose="05000000000000000000" pitchFamily="2" charset="2"/>
              <a:buChar char="Ø"/>
            </a:pPr>
            <a:r>
              <a:rPr lang="en-US" sz="2000" dirty="0">
                <a:solidFill>
                  <a:srgbClr val="00B0F0"/>
                </a:solidFill>
                <a:latin typeface="Abadi"/>
              </a:rPr>
              <a:t>Combining these data sets, we can create a user profile that says how strongly they like different genres</a:t>
            </a:r>
            <a:r>
              <a:rPr lang="en-US" sz="2000" dirty="0">
                <a:solidFill>
                  <a:srgbClr val="1C7DDB"/>
                </a:solidFill>
                <a:latin typeface="Abadi"/>
              </a:rPr>
              <a:t>. </a:t>
            </a:r>
          </a:p>
          <a:p>
            <a:pPr>
              <a:buFont typeface="Wingdings" panose="05000000000000000000" pitchFamily="2" charset="2"/>
              <a:buChar char="Ø"/>
            </a:pPr>
            <a:r>
              <a:rPr lang="en-US" sz="2000" dirty="0">
                <a:solidFill>
                  <a:srgbClr val="009999"/>
                </a:solidFill>
                <a:latin typeface="Abadi"/>
              </a:rPr>
              <a:t>We have a list of all the courses on our platform, from which we can subtract the courses the user has already taken, leaving us with courses unknown to the user</a:t>
            </a:r>
            <a:r>
              <a:rPr lang="en-US" sz="2000" dirty="0">
                <a:solidFill>
                  <a:srgbClr val="1C7DDB"/>
                </a:solidFill>
                <a:latin typeface="Abadi"/>
              </a:rPr>
              <a:t>. </a:t>
            </a:r>
          </a:p>
          <a:p>
            <a:pPr>
              <a:buFont typeface="Wingdings" panose="05000000000000000000" pitchFamily="2" charset="2"/>
              <a:buChar char="Ø"/>
            </a:pPr>
            <a:r>
              <a:rPr lang="en-US" sz="2000" dirty="0">
                <a:solidFill>
                  <a:srgbClr val="9933FF"/>
                </a:solidFill>
                <a:latin typeface="Abadi"/>
              </a:rPr>
              <a:t>Combining the user profiles with the unknown course genres, we can create a score of how much a user will like the unknown courses based on how much their profile says they like the genres those courses are a part of</a:t>
            </a:r>
            <a:r>
              <a:rPr lang="en-US" sz="2000" dirty="0">
                <a:solidFill>
                  <a:srgbClr val="1C7DDB"/>
                </a:solidFill>
                <a:latin typeface="Abadi"/>
              </a:rPr>
              <a:t>. </a:t>
            </a:r>
          </a:p>
          <a:p>
            <a:pPr>
              <a:buFont typeface="Wingdings" panose="05000000000000000000" pitchFamily="2" charset="2"/>
              <a:buChar char="Ø"/>
            </a:pPr>
            <a:r>
              <a:rPr lang="en-US" sz="2000" dirty="0">
                <a:solidFill>
                  <a:srgbClr val="00B050"/>
                </a:solidFill>
                <a:latin typeface="Abadi"/>
              </a:rPr>
              <a:t>If the score for a course is above a set threshold, we recommend the course to that user</a:t>
            </a:r>
            <a:r>
              <a:rPr lang="en-US" sz="2000" dirty="0">
                <a:solidFill>
                  <a:srgbClr val="1C7DDB"/>
                </a:solidFill>
                <a:latin typeface="Abadi"/>
              </a:rPr>
              <a:t>. </a:t>
            </a:r>
          </a:p>
          <a:p>
            <a:pPr>
              <a:buFont typeface="Wingdings" panose="05000000000000000000" pitchFamily="2" charset="2"/>
              <a:buChar char="Ø"/>
            </a:pPr>
            <a:r>
              <a:rPr lang="en-US" sz="2000" dirty="0">
                <a:solidFill>
                  <a:srgbClr val="FF9900"/>
                </a:solidFill>
                <a:latin typeface="Abadi"/>
              </a:rPr>
              <a:t>If not, we do not recommend the course</a:t>
            </a:r>
            <a:r>
              <a:rPr lang="en-US" sz="2000" dirty="0">
                <a:solidFill>
                  <a:srgbClr val="1C7DDB"/>
                </a:solidFill>
                <a:latin typeface="Abadi"/>
              </a:rPr>
              <a:t>.</a:t>
            </a:r>
            <a:endParaRPr lang="en-US" sz="2400" dirty="0">
              <a:cs typeface="Calibri"/>
            </a:endParaRPr>
          </a:p>
        </p:txBody>
      </p:sp>
      <p:grpSp>
        <p:nvGrpSpPr>
          <p:cNvPr id="2" name="Group 1">
            <a:extLst>
              <a:ext uri="{FF2B5EF4-FFF2-40B4-BE49-F238E27FC236}">
                <a16:creationId xmlns:a16="http://schemas.microsoft.com/office/drawing/2014/main" id="{AC9CA80A-68D2-971A-6C2C-DFFECEA78E93}"/>
              </a:ext>
            </a:extLst>
          </p:cNvPr>
          <p:cNvGrpSpPr/>
          <p:nvPr/>
        </p:nvGrpSpPr>
        <p:grpSpPr>
          <a:xfrm>
            <a:off x="5228418" y="2143462"/>
            <a:ext cx="6827199" cy="2742129"/>
            <a:chOff x="5228418" y="2143462"/>
            <a:chExt cx="6827199" cy="2742129"/>
          </a:xfrm>
        </p:grpSpPr>
        <p:cxnSp>
          <p:nvCxnSpPr>
            <p:cNvPr id="5" name="Straight Arrow Connector 4">
              <a:extLst>
                <a:ext uri="{FF2B5EF4-FFF2-40B4-BE49-F238E27FC236}">
                  <a16:creationId xmlns:a16="http://schemas.microsoft.com/office/drawing/2014/main" id="{3BD5024D-F637-E049-86BB-470819C786C7}"/>
                </a:ext>
              </a:extLst>
            </p:cNvPr>
            <p:cNvCxnSpPr>
              <a:cxnSpLocks/>
              <a:stCxn id="28" idx="4"/>
              <a:endCxn id="10" idx="0"/>
            </p:cNvCxnSpPr>
            <p:nvPr/>
          </p:nvCxnSpPr>
          <p:spPr>
            <a:xfrm>
              <a:off x="7945170" y="3167443"/>
              <a:ext cx="1314" cy="470272"/>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BC66C45B-081E-7045-A932-30AF89330AF5}"/>
                </a:ext>
              </a:extLst>
            </p:cNvPr>
            <p:cNvSpPr/>
            <p:nvPr/>
          </p:nvSpPr>
          <p:spPr>
            <a:xfrm>
              <a:off x="7498331" y="3637715"/>
              <a:ext cx="896306" cy="3863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Dot product</a:t>
              </a:r>
            </a:p>
          </p:txBody>
        </p:sp>
        <p:cxnSp>
          <p:nvCxnSpPr>
            <p:cNvPr id="12" name="Straight Arrow Connector 11">
              <a:extLst>
                <a:ext uri="{FF2B5EF4-FFF2-40B4-BE49-F238E27FC236}">
                  <a16:creationId xmlns:a16="http://schemas.microsoft.com/office/drawing/2014/main" id="{C1A4056F-CC3B-0F4C-9145-808F40D57DA0}"/>
                </a:ext>
              </a:extLst>
            </p:cNvPr>
            <p:cNvCxnSpPr>
              <a:cxnSpLocks/>
              <a:stCxn id="30" idx="0"/>
              <a:endCxn id="10" idx="2"/>
            </p:cNvCxnSpPr>
            <p:nvPr/>
          </p:nvCxnSpPr>
          <p:spPr>
            <a:xfrm flipV="1">
              <a:off x="7938884" y="4024078"/>
              <a:ext cx="7600" cy="391836"/>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80C5FB1C-FC31-DE41-BE2C-756D9E1C96BD}"/>
                </a:ext>
              </a:extLst>
            </p:cNvPr>
            <p:cNvSpPr/>
            <p:nvPr/>
          </p:nvSpPr>
          <p:spPr>
            <a:xfrm>
              <a:off x="8645205" y="3637716"/>
              <a:ext cx="864681" cy="386363"/>
            </a:xfrm>
            <a:prstGeom prst="rect">
              <a:avLst/>
            </a:prstGeom>
            <a:solidFill>
              <a:srgbClr val="9933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bg1"/>
                  </a:solidFill>
                </a:rPr>
                <a:t>Score</a:t>
              </a:r>
            </a:p>
          </p:txBody>
        </p:sp>
        <p:cxnSp>
          <p:nvCxnSpPr>
            <p:cNvPr id="14" name="Straight Arrow Connector 13">
              <a:extLst>
                <a:ext uri="{FF2B5EF4-FFF2-40B4-BE49-F238E27FC236}">
                  <a16:creationId xmlns:a16="http://schemas.microsoft.com/office/drawing/2014/main" id="{B7065D5E-FB7B-B946-BDC3-DFBD3A4E0C15}"/>
                </a:ext>
              </a:extLst>
            </p:cNvPr>
            <p:cNvCxnSpPr>
              <a:cxnSpLocks/>
              <a:stCxn id="10" idx="3"/>
              <a:endCxn id="13" idx="1"/>
            </p:cNvCxnSpPr>
            <p:nvPr/>
          </p:nvCxnSpPr>
          <p:spPr>
            <a:xfrm>
              <a:off x="8394637" y="3830897"/>
              <a:ext cx="250568" cy="1"/>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ounded Rectangle 14">
              <a:extLst>
                <a:ext uri="{FF2B5EF4-FFF2-40B4-BE49-F238E27FC236}">
                  <a16:creationId xmlns:a16="http://schemas.microsoft.com/office/drawing/2014/main" id="{6B7ACCDB-22AE-FF45-AD32-20FC32228338}"/>
                </a:ext>
              </a:extLst>
            </p:cNvPr>
            <p:cNvSpPr/>
            <p:nvPr/>
          </p:nvSpPr>
          <p:spPr>
            <a:xfrm>
              <a:off x="10852288" y="3177885"/>
              <a:ext cx="1203329" cy="423045"/>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Add to recommend list</a:t>
              </a:r>
            </a:p>
          </p:txBody>
        </p:sp>
        <p:cxnSp>
          <p:nvCxnSpPr>
            <p:cNvPr id="16" name="Straight Arrow Connector 15">
              <a:extLst>
                <a:ext uri="{FF2B5EF4-FFF2-40B4-BE49-F238E27FC236}">
                  <a16:creationId xmlns:a16="http://schemas.microsoft.com/office/drawing/2014/main" id="{4FBB56A3-DC21-3A42-ABDF-B42DEB3A6E53}"/>
                </a:ext>
              </a:extLst>
            </p:cNvPr>
            <p:cNvCxnSpPr>
              <a:cxnSpLocks/>
              <a:stCxn id="27" idx="0"/>
              <a:endCxn id="15" idx="1"/>
            </p:cNvCxnSpPr>
            <p:nvPr/>
          </p:nvCxnSpPr>
          <p:spPr>
            <a:xfrm rot="5400000" flipH="1" flipV="1">
              <a:off x="10237586" y="3065913"/>
              <a:ext cx="291207" cy="938196"/>
            </a:xfrm>
            <a:prstGeom prst="bentConnector2">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Flowchart: Decision 26">
              <a:extLst>
                <a:ext uri="{FF2B5EF4-FFF2-40B4-BE49-F238E27FC236}">
                  <a16:creationId xmlns:a16="http://schemas.microsoft.com/office/drawing/2014/main" id="{9CE29D35-271B-80A9-E2EE-8C0F7146B7AA}"/>
                </a:ext>
              </a:extLst>
            </p:cNvPr>
            <p:cNvSpPr/>
            <p:nvPr/>
          </p:nvSpPr>
          <p:spPr>
            <a:xfrm>
              <a:off x="9760454" y="3680614"/>
              <a:ext cx="307276" cy="300679"/>
            </a:xfrm>
            <a:prstGeom prst="flowChartDecision">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sz="1100" dirty="0"/>
            </a:p>
          </p:txBody>
        </p:sp>
        <p:sp>
          <p:nvSpPr>
            <p:cNvPr id="28" name="Flowchart: Data 27">
              <a:extLst>
                <a:ext uri="{FF2B5EF4-FFF2-40B4-BE49-F238E27FC236}">
                  <a16:creationId xmlns:a16="http://schemas.microsoft.com/office/drawing/2014/main" id="{0B868D53-F96A-50B4-7C5C-D702AC943D58}"/>
                </a:ext>
              </a:extLst>
            </p:cNvPr>
            <p:cNvSpPr/>
            <p:nvPr/>
          </p:nvSpPr>
          <p:spPr>
            <a:xfrm>
              <a:off x="7130755" y="2697767"/>
              <a:ext cx="1628830" cy="469676"/>
            </a:xfrm>
            <a:prstGeom prst="flowChartInputOutput">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r>
                <a:rPr lang="en-GB" sz="1100" dirty="0">
                  <a:solidFill>
                    <a:schemeClr val="tx1"/>
                  </a:solidFill>
                </a:rPr>
                <a:t>Profile Vector</a:t>
              </a:r>
            </a:p>
          </p:txBody>
        </p:sp>
        <p:sp>
          <p:nvSpPr>
            <p:cNvPr id="30" name="Flowchart: Data 29">
              <a:extLst>
                <a:ext uri="{FF2B5EF4-FFF2-40B4-BE49-F238E27FC236}">
                  <a16:creationId xmlns:a16="http://schemas.microsoft.com/office/drawing/2014/main" id="{255CF5FA-319C-1B14-BCD7-BBB7823E4B11}"/>
                </a:ext>
              </a:extLst>
            </p:cNvPr>
            <p:cNvSpPr/>
            <p:nvPr/>
          </p:nvSpPr>
          <p:spPr>
            <a:xfrm>
              <a:off x="6961585" y="4415914"/>
              <a:ext cx="1628831" cy="469677"/>
            </a:xfrm>
            <a:prstGeom prst="flowChartInputOutput">
              <a:avLst/>
            </a:prstGeom>
            <a:solidFill>
              <a:srgbClr val="009999"/>
            </a:solidFill>
          </p:spPr>
          <p:style>
            <a:lnRef idx="2">
              <a:schemeClr val="dk1"/>
            </a:lnRef>
            <a:fillRef idx="1">
              <a:schemeClr val="lt1"/>
            </a:fillRef>
            <a:effectRef idx="0">
              <a:schemeClr val="dk1"/>
            </a:effectRef>
            <a:fontRef idx="minor">
              <a:schemeClr val="dk1"/>
            </a:fontRef>
          </p:style>
          <p:txBody>
            <a:bodyPr rtlCol="0" anchor="ctr"/>
            <a:lstStyle/>
            <a:p>
              <a:pPr algn="ctr"/>
              <a:r>
                <a:rPr lang="en-GB" sz="1100" dirty="0">
                  <a:solidFill>
                    <a:schemeClr val="tx1"/>
                  </a:solidFill>
                </a:rPr>
                <a:t>Unknown  course genre matrix</a:t>
              </a:r>
            </a:p>
          </p:txBody>
        </p:sp>
        <p:cxnSp>
          <p:nvCxnSpPr>
            <p:cNvPr id="33" name="Straight Arrow Connector 32">
              <a:extLst>
                <a:ext uri="{FF2B5EF4-FFF2-40B4-BE49-F238E27FC236}">
                  <a16:creationId xmlns:a16="http://schemas.microsoft.com/office/drawing/2014/main" id="{7ABA4C19-BA58-879D-DD87-D0B601A39A69}"/>
                </a:ext>
              </a:extLst>
            </p:cNvPr>
            <p:cNvCxnSpPr>
              <a:cxnSpLocks/>
              <a:stCxn id="13" idx="3"/>
              <a:endCxn id="27" idx="1"/>
            </p:cNvCxnSpPr>
            <p:nvPr/>
          </p:nvCxnSpPr>
          <p:spPr>
            <a:xfrm>
              <a:off x="9509886" y="3830897"/>
              <a:ext cx="250568" cy="56"/>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9050C114-418D-6AB5-BFD9-9C163A384F1F}"/>
                </a:ext>
              </a:extLst>
            </p:cNvPr>
            <p:cNvSpPr txBox="1"/>
            <p:nvPr/>
          </p:nvSpPr>
          <p:spPr>
            <a:xfrm>
              <a:off x="9896685" y="3174366"/>
              <a:ext cx="1049923" cy="230832"/>
            </a:xfrm>
            <a:prstGeom prst="rect">
              <a:avLst/>
            </a:prstGeom>
            <a:noFill/>
          </p:spPr>
          <p:txBody>
            <a:bodyPr wrap="square" rtlCol="0">
              <a:spAutoFit/>
            </a:bodyPr>
            <a:lstStyle/>
            <a:p>
              <a:r>
                <a:rPr lang="en-GB" sz="900" dirty="0"/>
                <a:t>Above threshold</a:t>
              </a:r>
            </a:p>
          </p:txBody>
        </p:sp>
        <p:sp>
          <p:nvSpPr>
            <p:cNvPr id="41" name="Flowchart: Data 40">
              <a:extLst>
                <a:ext uri="{FF2B5EF4-FFF2-40B4-BE49-F238E27FC236}">
                  <a16:creationId xmlns:a16="http://schemas.microsoft.com/office/drawing/2014/main" id="{5951BB45-68A0-2544-9C01-339187006BF7}"/>
                </a:ext>
              </a:extLst>
            </p:cNvPr>
            <p:cNvSpPr/>
            <p:nvPr/>
          </p:nvSpPr>
          <p:spPr>
            <a:xfrm>
              <a:off x="5381008" y="2143462"/>
              <a:ext cx="1532268" cy="396807"/>
            </a:xfrm>
            <a:prstGeom prst="flowChartInputOutput">
              <a:avLst/>
            </a:prstGeom>
            <a:solidFill>
              <a:schemeClr val="accent4">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GB" sz="1100" dirty="0"/>
                <a:t>User course rating vector</a:t>
              </a:r>
            </a:p>
          </p:txBody>
        </p:sp>
        <p:sp>
          <p:nvSpPr>
            <p:cNvPr id="42" name="Flowchart: Data 41">
              <a:extLst>
                <a:ext uri="{FF2B5EF4-FFF2-40B4-BE49-F238E27FC236}">
                  <a16:creationId xmlns:a16="http://schemas.microsoft.com/office/drawing/2014/main" id="{EE158BFA-8C05-9CED-39FB-4B5A8E45275C}"/>
                </a:ext>
              </a:extLst>
            </p:cNvPr>
            <p:cNvSpPr/>
            <p:nvPr/>
          </p:nvSpPr>
          <p:spPr>
            <a:xfrm>
              <a:off x="5228418" y="3291509"/>
              <a:ext cx="1532265" cy="396807"/>
            </a:xfrm>
            <a:prstGeom prst="flowChartInputOutput">
              <a:avLst/>
            </a:prstGeom>
            <a:solidFill>
              <a:srgbClr val="FF6699"/>
            </a:solidFill>
          </p:spPr>
          <p:style>
            <a:lnRef idx="2">
              <a:schemeClr val="dk1"/>
            </a:lnRef>
            <a:fillRef idx="1">
              <a:schemeClr val="lt1"/>
            </a:fillRef>
            <a:effectRef idx="0">
              <a:schemeClr val="dk1"/>
            </a:effectRef>
            <a:fontRef idx="minor">
              <a:schemeClr val="dk1"/>
            </a:fontRef>
          </p:style>
          <p:txBody>
            <a:bodyPr rtlCol="0" anchor="ctr"/>
            <a:lstStyle/>
            <a:p>
              <a:pPr algn="ctr"/>
              <a:r>
                <a:rPr lang="en-GB" sz="1100" dirty="0">
                  <a:solidFill>
                    <a:schemeClr val="tx1"/>
                  </a:solidFill>
                </a:rPr>
                <a:t>User course genre matrix</a:t>
              </a:r>
            </a:p>
          </p:txBody>
        </p:sp>
        <p:cxnSp>
          <p:nvCxnSpPr>
            <p:cNvPr id="43" name="Straight Arrow Connector 42">
              <a:extLst>
                <a:ext uri="{FF2B5EF4-FFF2-40B4-BE49-F238E27FC236}">
                  <a16:creationId xmlns:a16="http://schemas.microsoft.com/office/drawing/2014/main" id="{D5240A9A-4806-BE19-ED40-A16C3303F854}"/>
                </a:ext>
              </a:extLst>
            </p:cNvPr>
            <p:cNvCxnSpPr>
              <a:cxnSpLocks/>
              <a:stCxn id="41" idx="4"/>
              <a:endCxn id="44" idx="0"/>
            </p:cNvCxnSpPr>
            <p:nvPr/>
          </p:nvCxnSpPr>
          <p:spPr>
            <a:xfrm>
              <a:off x="6147142" y="2540269"/>
              <a:ext cx="2986" cy="199824"/>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Rectangle 43">
              <a:extLst>
                <a:ext uri="{FF2B5EF4-FFF2-40B4-BE49-F238E27FC236}">
                  <a16:creationId xmlns:a16="http://schemas.microsoft.com/office/drawing/2014/main" id="{C5697110-48BC-73A2-D17A-003E9D2EB8D1}"/>
                </a:ext>
              </a:extLst>
            </p:cNvPr>
            <p:cNvSpPr/>
            <p:nvPr/>
          </p:nvSpPr>
          <p:spPr>
            <a:xfrm>
              <a:off x="5701975" y="2740093"/>
              <a:ext cx="896306" cy="3863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Dot product</a:t>
              </a:r>
            </a:p>
          </p:txBody>
        </p:sp>
        <p:cxnSp>
          <p:nvCxnSpPr>
            <p:cNvPr id="45" name="Straight Arrow Connector 44">
              <a:extLst>
                <a:ext uri="{FF2B5EF4-FFF2-40B4-BE49-F238E27FC236}">
                  <a16:creationId xmlns:a16="http://schemas.microsoft.com/office/drawing/2014/main" id="{5A1D5556-FDB6-45A7-205D-0B733EBCE404}"/>
                </a:ext>
              </a:extLst>
            </p:cNvPr>
            <p:cNvCxnSpPr>
              <a:cxnSpLocks/>
              <a:stCxn id="42" idx="0"/>
              <a:endCxn id="44" idx="2"/>
            </p:cNvCxnSpPr>
            <p:nvPr/>
          </p:nvCxnSpPr>
          <p:spPr>
            <a:xfrm flipV="1">
              <a:off x="6147777" y="3126456"/>
              <a:ext cx="2351" cy="165053"/>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FD345B01-7574-0D0B-E6B8-6459479D3E96}"/>
                </a:ext>
              </a:extLst>
            </p:cNvPr>
            <p:cNvCxnSpPr>
              <a:cxnSpLocks/>
              <a:stCxn id="44" idx="3"/>
              <a:endCxn id="28" idx="2"/>
            </p:cNvCxnSpPr>
            <p:nvPr/>
          </p:nvCxnSpPr>
          <p:spPr>
            <a:xfrm flipV="1">
              <a:off x="6598281" y="2932605"/>
              <a:ext cx="695357" cy="67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7" name="Rounded Rectangle 14">
              <a:extLst>
                <a:ext uri="{FF2B5EF4-FFF2-40B4-BE49-F238E27FC236}">
                  <a16:creationId xmlns:a16="http://schemas.microsoft.com/office/drawing/2014/main" id="{E6E6107F-76D4-9498-4923-10B0E61F5B5B}"/>
                </a:ext>
              </a:extLst>
            </p:cNvPr>
            <p:cNvSpPr/>
            <p:nvPr/>
          </p:nvSpPr>
          <p:spPr>
            <a:xfrm>
              <a:off x="10852288" y="4083083"/>
              <a:ext cx="1203329" cy="423045"/>
            </a:xfrm>
            <a:prstGeom prst="roundRect">
              <a:avLst/>
            </a:prstGeom>
            <a:solidFill>
              <a:srgbClr val="FF99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Discard</a:t>
              </a:r>
            </a:p>
          </p:txBody>
        </p:sp>
        <p:cxnSp>
          <p:nvCxnSpPr>
            <p:cNvPr id="58" name="Straight Arrow Connector 15">
              <a:extLst>
                <a:ext uri="{FF2B5EF4-FFF2-40B4-BE49-F238E27FC236}">
                  <a16:creationId xmlns:a16="http://schemas.microsoft.com/office/drawing/2014/main" id="{A20A6CB4-AF6D-BD11-11BC-87227513884C}"/>
                </a:ext>
              </a:extLst>
            </p:cNvPr>
            <p:cNvCxnSpPr>
              <a:cxnSpLocks/>
              <a:stCxn id="27" idx="2"/>
              <a:endCxn id="57" idx="1"/>
            </p:cNvCxnSpPr>
            <p:nvPr/>
          </p:nvCxnSpPr>
          <p:spPr>
            <a:xfrm rot="16200000" flipH="1">
              <a:off x="10226534" y="3668851"/>
              <a:ext cx="313313" cy="938196"/>
            </a:xfrm>
            <a:prstGeom prst="bentConnector2">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7CC28318-5609-09D8-E4AD-0552C263AB83}"/>
                </a:ext>
              </a:extLst>
            </p:cNvPr>
            <p:cNvSpPr txBox="1"/>
            <p:nvPr/>
          </p:nvSpPr>
          <p:spPr>
            <a:xfrm>
              <a:off x="9896685" y="4277275"/>
              <a:ext cx="1049923" cy="230832"/>
            </a:xfrm>
            <a:prstGeom prst="rect">
              <a:avLst/>
            </a:prstGeom>
            <a:noFill/>
          </p:spPr>
          <p:txBody>
            <a:bodyPr wrap="square" rtlCol="0">
              <a:spAutoFit/>
            </a:bodyPr>
            <a:lstStyle/>
            <a:p>
              <a:r>
                <a:rPr lang="en-GB" sz="900" dirty="0"/>
                <a:t>Below threshold</a:t>
              </a:r>
            </a:p>
          </p:txBody>
        </p:sp>
      </p:grpSp>
      <p:sp>
        <p:nvSpPr>
          <p:cNvPr id="3" name="TextBox 2">
            <a:extLst>
              <a:ext uri="{FF2B5EF4-FFF2-40B4-BE49-F238E27FC236}">
                <a16:creationId xmlns:a16="http://schemas.microsoft.com/office/drawing/2014/main" id="{5D78D4C6-3826-7AEF-6848-6D3CD5603AC2}"/>
              </a:ext>
            </a:extLst>
          </p:cNvPr>
          <p:cNvSpPr txBox="1"/>
          <p:nvPr/>
        </p:nvSpPr>
        <p:spPr>
          <a:xfrm>
            <a:off x="5304345" y="5170955"/>
            <a:ext cx="3538150" cy="253916"/>
          </a:xfrm>
          <a:prstGeom prst="rect">
            <a:avLst/>
          </a:prstGeom>
          <a:noFill/>
        </p:spPr>
        <p:txBody>
          <a:bodyPr wrap="square" rtlCol="0">
            <a:spAutoFit/>
          </a:bodyPr>
          <a:lstStyle/>
          <a:p>
            <a:pPr algn="ctr"/>
            <a:r>
              <a:rPr lang="en-GB" sz="1050" dirty="0"/>
              <a:t>Fig 8: Flowchart of content base recommender system</a:t>
            </a:r>
          </a:p>
        </p:txBody>
      </p:sp>
    </p:spTree>
    <p:extLst>
      <p:ext uri="{BB962C8B-B14F-4D97-AF65-F5344CB8AC3E}">
        <p14:creationId xmlns:p14="http://schemas.microsoft.com/office/powerpoint/2010/main" val="2157654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a:xfrm>
            <a:off x="0" y="0"/>
            <a:ext cx="10515600" cy="1325563"/>
          </a:xfrm>
        </p:spPr>
        <p:txBody>
          <a:bodyPr/>
          <a:lstStyle/>
          <a:p>
            <a:r>
              <a:rPr lang="en-US" sz="4000" dirty="0">
                <a:solidFill>
                  <a:srgbClr val="0B49CB"/>
                </a:solidFill>
                <a:latin typeface="Abadi"/>
              </a:rPr>
              <a:t>Evaluation results of user profile-based recommender system</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5808773" y="2056164"/>
            <a:ext cx="5940031" cy="1439045"/>
          </a:xfrm>
          <a:prstGeom prst="rect">
            <a:avLst/>
          </a:prstGeom>
          <a:ln>
            <a:solidFill>
              <a:srgbClr val="0B49CB"/>
            </a:solidFill>
            <a:prstDash val="dash"/>
          </a:ln>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sz="2000" dirty="0">
                <a:solidFill>
                  <a:srgbClr val="1C7DDB"/>
                </a:solidFill>
                <a:latin typeface="Abadi"/>
              </a:rPr>
              <a:t> The course recommended to the most people was </a:t>
            </a:r>
            <a:r>
              <a:rPr lang="en-US" sz="2000" dirty="0">
                <a:solidFill>
                  <a:srgbClr val="00B050"/>
                </a:solidFill>
                <a:latin typeface="Abadi"/>
              </a:rPr>
              <a:t>TA0106EN: Text Analytics at scale</a:t>
            </a:r>
            <a:r>
              <a:rPr lang="en-US" sz="2000" dirty="0">
                <a:solidFill>
                  <a:srgbClr val="1C7DDB"/>
                </a:solidFill>
                <a:latin typeface="Abadi"/>
              </a:rPr>
              <a:t>. However, we see that it is not the most highly rated course. Excourse72 and Excourse73 have less mass appeal, but are rated more highly.</a:t>
            </a:r>
          </a:p>
        </p:txBody>
      </p:sp>
      <p:sp>
        <p:nvSpPr>
          <p:cNvPr id="7" name="Content Placeholder 4">
            <a:extLst>
              <a:ext uri="{FF2B5EF4-FFF2-40B4-BE49-F238E27FC236}">
                <a16:creationId xmlns:a16="http://schemas.microsoft.com/office/drawing/2014/main" id="{56F37DFD-7ED9-224E-935C-3ADCC0C2BB0A}"/>
              </a:ext>
            </a:extLst>
          </p:cNvPr>
          <p:cNvSpPr txBox="1">
            <a:spLocks/>
          </p:cNvSpPr>
          <p:nvPr/>
        </p:nvSpPr>
        <p:spPr>
          <a:xfrm>
            <a:off x="373449" y="2056164"/>
            <a:ext cx="5280591" cy="4436711"/>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sz="2000" dirty="0">
                <a:solidFill>
                  <a:srgbClr val="1C7DDB"/>
                </a:solidFill>
                <a:latin typeface="Abadi"/>
              </a:rPr>
              <a:t>On average, </a:t>
            </a:r>
            <a:r>
              <a:rPr lang="en-US" sz="2000" dirty="0">
                <a:solidFill>
                  <a:srgbClr val="00B050"/>
                </a:solidFill>
                <a:latin typeface="Abadi"/>
              </a:rPr>
              <a:t>44.26</a:t>
            </a:r>
            <a:r>
              <a:rPr lang="en-US" sz="2000" dirty="0">
                <a:solidFill>
                  <a:srgbClr val="1C7DDB"/>
                </a:solidFill>
                <a:latin typeface="Abadi"/>
              </a:rPr>
              <a:t> courses have been recommended per user (in the test user dataset) with a median of </a:t>
            </a:r>
            <a:r>
              <a:rPr lang="en-US" sz="2000" dirty="0">
                <a:solidFill>
                  <a:srgbClr val="00B050"/>
                </a:solidFill>
                <a:latin typeface="Abadi"/>
              </a:rPr>
              <a:t>33</a:t>
            </a:r>
            <a:r>
              <a:rPr lang="en-US" sz="2000" dirty="0">
                <a:solidFill>
                  <a:srgbClr val="3A8EE0"/>
                </a:solidFill>
                <a:latin typeface="Abadi" panose="020B0604020104020204" pitchFamily="34" charset="0"/>
                <a:cs typeface="Calibri"/>
              </a:rPr>
              <a:t> courses.</a:t>
            </a:r>
            <a:endParaRPr lang="en-US" sz="2000" dirty="0">
              <a:solidFill>
                <a:srgbClr val="00B050"/>
              </a:solidFill>
              <a:latin typeface="Abadi"/>
            </a:endParaRPr>
          </a:p>
          <a:p>
            <a:pPr>
              <a:buFont typeface="Wingdings" panose="05000000000000000000" pitchFamily="2" charset="2"/>
              <a:buChar char="Ø"/>
            </a:pPr>
            <a:r>
              <a:rPr lang="en-US" sz="2000" dirty="0">
                <a:solidFill>
                  <a:srgbClr val="3A8EE0"/>
                </a:solidFill>
                <a:latin typeface="Abadi" panose="020B0604020104020204" pitchFamily="34" charset="0"/>
                <a:cs typeface="Calibri"/>
              </a:rPr>
              <a:t>However, </a:t>
            </a:r>
            <a:r>
              <a:rPr lang="en-US" sz="2000" dirty="0">
                <a:solidFill>
                  <a:srgbClr val="00B050"/>
                </a:solidFill>
                <a:latin typeface="Abadi" panose="020B0604020104020204" pitchFamily="34" charset="0"/>
                <a:cs typeface="Calibri"/>
              </a:rPr>
              <a:t>27.24%</a:t>
            </a:r>
            <a:r>
              <a:rPr lang="en-US" sz="2000" dirty="0">
                <a:solidFill>
                  <a:srgbClr val="3A8EE0"/>
                </a:solidFill>
                <a:latin typeface="Abadi" panose="020B0604020104020204" pitchFamily="34" charset="0"/>
                <a:cs typeface="Calibri"/>
              </a:rPr>
              <a:t> of users have </a:t>
            </a:r>
            <a:r>
              <a:rPr lang="en-US" sz="2000" dirty="0">
                <a:solidFill>
                  <a:srgbClr val="00B050"/>
                </a:solidFill>
                <a:latin typeface="Abadi" panose="020B0604020104020204" pitchFamily="34" charset="0"/>
                <a:cs typeface="Calibri"/>
              </a:rPr>
              <a:t>zero </a:t>
            </a:r>
            <a:r>
              <a:rPr lang="en-US" sz="2000" dirty="0">
                <a:solidFill>
                  <a:srgbClr val="3A8EE0"/>
                </a:solidFill>
                <a:latin typeface="Abadi" panose="020B0604020104020204" pitchFamily="34" charset="0"/>
                <a:cs typeface="Calibri"/>
              </a:rPr>
              <a:t>recommendations as their </a:t>
            </a:r>
            <a:r>
              <a:rPr lang="en-US" sz="2000" dirty="0">
                <a:solidFill>
                  <a:srgbClr val="00B050"/>
                </a:solidFill>
                <a:latin typeface="Abadi" panose="020B0604020104020204" pitchFamily="34" charset="0"/>
                <a:cs typeface="Calibri"/>
              </a:rPr>
              <a:t>scores </a:t>
            </a:r>
            <a:r>
              <a:rPr lang="en-US" sz="2000" dirty="0">
                <a:solidFill>
                  <a:srgbClr val="3A8EE0"/>
                </a:solidFill>
                <a:latin typeface="Abadi" panose="020B0604020104020204" pitchFamily="34" charset="0"/>
                <a:cs typeface="Calibri"/>
              </a:rPr>
              <a:t>are </a:t>
            </a:r>
            <a:r>
              <a:rPr lang="en-US" sz="2000" dirty="0">
                <a:solidFill>
                  <a:srgbClr val="00B050"/>
                </a:solidFill>
                <a:latin typeface="Abadi" panose="020B0604020104020204" pitchFamily="34" charset="0"/>
                <a:cs typeface="Calibri"/>
              </a:rPr>
              <a:t>too low</a:t>
            </a:r>
            <a:r>
              <a:rPr lang="en-US" sz="2000" dirty="0">
                <a:solidFill>
                  <a:srgbClr val="3A8EE0"/>
                </a:solidFill>
                <a:latin typeface="Abadi" panose="020B0604020104020204" pitchFamily="34" charset="0"/>
                <a:cs typeface="Calibri"/>
              </a:rPr>
              <a:t>. While </a:t>
            </a:r>
            <a:r>
              <a:rPr lang="en-US" sz="2000" dirty="0">
                <a:solidFill>
                  <a:srgbClr val="00B050"/>
                </a:solidFill>
                <a:latin typeface="Abadi" panose="020B0604020104020204" pitchFamily="34" charset="0"/>
                <a:cs typeface="Calibri"/>
              </a:rPr>
              <a:t>some users </a:t>
            </a:r>
            <a:r>
              <a:rPr lang="en-US" sz="2000" dirty="0">
                <a:solidFill>
                  <a:srgbClr val="3A8EE0"/>
                </a:solidFill>
                <a:latin typeface="Abadi" panose="020B0604020104020204" pitchFamily="34" charset="0"/>
                <a:cs typeface="Calibri"/>
              </a:rPr>
              <a:t>were given </a:t>
            </a:r>
            <a:r>
              <a:rPr lang="en-US" sz="2000" dirty="0">
                <a:solidFill>
                  <a:srgbClr val="00B050"/>
                </a:solidFill>
                <a:latin typeface="Abadi" panose="020B0604020104020204" pitchFamily="34" charset="0"/>
                <a:cs typeface="Calibri"/>
              </a:rPr>
              <a:t>267 </a:t>
            </a:r>
            <a:r>
              <a:rPr lang="en-US" sz="2000" dirty="0">
                <a:solidFill>
                  <a:srgbClr val="3A8EE0"/>
                </a:solidFill>
                <a:latin typeface="Abadi" panose="020B0604020104020204" pitchFamily="34" charset="0"/>
                <a:cs typeface="Calibri"/>
              </a:rPr>
              <a:t>recommendations.</a:t>
            </a:r>
          </a:p>
          <a:p>
            <a:pPr>
              <a:buFont typeface="Wingdings" panose="05000000000000000000" pitchFamily="2" charset="2"/>
              <a:buChar char="Ø"/>
            </a:pPr>
            <a:r>
              <a:rPr lang="en-US" sz="2000" dirty="0">
                <a:solidFill>
                  <a:srgbClr val="3A8EE0"/>
                </a:solidFill>
                <a:highlight>
                  <a:srgbClr val="FFFF00"/>
                </a:highlight>
                <a:latin typeface="Abadi" panose="020B0604020104020204" pitchFamily="34" charset="0"/>
                <a:cs typeface="Calibri"/>
              </a:rPr>
              <a:t>If we have the resources, perhaps setting the </a:t>
            </a:r>
            <a:r>
              <a:rPr lang="en-US" sz="2000" dirty="0">
                <a:solidFill>
                  <a:srgbClr val="00B050"/>
                </a:solidFill>
                <a:highlight>
                  <a:srgbClr val="FFFF00"/>
                </a:highlight>
                <a:latin typeface="Abadi" panose="020B0604020104020204" pitchFamily="34" charset="0"/>
                <a:cs typeface="Calibri"/>
              </a:rPr>
              <a:t>threshold</a:t>
            </a:r>
            <a:r>
              <a:rPr lang="en-US" sz="2000" dirty="0">
                <a:solidFill>
                  <a:srgbClr val="3A8EE0"/>
                </a:solidFill>
                <a:highlight>
                  <a:srgbClr val="FFFF00"/>
                </a:highlight>
                <a:latin typeface="Abadi" panose="020B0604020104020204" pitchFamily="34" charset="0"/>
                <a:cs typeface="Calibri"/>
              </a:rPr>
              <a:t> to </a:t>
            </a:r>
            <a:r>
              <a:rPr lang="en-US" sz="2000" dirty="0">
                <a:solidFill>
                  <a:srgbClr val="00B050"/>
                </a:solidFill>
                <a:highlight>
                  <a:srgbClr val="FFFF00"/>
                </a:highlight>
                <a:latin typeface="Abadi" panose="020B0604020104020204" pitchFamily="34" charset="0"/>
                <a:cs typeface="Calibri"/>
              </a:rPr>
              <a:t>zero</a:t>
            </a:r>
            <a:r>
              <a:rPr lang="en-US" sz="2000" dirty="0">
                <a:solidFill>
                  <a:srgbClr val="3A8EE0"/>
                </a:solidFill>
                <a:highlight>
                  <a:srgbClr val="FFFF00"/>
                </a:highlight>
                <a:latin typeface="Abadi" panose="020B0604020104020204" pitchFamily="34" charset="0"/>
                <a:cs typeface="Calibri"/>
              </a:rPr>
              <a:t> and recommending to the users an </a:t>
            </a:r>
            <a:r>
              <a:rPr lang="en-US" sz="2000" dirty="0">
                <a:solidFill>
                  <a:srgbClr val="00B050"/>
                </a:solidFill>
                <a:highlight>
                  <a:srgbClr val="FFFF00"/>
                </a:highlight>
                <a:latin typeface="Abadi" panose="020B0604020104020204" pitchFamily="34" charset="0"/>
                <a:cs typeface="Calibri"/>
              </a:rPr>
              <a:t>ordered list </a:t>
            </a:r>
            <a:r>
              <a:rPr lang="en-US" sz="2000" dirty="0">
                <a:solidFill>
                  <a:srgbClr val="3A8EE0"/>
                </a:solidFill>
                <a:highlight>
                  <a:srgbClr val="FFFF00"/>
                </a:highlight>
                <a:latin typeface="Abadi" panose="020B0604020104020204" pitchFamily="34" charset="0"/>
                <a:cs typeface="Calibri"/>
              </a:rPr>
              <a:t>or their own </a:t>
            </a:r>
            <a:r>
              <a:rPr lang="en-US" sz="2000" dirty="0">
                <a:solidFill>
                  <a:srgbClr val="00B050"/>
                </a:solidFill>
                <a:highlight>
                  <a:srgbClr val="FFFF00"/>
                </a:highlight>
                <a:latin typeface="Abadi" panose="020B0604020104020204" pitchFamily="34" charset="0"/>
                <a:cs typeface="Calibri"/>
              </a:rPr>
              <a:t>top 10</a:t>
            </a:r>
            <a:r>
              <a:rPr lang="en-US" sz="2000" dirty="0">
                <a:solidFill>
                  <a:srgbClr val="3A8EE0"/>
                </a:solidFill>
                <a:highlight>
                  <a:srgbClr val="FFFF00"/>
                </a:highlight>
                <a:latin typeface="Abadi" panose="020B0604020104020204" pitchFamily="34" charset="0"/>
                <a:cs typeface="Calibri"/>
              </a:rPr>
              <a:t> might be better</a:t>
            </a:r>
            <a:r>
              <a:rPr lang="en-US" sz="2000" dirty="0">
                <a:solidFill>
                  <a:srgbClr val="3A8EE0"/>
                </a:solidFill>
                <a:latin typeface="Abadi" panose="020B0604020104020204" pitchFamily="34" charset="0"/>
                <a:cs typeface="Calibri"/>
              </a:rPr>
              <a:t>.</a:t>
            </a:r>
          </a:p>
        </p:txBody>
      </p:sp>
      <p:sp>
        <p:nvSpPr>
          <p:cNvPr id="10" name="Content Placeholder 4">
            <a:extLst>
              <a:ext uri="{FF2B5EF4-FFF2-40B4-BE49-F238E27FC236}">
                <a16:creationId xmlns:a16="http://schemas.microsoft.com/office/drawing/2014/main" id="{A9473915-7B23-534C-B831-D860C539F3D3}"/>
              </a:ext>
            </a:extLst>
          </p:cNvPr>
          <p:cNvSpPr txBox="1">
            <a:spLocks/>
          </p:cNvSpPr>
          <p:nvPr/>
        </p:nvSpPr>
        <p:spPr>
          <a:xfrm>
            <a:off x="373449" y="1270557"/>
            <a:ext cx="11375355" cy="619375"/>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solidFill>
                  <a:srgbClr val="1C7DDB"/>
                </a:solidFill>
                <a:latin typeface="Abadi"/>
              </a:rPr>
              <a:t>The recommendations are based on the dot product of vectors and matrices so there are no hyperparameters in the model. The </a:t>
            </a:r>
            <a:r>
              <a:rPr lang="en-US" sz="1800" dirty="0">
                <a:solidFill>
                  <a:srgbClr val="00B050"/>
                </a:solidFill>
                <a:latin typeface="Abadi"/>
              </a:rPr>
              <a:t>threshold</a:t>
            </a:r>
            <a:r>
              <a:rPr lang="en-US" sz="1800" dirty="0">
                <a:solidFill>
                  <a:srgbClr val="1C7DDB"/>
                </a:solidFill>
                <a:latin typeface="Abadi"/>
              </a:rPr>
              <a:t> for recommendation is set at a score of </a:t>
            </a:r>
            <a:r>
              <a:rPr lang="en-US" sz="1800" dirty="0">
                <a:solidFill>
                  <a:srgbClr val="00B050"/>
                </a:solidFill>
                <a:latin typeface="Abadi"/>
              </a:rPr>
              <a:t>10</a:t>
            </a:r>
            <a:r>
              <a:rPr lang="en-US" sz="1800" dirty="0">
                <a:solidFill>
                  <a:srgbClr val="1C7DDB"/>
                </a:solidFill>
                <a:latin typeface="Abadi"/>
              </a:rPr>
              <a:t>.</a:t>
            </a:r>
            <a:endParaRPr lang="en-US" sz="2000" dirty="0">
              <a:cs typeface="Calibri"/>
            </a:endParaRPr>
          </a:p>
        </p:txBody>
      </p:sp>
      <p:pic>
        <p:nvPicPr>
          <p:cNvPr id="3" name="Picture 2" descr="A screen shot of a computer&#10;&#10;AI-generated content may be incorrect.">
            <a:extLst>
              <a:ext uri="{FF2B5EF4-FFF2-40B4-BE49-F238E27FC236}">
                <a16:creationId xmlns:a16="http://schemas.microsoft.com/office/drawing/2014/main" id="{3DE5C691-311E-CBEE-C59A-F260E9B7B80A}"/>
              </a:ext>
            </a:extLst>
          </p:cNvPr>
          <p:cNvPicPr>
            <a:picLocks noChangeAspect="1"/>
          </p:cNvPicPr>
          <p:nvPr/>
        </p:nvPicPr>
        <p:blipFill>
          <a:blip r:embed="rId3"/>
          <a:stretch>
            <a:fillRect/>
          </a:stretch>
        </p:blipFill>
        <p:spPr>
          <a:xfrm>
            <a:off x="5706076" y="3495209"/>
            <a:ext cx="5988358" cy="3054507"/>
          </a:xfrm>
          <a:prstGeom prst="rect">
            <a:avLst/>
          </a:prstGeom>
        </p:spPr>
      </p:pic>
      <p:sp>
        <p:nvSpPr>
          <p:cNvPr id="2" name="TextBox 1">
            <a:extLst>
              <a:ext uri="{FF2B5EF4-FFF2-40B4-BE49-F238E27FC236}">
                <a16:creationId xmlns:a16="http://schemas.microsoft.com/office/drawing/2014/main" id="{BA025929-5BCD-3661-141C-FE580FA3AC31}"/>
              </a:ext>
            </a:extLst>
          </p:cNvPr>
          <p:cNvSpPr txBox="1"/>
          <p:nvPr/>
        </p:nvSpPr>
        <p:spPr>
          <a:xfrm>
            <a:off x="5651706" y="6434831"/>
            <a:ext cx="4368524" cy="253916"/>
          </a:xfrm>
          <a:prstGeom prst="rect">
            <a:avLst/>
          </a:prstGeom>
          <a:noFill/>
        </p:spPr>
        <p:txBody>
          <a:bodyPr wrap="square" rtlCol="0">
            <a:spAutoFit/>
          </a:bodyPr>
          <a:lstStyle/>
          <a:p>
            <a:pPr algn="ctr"/>
            <a:r>
              <a:rPr lang="en-GB" sz="1050" dirty="0"/>
              <a:t>Fig 9: Table of top 10 courses from user profile-based recommender system</a:t>
            </a:r>
          </a:p>
        </p:txBody>
      </p:sp>
    </p:spTree>
    <p:extLst>
      <p:ext uri="{BB962C8B-B14F-4D97-AF65-F5344CB8AC3E}">
        <p14:creationId xmlns:p14="http://schemas.microsoft.com/office/powerpoint/2010/main" val="30248239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a:xfrm>
            <a:off x="0" y="21718"/>
            <a:ext cx="10515600" cy="1325563"/>
          </a:xfrm>
        </p:spPr>
        <p:txBody>
          <a:bodyPr/>
          <a:lstStyle/>
          <a:p>
            <a:r>
              <a:rPr lang="en-US" sz="4000" dirty="0">
                <a:solidFill>
                  <a:srgbClr val="0B49CB"/>
                </a:solidFill>
                <a:latin typeface="Abadi"/>
              </a:rPr>
              <a:t>Flowchart of content-based recommender system using course similarity</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243407" y="1398186"/>
            <a:ext cx="5808628" cy="5309061"/>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sz="1400" dirty="0">
                <a:solidFill>
                  <a:schemeClr val="accent4">
                    <a:lumMod val="75000"/>
                  </a:schemeClr>
                </a:solidFill>
                <a:latin typeface="Abadi"/>
              </a:rPr>
              <a:t>We can break up course titles and their descriptions into individual words. </a:t>
            </a:r>
          </a:p>
          <a:p>
            <a:pPr>
              <a:buFont typeface="Wingdings" panose="05000000000000000000" pitchFamily="2" charset="2"/>
              <a:buChar char="Ø"/>
            </a:pPr>
            <a:r>
              <a:rPr lang="en-US" sz="1400" dirty="0">
                <a:solidFill>
                  <a:srgbClr val="FF6699"/>
                </a:solidFill>
                <a:latin typeface="Abadi"/>
              </a:rPr>
              <a:t>This can be used to create a dictionary that maps a word to a number and vice versa </a:t>
            </a:r>
          </a:p>
          <a:p>
            <a:pPr>
              <a:buFont typeface="Wingdings" panose="05000000000000000000" pitchFamily="2" charset="2"/>
              <a:buChar char="Ø"/>
            </a:pPr>
            <a:r>
              <a:rPr lang="en-US" sz="1400" dirty="0">
                <a:solidFill>
                  <a:srgbClr val="1C7DDB"/>
                </a:solidFill>
                <a:latin typeface="Abadi"/>
              </a:rPr>
              <a:t>Using the dictionary, we can make create a list of how many unique words there are and how many times they appear in a particular course title and description</a:t>
            </a:r>
          </a:p>
          <a:p>
            <a:pPr>
              <a:buFont typeface="Wingdings" panose="05000000000000000000" pitchFamily="2" charset="2"/>
              <a:buChar char="Ø"/>
            </a:pPr>
            <a:r>
              <a:rPr lang="en-US" sz="1400" dirty="0">
                <a:solidFill>
                  <a:srgbClr val="009999"/>
                </a:solidFill>
                <a:latin typeface="Abadi"/>
              </a:rPr>
              <a:t>Small words like “the” and “for” are not helpful is assessing similarity so we can get rid of them to create a table detailing course IDs, the words in them and how many times they appear.</a:t>
            </a:r>
          </a:p>
          <a:p>
            <a:pPr>
              <a:buFont typeface="Wingdings" panose="05000000000000000000" pitchFamily="2" charset="2"/>
              <a:buChar char="Ø"/>
            </a:pPr>
            <a:r>
              <a:rPr lang="en-US" sz="1400" dirty="0">
                <a:solidFill>
                  <a:srgbClr val="9933FF"/>
                </a:solidFill>
                <a:latin typeface="Abadi"/>
              </a:rPr>
              <a:t>We then create a pivot table with course ID as rows, words as columns and word count as values.</a:t>
            </a:r>
          </a:p>
          <a:p>
            <a:pPr>
              <a:buFont typeface="Wingdings" panose="05000000000000000000" pitchFamily="2" charset="2"/>
              <a:buChar char="Ø"/>
            </a:pPr>
            <a:r>
              <a:rPr lang="en-US" sz="1400" dirty="0">
                <a:solidFill>
                  <a:schemeClr val="bg2">
                    <a:lumMod val="50000"/>
                  </a:schemeClr>
                </a:solidFill>
                <a:latin typeface="Abadi"/>
              </a:rPr>
              <a:t>Individual rows form BOW feature vectors, which can be compared to each other using a similarity measure. In this case we used the cosine similarity. Comparing all rows to each other gives a look-up table (similarity matrix) showing how similar course titles and descriptions are to one another.</a:t>
            </a:r>
          </a:p>
          <a:p>
            <a:pPr>
              <a:buFont typeface="Wingdings" panose="05000000000000000000" pitchFamily="2" charset="2"/>
              <a:buChar char="Ø"/>
            </a:pPr>
            <a:r>
              <a:rPr lang="en-US" sz="1400" dirty="0">
                <a:solidFill>
                  <a:srgbClr val="00B050"/>
                </a:solidFill>
                <a:latin typeface="Abadi"/>
              </a:rPr>
              <a:t>Courses that users take are then checked against others using the look-up table and if the similarity is above a certain threshold (we chose 0.6), then we add them to the recommendation list.</a:t>
            </a:r>
          </a:p>
          <a:p>
            <a:pPr>
              <a:buFont typeface="Wingdings" panose="05000000000000000000" pitchFamily="2" charset="2"/>
              <a:buChar char="Ø"/>
            </a:pPr>
            <a:r>
              <a:rPr lang="en-US" sz="1400" dirty="0">
                <a:solidFill>
                  <a:srgbClr val="FF9900"/>
                </a:solidFill>
                <a:latin typeface="Abadi"/>
              </a:rPr>
              <a:t>If they are below the threshold then they are not added.</a:t>
            </a:r>
          </a:p>
          <a:p>
            <a:pPr>
              <a:buFont typeface="Wingdings" panose="05000000000000000000" pitchFamily="2" charset="2"/>
              <a:buChar char="Ø"/>
            </a:pPr>
            <a:endParaRPr lang="en-US" sz="1400" dirty="0">
              <a:solidFill>
                <a:srgbClr val="1C7DDB"/>
              </a:solidFill>
              <a:latin typeface="Abadi"/>
            </a:endParaRPr>
          </a:p>
          <a:p>
            <a:pPr>
              <a:buFont typeface="Wingdings" panose="05000000000000000000" pitchFamily="2" charset="2"/>
              <a:buChar char="Ø"/>
            </a:pPr>
            <a:endParaRPr lang="en-US" sz="1400" dirty="0">
              <a:solidFill>
                <a:srgbClr val="1C7DDB"/>
              </a:solidFill>
              <a:latin typeface="Abadi"/>
            </a:endParaRPr>
          </a:p>
          <a:p>
            <a:pPr>
              <a:buFont typeface="Wingdings" panose="05000000000000000000" pitchFamily="2" charset="2"/>
              <a:buChar char="Ø"/>
            </a:pPr>
            <a:endParaRPr lang="en-US" sz="1800" dirty="0">
              <a:solidFill>
                <a:srgbClr val="1C7DDB"/>
              </a:solidFill>
              <a:latin typeface="Abadi"/>
            </a:endParaRPr>
          </a:p>
        </p:txBody>
      </p:sp>
      <p:grpSp>
        <p:nvGrpSpPr>
          <p:cNvPr id="2" name="Group 1">
            <a:extLst>
              <a:ext uri="{FF2B5EF4-FFF2-40B4-BE49-F238E27FC236}">
                <a16:creationId xmlns:a16="http://schemas.microsoft.com/office/drawing/2014/main" id="{D5DDD5A1-3F38-3078-9903-BC70968DE4CF}"/>
              </a:ext>
            </a:extLst>
          </p:cNvPr>
          <p:cNvGrpSpPr/>
          <p:nvPr/>
        </p:nvGrpSpPr>
        <p:grpSpPr>
          <a:xfrm>
            <a:off x="6433459" y="810470"/>
            <a:ext cx="5528923" cy="5303975"/>
            <a:chOff x="6433459" y="1230601"/>
            <a:chExt cx="5528923" cy="5303975"/>
          </a:xfrm>
        </p:grpSpPr>
        <p:sp>
          <p:nvSpPr>
            <p:cNvPr id="8" name="Rectangle 7">
              <a:extLst>
                <a:ext uri="{FF2B5EF4-FFF2-40B4-BE49-F238E27FC236}">
                  <a16:creationId xmlns:a16="http://schemas.microsoft.com/office/drawing/2014/main" id="{F92F657B-A299-871A-6E84-11B32EE855B3}"/>
                </a:ext>
              </a:extLst>
            </p:cNvPr>
            <p:cNvSpPr/>
            <p:nvPr/>
          </p:nvSpPr>
          <p:spPr>
            <a:xfrm>
              <a:off x="8903992" y="2118491"/>
              <a:ext cx="896306" cy="3863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Pivot</a:t>
              </a:r>
            </a:p>
          </p:txBody>
        </p:sp>
        <p:cxnSp>
          <p:nvCxnSpPr>
            <p:cNvPr id="11" name="Straight Arrow Connector 10">
              <a:extLst>
                <a:ext uri="{FF2B5EF4-FFF2-40B4-BE49-F238E27FC236}">
                  <a16:creationId xmlns:a16="http://schemas.microsoft.com/office/drawing/2014/main" id="{929FE616-9197-E178-2B8D-E695C2DD2E07}"/>
                </a:ext>
              </a:extLst>
            </p:cNvPr>
            <p:cNvCxnSpPr>
              <a:cxnSpLocks/>
              <a:stCxn id="23" idx="4"/>
              <a:endCxn id="8" idx="0"/>
            </p:cNvCxnSpPr>
            <p:nvPr/>
          </p:nvCxnSpPr>
          <p:spPr>
            <a:xfrm>
              <a:off x="9350627" y="1918133"/>
              <a:ext cx="1518" cy="200358"/>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306AA84-CC6A-2924-1CD6-90B3894E1EB0}"/>
                </a:ext>
              </a:extLst>
            </p:cNvPr>
            <p:cNvCxnSpPr>
              <a:cxnSpLocks/>
              <a:stCxn id="8" idx="2"/>
              <a:endCxn id="128" idx="1"/>
            </p:cNvCxnSpPr>
            <p:nvPr/>
          </p:nvCxnSpPr>
          <p:spPr>
            <a:xfrm flipH="1">
              <a:off x="9350649" y="2504854"/>
              <a:ext cx="1496" cy="294428"/>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Flowchart: Data 21">
              <a:extLst>
                <a:ext uri="{FF2B5EF4-FFF2-40B4-BE49-F238E27FC236}">
                  <a16:creationId xmlns:a16="http://schemas.microsoft.com/office/drawing/2014/main" id="{04FE8C60-A1F3-D1EB-30FE-B211A639D23A}"/>
                </a:ext>
              </a:extLst>
            </p:cNvPr>
            <p:cNvSpPr/>
            <p:nvPr/>
          </p:nvSpPr>
          <p:spPr>
            <a:xfrm>
              <a:off x="6433459" y="5070588"/>
              <a:ext cx="1628830" cy="469676"/>
            </a:xfrm>
            <a:prstGeom prst="flowChartInputOutput">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r>
                <a:rPr lang="en-GB" sz="1100" dirty="0">
                  <a:solidFill>
                    <a:schemeClr val="tx1"/>
                  </a:solidFill>
                </a:rPr>
                <a:t>Bag Of Words</a:t>
              </a:r>
            </a:p>
          </p:txBody>
        </p:sp>
        <p:sp>
          <p:nvSpPr>
            <p:cNvPr id="23" name="Flowchart: Data 22">
              <a:extLst>
                <a:ext uri="{FF2B5EF4-FFF2-40B4-BE49-F238E27FC236}">
                  <a16:creationId xmlns:a16="http://schemas.microsoft.com/office/drawing/2014/main" id="{A947F120-1A47-5AEF-6933-F2400B0689BB}"/>
                </a:ext>
              </a:extLst>
            </p:cNvPr>
            <p:cNvSpPr/>
            <p:nvPr/>
          </p:nvSpPr>
          <p:spPr>
            <a:xfrm>
              <a:off x="8408729" y="1230601"/>
              <a:ext cx="1883795" cy="687532"/>
            </a:xfrm>
            <a:prstGeom prst="flowChartInputOutput">
              <a:avLst/>
            </a:prstGeom>
            <a:solidFill>
              <a:srgbClr val="009999"/>
            </a:solidFill>
          </p:spPr>
          <p:style>
            <a:lnRef idx="2">
              <a:schemeClr val="dk1"/>
            </a:lnRef>
            <a:fillRef idx="1">
              <a:schemeClr val="lt1"/>
            </a:fillRef>
            <a:effectRef idx="0">
              <a:schemeClr val="dk1"/>
            </a:effectRef>
            <a:fontRef idx="minor">
              <a:schemeClr val="dk1"/>
            </a:fontRef>
          </p:style>
          <p:txBody>
            <a:bodyPr rtlCol="0" anchor="ctr"/>
            <a:lstStyle/>
            <a:p>
              <a:pPr algn="ctr"/>
              <a:r>
                <a:rPr lang="en-GB" sz="1100" dirty="0">
                  <a:solidFill>
                    <a:schemeClr val="tx1"/>
                  </a:solidFill>
                </a:rPr>
                <a:t>Table with Course ID, Word and Number of times seen</a:t>
              </a:r>
            </a:p>
          </p:txBody>
        </p:sp>
        <p:sp>
          <p:nvSpPr>
            <p:cNvPr id="26" name="Flowchart: Data 25">
              <a:extLst>
                <a:ext uri="{FF2B5EF4-FFF2-40B4-BE49-F238E27FC236}">
                  <a16:creationId xmlns:a16="http://schemas.microsoft.com/office/drawing/2014/main" id="{DC255899-B5B1-D5FA-B3DA-E307AE9988D2}"/>
                </a:ext>
              </a:extLst>
            </p:cNvPr>
            <p:cNvSpPr/>
            <p:nvPr/>
          </p:nvSpPr>
          <p:spPr>
            <a:xfrm>
              <a:off x="6487346" y="1414792"/>
              <a:ext cx="1532268" cy="503875"/>
            </a:xfrm>
            <a:prstGeom prst="flowChartInputOutput">
              <a:avLst/>
            </a:prstGeom>
            <a:solidFill>
              <a:schemeClr val="accent4">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GB" sz="1100" dirty="0"/>
                <a:t>Course titles and descriptions</a:t>
              </a:r>
            </a:p>
          </p:txBody>
        </p:sp>
        <p:sp>
          <p:nvSpPr>
            <p:cNvPr id="27" name="Flowchart: Data 26">
              <a:extLst>
                <a:ext uri="{FF2B5EF4-FFF2-40B4-BE49-F238E27FC236}">
                  <a16:creationId xmlns:a16="http://schemas.microsoft.com/office/drawing/2014/main" id="{6B7DB6B8-8B05-9187-4CA9-21F095BDCC44}"/>
                </a:ext>
              </a:extLst>
            </p:cNvPr>
            <p:cNvSpPr/>
            <p:nvPr/>
          </p:nvSpPr>
          <p:spPr>
            <a:xfrm>
              <a:off x="6485494" y="3629050"/>
              <a:ext cx="1532265" cy="396807"/>
            </a:xfrm>
            <a:prstGeom prst="flowChartInputOutput">
              <a:avLst/>
            </a:prstGeom>
            <a:solidFill>
              <a:srgbClr val="FF6699"/>
            </a:solidFill>
          </p:spPr>
          <p:style>
            <a:lnRef idx="2">
              <a:schemeClr val="dk1"/>
            </a:lnRef>
            <a:fillRef idx="1">
              <a:schemeClr val="lt1"/>
            </a:fillRef>
            <a:effectRef idx="0">
              <a:schemeClr val="dk1"/>
            </a:effectRef>
            <a:fontRef idx="minor">
              <a:schemeClr val="dk1"/>
            </a:fontRef>
          </p:style>
          <p:txBody>
            <a:bodyPr rtlCol="0" anchor="ctr"/>
            <a:lstStyle/>
            <a:p>
              <a:pPr algn="ctr"/>
              <a:r>
                <a:rPr lang="en-GB" sz="1100" dirty="0">
                  <a:solidFill>
                    <a:schemeClr val="tx1"/>
                  </a:solidFill>
                </a:rPr>
                <a:t>Token dictionary</a:t>
              </a:r>
            </a:p>
          </p:txBody>
        </p:sp>
        <p:cxnSp>
          <p:nvCxnSpPr>
            <p:cNvPr id="28" name="Straight Arrow Connector 27">
              <a:extLst>
                <a:ext uri="{FF2B5EF4-FFF2-40B4-BE49-F238E27FC236}">
                  <a16:creationId xmlns:a16="http://schemas.microsoft.com/office/drawing/2014/main" id="{B24461EF-597D-FEE7-0636-B608A189D475}"/>
                </a:ext>
              </a:extLst>
            </p:cNvPr>
            <p:cNvCxnSpPr>
              <a:cxnSpLocks/>
              <a:stCxn id="26" idx="4"/>
              <a:endCxn id="29" idx="0"/>
            </p:cNvCxnSpPr>
            <p:nvPr/>
          </p:nvCxnSpPr>
          <p:spPr>
            <a:xfrm>
              <a:off x="7253480" y="1918667"/>
              <a:ext cx="1469" cy="199824"/>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C5E911F7-53AE-1414-33F8-8CB9462DC846}"/>
                </a:ext>
              </a:extLst>
            </p:cNvPr>
            <p:cNvSpPr/>
            <p:nvPr/>
          </p:nvSpPr>
          <p:spPr>
            <a:xfrm>
              <a:off x="6775620" y="2118491"/>
              <a:ext cx="958657" cy="3863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Tokenization</a:t>
              </a:r>
            </a:p>
          </p:txBody>
        </p:sp>
        <p:cxnSp>
          <p:nvCxnSpPr>
            <p:cNvPr id="30" name="Straight Arrow Connector 29">
              <a:extLst>
                <a:ext uri="{FF2B5EF4-FFF2-40B4-BE49-F238E27FC236}">
                  <a16:creationId xmlns:a16="http://schemas.microsoft.com/office/drawing/2014/main" id="{36524433-20AC-E208-1E04-9C4076EB6E74}"/>
                </a:ext>
              </a:extLst>
            </p:cNvPr>
            <p:cNvCxnSpPr>
              <a:cxnSpLocks/>
              <a:stCxn id="29" idx="2"/>
              <a:endCxn id="45" idx="0"/>
            </p:cNvCxnSpPr>
            <p:nvPr/>
          </p:nvCxnSpPr>
          <p:spPr>
            <a:xfrm>
              <a:off x="7254949" y="2504854"/>
              <a:ext cx="0" cy="361898"/>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7F37F610-AFAC-F86F-A821-72F97D32FCE4}"/>
                </a:ext>
              </a:extLst>
            </p:cNvPr>
            <p:cNvSpPr/>
            <p:nvPr/>
          </p:nvSpPr>
          <p:spPr>
            <a:xfrm>
              <a:off x="6775620" y="2866752"/>
              <a:ext cx="958657" cy="3863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Create token dictionary</a:t>
              </a:r>
            </a:p>
          </p:txBody>
        </p:sp>
        <p:cxnSp>
          <p:nvCxnSpPr>
            <p:cNvPr id="52" name="Straight Arrow Connector 51">
              <a:extLst>
                <a:ext uri="{FF2B5EF4-FFF2-40B4-BE49-F238E27FC236}">
                  <a16:creationId xmlns:a16="http://schemas.microsoft.com/office/drawing/2014/main" id="{6FEFA050-C766-C9E0-637E-2AAAB0FEE3AB}"/>
                </a:ext>
              </a:extLst>
            </p:cNvPr>
            <p:cNvCxnSpPr>
              <a:cxnSpLocks/>
              <a:stCxn id="45" idx="2"/>
              <a:endCxn id="27" idx="1"/>
            </p:cNvCxnSpPr>
            <p:nvPr/>
          </p:nvCxnSpPr>
          <p:spPr>
            <a:xfrm flipH="1">
              <a:off x="7251627" y="3253115"/>
              <a:ext cx="3322" cy="375935"/>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7B7E5C60-E464-73C8-75F3-23CCCA66C9E9}"/>
                </a:ext>
              </a:extLst>
            </p:cNvPr>
            <p:cNvSpPr/>
            <p:nvPr/>
          </p:nvSpPr>
          <p:spPr>
            <a:xfrm>
              <a:off x="6803473" y="4373610"/>
              <a:ext cx="896306" cy="3863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Create Bag Of Words</a:t>
              </a:r>
            </a:p>
          </p:txBody>
        </p:sp>
        <p:cxnSp>
          <p:nvCxnSpPr>
            <p:cNvPr id="72" name="Straight Arrow Connector 71">
              <a:extLst>
                <a:ext uri="{FF2B5EF4-FFF2-40B4-BE49-F238E27FC236}">
                  <a16:creationId xmlns:a16="http://schemas.microsoft.com/office/drawing/2014/main" id="{6D1E9080-3554-1939-3B78-9F9C49AFFBE8}"/>
                </a:ext>
              </a:extLst>
            </p:cNvPr>
            <p:cNvCxnSpPr>
              <a:cxnSpLocks/>
              <a:stCxn id="27" idx="4"/>
              <a:endCxn id="67" idx="0"/>
            </p:cNvCxnSpPr>
            <p:nvPr/>
          </p:nvCxnSpPr>
          <p:spPr>
            <a:xfrm flipH="1">
              <a:off x="7251626" y="4025857"/>
              <a:ext cx="1" cy="347753"/>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66B66ABF-F505-8FF6-916B-E815D0FE1EE8}"/>
                </a:ext>
              </a:extLst>
            </p:cNvPr>
            <p:cNvCxnSpPr>
              <a:cxnSpLocks/>
              <a:stCxn id="67" idx="2"/>
              <a:endCxn id="22" idx="1"/>
            </p:cNvCxnSpPr>
            <p:nvPr/>
          </p:nvCxnSpPr>
          <p:spPr>
            <a:xfrm flipH="1">
              <a:off x="7247874" y="4759973"/>
              <a:ext cx="3752" cy="310615"/>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7EB0EAD3-BC42-ABDD-E0B9-20DABB390815}"/>
                </a:ext>
              </a:extLst>
            </p:cNvPr>
            <p:cNvSpPr/>
            <p:nvPr/>
          </p:nvSpPr>
          <p:spPr>
            <a:xfrm>
              <a:off x="6800335" y="5892479"/>
              <a:ext cx="896306" cy="3863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Remove </a:t>
              </a:r>
              <a:r>
                <a:rPr lang="en-US" sz="1100" dirty="0" err="1">
                  <a:solidFill>
                    <a:schemeClr val="tx1"/>
                  </a:solidFill>
                </a:rPr>
                <a:t>stopwords</a:t>
              </a:r>
              <a:endParaRPr lang="en-US" sz="1100" dirty="0">
                <a:solidFill>
                  <a:schemeClr val="tx1"/>
                </a:solidFill>
              </a:endParaRPr>
            </a:p>
          </p:txBody>
        </p:sp>
        <p:cxnSp>
          <p:nvCxnSpPr>
            <p:cNvPr id="80" name="Straight Arrow Connector 79">
              <a:extLst>
                <a:ext uri="{FF2B5EF4-FFF2-40B4-BE49-F238E27FC236}">
                  <a16:creationId xmlns:a16="http://schemas.microsoft.com/office/drawing/2014/main" id="{1CEFB6E6-5B87-CA9C-9E50-B5392D37B78E}"/>
                </a:ext>
              </a:extLst>
            </p:cNvPr>
            <p:cNvCxnSpPr>
              <a:cxnSpLocks/>
              <a:stCxn id="22" idx="4"/>
              <a:endCxn id="79" idx="0"/>
            </p:cNvCxnSpPr>
            <p:nvPr/>
          </p:nvCxnSpPr>
          <p:spPr>
            <a:xfrm>
              <a:off x="7247874" y="5540264"/>
              <a:ext cx="614" cy="352215"/>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Connector: Elbow 107">
              <a:extLst>
                <a:ext uri="{FF2B5EF4-FFF2-40B4-BE49-F238E27FC236}">
                  <a16:creationId xmlns:a16="http://schemas.microsoft.com/office/drawing/2014/main" id="{C409D83B-E856-40BF-3DB9-5AB22B7C11CB}"/>
                </a:ext>
              </a:extLst>
            </p:cNvPr>
            <p:cNvCxnSpPr>
              <a:cxnSpLocks/>
              <a:stCxn id="79" idx="2"/>
              <a:endCxn id="23" idx="1"/>
            </p:cNvCxnSpPr>
            <p:nvPr/>
          </p:nvCxnSpPr>
          <p:spPr>
            <a:xfrm rot="5400000" flipH="1" flipV="1">
              <a:off x="5775436" y="2703652"/>
              <a:ext cx="5048241" cy="2102139"/>
            </a:xfrm>
            <a:prstGeom prst="bentConnector5">
              <a:avLst>
                <a:gd name="adj1" fmla="val -4528"/>
                <a:gd name="adj2" fmla="val 46250"/>
                <a:gd name="adj3" fmla="val 104528"/>
              </a:avLst>
            </a:prstGeom>
            <a:ln w="15875">
              <a:tailEnd type="triangle"/>
            </a:ln>
          </p:spPr>
          <p:style>
            <a:lnRef idx="1">
              <a:schemeClr val="dk1"/>
            </a:lnRef>
            <a:fillRef idx="0">
              <a:schemeClr val="dk1"/>
            </a:fillRef>
            <a:effectRef idx="0">
              <a:schemeClr val="dk1"/>
            </a:effectRef>
            <a:fontRef idx="minor">
              <a:schemeClr val="tx1"/>
            </a:fontRef>
          </p:style>
        </p:cxnSp>
        <p:sp>
          <p:nvSpPr>
            <p:cNvPr id="128" name="Flowchart: Data 127">
              <a:extLst>
                <a:ext uri="{FF2B5EF4-FFF2-40B4-BE49-F238E27FC236}">
                  <a16:creationId xmlns:a16="http://schemas.microsoft.com/office/drawing/2014/main" id="{01A88595-EED9-0965-E06A-2025904287D9}"/>
                </a:ext>
              </a:extLst>
            </p:cNvPr>
            <p:cNvSpPr/>
            <p:nvPr/>
          </p:nvSpPr>
          <p:spPr>
            <a:xfrm>
              <a:off x="8517572" y="2799282"/>
              <a:ext cx="1666153" cy="496859"/>
            </a:xfrm>
            <a:prstGeom prst="flowChartInputOutput">
              <a:avLst/>
            </a:prstGeom>
            <a:solidFill>
              <a:srgbClr val="9933FF"/>
            </a:solidFill>
          </p:spPr>
          <p:style>
            <a:lnRef idx="2">
              <a:schemeClr val="dk1"/>
            </a:lnRef>
            <a:fillRef idx="1">
              <a:schemeClr val="lt1"/>
            </a:fillRef>
            <a:effectRef idx="0">
              <a:schemeClr val="dk1"/>
            </a:effectRef>
            <a:fontRef idx="minor">
              <a:schemeClr val="dk1"/>
            </a:fontRef>
          </p:style>
          <p:txBody>
            <a:bodyPr rtlCol="0" anchor="ctr"/>
            <a:lstStyle/>
            <a:p>
              <a:pPr algn="ctr"/>
              <a:r>
                <a:rPr lang="en-GB" sz="1100" dirty="0">
                  <a:solidFill>
                    <a:schemeClr val="bg1"/>
                  </a:solidFill>
                </a:rPr>
                <a:t>BOW feature matrix</a:t>
              </a:r>
            </a:p>
          </p:txBody>
        </p:sp>
        <p:sp>
          <p:nvSpPr>
            <p:cNvPr id="130" name="Rectangle 129">
              <a:extLst>
                <a:ext uri="{FF2B5EF4-FFF2-40B4-BE49-F238E27FC236}">
                  <a16:creationId xmlns:a16="http://schemas.microsoft.com/office/drawing/2014/main" id="{75CF7518-7189-B8E0-38BC-CF4B9AB7C0E6}"/>
                </a:ext>
              </a:extLst>
            </p:cNvPr>
            <p:cNvSpPr/>
            <p:nvPr/>
          </p:nvSpPr>
          <p:spPr>
            <a:xfrm>
              <a:off x="10678172" y="3724714"/>
              <a:ext cx="896306" cy="3863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Similarity</a:t>
              </a:r>
            </a:p>
          </p:txBody>
        </p:sp>
        <p:sp>
          <p:nvSpPr>
            <p:cNvPr id="131" name="Flowchart: Data 130">
              <a:extLst>
                <a:ext uri="{FF2B5EF4-FFF2-40B4-BE49-F238E27FC236}">
                  <a16:creationId xmlns:a16="http://schemas.microsoft.com/office/drawing/2014/main" id="{EB7BEC0E-7D65-3414-47AF-E84A1D0CDC29}"/>
                </a:ext>
              </a:extLst>
            </p:cNvPr>
            <p:cNvSpPr/>
            <p:nvPr/>
          </p:nvSpPr>
          <p:spPr>
            <a:xfrm>
              <a:off x="8505033" y="3669054"/>
              <a:ext cx="1666153" cy="496859"/>
            </a:xfrm>
            <a:prstGeom prst="flowChartInputOutput">
              <a:avLst/>
            </a:prstGeom>
            <a:solidFill>
              <a:srgbClr val="CC99FF"/>
            </a:solidFill>
          </p:spPr>
          <p:style>
            <a:lnRef idx="2">
              <a:schemeClr val="dk1"/>
            </a:lnRef>
            <a:fillRef idx="1">
              <a:schemeClr val="lt1"/>
            </a:fillRef>
            <a:effectRef idx="0">
              <a:schemeClr val="dk1"/>
            </a:effectRef>
            <a:fontRef idx="minor">
              <a:schemeClr val="dk1"/>
            </a:fontRef>
          </p:style>
          <p:txBody>
            <a:bodyPr rtlCol="0" anchor="ctr"/>
            <a:lstStyle/>
            <a:p>
              <a:pPr algn="ctr"/>
              <a:r>
                <a:rPr lang="en-GB" sz="1100" dirty="0">
                  <a:solidFill>
                    <a:schemeClr val="bg1"/>
                  </a:solidFill>
                </a:rPr>
                <a:t>BOW feature vector 1</a:t>
              </a:r>
            </a:p>
          </p:txBody>
        </p:sp>
        <p:sp>
          <p:nvSpPr>
            <p:cNvPr id="132" name="Flowchart: Data 131">
              <a:extLst>
                <a:ext uri="{FF2B5EF4-FFF2-40B4-BE49-F238E27FC236}">
                  <a16:creationId xmlns:a16="http://schemas.microsoft.com/office/drawing/2014/main" id="{FE3F5ECA-1D7B-F6D6-CD57-DC3C68925A24}"/>
                </a:ext>
              </a:extLst>
            </p:cNvPr>
            <p:cNvSpPr/>
            <p:nvPr/>
          </p:nvSpPr>
          <p:spPr>
            <a:xfrm>
              <a:off x="10296229" y="2796674"/>
              <a:ext cx="1666153" cy="496859"/>
            </a:xfrm>
            <a:prstGeom prst="flowChartInputOutput">
              <a:avLst/>
            </a:prstGeom>
            <a:solidFill>
              <a:srgbClr val="CC99FF"/>
            </a:solidFill>
          </p:spPr>
          <p:style>
            <a:lnRef idx="2">
              <a:schemeClr val="dk1"/>
            </a:lnRef>
            <a:fillRef idx="1">
              <a:schemeClr val="lt1"/>
            </a:fillRef>
            <a:effectRef idx="0">
              <a:schemeClr val="dk1"/>
            </a:effectRef>
            <a:fontRef idx="minor">
              <a:schemeClr val="dk1"/>
            </a:fontRef>
          </p:style>
          <p:txBody>
            <a:bodyPr rtlCol="0" anchor="ctr"/>
            <a:lstStyle/>
            <a:p>
              <a:pPr algn="ctr"/>
              <a:r>
                <a:rPr lang="en-GB" sz="1100" dirty="0">
                  <a:solidFill>
                    <a:schemeClr val="bg1"/>
                  </a:solidFill>
                </a:rPr>
                <a:t>BOW feature vector 2</a:t>
              </a:r>
            </a:p>
          </p:txBody>
        </p:sp>
        <p:cxnSp>
          <p:nvCxnSpPr>
            <p:cNvPr id="135" name="Straight Arrow Connector 134">
              <a:extLst>
                <a:ext uri="{FF2B5EF4-FFF2-40B4-BE49-F238E27FC236}">
                  <a16:creationId xmlns:a16="http://schemas.microsoft.com/office/drawing/2014/main" id="{651FBDAC-C5C6-A782-FE0A-2B253EE471A6}"/>
                </a:ext>
              </a:extLst>
            </p:cNvPr>
            <p:cNvCxnSpPr>
              <a:cxnSpLocks/>
              <a:stCxn id="128" idx="4"/>
              <a:endCxn id="131" idx="1"/>
            </p:cNvCxnSpPr>
            <p:nvPr/>
          </p:nvCxnSpPr>
          <p:spPr>
            <a:xfrm flipH="1">
              <a:off x="9338110" y="3296141"/>
              <a:ext cx="12539" cy="372913"/>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63DDC6B9-26F3-5068-8C4C-8421E032CEBA}"/>
                </a:ext>
              </a:extLst>
            </p:cNvPr>
            <p:cNvCxnSpPr>
              <a:cxnSpLocks/>
              <a:stCxn id="128" idx="5"/>
              <a:endCxn id="132" idx="2"/>
            </p:cNvCxnSpPr>
            <p:nvPr/>
          </p:nvCxnSpPr>
          <p:spPr>
            <a:xfrm flipV="1">
              <a:off x="10017110" y="3045104"/>
              <a:ext cx="445734" cy="2608"/>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B27AAE71-E054-57F6-B1B7-FF6BB52B72AF}"/>
                </a:ext>
              </a:extLst>
            </p:cNvPr>
            <p:cNvCxnSpPr>
              <a:cxnSpLocks/>
              <a:stCxn id="131" idx="5"/>
              <a:endCxn id="130" idx="1"/>
            </p:cNvCxnSpPr>
            <p:nvPr/>
          </p:nvCxnSpPr>
          <p:spPr>
            <a:xfrm>
              <a:off x="10004571" y="3917484"/>
              <a:ext cx="673601" cy="412"/>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C2DEC51A-9CD8-87C4-BE58-7B0F0AE0F0E4}"/>
                </a:ext>
              </a:extLst>
            </p:cNvPr>
            <p:cNvCxnSpPr>
              <a:cxnSpLocks/>
              <a:stCxn id="132" idx="4"/>
              <a:endCxn id="130" idx="0"/>
            </p:cNvCxnSpPr>
            <p:nvPr/>
          </p:nvCxnSpPr>
          <p:spPr>
            <a:xfrm flipH="1">
              <a:off x="11126325" y="3293533"/>
              <a:ext cx="2981" cy="431181"/>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08A90F52-EC93-C4A7-1D0E-6A3B927E7EE2}"/>
                </a:ext>
              </a:extLst>
            </p:cNvPr>
            <p:cNvCxnSpPr>
              <a:cxnSpLocks/>
              <a:stCxn id="130" idx="2"/>
              <a:endCxn id="152" idx="1"/>
            </p:cNvCxnSpPr>
            <p:nvPr/>
          </p:nvCxnSpPr>
          <p:spPr>
            <a:xfrm flipH="1">
              <a:off x="11112603" y="4111077"/>
              <a:ext cx="13722" cy="337572"/>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2" name="Flowchart: Data 151">
              <a:extLst>
                <a:ext uri="{FF2B5EF4-FFF2-40B4-BE49-F238E27FC236}">
                  <a16:creationId xmlns:a16="http://schemas.microsoft.com/office/drawing/2014/main" id="{858E0E3D-2214-F6F8-ED42-D07D3546C0A3}"/>
                </a:ext>
              </a:extLst>
            </p:cNvPr>
            <p:cNvSpPr/>
            <p:nvPr/>
          </p:nvSpPr>
          <p:spPr>
            <a:xfrm>
              <a:off x="10279526" y="4448649"/>
              <a:ext cx="1666153" cy="496859"/>
            </a:xfrm>
            <a:prstGeom prst="flowChartInputOutput">
              <a:avLst/>
            </a:prstGeom>
            <a:solidFill>
              <a:schemeClr val="accent3"/>
            </a:solidFill>
          </p:spPr>
          <p:style>
            <a:lnRef idx="2">
              <a:schemeClr val="dk1"/>
            </a:lnRef>
            <a:fillRef idx="1">
              <a:schemeClr val="lt1"/>
            </a:fillRef>
            <a:effectRef idx="0">
              <a:schemeClr val="dk1"/>
            </a:effectRef>
            <a:fontRef idx="minor">
              <a:schemeClr val="dk1"/>
            </a:fontRef>
          </p:style>
          <p:txBody>
            <a:bodyPr rtlCol="0" anchor="ctr"/>
            <a:lstStyle/>
            <a:p>
              <a:pPr algn="ctr"/>
              <a:r>
                <a:rPr lang="en-GB" sz="1100" dirty="0">
                  <a:solidFill>
                    <a:schemeClr val="tx1"/>
                  </a:solidFill>
                </a:rPr>
                <a:t>Similarity matrix</a:t>
              </a:r>
            </a:p>
          </p:txBody>
        </p:sp>
        <p:sp>
          <p:nvSpPr>
            <p:cNvPr id="7" name="Rounded Rectangle 14">
              <a:extLst>
                <a:ext uri="{FF2B5EF4-FFF2-40B4-BE49-F238E27FC236}">
                  <a16:creationId xmlns:a16="http://schemas.microsoft.com/office/drawing/2014/main" id="{2601FB0E-EA3F-3463-0226-CBDC8613C74A}"/>
                </a:ext>
              </a:extLst>
            </p:cNvPr>
            <p:cNvSpPr/>
            <p:nvPr/>
          </p:nvSpPr>
          <p:spPr>
            <a:xfrm>
              <a:off x="10344943" y="5204354"/>
              <a:ext cx="1203329" cy="423045"/>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Add to recommend list</a:t>
              </a:r>
            </a:p>
          </p:txBody>
        </p:sp>
        <p:cxnSp>
          <p:nvCxnSpPr>
            <p:cNvPr id="9" name="Straight Arrow Connector 15">
              <a:extLst>
                <a:ext uri="{FF2B5EF4-FFF2-40B4-BE49-F238E27FC236}">
                  <a16:creationId xmlns:a16="http://schemas.microsoft.com/office/drawing/2014/main" id="{01191225-4E1E-6DEA-D0F6-982D1FCB6BB4}"/>
                </a:ext>
              </a:extLst>
            </p:cNvPr>
            <p:cNvCxnSpPr>
              <a:cxnSpLocks/>
              <a:stCxn id="10" idx="0"/>
              <a:endCxn id="7" idx="1"/>
            </p:cNvCxnSpPr>
            <p:nvPr/>
          </p:nvCxnSpPr>
          <p:spPr>
            <a:xfrm rot="5400000" flipH="1" flipV="1">
              <a:off x="9730241" y="5092382"/>
              <a:ext cx="291207" cy="938196"/>
            </a:xfrm>
            <a:prstGeom prst="bentConnector2">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Flowchart: Decision 9">
              <a:extLst>
                <a:ext uri="{FF2B5EF4-FFF2-40B4-BE49-F238E27FC236}">
                  <a16:creationId xmlns:a16="http://schemas.microsoft.com/office/drawing/2014/main" id="{9EE79BFB-8895-7E1F-BFCC-7314DF9933E8}"/>
                </a:ext>
              </a:extLst>
            </p:cNvPr>
            <p:cNvSpPr/>
            <p:nvPr/>
          </p:nvSpPr>
          <p:spPr>
            <a:xfrm>
              <a:off x="9253109" y="5707083"/>
              <a:ext cx="307276" cy="300679"/>
            </a:xfrm>
            <a:prstGeom prst="flowChartDecision">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sz="1100" dirty="0"/>
            </a:p>
          </p:txBody>
        </p:sp>
        <p:sp>
          <p:nvSpPr>
            <p:cNvPr id="13" name="TextBox 12">
              <a:extLst>
                <a:ext uri="{FF2B5EF4-FFF2-40B4-BE49-F238E27FC236}">
                  <a16:creationId xmlns:a16="http://schemas.microsoft.com/office/drawing/2014/main" id="{016411E0-0CEA-57D6-241C-0167DC6FA7FC}"/>
                </a:ext>
              </a:extLst>
            </p:cNvPr>
            <p:cNvSpPr txBox="1"/>
            <p:nvPr/>
          </p:nvSpPr>
          <p:spPr>
            <a:xfrm>
              <a:off x="9389340" y="5200835"/>
              <a:ext cx="1049923" cy="230832"/>
            </a:xfrm>
            <a:prstGeom prst="rect">
              <a:avLst/>
            </a:prstGeom>
            <a:noFill/>
          </p:spPr>
          <p:txBody>
            <a:bodyPr wrap="square" rtlCol="0">
              <a:spAutoFit/>
            </a:bodyPr>
            <a:lstStyle/>
            <a:p>
              <a:r>
                <a:rPr lang="en-GB" sz="900" dirty="0"/>
                <a:t>Above threshold</a:t>
              </a:r>
            </a:p>
          </p:txBody>
        </p:sp>
        <p:sp>
          <p:nvSpPr>
            <p:cNvPr id="14" name="Rounded Rectangle 14">
              <a:extLst>
                <a:ext uri="{FF2B5EF4-FFF2-40B4-BE49-F238E27FC236}">
                  <a16:creationId xmlns:a16="http://schemas.microsoft.com/office/drawing/2014/main" id="{C6ECC3C2-F4C7-DD01-0E18-7398468E3C72}"/>
                </a:ext>
              </a:extLst>
            </p:cNvPr>
            <p:cNvSpPr/>
            <p:nvPr/>
          </p:nvSpPr>
          <p:spPr>
            <a:xfrm>
              <a:off x="10344943" y="6109552"/>
              <a:ext cx="1203329" cy="423045"/>
            </a:xfrm>
            <a:prstGeom prst="roundRect">
              <a:avLst/>
            </a:prstGeom>
            <a:solidFill>
              <a:srgbClr val="FF99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Discard</a:t>
              </a:r>
            </a:p>
          </p:txBody>
        </p:sp>
        <p:cxnSp>
          <p:nvCxnSpPr>
            <p:cNvPr id="15" name="Straight Arrow Connector 15">
              <a:extLst>
                <a:ext uri="{FF2B5EF4-FFF2-40B4-BE49-F238E27FC236}">
                  <a16:creationId xmlns:a16="http://schemas.microsoft.com/office/drawing/2014/main" id="{22744C46-EC2D-2487-BA0B-C89A5269E754}"/>
                </a:ext>
              </a:extLst>
            </p:cNvPr>
            <p:cNvCxnSpPr>
              <a:cxnSpLocks/>
              <a:stCxn id="10" idx="2"/>
              <a:endCxn id="14" idx="1"/>
            </p:cNvCxnSpPr>
            <p:nvPr/>
          </p:nvCxnSpPr>
          <p:spPr>
            <a:xfrm rot="16200000" flipH="1">
              <a:off x="9719189" y="5695320"/>
              <a:ext cx="313313" cy="938196"/>
            </a:xfrm>
            <a:prstGeom prst="bentConnector2">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34D74D42-16D3-9C4C-5E6E-59D0CA8849E4}"/>
                </a:ext>
              </a:extLst>
            </p:cNvPr>
            <p:cNvSpPr txBox="1"/>
            <p:nvPr/>
          </p:nvSpPr>
          <p:spPr>
            <a:xfrm>
              <a:off x="9389340" y="6303744"/>
              <a:ext cx="1049923" cy="230832"/>
            </a:xfrm>
            <a:prstGeom prst="rect">
              <a:avLst/>
            </a:prstGeom>
            <a:noFill/>
          </p:spPr>
          <p:txBody>
            <a:bodyPr wrap="square" rtlCol="0">
              <a:spAutoFit/>
            </a:bodyPr>
            <a:lstStyle/>
            <a:p>
              <a:r>
                <a:rPr lang="en-GB" sz="900" dirty="0"/>
                <a:t>Below threshold</a:t>
              </a:r>
            </a:p>
          </p:txBody>
        </p:sp>
        <p:cxnSp>
          <p:nvCxnSpPr>
            <p:cNvPr id="17" name="Connector: Elbow 16">
              <a:extLst>
                <a:ext uri="{FF2B5EF4-FFF2-40B4-BE49-F238E27FC236}">
                  <a16:creationId xmlns:a16="http://schemas.microsoft.com/office/drawing/2014/main" id="{24282577-28E0-7C82-650B-F89AFC7F8470}"/>
                </a:ext>
              </a:extLst>
            </p:cNvPr>
            <p:cNvCxnSpPr>
              <a:cxnSpLocks/>
              <a:stCxn id="152" idx="2"/>
              <a:endCxn id="10" idx="1"/>
            </p:cNvCxnSpPr>
            <p:nvPr/>
          </p:nvCxnSpPr>
          <p:spPr>
            <a:xfrm rot="10800000" flipV="1">
              <a:off x="9253109" y="4697079"/>
              <a:ext cx="1193032" cy="1160344"/>
            </a:xfrm>
            <a:prstGeom prst="bentConnector3">
              <a:avLst>
                <a:gd name="adj1" fmla="val 119161"/>
              </a:avLst>
            </a:prstGeom>
            <a:ln w="15875">
              <a:tailEnd type="triangle"/>
            </a:ln>
          </p:spPr>
          <p:style>
            <a:lnRef idx="1">
              <a:schemeClr val="dk1"/>
            </a:lnRef>
            <a:fillRef idx="0">
              <a:schemeClr val="dk1"/>
            </a:fillRef>
            <a:effectRef idx="0">
              <a:schemeClr val="dk1"/>
            </a:effectRef>
            <a:fontRef idx="minor">
              <a:schemeClr val="tx1"/>
            </a:fontRef>
          </p:style>
        </p:cxnSp>
      </p:grpSp>
      <p:sp>
        <p:nvSpPr>
          <p:cNvPr id="3" name="TextBox 2">
            <a:extLst>
              <a:ext uri="{FF2B5EF4-FFF2-40B4-BE49-F238E27FC236}">
                <a16:creationId xmlns:a16="http://schemas.microsoft.com/office/drawing/2014/main" id="{66492A96-C14D-8038-9501-5E1BABC4FF78}"/>
              </a:ext>
            </a:extLst>
          </p:cNvPr>
          <p:cNvSpPr txBox="1"/>
          <p:nvPr/>
        </p:nvSpPr>
        <p:spPr>
          <a:xfrm>
            <a:off x="6309648" y="6335353"/>
            <a:ext cx="4368524" cy="253916"/>
          </a:xfrm>
          <a:prstGeom prst="rect">
            <a:avLst/>
          </a:prstGeom>
          <a:noFill/>
        </p:spPr>
        <p:txBody>
          <a:bodyPr wrap="square" rtlCol="0">
            <a:spAutoFit/>
          </a:bodyPr>
          <a:lstStyle/>
          <a:p>
            <a:pPr algn="ctr"/>
            <a:r>
              <a:rPr lang="en-GB" sz="1050" dirty="0"/>
              <a:t>Fig 10: Flowchart of course similarity-based recommender system</a:t>
            </a:r>
          </a:p>
        </p:txBody>
      </p:sp>
    </p:spTree>
    <p:extLst>
      <p:ext uri="{BB962C8B-B14F-4D97-AF65-F5344CB8AC3E}">
        <p14:creationId xmlns:p14="http://schemas.microsoft.com/office/powerpoint/2010/main" val="21531566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Evaluation results of course similarity based recommender system</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5812618" y="2481129"/>
            <a:ext cx="5541182" cy="784627"/>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rgbClr val="1C7DDB"/>
                </a:solidFill>
                <a:latin typeface="Abadi"/>
              </a:rPr>
              <a:t>The course recommended to the most people was </a:t>
            </a:r>
            <a:r>
              <a:rPr lang="en-US" sz="2000" dirty="0">
                <a:solidFill>
                  <a:srgbClr val="00B050"/>
                </a:solidFill>
                <a:latin typeface="Abadi"/>
              </a:rPr>
              <a:t>DS0110EN: Data Science with open data</a:t>
            </a:r>
            <a:r>
              <a:rPr lang="en-US" sz="2000" dirty="0">
                <a:solidFill>
                  <a:srgbClr val="1C7DDB"/>
                </a:solidFill>
                <a:latin typeface="Abadi"/>
              </a:rPr>
              <a:t>. </a:t>
            </a:r>
            <a:endParaRPr lang="en-US" sz="1800" dirty="0">
              <a:solidFill>
                <a:srgbClr val="1C7DDB"/>
              </a:solidFill>
              <a:latin typeface="Abadi"/>
            </a:endParaRPr>
          </a:p>
        </p:txBody>
      </p:sp>
      <p:sp>
        <p:nvSpPr>
          <p:cNvPr id="7" name="Content Placeholder 4">
            <a:extLst>
              <a:ext uri="{FF2B5EF4-FFF2-40B4-BE49-F238E27FC236}">
                <a16:creationId xmlns:a16="http://schemas.microsoft.com/office/drawing/2014/main" id="{56F37DFD-7ED9-224E-935C-3ADCC0C2BB0A}"/>
              </a:ext>
            </a:extLst>
          </p:cNvPr>
          <p:cNvSpPr txBox="1">
            <a:spLocks/>
          </p:cNvSpPr>
          <p:nvPr/>
        </p:nvSpPr>
        <p:spPr>
          <a:xfrm>
            <a:off x="933834" y="2481129"/>
            <a:ext cx="4720206" cy="4011746"/>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sz="2000" dirty="0">
                <a:solidFill>
                  <a:srgbClr val="1C7DDB"/>
                </a:solidFill>
                <a:latin typeface="Abadi"/>
              </a:rPr>
              <a:t>On average, </a:t>
            </a:r>
            <a:r>
              <a:rPr lang="en-US" sz="2000" dirty="0">
                <a:solidFill>
                  <a:srgbClr val="00B050"/>
                </a:solidFill>
                <a:latin typeface="Abadi"/>
              </a:rPr>
              <a:t>8.54</a:t>
            </a:r>
            <a:r>
              <a:rPr lang="en-US" sz="2000" dirty="0">
                <a:solidFill>
                  <a:srgbClr val="1C7DDB"/>
                </a:solidFill>
                <a:latin typeface="Abadi"/>
              </a:rPr>
              <a:t> courses have been recommended per user (in the test user dataset) with a median of </a:t>
            </a:r>
            <a:r>
              <a:rPr lang="en-US" sz="2000" dirty="0">
                <a:solidFill>
                  <a:srgbClr val="00B050"/>
                </a:solidFill>
                <a:latin typeface="Abadi"/>
              </a:rPr>
              <a:t>8</a:t>
            </a:r>
            <a:r>
              <a:rPr lang="en-US" sz="2000" dirty="0">
                <a:solidFill>
                  <a:srgbClr val="3A8EE0"/>
                </a:solidFill>
                <a:latin typeface="Abadi" panose="020B0604020104020204" pitchFamily="34" charset="0"/>
                <a:cs typeface="Calibri"/>
              </a:rPr>
              <a:t> courses.</a:t>
            </a:r>
            <a:endParaRPr lang="en-US" sz="2000" dirty="0">
              <a:solidFill>
                <a:srgbClr val="00B050"/>
              </a:solidFill>
              <a:latin typeface="Abadi"/>
            </a:endParaRPr>
          </a:p>
          <a:p>
            <a:pPr>
              <a:buFont typeface="Wingdings" panose="05000000000000000000" pitchFamily="2" charset="2"/>
              <a:buChar char="Ø"/>
            </a:pPr>
            <a:r>
              <a:rPr lang="en-US" sz="2000" dirty="0">
                <a:solidFill>
                  <a:srgbClr val="3A8EE0"/>
                </a:solidFill>
                <a:latin typeface="Abadi" panose="020B0604020104020204" pitchFamily="34" charset="0"/>
                <a:cs typeface="Calibri"/>
              </a:rPr>
              <a:t>However, </a:t>
            </a:r>
            <a:r>
              <a:rPr lang="en-US" sz="2000" dirty="0">
                <a:solidFill>
                  <a:srgbClr val="00B050"/>
                </a:solidFill>
                <a:latin typeface="Abadi" panose="020B0604020104020204" pitchFamily="34" charset="0"/>
                <a:cs typeface="Calibri"/>
              </a:rPr>
              <a:t>12.51%</a:t>
            </a:r>
            <a:r>
              <a:rPr lang="en-US" sz="2000" dirty="0">
                <a:solidFill>
                  <a:srgbClr val="3A8EE0"/>
                </a:solidFill>
                <a:latin typeface="Abadi" panose="020B0604020104020204" pitchFamily="34" charset="0"/>
                <a:cs typeface="Calibri"/>
              </a:rPr>
              <a:t> of users have </a:t>
            </a:r>
            <a:r>
              <a:rPr lang="en-US" sz="2000" dirty="0">
                <a:solidFill>
                  <a:srgbClr val="00B050"/>
                </a:solidFill>
                <a:latin typeface="Abadi" panose="020B0604020104020204" pitchFamily="34" charset="0"/>
                <a:cs typeface="Calibri"/>
              </a:rPr>
              <a:t>zero </a:t>
            </a:r>
            <a:r>
              <a:rPr lang="en-US" sz="2000" dirty="0">
                <a:solidFill>
                  <a:srgbClr val="3A8EE0"/>
                </a:solidFill>
                <a:latin typeface="Abadi" panose="020B0604020104020204" pitchFamily="34" charset="0"/>
                <a:cs typeface="Calibri"/>
              </a:rPr>
              <a:t>recommendations as their course </a:t>
            </a:r>
            <a:r>
              <a:rPr lang="en-US" sz="2000" dirty="0">
                <a:solidFill>
                  <a:srgbClr val="00B050"/>
                </a:solidFill>
                <a:latin typeface="Abadi" panose="020B0604020104020204" pitchFamily="34" charset="0"/>
                <a:cs typeface="Calibri"/>
              </a:rPr>
              <a:t>similarity scores </a:t>
            </a:r>
            <a:r>
              <a:rPr lang="en-US" sz="2000" dirty="0">
                <a:solidFill>
                  <a:srgbClr val="3A8EE0"/>
                </a:solidFill>
                <a:latin typeface="Abadi" panose="020B0604020104020204" pitchFamily="34" charset="0"/>
                <a:cs typeface="Calibri"/>
              </a:rPr>
              <a:t>are </a:t>
            </a:r>
            <a:r>
              <a:rPr lang="en-US" sz="2000" dirty="0">
                <a:solidFill>
                  <a:srgbClr val="00B050"/>
                </a:solidFill>
                <a:latin typeface="Abadi" panose="020B0604020104020204" pitchFamily="34" charset="0"/>
                <a:cs typeface="Calibri"/>
              </a:rPr>
              <a:t>too low</a:t>
            </a:r>
            <a:r>
              <a:rPr lang="en-US" sz="2000" dirty="0">
                <a:solidFill>
                  <a:srgbClr val="3A8EE0"/>
                </a:solidFill>
                <a:latin typeface="Abadi" panose="020B0604020104020204" pitchFamily="34" charset="0"/>
                <a:cs typeface="Calibri"/>
              </a:rPr>
              <a:t>. While </a:t>
            </a:r>
            <a:r>
              <a:rPr lang="en-US" sz="2000" dirty="0">
                <a:solidFill>
                  <a:srgbClr val="00B050"/>
                </a:solidFill>
                <a:latin typeface="Abadi" panose="020B0604020104020204" pitchFamily="34" charset="0"/>
                <a:cs typeface="Calibri"/>
              </a:rPr>
              <a:t>some users </a:t>
            </a:r>
            <a:r>
              <a:rPr lang="en-US" sz="2000" dirty="0">
                <a:solidFill>
                  <a:srgbClr val="3A8EE0"/>
                </a:solidFill>
                <a:latin typeface="Abadi" panose="020B0604020104020204" pitchFamily="34" charset="0"/>
                <a:cs typeface="Calibri"/>
              </a:rPr>
              <a:t>were given </a:t>
            </a:r>
            <a:r>
              <a:rPr lang="en-US" sz="2000" dirty="0">
                <a:solidFill>
                  <a:srgbClr val="00B050"/>
                </a:solidFill>
                <a:latin typeface="Abadi" panose="020B0604020104020204" pitchFamily="34" charset="0"/>
                <a:cs typeface="Calibri"/>
              </a:rPr>
              <a:t>30 </a:t>
            </a:r>
            <a:r>
              <a:rPr lang="en-US" sz="2000" dirty="0">
                <a:solidFill>
                  <a:srgbClr val="3A8EE0"/>
                </a:solidFill>
                <a:latin typeface="Abadi" panose="020B0604020104020204" pitchFamily="34" charset="0"/>
                <a:cs typeface="Calibri"/>
              </a:rPr>
              <a:t>recommendations.</a:t>
            </a:r>
          </a:p>
          <a:p>
            <a:pPr>
              <a:buFont typeface="Wingdings" panose="05000000000000000000" pitchFamily="2" charset="2"/>
              <a:buChar char="Ø"/>
            </a:pPr>
            <a:r>
              <a:rPr lang="en-US" sz="2000" dirty="0">
                <a:solidFill>
                  <a:srgbClr val="3A8EE0"/>
                </a:solidFill>
                <a:highlight>
                  <a:srgbClr val="FFFF00"/>
                </a:highlight>
                <a:latin typeface="Abadi" panose="020B0604020104020204" pitchFamily="34" charset="0"/>
                <a:cs typeface="Calibri"/>
              </a:rPr>
              <a:t>If we have the resources, perhaps setting the </a:t>
            </a:r>
            <a:r>
              <a:rPr lang="en-US" sz="2000" dirty="0">
                <a:solidFill>
                  <a:srgbClr val="00B050"/>
                </a:solidFill>
                <a:highlight>
                  <a:srgbClr val="FFFF00"/>
                </a:highlight>
                <a:latin typeface="Abadi" panose="020B0604020104020204" pitchFamily="34" charset="0"/>
                <a:cs typeface="Calibri"/>
              </a:rPr>
              <a:t>threshold</a:t>
            </a:r>
            <a:r>
              <a:rPr lang="en-US" sz="2000" dirty="0">
                <a:solidFill>
                  <a:srgbClr val="3A8EE0"/>
                </a:solidFill>
                <a:highlight>
                  <a:srgbClr val="FFFF00"/>
                </a:highlight>
                <a:latin typeface="Abadi" panose="020B0604020104020204" pitchFamily="34" charset="0"/>
                <a:cs typeface="Calibri"/>
              </a:rPr>
              <a:t> to </a:t>
            </a:r>
            <a:r>
              <a:rPr lang="en-US" sz="2000" dirty="0">
                <a:solidFill>
                  <a:srgbClr val="00B050"/>
                </a:solidFill>
                <a:highlight>
                  <a:srgbClr val="FFFF00"/>
                </a:highlight>
                <a:latin typeface="Abadi" panose="020B0604020104020204" pitchFamily="34" charset="0"/>
                <a:cs typeface="Calibri"/>
              </a:rPr>
              <a:t>zero</a:t>
            </a:r>
            <a:r>
              <a:rPr lang="en-US" sz="2000" dirty="0">
                <a:solidFill>
                  <a:srgbClr val="3A8EE0"/>
                </a:solidFill>
                <a:highlight>
                  <a:srgbClr val="FFFF00"/>
                </a:highlight>
                <a:latin typeface="Abadi" panose="020B0604020104020204" pitchFamily="34" charset="0"/>
                <a:cs typeface="Calibri"/>
              </a:rPr>
              <a:t> and recommending to the users an </a:t>
            </a:r>
            <a:r>
              <a:rPr lang="en-US" sz="2000" dirty="0">
                <a:solidFill>
                  <a:srgbClr val="00B050"/>
                </a:solidFill>
                <a:highlight>
                  <a:srgbClr val="FFFF00"/>
                </a:highlight>
                <a:latin typeface="Abadi" panose="020B0604020104020204" pitchFamily="34" charset="0"/>
                <a:cs typeface="Calibri"/>
              </a:rPr>
              <a:t>ordered list </a:t>
            </a:r>
            <a:r>
              <a:rPr lang="en-US" sz="2000" dirty="0">
                <a:solidFill>
                  <a:srgbClr val="3A8EE0"/>
                </a:solidFill>
                <a:highlight>
                  <a:srgbClr val="FFFF00"/>
                </a:highlight>
                <a:latin typeface="Abadi" panose="020B0604020104020204" pitchFamily="34" charset="0"/>
                <a:cs typeface="Calibri"/>
              </a:rPr>
              <a:t>or their own </a:t>
            </a:r>
            <a:r>
              <a:rPr lang="en-US" sz="2000" dirty="0">
                <a:solidFill>
                  <a:srgbClr val="00B050"/>
                </a:solidFill>
                <a:highlight>
                  <a:srgbClr val="FFFF00"/>
                </a:highlight>
                <a:latin typeface="Abadi" panose="020B0604020104020204" pitchFamily="34" charset="0"/>
                <a:cs typeface="Calibri"/>
              </a:rPr>
              <a:t>top 10</a:t>
            </a:r>
            <a:r>
              <a:rPr lang="en-US" sz="2000" dirty="0">
                <a:solidFill>
                  <a:srgbClr val="3A8EE0"/>
                </a:solidFill>
                <a:highlight>
                  <a:srgbClr val="FFFF00"/>
                </a:highlight>
                <a:latin typeface="Abadi" panose="020B0604020104020204" pitchFamily="34" charset="0"/>
                <a:cs typeface="Calibri"/>
              </a:rPr>
              <a:t> might be better</a:t>
            </a:r>
            <a:r>
              <a:rPr lang="en-US" sz="2000" dirty="0">
                <a:solidFill>
                  <a:srgbClr val="3A8EE0"/>
                </a:solidFill>
                <a:latin typeface="Abadi" panose="020B0604020104020204" pitchFamily="34" charset="0"/>
                <a:cs typeface="Calibri"/>
              </a:rPr>
              <a:t>.</a:t>
            </a:r>
          </a:p>
        </p:txBody>
      </p:sp>
      <p:sp>
        <p:nvSpPr>
          <p:cNvPr id="10" name="Content Placeholder 4">
            <a:extLst>
              <a:ext uri="{FF2B5EF4-FFF2-40B4-BE49-F238E27FC236}">
                <a16:creationId xmlns:a16="http://schemas.microsoft.com/office/drawing/2014/main" id="{A9473915-7B23-534C-B831-D860C539F3D3}"/>
              </a:ext>
            </a:extLst>
          </p:cNvPr>
          <p:cNvSpPr txBox="1">
            <a:spLocks/>
          </p:cNvSpPr>
          <p:nvPr/>
        </p:nvSpPr>
        <p:spPr>
          <a:xfrm>
            <a:off x="933834" y="1690688"/>
            <a:ext cx="10419966" cy="619375"/>
          </a:xfrm>
          <a:prstGeom prst="rect">
            <a:avLst/>
          </a:prstGeom>
          <a:ln>
            <a:solidFill>
              <a:srgbClr val="0B49CB"/>
            </a:solidFill>
            <a:prstDash val="dash"/>
          </a:ln>
        </p:spPr>
        <p:txBody>
          <a:bodyPr vert="horz" lIns="91440" tIns="45720" rIns="91440" bIns="45720" rtlCol="0" anchor="t">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rgbClr val="1C7DDB"/>
                </a:solidFill>
                <a:latin typeface="Abadi"/>
              </a:rPr>
              <a:t>The recommendations are based on the similarity scores of profile vectors so there are no hyperparameters in the model. The </a:t>
            </a:r>
            <a:r>
              <a:rPr lang="en-US" sz="2400" dirty="0">
                <a:solidFill>
                  <a:srgbClr val="00B050"/>
                </a:solidFill>
                <a:latin typeface="Abadi"/>
              </a:rPr>
              <a:t>threshold</a:t>
            </a:r>
            <a:r>
              <a:rPr lang="en-US" sz="2400" dirty="0">
                <a:solidFill>
                  <a:srgbClr val="1C7DDB"/>
                </a:solidFill>
                <a:latin typeface="Abadi"/>
              </a:rPr>
              <a:t> for recommendation is set at a cosine similarity score of </a:t>
            </a:r>
            <a:r>
              <a:rPr lang="en-US" sz="2400" dirty="0">
                <a:solidFill>
                  <a:srgbClr val="00B050"/>
                </a:solidFill>
                <a:latin typeface="Abadi"/>
              </a:rPr>
              <a:t>0.6</a:t>
            </a:r>
            <a:r>
              <a:rPr lang="en-US" sz="2400" dirty="0">
                <a:solidFill>
                  <a:srgbClr val="1C7DDB"/>
                </a:solidFill>
                <a:latin typeface="Abadi"/>
              </a:rPr>
              <a:t>.</a:t>
            </a:r>
            <a:endParaRPr lang="en-US" dirty="0">
              <a:cs typeface="Calibri"/>
            </a:endParaRPr>
          </a:p>
        </p:txBody>
      </p:sp>
      <p:pic>
        <p:nvPicPr>
          <p:cNvPr id="3" name="Picture 2" descr="A screenshot of a computer&#10;&#10;AI-generated content may be incorrect.">
            <a:extLst>
              <a:ext uri="{FF2B5EF4-FFF2-40B4-BE49-F238E27FC236}">
                <a16:creationId xmlns:a16="http://schemas.microsoft.com/office/drawing/2014/main" id="{080E5AB3-EA96-02F2-972F-683344111AAD}"/>
              </a:ext>
            </a:extLst>
          </p:cNvPr>
          <p:cNvPicPr>
            <a:picLocks noChangeAspect="1"/>
          </p:cNvPicPr>
          <p:nvPr/>
        </p:nvPicPr>
        <p:blipFill>
          <a:blip r:embed="rId3"/>
          <a:stretch>
            <a:fillRect/>
          </a:stretch>
        </p:blipFill>
        <p:spPr>
          <a:xfrm>
            <a:off x="5772848" y="3592244"/>
            <a:ext cx="5704108" cy="3037422"/>
          </a:xfrm>
          <a:prstGeom prst="rect">
            <a:avLst/>
          </a:prstGeom>
        </p:spPr>
      </p:pic>
      <p:sp>
        <p:nvSpPr>
          <p:cNvPr id="2" name="TextBox 1">
            <a:extLst>
              <a:ext uri="{FF2B5EF4-FFF2-40B4-BE49-F238E27FC236}">
                <a16:creationId xmlns:a16="http://schemas.microsoft.com/office/drawing/2014/main" id="{1D2264F0-2FB2-8531-E182-F13045A1AF6B}"/>
              </a:ext>
            </a:extLst>
          </p:cNvPr>
          <p:cNvSpPr txBox="1"/>
          <p:nvPr/>
        </p:nvSpPr>
        <p:spPr>
          <a:xfrm>
            <a:off x="5772847" y="6561789"/>
            <a:ext cx="4671083" cy="253916"/>
          </a:xfrm>
          <a:prstGeom prst="rect">
            <a:avLst/>
          </a:prstGeom>
          <a:noFill/>
        </p:spPr>
        <p:txBody>
          <a:bodyPr wrap="square" rtlCol="0">
            <a:spAutoFit/>
          </a:bodyPr>
          <a:lstStyle/>
          <a:p>
            <a:pPr algn="ctr"/>
            <a:r>
              <a:rPr lang="en-GB" sz="1050" dirty="0"/>
              <a:t>Fig 11: Table of top 10 courses from course similarity-based recommender system</a:t>
            </a:r>
          </a:p>
        </p:txBody>
      </p:sp>
    </p:spTree>
    <p:extLst>
      <p:ext uri="{BB962C8B-B14F-4D97-AF65-F5344CB8AC3E}">
        <p14:creationId xmlns:p14="http://schemas.microsoft.com/office/powerpoint/2010/main" val="36763899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a:xfrm>
            <a:off x="0" y="19283"/>
            <a:ext cx="10515600" cy="1325563"/>
          </a:xfrm>
        </p:spPr>
        <p:txBody>
          <a:bodyPr/>
          <a:lstStyle/>
          <a:p>
            <a:r>
              <a:rPr lang="en-US" sz="4000" dirty="0">
                <a:solidFill>
                  <a:srgbClr val="0B49CB"/>
                </a:solidFill>
                <a:latin typeface="Abadi"/>
              </a:rPr>
              <a:t>Flowchart of clustering-based recommender system</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287251" y="1439726"/>
            <a:ext cx="6366173" cy="5158782"/>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sz="1600" dirty="0">
                <a:solidFill>
                  <a:schemeClr val="accent4">
                    <a:lumMod val="75000"/>
                  </a:schemeClr>
                </a:solidFill>
                <a:latin typeface="Abadi"/>
              </a:rPr>
              <a:t>Starting from our user profile vectors we need to scale the data, both Principal Component Analysis (PCA) and K-Nearest </a:t>
            </a:r>
            <a:r>
              <a:rPr lang="en-US" sz="1600" dirty="0" err="1">
                <a:solidFill>
                  <a:schemeClr val="accent4">
                    <a:lumMod val="75000"/>
                  </a:schemeClr>
                </a:solidFill>
                <a:latin typeface="Abadi"/>
              </a:rPr>
              <a:t>Neighbours</a:t>
            </a:r>
            <a:r>
              <a:rPr lang="en-US" sz="1600" dirty="0">
                <a:solidFill>
                  <a:schemeClr val="accent4">
                    <a:lumMod val="75000"/>
                  </a:schemeClr>
                </a:solidFill>
                <a:latin typeface="Abadi"/>
              </a:rPr>
              <a:t> (KNN) use distance metrics, so the data must be on the same scale.</a:t>
            </a:r>
          </a:p>
          <a:p>
            <a:pPr>
              <a:buFont typeface="Wingdings" panose="05000000000000000000" pitchFamily="2" charset="2"/>
              <a:buChar char="Ø"/>
            </a:pPr>
            <a:r>
              <a:rPr lang="en-US" sz="1600" dirty="0" err="1">
                <a:solidFill>
                  <a:srgbClr val="FF6699"/>
                </a:solidFill>
                <a:latin typeface="Abadi"/>
                <a:cs typeface="Calibri"/>
              </a:rPr>
              <a:t>KMeans</a:t>
            </a:r>
            <a:r>
              <a:rPr lang="en-US" sz="1600" dirty="0">
                <a:solidFill>
                  <a:srgbClr val="FF6699"/>
                </a:solidFill>
                <a:latin typeface="Abadi"/>
                <a:cs typeface="Calibri"/>
              </a:rPr>
              <a:t> clustering uses distances between points and consequentially suffers from the curse of dimensionality, so we use PCA to reduce the dimensionality of the dataset. This transforms the genres of our profile vectors into linear combinations of genres.</a:t>
            </a:r>
          </a:p>
          <a:p>
            <a:pPr>
              <a:buFont typeface="Wingdings" panose="05000000000000000000" pitchFamily="2" charset="2"/>
              <a:buChar char="Ø"/>
            </a:pPr>
            <a:r>
              <a:rPr lang="en-US" sz="1600" dirty="0">
                <a:solidFill>
                  <a:srgbClr val="1C7DDB"/>
                </a:solidFill>
                <a:latin typeface="Abadi"/>
                <a:cs typeface="Calibri"/>
              </a:rPr>
              <a:t>With our reduced dimensionality dataset, we can perform </a:t>
            </a:r>
            <a:r>
              <a:rPr lang="en-US" sz="1600" dirty="0" err="1">
                <a:solidFill>
                  <a:srgbClr val="1C7DDB"/>
                </a:solidFill>
                <a:latin typeface="Abadi"/>
                <a:cs typeface="Calibri"/>
              </a:rPr>
              <a:t>KMeans</a:t>
            </a:r>
            <a:r>
              <a:rPr lang="en-US" sz="1600" dirty="0">
                <a:solidFill>
                  <a:srgbClr val="1C7DDB"/>
                </a:solidFill>
                <a:latin typeface="Abadi"/>
                <a:cs typeface="Calibri"/>
              </a:rPr>
              <a:t> clustering, searching of different numbers of clusters (k) to find “good” clusters, which we judge using the elbow method and the silhouette score. This allows us to assign users to different clusters.</a:t>
            </a:r>
          </a:p>
          <a:p>
            <a:pPr>
              <a:buFont typeface="Wingdings" panose="05000000000000000000" pitchFamily="2" charset="2"/>
              <a:buChar char="Ø"/>
            </a:pPr>
            <a:r>
              <a:rPr lang="en-US" sz="1600" dirty="0">
                <a:solidFill>
                  <a:srgbClr val="009999"/>
                </a:solidFill>
                <a:latin typeface="Abadi"/>
                <a:cs typeface="Calibri"/>
              </a:rPr>
              <a:t>Once users and their courses have been clustered, we can look at the most popular courses in each cluster. In this case, we measure popularity by number of enrollments. We set a threshold of 100 to limit results.</a:t>
            </a:r>
          </a:p>
          <a:p>
            <a:pPr>
              <a:buFont typeface="Wingdings" panose="05000000000000000000" pitchFamily="2" charset="2"/>
              <a:buChar char="Ø"/>
            </a:pPr>
            <a:r>
              <a:rPr lang="en-US" sz="1600" dirty="0">
                <a:solidFill>
                  <a:srgbClr val="FF9900"/>
                </a:solidFill>
                <a:latin typeface="Abadi"/>
                <a:cs typeface="Calibri"/>
              </a:rPr>
              <a:t>Those below 100 enrollments are discarded.</a:t>
            </a:r>
          </a:p>
          <a:p>
            <a:pPr>
              <a:buFont typeface="Wingdings" panose="05000000000000000000" pitchFamily="2" charset="2"/>
              <a:buChar char="Ø"/>
            </a:pPr>
            <a:r>
              <a:rPr lang="en-US" sz="1600" dirty="0">
                <a:solidFill>
                  <a:srgbClr val="00B050"/>
                </a:solidFill>
                <a:latin typeface="Abadi"/>
                <a:cs typeface="Calibri"/>
              </a:rPr>
              <a:t>For each user, we can recommend popular courses in their cluster, removing those that the user has already enrolled in.</a:t>
            </a:r>
          </a:p>
          <a:p>
            <a:pPr>
              <a:buFont typeface="Wingdings" panose="05000000000000000000" pitchFamily="2" charset="2"/>
              <a:buChar char="Ø"/>
            </a:pPr>
            <a:endParaRPr lang="en-US" sz="1800" dirty="0">
              <a:cs typeface="Calibri"/>
            </a:endParaRPr>
          </a:p>
        </p:txBody>
      </p:sp>
      <p:grpSp>
        <p:nvGrpSpPr>
          <p:cNvPr id="83" name="Group 82">
            <a:extLst>
              <a:ext uri="{FF2B5EF4-FFF2-40B4-BE49-F238E27FC236}">
                <a16:creationId xmlns:a16="http://schemas.microsoft.com/office/drawing/2014/main" id="{12B1B864-1CFB-B487-D0CE-75332F1730BA}"/>
              </a:ext>
            </a:extLst>
          </p:cNvPr>
          <p:cNvGrpSpPr/>
          <p:nvPr/>
        </p:nvGrpSpPr>
        <p:grpSpPr>
          <a:xfrm>
            <a:off x="7612960" y="1155101"/>
            <a:ext cx="3723377" cy="4947898"/>
            <a:chOff x="6395558" y="1414257"/>
            <a:chExt cx="3723377" cy="4947898"/>
          </a:xfrm>
        </p:grpSpPr>
        <p:sp>
          <p:nvSpPr>
            <p:cNvPr id="2" name="Rectangle 1">
              <a:extLst>
                <a:ext uri="{FF2B5EF4-FFF2-40B4-BE49-F238E27FC236}">
                  <a16:creationId xmlns:a16="http://schemas.microsoft.com/office/drawing/2014/main" id="{7B08711F-D673-DAB8-0CD9-4939CA7763EA}"/>
                </a:ext>
              </a:extLst>
            </p:cNvPr>
            <p:cNvSpPr/>
            <p:nvPr/>
          </p:nvSpPr>
          <p:spPr>
            <a:xfrm>
              <a:off x="8903992" y="2118491"/>
              <a:ext cx="896306" cy="3863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Exclude enrolled</a:t>
              </a:r>
            </a:p>
          </p:txBody>
        </p:sp>
        <p:cxnSp>
          <p:nvCxnSpPr>
            <p:cNvPr id="7" name="Straight Arrow Connector 6">
              <a:extLst>
                <a:ext uri="{FF2B5EF4-FFF2-40B4-BE49-F238E27FC236}">
                  <a16:creationId xmlns:a16="http://schemas.microsoft.com/office/drawing/2014/main" id="{8A1369B2-73C8-9843-B480-83C809D7DAC6}"/>
                </a:ext>
              </a:extLst>
            </p:cNvPr>
            <p:cNvCxnSpPr>
              <a:cxnSpLocks/>
              <a:stCxn id="17" idx="4"/>
              <a:endCxn id="2" idx="0"/>
            </p:cNvCxnSpPr>
            <p:nvPr/>
          </p:nvCxnSpPr>
          <p:spPr>
            <a:xfrm flipH="1">
              <a:off x="9352145" y="1918133"/>
              <a:ext cx="656" cy="200358"/>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B0BCFB2E-5E49-A817-6022-CCECFD3D5D39}"/>
                </a:ext>
              </a:extLst>
            </p:cNvPr>
            <p:cNvCxnSpPr>
              <a:cxnSpLocks/>
              <a:stCxn id="2" idx="2"/>
              <a:endCxn id="41" idx="0"/>
            </p:cNvCxnSpPr>
            <p:nvPr/>
          </p:nvCxnSpPr>
          <p:spPr>
            <a:xfrm>
              <a:off x="9352145" y="2504854"/>
              <a:ext cx="0" cy="282466"/>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Flowchart: Data 10">
              <a:extLst>
                <a:ext uri="{FF2B5EF4-FFF2-40B4-BE49-F238E27FC236}">
                  <a16:creationId xmlns:a16="http://schemas.microsoft.com/office/drawing/2014/main" id="{2C75E5FB-4962-0D9F-2D28-B57103D1F004}"/>
                </a:ext>
              </a:extLst>
            </p:cNvPr>
            <p:cNvSpPr/>
            <p:nvPr/>
          </p:nvSpPr>
          <p:spPr>
            <a:xfrm>
              <a:off x="6433459" y="5070588"/>
              <a:ext cx="1628830" cy="469676"/>
            </a:xfrm>
            <a:prstGeom prst="flowChartInputOutput">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r>
                <a:rPr lang="en-GB" sz="1100" dirty="0">
                  <a:solidFill>
                    <a:schemeClr val="tx1"/>
                  </a:solidFill>
                </a:rPr>
                <a:t>Course clusters</a:t>
              </a:r>
            </a:p>
          </p:txBody>
        </p:sp>
        <p:sp>
          <p:nvSpPr>
            <p:cNvPr id="17" name="Flowchart: Data 16">
              <a:extLst>
                <a:ext uri="{FF2B5EF4-FFF2-40B4-BE49-F238E27FC236}">
                  <a16:creationId xmlns:a16="http://schemas.microsoft.com/office/drawing/2014/main" id="{E298F622-499C-1AAC-DF99-2044F759BD9A}"/>
                </a:ext>
              </a:extLst>
            </p:cNvPr>
            <p:cNvSpPr/>
            <p:nvPr/>
          </p:nvSpPr>
          <p:spPr>
            <a:xfrm>
              <a:off x="8586667" y="1414257"/>
              <a:ext cx="1532268" cy="503876"/>
            </a:xfrm>
            <a:prstGeom prst="flowChartInputOutput">
              <a:avLst/>
            </a:prstGeom>
            <a:solidFill>
              <a:srgbClr val="009999"/>
            </a:solidFill>
          </p:spPr>
          <p:style>
            <a:lnRef idx="2">
              <a:schemeClr val="dk1"/>
            </a:lnRef>
            <a:fillRef idx="1">
              <a:schemeClr val="lt1"/>
            </a:fillRef>
            <a:effectRef idx="0">
              <a:schemeClr val="dk1"/>
            </a:effectRef>
            <a:fontRef idx="minor">
              <a:schemeClr val="dk1"/>
            </a:fontRef>
          </p:style>
          <p:txBody>
            <a:bodyPr rtlCol="0" anchor="ctr"/>
            <a:lstStyle/>
            <a:p>
              <a:pPr algn="ctr"/>
              <a:r>
                <a:rPr lang="en-GB" sz="1100" dirty="0">
                  <a:solidFill>
                    <a:schemeClr val="tx1"/>
                  </a:solidFill>
                </a:rPr>
                <a:t>Popular courses</a:t>
              </a:r>
            </a:p>
          </p:txBody>
        </p:sp>
        <p:sp>
          <p:nvSpPr>
            <p:cNvPr id="18" name="Flowchart: Data 17">
              <a:extLst>
                <a:ext uri="{FF2B5EF4-FFF2-40B4-BE49-F238E27FC236}">
                  <a16:creationId xmlns:a16="http://schemas.microsoft.com/office/drawing/2014/main" id="{01E840A2-A7B3-4D86-961B-A5897469E48D}"/>
                </a:ext>
              </a:extLst>
            </p:cNvPr>
            <p:cNvSpPr/>
            <p:nvPr/>
          </p:nvSpPr>
          <p:spPr>
            <a:xfrm>
              <a:off x="6487346" y="1414792"/>
              <a:ext cx="1532268" cy="503875"/>
            </a:xfrm>
            <a:prstGeom prst="flowChartInputOutput">
              <a:avLst/>
            </a:prstGeom>
            <a:solidFill>
              <a:schemeClr val="accent4">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GB" sz="1100" dirty="0"/>
                <a:t>User profile vectors</a:t>
              </a:r>
            </a:p>
          </p:txBody>
        </p:sp>
        <p:sp>
          <p:nvSpPr>
            <p:cNvPr id="19" name="Flowchart: Data 18">
              <a:extLst>
                <a:ext uri="{FF2B5EF4-FFF2-40B4-BE49-F238E27FC236}">
                  <a16:creationId xmlns:a16="http://schemas.microsoft.com/office/drawing/2014/main" id="{AF7F9596-9901-3CA8-8EE8-6A56CE784540}"/>
                </a:ext>
              </a:extLst>
            </p:cNvPr>
            <p:cNvSpPr/>
            <p:nvPr/>
          </p:nvSpPr>
          <p:spPr>
            <a:xfrm>
              <a:off x="6395558" y="3629050"/>
              <a:ext cx="1711170" cy="536863"/>
            </a:xfrm>
            <a:prstGeom prst="flowChartInputOutput">
              <a:avLst/>
            </a:prstGeom>
            <a:solidFill>
              <a:srgbClr val="FF6699"/>
            </a:solidFill>
          </p:spPr>
          <p:style>
            <a:lnRef idx="2">
              <a:schemeClr val="dk1"/>
            </a:lnRef>
            <a:fillRef idx="1">
              <a:schemeClr val="lt1"/>
            </a:fillRef>
            <a:effectRef idx="0">
              <a:schemeClr val="dk1"/>
            </a:effectRef>
            <a:fontRef idx="minor">
              <a:schemeClr val="dk1"/>
            </a:fontRef>
          </p:style>
          <p:txBody>
            <a:bodyPr rtlCol="0" anchor="ctr"/>
            <a:lstStyle/>
            <a:p>
              <a:pPr algn="ctr"/>
              <a:r>
                <a:rPr lang="en-GB" sz="1100" dirty="0">
                  <a:solidFill>
                    <a:schemeClr val="tx1"/>
                  </a:solidFill>
                </a:rPr>
                <a:t>Reduced dimensionality dataset</a:t>
              </a:r>
            </a:p>
          </p:txBody>
        </p:sp>
        <p:cxnSp>
          <p:nvCxnSpPr>
            <p:cNvPr id="20" name="Straight Arrow Connector 19">
              <a:extLst>
                <a:ext uri="{FF2B5EF4-FFF2-40B4-BE49-F238E27FC236}">
                  <a16:creationId xmlns:a16="http://schemas.microsoft.com/office/drawing/2014/main" id="{B395B2DD-9F4B-8958-A186-03D01A9F10F2}"/>
                </a:ext>
              </a:extLst>
            </p:cNvPr>
            <p:cNvCxnSpPr>
              <a:cxnSpLocks/>
              <a:stCxn id="18" idx="4"/>
              <a:endCxn id="21" idx="0"/>
            </p:cNvCxnSpPr>
            <p:nvPr/>
          </p:nvCxnSpPr>
          <p:spPr>
            <a:xfrm>
              <a:off x="7253480" y="1918667"/>
              <a:ext cx="1469" cy="199824"/>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9981D793-0544-0B8F-6EA4-F5C841D28DF8}"/>
                </a:ext>
              </a:extLst>
            </p:cNvPr>
            <p:cNvSpPr/>
            <p:nvPr/>
          </p:nvSpPr>
          <p:spPr>
            <a:xfrm>
              <a:off x="6775620" y="2118491"/>
              <a:ext cx="958657" cy="3863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Scaling</a:t>
              </a:r>
            </a:p>
          </p:txBody>
        </p:sp>
        <p:cxnSp>
          <p:nvCxnSpPr>
            <p:cNvPr id="22" name="Straight Arrow Connector 21">
              <a:extLst>
                <a:ext uri="{FF2B5EF4-FFF2-40B4-BE49-F238E27FC236}">
                  <a16:creationId xmlns:a16="http://schemas.microsoft.com/office/drawing/2014/main" id="{D00BE9B8-A76F-6379-5FAA-F7A8AE2A97C9}"/>
                </a:ext>
              </a:extLst>
            </p:cNvPr>
            <p:cNvCxnSpPr>
              <a:cxnSpLocks/>
              <a:stCxn id="21" idx="2"/>
              <a:endCxn id="23" idx="0"/>
            </p:cNvCxnSpPr>
            <p:nvPr/>
          </p:nvCxnSpPr>
          <p:spPr>
            <a:xfrm>
              <a:off x="7254949" y="2504854"/>
              <a:ext cx="0" cy="361898"/>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CC7B462A-AC56-B5BB-7F38-F4A7C713E0AC}"/>
                </a:ext>
              </a:extLst>
            </p:cNvPr>
            <p:cNvSpPr/>
            <p:nvPr/>
          </p:nvSpPr>
          <p:spPr>
            <a:xfrm>
              <a:off x="6775620" y="2866752"/>
              <a:ext cx="958657" cy="386363"/>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PCA</a:t>
              </a:r>
            </a:p>
          </p:txBody>
        </p:sp>
        <p:cxnSp>
          <p:nvCxnSpPr>
            <p:cNvPr id="24" name="Straight Arrow Connector 23">
              <a:extLst>
                <a:ext uri="{FF2B5EF4-FFF2-40B4-BE49-F238E27FC236}">
                  <a16:creationId xmlns:a16="http://schemas.microsoft.com/office/drawing/2014/main" id="{4DD5396A-8317-3771-46F0-5051DB7307FE}"/>
                </a:ext>
              </a:extLst>
            </p:cNvPr>
            <p:cNvCxnSpPr>
              <a:cxnSpLocks/>
              <a:stCxn id="23" idx="2"/>
              <a:endCxn id="19" idx="1"/>
            </p:cNvCxnSpPr>
            <p:nvPr/>
          </p:nvCxnSpPr>
          <p:spPr>
            <a:xfrm flipH="1">
              <a:off x="7251143" y="3253115"/>
              <a:ext cx="3806" cy="375935"/>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2DF2011B-D938-16DB-FDEA-A359CD63800F}"/>
                </a:ext>
              </a:extLst>
            </p:cNvPr>
            <p:cNvSpPr/>
            <p:nvPr/>
          </p:nvSpPr>
          <p:spPr>
            <a:xfrm>
              <a:off x="6778760" y="4373610"/>
              <a:ext cx="942597" cy="5181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a:solidFill>
                    <a:schemeClr val="tx1"/>
                  </a:solidFill>
                </a:rPr>
                <a:t>Gridsearch</a:t>
              </a:r>
              <a:r>
                <a:rPr lang="en-US" sz="1100" dirty="0">
                  <a:solidFill>
                    <a:schemeClr val="tx1"/>
                  </a:solidFill>
                </a:rPr>
                <a:t> over k for </a:t>
              </a:r>
              <a:r>
                <a:rPr lang="en-US" sz="1100" dirty="0" err="1">
                  <a:solidFill>
                    <a:schemeClr val="tx1"/>
                  </a:solidFill>
                </a:rPr>
                <a:t>KMeans</a:t>
              </a:r>
              <a:endParaRPr lang="en-US" sz="1100" dirty="0">
                <a:solidFill>
                  <a:schemeClr val="tx1"/>
                </a:solidFill>
              </a:endParaRPr>
            </a:p>
          </p:txBody>
        </p:sp>
        <p:cxnSp>
          <p:nvCxnSpPr>
            <p:cNvPr id="26" name="Straight Arrow Connector 25">
              <a:extLst>
                <a:ext uri="{FF2B5EF4-FFF2-40B4-BE49-F238E27FC236}">
                  <a16:creationId xmlns:a16="http://schemas.microsoft.com/office/drawing/2014/main" id="{C22BFD20-096A-58F3-E2FA-4501825A9373}"/>
                </a:ext>
              </a:extLst>
            </p:cNvPr>
            <p:cNvCxnSpPr>
              <a:cxnSpLocks/>
              <a:stCxn id="19" idx="4"/>
              <a:endCxn id="25" idx="0"/>
            </p:cNvCxnSpPr>
            <p:nvPr/>
          </p:nvCxnSpPr>
          <p:spPr>
            <a:xfrm flipH="1">
              <a:off x="7250059" y="4165913"/>
              <a:ext cx="1084" cy="207697"/>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0729CDB-68AD-C985-FDAC-8CEBDE9D1E27}"/>
                </a:ext>
              </a:extLst>
            </p:cNvPr>
            <p:cNvCxnSpPr>
              <a:cxnSpLocks/>
              <a:stCxn id="25" idx="2"/>
              <a:endCxn id="11" idx="1"/>
            </p:cNvCxnSpPr>
            <p:nvPr/>
          </p:nvCxnSpPr>
          <p:spPr>
            <a:xfrm flipH="1">
              <a:off x="7247874" y="4891800"/>
              <a:ext cx="2185" cy="178788"/>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6E6046A6-97FB-FA4B-79B9-4C3A518C7B81}"/>
                </a:ext>
              </a:extLst>
            </p:cNvPr>
            <p:cNvSpPr/>
            <p:nvPr/>
          </p:nvSpPr>
          <p:spPr>
            <a:xfrm>
              <a:off x="6746791" y="5892479"/>
              <a:ext cx="999279" cy="4696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Get popular courses in each cluster</a:t>
              </a:r>
            </a:p>
          </p:txBody>
        </p:sp>
        <p:cxnSp>
          <p:nvCxnSpPr>
            <p:cNvPr id="29" name="Straight Arrow Connector 28">
              <a:extLst>
                <a:ext uri="{FF2B5EF4-FFF2-40B4-BE49-F238E27FC236}">
                  <a16:creationId xmlns:a16="http://schemas.microsoft.com/office/drawing/2014/main" id="{578C1B62-02E2-A088-3D27-6B63212F1914}"/>
                </a:ext>
              </a:extLst>
            </p:cNvPr>
            <p:cNvCxnSpPr>
              <a:cxnSpLocks/>
              <a:stCxn id="11" idx="4"/>
              <a:endCxn id="28" idx="0"/>
            </p:cNvCxnSpPr>
            <p:nvPr/>
          </p:nvCxnSpPr>
          <p:spPr>
            <a:xfrm flipH="1">
              <a:off x="7246431" y="5540264"/>
              <a:ext cx="1443" cy="352215"/>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Connector: Elbow 29">
              <a:extLst>
                <a:ext uri="{FF2B5EF4-FFF2-40B4-BE49-F238E27FC236}">
                  <a16:creationId xmlns:a16="http://schemas.microsoft.com/office/drawing/2014/main" id="{958C08D5-8162-ED80-ACF6-32B4DAB449D1}"/>
                </a:ext>
              </a:extLst>
            </p:cNvPr>
            <p:cNvCxnSpPr>
              <a:cxnSpLocks/>
              <a:stCxn id="28" idx="2"/>
              <a:endCxn id="56" idx="2"/>
            </p:cNvCxnSpPr>
            <p:nvPr/>
          </p:nvCxnSpPr>
          <p:spPr>
            <a:xfrm rot="5400000" flipH="1" flipV="1">
              <a:off x="7529426" y="5677098"/>
              <a:ext cx="402061" cy="968053"/>
            </a:xfrm>
            <a:prstGeom prst="bentConnector3">
              <a:avLst>
                <a:gd name="adj1" fmla="val -56857"/>
              </a:avLst>
            </a:prstGeom>
            <a:ln w="15875">
              <a:tailEnd type="triangle"/>
            </a:ln>
          </p:spPr>
          <p:style>
            <a:lnRef idx="1">
              <a:schemeClr val="dk1"/>
            </a:lnRef>
            <a:fillRef idx="0">
              <a:schemeClr val="dk1"/>
            </a:fillRef>
            <a:effectRef idx="0">
              <a:schemeClr val="dk1"/>
            </a:effectRef>
            <a:fontRef idx="minor">
              <a:schemeClr val="tx1"/>
            </a:fontRef>
          </p:style>
        </p:cxnSp>
        <p:sp>
          <p:nvSpPr>
            <p:cNvPr id="41" name="Rounded Rectangle 14">
              <a:extLst>
                <a:ext uri="{FF2B5EF4-FFF2-40B4-BE49-F238E27FC236}">
                  <a16:creationId xmlns:a16="http://schemas.microsoft.com/office/drawing/2014/main" id="{76D77F3E-22B4-32F1-0B7C-97763C6C62A0}"/>
                </a:ext>
              </a:extLst>
            </p:cNvPr>
            <p:cNvSpPr/>
            <p:nvPr/>
          </p:nvSpPr>
          <p:spPr>
            <a:xfrm>
              <a:off x="8750480" y="2787320"/>
              <a:ext cx="1203329" cy="423045"/>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Add to recommend list</a:t>
              </a:r>
            </a:p>
          </p:txBody>
        </p:sp>
        <p:sp>
          <p:nvSpPr>
            <p:cNvPr id="44" name="TextBox 43">
              <a:extLst>
                <a:ext uri="{FF2B5EF4-FFF2-40B4-BE49-F238E27FC236}">
                  <a16:creationId xmlns:a16="http://schemas.microsoft.com/office/drawing/2014/main" id="{0E1175C7-6063-3EED-8F59-4D9E6B2F925E}"/>
                </a:ext>
              </a:extLst>
            </p:cNvPr>
            <p:cNvSpPr txBox="1"/>
            <p:nvPr/>
          </p:nvSpPr>
          <p:spPr>
            <a:xfrm rot="16200000">
              <a:off x="7503070" y="4615653"/>
              <a:ext cx="1627170" cy="230832"/>
            </a:xfrm>
            <a:prstGeom prst="rect">
              <a:avLst/>
            </a:prstGeom>
            <a:noFill/>
          </p:spPr>
          <p:txBody>
            <a:bodyPr wrap="square" rtlCol="0">
              <a:spAutoFit/>
            </a:bodyPr>
            <a:lstStyle/>
            <a:p>
              <a:r>
                <a:rPr lang="en-GB" sz="900" dirty="0"/>
                <a:t>Above popularity threshold</a:t>
              </a:r>
            </a:p>
          </p:txBody>
        </p:sp>
        <p:sp>
          <p:nvSpPr>
            <p:cNvPr id="45" name="Rounded Rectangle 14">
              <a:extLst>
                <a:ext uri="{FF2B5EF4-FFF2-40B4-BE49-F238E27FC236}">
                  <a16:creationId xmlns:a16="http://schemas.microsoft.com/office/drawing/2014/main" id="{C0D3A1DB-9C6C-8FCF-70EC-E53A14920BE9}"/>
                </a:ext>
              </a:extLst>
            </p:cNvPr>
            <p:cNvSpPr/>
            <p:nvPr/>
          </p:nvSpPr>
          <p:spPr>
            <a:xfrm>
              <a:off x="8750479" y="5050213"/>
              <a:ext cx="1203329" cy="423045"/>
            </a:xfrm>
            <a:prstGeom prst="roundRect">
              <a:avLst/>
            </a:prstGeom>
            <a:solidFill>
              <a:srgbClr val="FF99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Discard</a:t>
              </a:r>
            </a:p>
          </p:txBody>
        </p:sp>
        <p:sp>
          <p:nvSpPr>
            <p:cNvPr id="47" name="TextBox 46">
              <a:extLst>
                <a:ext uri="{FF2B5EF4-FFF2-40B4-BE49-F238E27FC236}">
                  <a16:creationId xmlns:a16="http://schemas.microsoft.com/office/drawing/2014/main" id="{90D5526E-322C-B78B-6BA0-067CA37B5AEE}"/>
                </a:ext>
              </a:extLst>
            </p:cNvPr>
            <p:cNvSpPr txBox="1"/>
            <p:nvPr/>
          </p:nvSpPr>
          <p:spPr>
            <a:xfrm>
              <a:off x="8308065" y="5835023"/>
              <a:ext cx="1479824" cy="230832"/>
            </a:xfrm>
            <a:prstGeom prst="rect">
              <a:avLst/>
            </a:prstGeom>
            <a:noFill/>
          </p:spPr>
          <p:txBody>
            <a:bodyPr wrap="square" rtlCol="0">
              <a:spAutoFit/>
            </a:bodyPr>
            <a:lstStyle/>
            <a:p>
              <a:r>
                <a:rPr lang="en-GB" sz="900" dirty="0"/>
                <a:t>Below popularity threshold</a:t>
              </a:r>
            </a:p>
          </p:txBody>
        </p:sp>
        <p:sp>
          <p:nvSpPr>
            <p:cNvPr id="56" name="Flowchart: Decision 55">
              <a:extLst>
                <a:ext uri="{FF2B5EF4-FFF2-40B4-BE49-F238E27FC236}">
                  <a16:creationId xmlns:a16="http://schemas.microsoft.com/office/drawing/2014/main" id="{FB27218A-EE7F-92A3-61EF-DE9177D3956F}"/>
                </a:ext>
              </a:extLst>
            </p:cNvPr>
            <p:cNvSpPr/>
            <p:nvPr/>
          </p:nvSpPr>
          <p:spPr>
            <a:xfrm>
              <a:off x="8060846" y="5659415"/>
              <a:ext cx="307276" cy="300679"/>
            </a:xfrm>
            <a:prstGeom prst="flowChartDecision">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sz="1100" dirty="0"/>
            </a:p>
          </p:txBody>
        </p:sp>
        <p:cxnSp>
          <p:nvCxnSpPr>
            <p:cNvPr id="59" name="Connector: Elbow 58">
              <a:extLst>
                <a:ext uri="{FF2B5EF4-FFF2-40B4-BE49-F238E27FC236}">
                  <a16:creationId xmlns:a16="http://schemas.microsoft.com/office/drawing/2014/main" id="{7EAA1D64-0CDD-773F-B85F-6D001D477AF5}"/>
                </a:ext>
              </a:extLst>
            </p:cNvPr>
            <p:cNvCxnSpPr>
              <a:cxnSpLocks/>
              <a:stCxn id="56" idx="0"/>
              <a:endCxn id="17" idx="2"/>
            </p:cNvCxnSpPr>
            <p:nvPr/>
          </p:nvCxnSpPr>
          <p:spPr>
            <a:xfrm rot="5400000" flipH="1" flipV="1">
              <a:off x="6480579" y="3400100"/>
              <a:ext cx="3993220" cy="525410"/>
            </a:xfrm>
            <a:prstGeom prst="bentConnector2">
              <a:avLst/>
            </a:prstGeom>
            <a:ln w="15875">
              <a:tailEnd type="triangle"/>
            </a:ln>
          </p:spPr>
          <p:style>
            <a:lnRef idx="1">
              <a:schemeClr val="dk1"/>
            </a:lnRef>
            <a:fillRef idx="0">
              <a:schemeClr val="dk1"/>
            </a:fillRef>
            <a:effectRef idx="0">
              <a:schemeClr val="dk1"/>
            </a:effectRef>
            <a:fontRef idx="minor">
              <a:schemeClr val="tx1"/>
            </a:fontRef>
          </p:style>
        </p:cxnSp>
        <p:cxnSp>
          <p:nvCxnSpPr>
            <p:cNvPr id="80" name="Connector: Elbow 79">
              <a:extLst>
                <a:ext uri="{FF2B5EF4-FFF2-40B4-BE49-F238E27FC236}">
                  <a16:creationId xmlns:a16="http://schemas.microsoft.com/office/drawing/2014/main" id="{D0B87416-2633-7906-4B30-77F9799C5A87}"/>
                </a:ext>
              </a:extLst>
            </p:cNvPr>
            <p:cNvCxnSpPr>
              <a:cxnSpLocks/>
              <a:stCxn id="56" idx="3"/>
              <a:endCxn id="45" idx="2"/>
            </p:cNvCxnSpPr>
            <p:nvPr/>
          </p:nvCxnSpPr>
          <p:spPr>
            <a:xfrm flipV="1">
              <a:off x="8368122" y="5473258"/>
              <a:ext cx="984022" cy="336497"/>
            </a:xfrm>
            <a:prstGeom prst="bentConnector2">
              <a:avLst/>
            </a:prstGeom>
            <a:ln w="15875">
              <a:tailEnd type="triangle"/>
            </a:ln>
          </p:spPr>
          <p:style>
            <a:lnRef idx="1">
              <a:schemeClr val="dk1"/>
            </a:lnRef>
            <a:fillRef idx="0">
              <a:schemeClr val="dk1"/>
            </a:fillRef>
            <a:effectRef idx="0">
              <a:schemeClr val="dk1"/>
            </a:effectRef>
            <a:fontRef idx="minor">
              <a:schemeClr val="tx1"/>
            </a:fontRef>
          </p:style>
        </p:cxnSp>
      </p:grpSp>
      <p:sp>
        <p:nvSpPr>
          <p:cNvPr id="3" name="TextBox 2">
            <a:extLst>
              <a:ext uri="{FF2B5EF4-FFF2-40B4-BE49-F238E27FC236}">
                <a16:creationId xmlns:a16="http://schemas.microsoft.com/office/drawing/2014/main" id="{9A060E15-D953-5F65-E36B-47FCEB769626}"/>
              </a:ext>
            </a:extLst>
          </p:cNvPr>
          <p:cNvSpPr txBox="1"/>
          <p:nvPr/>
        </p:nvSpPr>
        <p:spPr>
          <a:xfrm>
            <a:off x="6653424" y="6442500"/>
            <a:ext cx="4368524" cy="253916"/>
          </a:xfrm>
          <a:prstGeom prst="rect">
            <a:avLst/>
          </a:prstGeom>
          <a:noFill/>
        </p:spPr>
        <p:txBody>
          <a:bodyPr wrap="square" rtlCol="0">
            <a:spAutoFit/>
          </a:bodyPr>
          <a:lstStyle/>
          <a:p>
            <a:pPr algn="ctr"/>
            <a:r>
              <a:rPr lang="en-GB" sz="1050" dirty="0"/>
              <a:t>Fig 12: Flowchart of clustering-based recommender system</a:t>
            </a:r>
          </a:p>
        </p:txBody>
      </p:sp>
    </p:spTree>
    <p:extLst>
      <p:ext uri="{BB962C8B-B14F-4D97-AF65-F5344CB8AC3E}">
        <p14:creationId xmlns:p14="http://schemas.microsoft.com/office/powerpoint/2010/main" val="35525816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a:xfrm>
            <a:off x="0" y="19136"/>
            <a:ext cx="10515600" cy="1325563"/>
          </a:xfrm>
        </p:spPr>
        <p:txBody>
          <a:bodyPr/>
          <a:lstStyle/>
          <a:p>
            <a:r>
              <a:rPr lang="en-US" sz="4000" dirty="0">
                <a:solidFill>
                  <a:srgbClr val="0B49CB"/>
                </a:solidFill>
                <a:latin typeface="Abadi"/>
              </a:rPr>
              <a:t>Evaluation results of clustering-based recommender system</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6247576" y="1996744"/>
            <a:ext cx="5106224" cy="1665799"/>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rgbClr val="1C7DDB"/>
                </a:solidFill>
                <a:latin typeface="Abadi"/>
              </a:rPr>
              <a:t>The course recommended to the most people was </a:t>
            </a:r>
            <a:r>
              <a:rPr lang="en-US" sz="2000" dirty="0">
                <a:solidFill>
                  <a:srgbClr val="00B050"/>
                </a:solidFill>
                <a:latin typeface="Abadi"/>
              </a:rPr>
              <a:t>ST010EN: Statistics 101</a:t>
            </a:r>
            <a:r>
              <a:rPr lang="en-US" sz="2000" dirty="0">
                <a:solidFill>
                  <a:srgbClr val="1C7DDB"/>
                </a:solidFill>
                <a:latin typeface="Abadi"/>
              </a:rPr>
              <a:t>. There is no score this time as we are looking popular </a:t>
            </a:r>
            <a:r>
              <a:rPr lang="en-US" sz="2000">
                <a:solidFill>
                  <a:srgbClr val="1C7DDB"/>
                </a:solidFill>
                <a:latin typeface="Abadi"/>
              </a:rPr>
              <a:t>courses within clusters.</a:t>
            </a:r>
            <a:endParaRPr lang="en-US" sz="1800" dirty="0">
              <a:solidFill>
                <a:srgbClr val="1C7DDB"/>
              </a:solidFill>
              <a:latin typeface="Abadi"/>
            </a:endParaRPr>
          </a:p>
        </p:txBody>
      </p:sp>
      <p:sp>
        <p:nvSpPr>
          <p:cNvPr id="7" name="Content Placeholder 4">
            <a:extLst>
              <a:ext uri="{FF2B5EF4-FFF2-40B4-BE49-F238E27FC236}">
                <a16:creationId xmlns:a16="http://schemas.microsoft.com/office/drawing/2014/main" id="{56F37DFD-7ED9-224E-935C-3ADCC0C2BB0A}"/>
              </a:ext>
            </a:extLst>
          </p:cNvPr>
          <p:cNvSpPr txBox="1">
            <a:spLocks/>
          </p:cNvSpPr>
          <p:nvPr/>
        </p:nvSpPr>
        <p:spPr>
          <a:xfrm>
            <a:off x="933834" y="1996744"/>
            <a:ext cx="4720206" cy="4496131"/>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sz="2000" dirty="0">
                <a:solidFill>
                  <a:srgbClr val="1C7DDB"/>
                </a:solidFill>
                <a:latin typeface="Abadi"/>
              </a:rPr>
              <a:t>On average, </a:t>
            </a:r>
            <a:r>
              <a:rPr lang="en-US" sz="2000" dirty="0">
                <a:solidFill>
                  <a:srgbClr val="00B050"/>
                </a:solidFill>
                <a:latin typeface="Abadi"/>
              </a:rPr>
              <a:t>26.75</a:t>
            </a:r>
            <a:r>
              <a:rPr lang="en-US" sz="2000" dirty="0">
                <a:solidFill>
                  <a:srgbClr val="1C7DDB"/>
                </a:solidFill>
                <a:latin typeface="Abadi"/>
              </a:rPr>
              <a:t> courses have been recommended per user (in the test user dataset) with a median of </a:t>
            </a:r>
            <a:r>
              <a:rPr lang="en-US" sz="2000" dirty="0">
                <a:solidFill>
                  <a:srgbClr val="00B050"/>
                </a:solidFill>
                <a:latin typeface="Abadi"/>
              </a:rPr>
              <a:t>30</a:t>
            </a:r>
            <a:r>
              <a:rPr lang="en-US" sz="2000" dirty="0">
                <a:solidFill>
                  <a:srgbClr val="3A8EE0"/>
                </a:solidFill>
                <a:latin typeface="Abadi" panose="020B0604020104020204" pitchFamily="34" charset="0"/>
                <a:cs typeface="Calibri"/>
              </a:rPr>
              <a:t> courses.</a:t>
            </a:r>
            <a:endParaRPr lang="en-US" sz="2000" dirty="0">
              <a:solidFill>
                <a:srgbClr val="00B050"/>
              </a:solidFill>
              <a:latin typeface="Abadi"/>
            </a:endParaRPr>
          </a:p>
          <a:p>
            <a:pPr>
              <a:buFont typeface="Wingdings" panose="05000000000000000000" pitchFamily="2" charset="2"/>
              <a:buChar char="Ø"/>
            </a:pPr>
            <a:r>
              <a:rPr lang="en-US" sz="2000" dirty="0">
                <a:solidFill>
                  <a:srgbClr val="3A8EE0"/>
                </a:solidFill>
                <a:latin typeface="Abadi" panose="020B0604020104020204" pitchFamily="34" charset="0"/>
                <a:cs typeface="Calibri"/>
              </a:rPr>
              <a:t>Unlike our previous recommender attempts, only </a:t>
            </a:r>
            <a:r>
              <a:rPr lang="en-US" sz="2000" dirty="0">
                <a:solidFill>
                  <a:srgbClr val="00B050"/>
                </a:solidFill>
                <a:latin typeface="Abadi" panose="020B0604020104020204" pitchFamily="34" charset="0"/>
                <a:cs typeface="Calibri"/>
              </a:rPr>
              <a:t>0.62%</a:t>
            </a:r>
            <a:r>
              <a:rPr lang="en-US" sz="2000" dirty="0">
                <a:solidFill>
                  <a:srgbClr val="3A8EE0"/>
                </a:solidFill>
                <a:latin typeface="Abadi" panose="020B0604020104020204" pitchFamily="34" charset="0"/>
                <a:cs typeface="Calibri"/>
              </a:rPr>
              <a:t> of users have </a:t>
            </a:r>
            <a:r>
              <a:rPr lang="en-US" sz="2000" dirty="0">
                <a:solidFill>
                  <a:srgbClr val="00B050"/>
                </a:solidFill>
                <a:latin typeface="Abadi" panose="020B0604020104020204" pitchFamily="34" charset="0"/>
                <a:cs typeface="Calibri"/>
              </a:rPr>
              <a:t>zero </a:t>
            </a:r>
            <a:r>
              <a:rPr lang="en-US" sz="2000" dirty="0">
                <a:solidFill>
                  <a:srgbClr val="3A8EE0"/>
                </a:solidFill>
                <a:latin typeface="Abadi" panose="020B0604020104020204" pitchFamily="34" charset="0"/>
                <a:cs typeface="Calibri"/>
              </a:rPr>
              <a:t>recommendations. We see that there is a cluster (4) that has low numbers of enrollment and that is filtered out by the 100-user enrollment threshold.</a:t>
            </a:r>
          </a:p>
          <a:p>
            <a:pPr>
              <a:buFont typeface="Wingdings" panose="05000000000000000000" pitchFamily="2" charset="2"/>
              <a:buChar char="Ø"/>
            </a:pPr>
            <a:r>
              <a:rPr lang="en-US" sz="2000" dirty="0">
                <a:solidFill>
                  <a:srgbClr val="3A8EE0"/>
                </a:solidFill>
                <a:highlight>
                  <a:srgbClr val="FFFF00"/>
                </a:highlight>
                <a:latin typeface="Abadi" panose="020B0604020104020204" pitchFamily="34" charset="0"/>
                <a:cs typeface="Calibri"/>
              </a:rPr>
              <a:t>If we have the resources, perhaps setting the </a:t>
            </a:r>
            <a:r>
              <a:rPr lang="en-US" sz="2000" dirty="0">
                <a:solidFill>
                  <a:srgbClr val="00B050"/>
                </a:solidFill>
                <a:highlight>
                  <a:srgbClr val="FFFF00"/>
                </a:highlight>
                <a:latin typeface="Abadi" panose="020B0604020104020204" pitchFamily="34" charset="0"/>
                <a:cs typeface="Calibri"/>
              </a:rPr>
              <a:t>threshold</a:t>
            </a:r>
            <a:r>
              <a:rPr lang="en-US" sz="2000" dirty="0">
                <a:solidFill>
                  <a:srgbClr val="3A8EE0"/>
                </a:solidFill>
                <a:highlight>
                  <a:srgbClr val="FFFF00"/>
                </a:highlight>
                <a:latin typeface="Abadi" panose="020B0604020104020204" pitchFamily="34" charset="0"/>
                <a:cs typeface="Calibri"/>
              </a:rPr>
              <a:t> to </a:t>
            </a:r>
            <a:r>
              <a:rPr lang="en-US" sz="2000" dirty="0">
                <a:solidFill>
                  <a:srgbClr val="00B050"/>
                </a:solidFill>
                <a:highlight>
                  <a:srgbClr val="FFFF00"/>
                </a:highlight>
                <a:latin typeface="Abadi" panose="020B0604020104020204" pitchFamily="34" charset="0"/>
                <a:cs typeface="Calibri"/>
              </a:rPr>
              <a:t>zero</a:t>
            </a:r>
            <a:r>
              <a:rPr lang="en-US" sz="2000" dirty="0">
                <a:solidFill>
                  <a:srgbClr val="3A8EE0"/>
                </a:solidFill>
                <a:highlight>
                  <a:srgbClr val="FFFF00"/>
                </a:highlight>
                <a:latin typeface="Abadi" panose="020B0604020104020204" pitchFamily="34" charset="0"/>
                <a:cs typeface="Calibri"/>
              </a:rPr>
              <a:t> and recommending to the users an </a:t>
            </a:r>
            <a:r>
              <a:rPr lang="en-US" sz="2000" dirty="0">
                <a:solidFill>
                  <a:srgbClr val="00B050"/>
                </a:solidFill>
                <a:highlight>
                  <a:srgbClr val="FFFF00"/>
                </a:highlight>
                <a:latin typeface="Abadi" panose="020B0604020104020204" pitchFamily="34" charset="0"/>
                <a:cs typeface="Calibri"/>
              </a:rPr>
              <a:t>ordered list </a:t>
            </a:r>
            <a:r>
              <a:rPr lang="en-US" sz="2000" dirty="0">
                <a:solidFill>
                  <a:srgbClr val="3A8EE0"/>
                </a:solidFill>
                <a:highlight>
                  <a:srgbClr val="FFFF00"/>
                </a:highlight>
                <a:latin typeface="Abadi" panose="020B0604020104020204" pitchFamily="34" charset="0"/>
                <a:cs typeface="Calibri"/>
              </a:rPr>
              <a:t>or their own </a:t>
            </a:r>
            <a:r>
              <a:rPr lang="en-US" sz="2000" dirty="0">
                <a:solidFill>
                  <a:srgbClr val="00B050"/>
                </a:solidFill>
                <a:highlight>
                  <a:srgbClr val="FFFF00"/>
                </a:highlight>
                <a:latin typeface="Abadi" panose="020B0604020104020204" pitchFamily="34" charset="0"/>
                <a:cs typeface="Calibri"/>
              </a:rPr>
              <a:t>top 10</a:t>
            </a:r>
            <a:r>
              <a:rPr lang="en-US" sz="2000" dirty="0">
                <a:solidFill>
                  <a:srgbClr val="3A8EE0"/>
                </a:solidFill>
                <a:highlight>
                  <a:srgbClr val="FFFF00"/>
                </a:highlight>
                <a:latin typeface="Abadi" panose="020B0604020104020204" pitchFamily="34" charset="0"/>
                <a:cs typeface="Calibri"/>
              </a:rPr>
              <a:t> might be better</a:t>
            </a:r>
            <a:r>
              <a:rPr lang="en-US" sz="2000" dirty="0">
                <a:solidFill>
                  <a:srgbClr val="3A8EE0"/>
                </a:solidFill>
                <a:latin typeface="Abadi" panose="020B0604020104020204" pitchFamily="34" charset="0"/>
                <a:cs typeface="Calibri"/>
              </a:rPr>
              <a:t>.</a:t>
            </a:r>
          </a:p>
          <a:p>
            <a:pPr>
              <a:buFont typeface="Wingdings" panose="05000000000000000000" pitchFamily="2" charset="2"/>
              <a:buChar char="Ø"/>
            </a:pPr>
            <a:endParaRPr lang="en-US" sz="2000" dirty="0">
              <a:solidFill>
                <a:srgbClr val="3A8EE0"/>
              </a:solidFill>
              <a:latin typeface="Abadi" panose="020B0604020104020204" pitchFamily="34" charset="0"/>
              <a:cs typeface="Calibri"/>
            </a:endParaRPr>
          </a:p>
        </p:txBody>
      </p:sp>
      <p:sp>
        <p:nvSpPr>
          <p:cNvPr id="10" name="Content Placeholder 4">
            <a:extLst>
              <a:ext uri="{FF2B5EF4-FFF2-40B4-BE49-F238E27FC236}">
                <a16:creationId xmlns:a16="http://schemas.microsoft.com/office/drawing/2014/main" id="{A9473915-7B23-534C-B831-D860C539F3D3}"/>
              </a:ext>
            </a:extLst>
          </p:cNvPr>
          <p:cNvSpPr txBox="1">
            <a:spLocks/>
          </p:cNvSpPr>
          <p:nvPr/>
        </p:nvSpPr>
        <p:spPr>
          <a:xfrm>
            <a:off x="933834" y="1211872"/>
            <a:ext cx="10419966" cy="619375"/>
          </a:xfrm>
          <a:prstGeom prst="rect">
            <a:avLst/>
          </a:prstGeom>
          <a:ln>
            <a:solidFill>
              <a:srgbClr val="0B49CB"/>
            </a:solidFill>
            <a:prstDash val="dash"/>
          </a:ln>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rgbClr val="1C7DDB"/>
                </a:solidFill>
                <a:latin typeface="Abadi" panose="020B0604020104020204" pitchFamily="34" charset="0"/>
                <a:cs typeface="Calibri"/>
              </a:rPr>
              <a:t>We used 9 PCA components, 12 clusters (k=12) and 100 enrollments as the threshold for course popularity.</a:t>
            </a:r>
          </a:p>
        </p:txBody>
      </p:sp>
      <p:pic>
        <p:nvPicPr>
          <p:cNvPr id="3" name="Picture 2" descr="A table with numbers and text&#10;&#10;AI-generated content may be incorrect.">
            <a:extLst>
              <a:ext uri="{FF2B5EF4-FFF2-40B4-BE49-F238E27FC236}">
                <a16:creationId xmlns:a16="http://schemas.microsoft.com/office/drawing/2014/main" id="{4BA3413B-70F9-0CED-D84E-6E4059C810F5}"/>
              </a:ext>
            </a:extLst>
          </p:cNvPr>
          <p:cNvPicPr>
            <a:picLocks noChangeAspect="1"/>
          </p:cNvPicPr>
          <p:nvPr/>
        </p:nvPicPr>
        <p:blipFill>
          <a:blip r:embed="rId3"/>
          <a:stretch>
            <a:fillRect/>
          </a:stretch>
        </p:blipFill>
        <p:spPr>
          <a:xfrm>
            <a:off x="6200880" y="3780893"/>
            <a:ext cx="3391074" cy="2883048"/>
          </a:xfrm>
          <a:prstGeom prst="rect">
            <a:avLst/>
          </a:prstGeom>
        </p:spPr>
      </p:pic>
      <p:sp>
        <p:nvSpPr>
          <p:cNvPr id="2" name="TextBox 1">
            <a:extLst>
              <a:ext uri="{FF2B5EF4-FFF2-40B4-BE49-F238E27FC236}">
                <a16:creationId xmlns:a16="http://schemas.microsoft.com/office/drawing/2014/main" id="{5D38D2C6-D65E-0EE5-CC7B-CB540FA07E51}"/>
              </a:ext>
            </a:extLst>
          </p:cNvPr>
          <p:cNvSpPr txBox="1"/>
          <p:nvPr/>
        </p:nvSpPr>
        <p:spPr>
          <a:xfrm>
            <a:off x="9509531" y="6248443"/>
            <a:ext cx="2637985" cy="415498"/>
          </a:xfrm>
          <a:prstGeom prst="rect">
            <a:avLst/>
          </a:prstGeom>
          <a:noFill/>
        </p:spPr>
        <p:txBody>
          <a:bodyPr wrap="square" rtlCol="0">
            <a:spAutoFit/>
          </a:bodyPr>
          <a:lstStyle/>
          <a:p>
            <a:pPr algn="ctr"/>
            <a:r>
              <a:rPr lang="en-GB" sz="1050" dirty="0"/>
              <a:t>Fig 13: Table of top 10 courses from clustering-based recommender system</a:t>
            </a:r>
          </a:p>
        </p:txBody>
      </p:sp>
    </p:spTree>
    <p:extLst>
      <p:ext uri="{BB962C8B-B14F-4D97-AF65-F5344CB8AC3E}">
        <p14:creationId xmlns:p14="http://schemas.microsoft.com/office/powerpoint/2010/main" val="21159976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FF7BC5-E183-2F4D-BC8D-2C69A220292B}"/>
              </a:ext>
            </a:extLst>
          </p:cNvPr>
          <p:cNvSpPr>
            <a:spLocks noGrp="1"/>
          </p:cNvSpPr>
          <p:nvPr>
            <p:ph type="title"/>
          </p:nvPr>
        </p:nvSpPr>
        <p:spPr/>
        <p:txBody>
          <a:bodyPr/>
          <a:lstStyle/>
          <a:p>
            <a:r>
              <a:rPr lang="en-US" dirty="0">
                <a:solidFill>
                  <a:schemeClr val="accent3">
                    <a:lumMod val="25000"/>
                  </a:schemeClr>
                </a:solidFill>
                <a:latin typeface="Abadi"/>
              </a:rPr>
              <a:t>Collaborative-filtering Recommender System using Supervised Learning</a:t>
            </a:r>
            <a:endParaRPr lang="en-US" dirty="0"/>
          </a:p>
        </p:txBody>
      </p:sp>
      <p:pic>
        <p:nvPicPr>
          <p:cNvPr id="43" name="Picture 2" descr="Support-vector machine - Wikipedia">
            <a:extLst>
              <a:ext uri="{FF2B5EF4-FFF2-40B4-BE49-F238E27FC236}">
                <a16:creationId xmlns:a16="http://schemas.microsoft.com/office/drawing/2014/main" id="{CA660427-DE61-394E-804E-5C01071630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12071" y="5432400"/>
            <a:ext cx="1470757" cy="1425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85724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Flowchart of KNN based recommender system</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855663" y="1181471"/>
            <a:ext cx="5620966" cy="5311404"/>
          </a:xfrm>
          <a:prstGeom prst="rect">
            <a:avLst/>
          </a:prstGeom>
          <a:ln>
            <a:solidFill>
              <a:srgbClr val="0B49CB"/>
            </a:solidFill>
            <a:prstDash val="dash"/>
          </a:ln>
        </p:spPr>
        <p:txBody>
          <a:bodyPr vert="horz" lIns="91440" tIns="45720" rIns="91440" bIns="45720" rtlCol="0" anchor="t">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sz="1600" dirty="0">
                <a:solidFill>
                  <a:schemeClr val="accent4">
                    <a:lumMod val="75000"/>
                  </a:schemeClr>
                </a:solidFill>
                <a:latin typeface="Abadi"/>
              </a:rPr>
              <a:t>Starting with the User-item interaction matrix, which tells you how users rated courses, we encode the users and items by turning them into numbers with a look up dictionary.</a:t>
            </a:r>
          </a:p>
          <a:p>
            <a:pPr>
              <a:buFont typeface="Wingdings" panose="05000000000000000000" pitchFamily="2" charset="2"/>
              <a:buChar char="Ø"/>
            </a:pPr>
            <a:r>
              <a:rPr lang="en-US" sz="1600" dirty="0">
                <a:solidFill>
                  <a:srgbClr val="FF6699"/>
                </a:solidFill>
                <a:latin typeface="Abadi"/>
              </a:rPr>
              <a:t>The next step depends on the type of collaborative filtering we wish to perform. In our case we found that item-based filtering gave a better root mean squared error (RMSE). </a:t>
            </a:r>
          </a:p>
          <a:p>
            <a:pPr>
              <a:buFont typeface="Wingdings" panose="05000000000000000000" pitchFamily="2" charset="2"/>
              <a:buChar char="Ø"/>
            </a:pPr>
            <a:r>
              <a:rPr lang="en-US" sz="1600" dirty="0">
                <a:solidFill>
                  <a:srgbClr val="1C7DDB"/>
                </a:solidFill>
                <a:latin typeface="Abadi"/>
              </a:rPr>
              <a:t>To recommend courses to users, item-based filtering uses the similarity between items (courses). We used the cosine similarity measure.</a:t>
            </a:r>
          </a:p>
          <a:p>
            <a:pPr>
              <a:buFont typeface="Wingdings" panose="05000000000000000000" pitchFamily="2" charset="2"/>
              <a:buChar char="Ø"/>
            </a:pPr>
            <a:r>
              <a:rPr lang="en-US" sz="1600" dirty="0">
                <a:solidFill>
                  <a:srgbClr val="009999"/>
                </a:solidFill>
                <a:latin typeface="Abadi"/>
              </a:rPr>
              <a:t>We go through the list of courses, find the k most similar courses to each of them and how other users rated those similar courses. We then multiply the ratings of the similar courses by how similar we found the courses to be (cosine similarity). The value of k is found by searching over many values and picking the one that minimizes the RMSE.</a:t>
            </a:r>
          </a:p>
          <a:p>
            <a:pPr>
              <a:buFont typeface="Wingdings" panose="05000000000000000000" pitchFamily="2" charset="2"/>
              <a:buChar char="Ø"/>
            </a:pPr>
            <a:r>
              <a:rPr lang="en-US" sz="1600" dirty="0">
                <a:solidFill>
                  <a:srgbClr val="9933FF"/>
                </a:solidFill>
                <a:latin typeface="Abadi"/>
              </a:rPr>
              <a:t>Using the value of k that we found, we can then calculate the predicted rating for an item by adding up the multiplied user ratings and similarities and then dividing by them by the sum of the similarities.</a:t>
            </a:r>
          </a:p>
          <a:p>
            <a:pPr>
              <a:buFont typeface="Wingdings" panose="05000000000000000000" pitchFamily="2" charset="2"/>
              <a:buChar char="Ø"/>
            </a:pPr>
            <a:r>
              <a:rPr lang="en-US" sz="1600" dirty="0">
                <a:solidFill>
                  <a:srgbClr val="00B050"/>
                </a:solidFill>
                <a:latin typeface="Abadi"/>
              </a:rPr>
              <a:t>If the ratings are predicted to be high, we can recommend them</a:t>
            </a:r>
          </a:p>
          <a:p>
            <a:pPr>
              <a:buFont typeface="Wingdings" panose="05000000000000000000" pitchFamily="2" charset="2"/>
              <a:buChar char="Ø"/>
            </a:pPr>
            <a:r>
              <a:rPr lang="en-US" sz="1600" dirty="0">
                <a:solidFill>
                  <a:srgbClr val="FF9900"/>
                </a:solidFill>
                <a:latin typeface="Abadi"/>
              </a:rPr>
              <a:t>If not, then we don’t recommend them.</a:t>
            </a:r>
          </a:p>
        </p:txBody>
      </p:sp>
      <p:sp>
        <p:nvSpPr>
          <p:cNvPr id="19" name="Flowchart: Data 18">
            <a:extLst>
              <a:ext uri="{FF2B5EF4-FFF2-40B4-BE49-F238E27FC236}">
                <a16:creationId xmlns:a16="http://schemas.microsoft.com/office/drawing/2014/main" id="{E298FB83-A41E-95D6-EB64-B4EC5B176754}"/>
              </a:ext>
            </a:extLst>
          </p:cNvPr>
          <p:cNvSpPr/>
          <p:nvPr/>
        </p:nvSpPr>
        <p:spPr>
          <a:xfrm>
            <a:off x="8537429" y="1181471"/>
            <a:ext cx="1532268" cy="503875"/>
          </a:xfrm>
          <a:prstGeom prst="flowChartInputOutput">
            <a:avLst/>
          </a:prstGeom>
          <a:solidFill>
            <a:schemeClr val="accent4">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GB" sz="1100" dirty="0"/>
              <a:t>User-Item interaction matrix</a:t>
            </a:r>
          </a:p>
        </p:txBody>
      </p:sp>
      <p:sp>
        <p:nvSpPr>
          <p:cNvPr id="26" name="Rectangle 25">
            <a:extLst>
              <a:ext uri="{FF2B5EF4-FFF2-40B4-BE49-F238E27FC236}">
                <a16:creationId xmlns:a16="http://schemas.microsoft.com/office/drawing/2014/main" id="{F6A27851-5A0E-0910-AC9D-307C846276A4}"/>
              </a:ext>
            </a:extLst>
          </p:cNvPr>
          <p:cNvSpPr/>
          <p:nvPr/>
        </p:nvSpPr>
        <p:spPr>
          <a:xfrm>
            <a:off x="7755477" y="5045295"/>
            <a:ext cx="942597" cy="518190"/>
          </a:xfrm>
          <a:prstGeom prst="rect">
            <a:avLst/>
          </a:prstGeom>
          <a:solidFill>
            <a:srgbClr val="0099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a:solidFill>
                  <a:schemeClr val="tx1"/>
                </a:solidFill>
              </a:rPr>
              <a:t>Gridsearch</a:t>
            </a:r>
            <a:r>
              <a:rPr lang="en-US" sz="1100" dirty="0">
                <a:solidFill>
                  <a:schemeClr val="tx1"/>
                </a:solidFill>
              </a:rPr>
              <a:t> over k for KNN</a:t>
            </a:r>
          </a:p>
        </p:txBody>
      </p:sp>
      <p:cxnSp>
        <p:nvCxnSpPr>
          <p:cNvPr id="31" name="Connector: Elbow 30">
            <a:extLst>
              <a:ext uri="{FF2B5EF4-FFF2-40B4-BE49-F238E27FC236}">
                <a16:creationId xmlns:a16="http://schemas.microsoft.com/office/drawing/2014/main" id="{6AD548EE-F66B-FA7E-4C05-80BE27DE32EC}"/>
              </a:ext>
            </a:extLst>
          </p:cNvPr>
          <p:cNvCxnSpPr>
            <a:cxnSpLocks/>
            <a:stCxn id="26" idx="2"/>
            <a:endCxn id="110" idx="0"/>
          </p:cNvCxnSpPr>
          <p:nvPr/>
        </p:nvCxnSpPr>
        <p:spPr>
          <a:xfrm rot="5400000" flipH="1" flipV="1">
            <a:off x="8581023" y="4833404"/>
            <a:ext cx="375834" cy="1084328"/>
          </a:xfrm>
          <a:prstGeom prst="bentConnector5">
            <a:avLst>
              <a:gd name="adj1" fmla="val -60825"/>
              <a:gd name="adj2" fmla="val 57433"/>
              <a:gd name="adj3" fmla="val 160825"/>
            </a:avLst>
          </a:prstGeom>
          <a:ln w="15875">
            <a:tailEnd type="triangle"/>
          </a:ln>
        </p:spPr>
        <p:style>
          <a:lnRef idx="1">
            <a:schemeClr val="dk1"/>
          </a:lnRef>
          <a:fillRef idx="0">
            <a:schemeClr val="dk1"/>
          </a:fillRef>
          <a:effectRef idx="0">
            <a:schemeClr val="dk1"/>
          </a:effectRef>
          <a:fontRef idx="minor">
            <a:schemeClr val="tx1"/>
          </a:fontRef>
        </p:style>
      </p:cxnSp>
      <p:sp>
        <p:nvSpPr>
          <p:cNvPr id="32" name="Rounded Rectangle 14">
            <a:extLst>
              <a:ext uri="{FF2B5EF4-FFF2-40B4-BE49-F238E27FC236}">
                <a16:creationId xmlns:a16="http://schemas.microsoft.com/office/drawing/2014/main" id="{B3244109-7D63-86F1-1393-22459CAF7967}"/>
              </a:ext>
            </a:extLst>
          </p:cNvPr>
          <p:cNvSpPr/>
          <p:nvPr/>
        </p:nvSpPr>
        <p:spPr>
          <a:xfrm>
            <a:off x="10256308" y="6057117"/>
            <a:ext cx="1203329" cy="423045"/>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Add to recommend list</a:t>
            </a:r>
          </a:p>
        </p:txBody>
      </p:sp>
      <p:sp>
        <p:nvSpPr>
          <p:cNvPr id="34" name="Rounded Rectangle 14">
            <a:extLst>
              <a:ext uri="{FF2B5EF4-FFF2-40B4-BE49-F238E27FC236}">
                <a16:creationId xmlns:a16="http://schemas.microsoft.com/office/drawing/2014/main" id="{D87BB55D-A3F2-5730-4908-E45834D7A7ED}"/>
              </a:ext>
            </a:extLst>
          </p:cNvPr>
          <p:cNvSpPr/>
          <p:nvPr/>
        </p:nvSpPr>
        <p:spPr>
          <a:xfrm>
            <a:off x="7246467" y="6069830"/>
            <a:ext cx="1203329" cy="423045"/>
          </a:xfrm>
          <a:prstGeom prst="roundRect">
            <a:avLst/>
          </a:prstGeom>
          <a:solidFill>
            <a:srgbClr val="FF99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Discard</a:t>
            </a:r>
          </a:p>
        </p:txBody>
      </p:sp>
      <p:sp>
        <p:nvSpPr>
          <p:cNvPr id="35" name="TextBox 34">
            <a:extLst>
              <a:ext uri="{FF2B5EF4-FFF2-40B4-BE49-F238E27FC236}">
                <a16:creationId xmlns:a16="http://schemas.microsoft.com/office/drawing/2014/main" id="{E6FDE3FA-7619-E85B-6368-B4A446395DF2}"/>
              </a:ext>
            </a:extLst>
          </p:cNvPr>
          <p:cNvSpPr txBox="1"/>
          <p:nvPr/>
        </p:nvSpPr>
        <p:spPr>
          <a:xfrm>
            <a:off x="8245548" y="5784298"/>
            <a:ext cx="1012375" cy="230832"/>
          </a:xfrm>
          <a:prstGeom prst="rect">
            <a:avLst/>
          </a:prstGeom>
          <a:noFill/>
        </p:spPr>
        <p:txBody>
          <a:bodyPr wrap="square" rtlCol="0">
            <a:spAutoFit/>
          </a:bodyPr>
          <a:lstStyle/>
          <a:p>
            <a:r>
              <a:rPr lang="en-GB" sz="900" dirty="0"/>
              <a:t>Below threshold</a:t>
            </a:r>
          </a:p>
        </p:txBody>
      </p:sp>
      <p:sp>
        <p:nvSpPr>
          <p:cNvPr id="36" name="Flowchart: Decision 35">
            <a:extLst>
              <a:ext uri="{FF2B5EF4-FFF2-40B4-BE49-F238E27FC236}">
                <a16:creationId xmlns:a16="http://schemas.microsoft.com/office/drawing/2014/main" id="{D6B94652-875B-5A93-EEC3-3CF5BFA85BCA}"/>
              </a:ext>
            </a:extLst>
          </p:cNvPr>
          <p:cNvSpPr/>
          <p:nvPr/>
        </p:nvSpPr>
        <p:spPr>
          <a:xfrm>
            <a:off x="9164799" y="5837013"/>
            <a:ext cx="307276" cy="300679"/>
          </a:xfrm>
          <a:prstGeom prst="flowChartDecision">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sz="1100" dirty="0"/>
          </a:p>
        </p:txBody>
      </p:sp>
      <p:cxnSp>
        <p:nvCxnSpPr>
          <p:cNvPr id="37" name="Connector: Elbow 36">
            <a:extLst>
              <a:ext uri="{FF2B5EF4-FFF2-40B4-BE49-F238E27FC236}">
                <a16:creationId xmlns:a16="http://schemas.microsoft.com/office/drawing/2014/main" id="{04336723-14C9-096F-3552-87E0847D7626}"/>
              </a:ext>
            </a:extLst>
          </p:cNvPr>
          <p:cNvCxnSpPr>
            <a:cxnSpLocks/>
            <a:stCxn id="36" idx="3"/>
            <a:endCxn id="32" idx="1"/>
          </p:cNvCxnSpPr>
          <p:nvPr/>
        </p:nvCxnSpPr>
        <p:spPr>
          <a:xfrm>
            <a:off x="9472075" y="5987353"/>
            <a:ext cx="784233" cy="281287"/>
          </a:xfrm>
          <a:prstGeom prst="bentConnector3">
            <a:avLst>
              <a:gd name="adj1" fmla="val 50000"/>
            </a:avLst>
          </a:prstGeom>
          <a:ln w="15875">
            <a:tailEnd type="triangle"/>
          </a:ln>
        </p:spPr>
        <p:style>
          <a:lnRef idx="1">
            <a:schemeClr val="dk1"/>
          </a:lnRef>
          <a:fillRef idx="0">
            <a:schemeClr val="dk1"/>
          </a:fillRef>
          <a:effectRef idx="0">
            <a:schemeClr val="dk1"/>
          </a:effectRef>
          <a:fontRef idx="minor">
            <a:schemeClr val="tx1"/>
          </a:fontRef>
        </p:style>
      </p:cxnSp>
      <p:cxnSp>
        <p:nvCxnSpPr>
          <p:cNvPr id="38" name="Connector: Elbow 37">
            <a:extLst>
              <a:ext uri="{FF2B5EF4-FFF2-40B4-BE49-F238E27FC236}">
                <a16:creationId xmlns:a16="http://schemas.microsoft.com/office/drawing/2014/main" id="{CF9D0617-EACA-8818-3928-6850A5CE382A}"/>
              </a:ext>
            </a:extLst>
          </p:cNvPr>
          <p:cNvCxnSpPr>
            <a:cxnSpLocks/>
            <a:stCxn id="36" idx="1"/>
            <a:endCxn id="34" idx="3"/>
          </p:cNvCxnSpPr>
          <p:nvPr/>
        </p:nvCxnSpPr>
        <p:spPr>
          <a:xfrm rot="10800000" flipV="1">
            <a:off x="8449797" y="5987353"/>
            <a:ext cx="715003" cy="294000"/>
          </a:xfrm>
          <a:prstGeom prst="bentConnector3">
            <a:avLst>
              <a:gd name="adj1" fmla="val 50000"/>
            </a:avLst>
          </a:prstGeom>
          <a:ln w="15875">
            <a:tailEnd type="triangle"/>
          </a:ln>
        </p:spPr>
        <p:style>
          <a:lnRef idx="1">
            <a:schemeClr val="dk1"/>
          </a:lnRef>
          <a:fillRef idx="0">
            <a:schemeClr val="dk1"/>
          </a:fillRef>
          <a:effectRef idx="0">
            <a:schemeClr val="dk1"/>
          </a:effectRef>
          <a:fontRef idx="minor">
            <a:schemeClr val="tx1"/>
          </a:fontRef>
        </p:style>
      </p:cxnSp>
      <p:sp>
        <p:nvSpPr>
          <p:cNvPr id="39" name="Rectangle 38">
            <a:extLst>
              <a:ext uri="{FF2B5EF4-FFF2-40B4-BE49-F238E27FC236}">
                <a16:creationId xmlns:a16="http://schemas.microsoft.com/office/drawing/2014/main" id="{B1B8CF6C-1DFC-6856-7A4E-91ED45A63875}"/>
              </a:ext>
            </a:extLst>
          </p:cNvPr>
          <p:cNvSpPr/>
          <p:nvPr/>
        </p:nvSpPr>
        <p:spPr>
          <a:xfrm>
            <a:off x="7755476" y="3291134"/>
            <a:ext cx="942597" cy="518190"/>
          </a:xfrm>
          <a:prstGeom prst="rect">
            <a:avLst/>
          </a:prstGeom>
          <a:solidFill>
            <a:srgbClr val="FF66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User based</a:t>
            </a:r>
          </a:p>
        </p:txBody>
      </p:sp>
      <p:sp>
        <p:nvSpPr>
          <p:cNvPr id="40" name="Rectangle 39">
            <a:extLst>
              <a:ext uri="{FF2B5EF4-FFF2-40B4-BE49-F238E27FC236}">
                <a16:creationId xmlns:a16="http://schemas.microsoft.com/office/drawing/2014/main" id="{A0FB51AC-C075-1ECF-A7AE-025828E28EE9}"/>
              </a:ext>
            </a:extLst>
          </p:cNvPr>
          <p:cNvSpPr/>
          <p:nvPr/>
        </p:nvSpPr>
        <p:spPr>
          <a:xfrm>
            <a:off x="9944159" y="3301020"/>
            <a:ext cx="942597" cy="518190"/>
          </a:xfrm>
          <a:prstGeom prst="rect">
            <a:avLst/>
          </a:prstGeom>
          <a:solidFill>
            <a:srgbClr val="FF66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Item based</a:t>
            </a:r>
          </a:p>
        </p:txBody>
      </p:sp>
      <p:sp>
        <p:nvSpPr>
          <p:cNvPr id="41" name="Rectangle 40">
            <a:extLst>
              <a:ext uri="{FF2B5EF4-FFF2-40B4-BE49-F238E27FC236}">
                <a16:creationId xmlns:a16="http://schemas.microsoft.com/office/drawing/2014/main" id="{4F57889C-2E25-5494-8941-F07B44E1564C}"/>
              </a:ext>
            </a:extLst>
          </p:cNvPr>
          <p:cNvSpPr/>
          <p:nvPr/>
        </p:nvSpPr>
        <p:spPr>
          <a:xfrm>
            <a:off x="7197042" y="4070287"/>
            <a:ext cx="942597" cy="518190"/>
          </a:xfrm>
          <a:prstGeom prst="rect">
            <a:avLst/>
          </a:prstGeom>
          <a:solidFill>
            <a:srgbClr val="3A8EE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Similarity between users</a:t>
            </a:r>
          </a:p>
        </p:txBody>
      </p:sp>
      <p:sp>
        <p:nvSpPr>
          <p:cNvPr id="42" name="Rectangle 41">
            <a:extLst>
              <a:ext uri="{FF2B5EF4-FFF2-40B4-BE49-F238E27FC236}">
                <a16:creationId xmlns:a16="http://schemas.microsoft.com/office/drawing/2014/main" id="{B818F11F-C9DA-CA5D-8E0D-38FDFE3BFC94}"/>
              </a:ext>
            </a:extLst>
          </p:cNvPr>
          <p:cNvSpPr/>
          <p:nvPr/>
        </p:nvSpPr>
        <p:spPr>
          <a:xfrm>
            <a:off x="9403784" y="4076970"/>
            <a:ext cx="942597" cy="518190"/>
          </a:xfrm>
          <a:prstGeom prst="rect">
            <a:avLst/>
          </a:prstGeom>
          <a:solidFill>
            <a:srgbClr val="3A8EE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Similarity between items</a:t>
            </a:r>
          </a:p>
        </p:txBody>
      </p:sp>
      <p:sp>
        <p:nvSpPr>
          <p:cNvPr id="43" name="Rectangle 42">
            <a:extLst>
              <a:ext uri="{FF2B5EF4-FFF2-40B4-BE49-F238E27FC236}">
                <a16:creationId xmlns:a16="http://schemas.microsoft.com/office/drawing/2014/main" id="{4DE45FF9-58F8-9A9F-F259-7054838C9CF0}"/>
              </a:ext>
            </a:extLst>
          </p:cNvPr>
          <p:cNvSpPr/>
          <p:nvPr/>
        </p:nvSpPr>
        <p:spPr>
          <a:xfrm>
            <a:off x="8281148" y="4072133"/>
            <a:ext cx="942597" cy="518190"/>
          </a:xfrm>
          <a:prstGeom prst="rect">
            <a:avLst/>
          </a:prstGeom>
          <a:solidFill>
            <a:srgbClr val="0099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K-nearest users’ ratings for item</a:t>
            </a:r>
          </a:p>
        </p:txBody>
      </p:sp>
      <p:sp>
        <p:nvSpPr>
          <p:cNvPr id="44" name="Rectangle 43">
            <a:extLst>
              <a:ext uri="{FF2B5EF4-FFF2-40B4-BE49-F238E27FC236}">
                <a16:creationId xmlns:a16="http://schemas.microsoft.com/office/drawing/2014/main" id="{D62D9810-10FC-A7DD-9DD2-79B971E0C619}"/>
              </a:ext>
            </a:extLst>
          </p:cNvPr>
          <p:cNvSpPr/>
          <p:nvPr/>
        </p:nvSpPr>
        <p:spPr>
          <a:xfrm>
            <a:off x="10467615" y="4076970"/>
            <a:ext cx="942597" cy="518190"/>
          </a:xfrm>
          <a:prstGeom prst="rect">
            <a:avLst/>
          </a:prstGeom>
          <a:solidFill>
            <a:srgbClr val="0099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User ratings for K-nearest items</a:t>
            </a:r>
          </a:p>
        </p:txBody>
      </p:sp>
      <p:cxnSp>
        <p:nvCxnSpPr>
          <p:cNvPr id="45" name="Connector: Elbow 44">
            <a:extLst>
              <a:ext uri="{FF2B5EF4-FFF2-40B4-BE49-F238E27FC236}">
                <a16:creationId xmlns:a16="http://schemas.microsoft.com/office/drawing/2014/main" id="{BE78AB76-3BFD-6C2D-8161-5F674A5FA086}"/>
              </a:ext>
            </a:extLst>
          </p:cNvPr>
          <p:cNvCxnSpPr>
            <a:cxnSpLocks/>
            <a:stCxn id="56" idx="1"/>
            <a:endCxn id="39" idx="0"/>
          </p:cNvCxnSpPr>
          <p:nvPr/>
        </p:nvCxnSpPr>
        <p:spPr>
          <a:xfrm rot="10800000" flipV="1">
            <a:off x="8226776" y="2943434"/>
            <a:ext cx="924829" cy="347699"/>
          </a:xfrm>
          <a:prstGeom prst="bentConnector2">
            <a:avLst/>
          </a:prstGeom>
          <a:ln w="15875">
            <a:tailEnd type="triangle"/>
          </a:ln>
        </p:spPr>
        <p:style>
          <a:lnRef idx="1">
            <a:schemeClr val="dk1"/>
          </a:lnRef>
          <a:fillRef idx="0">
            <a:schemeClr val="dk1"/>
          </a:fillRef>
          <a:effectRef idx="0">
            <a:schemeClr val="dk1"/>
          </a:effectRef>
          <a:fontRef idx="minor">
            <a:schemeClr val="tx1"/>
          </a:fontRef>
        </p:style>
      </p:cxnSp>
      <p:cxnSp>
        <p:nvCxnSpPr>
          <p:cNvPr id="48" name="Connector: Elbow 47">
            <a:extLst>
              <a:ext uri="{FF2B5EF4-FFF2-40B4-BE49-F238E27FC236}">
                <a16:creationId xmlns:a16="http://schemas.microsoft.com/office/drawing/2014/main" id="{7787B024-7783-A22F-973C-FC23FA557827}"/>
              </a:ext>
            </a:extLst>
          </p:cNvPr>
          <p:cNvCxnSpPr>
            <a:cxnSpLocks/>
            <a:stCxn id="56" idx="3"/>
            <a:endCxn id="40" idx="0"/>
          </p:cNvCxnSpPr>
          <p:nvPr/>
        </p:nvCxnSpPr>
        <p:spPr>
          <a:xfrm>
            <a:off x="9458880" y="2943435"/>
            <a:ext cx="956578" cy="357585"/>
          </a:xfrm>
          <a:prstGeom prst="bentConnector2">
            <a:avLst/>
          </a:prstGeom>
          <a:ln w="15875">
            <a:tailEnd type="triangle"/>
          </a:ln>
        </p:spPr>
        <p:style>
          <a:lnRef idx="1">
            <a:schemeClr val="dk1"/>
          </a:lnRef>
          <a:fillRef idx="0">
            <a:schemeClr val="dk1"/>
          </a:fillRef>
          <a:effectRef idx="0">
            <a:schemeClr val="dk1"/>
          </a:effectRef>
          <a:fontRef idx="minor">
            <a:schemeClr val="tx1"/>
          </a:fontRef>
        </p:style>
      </p:cxnSp>
      <p:cxnSp>
        <p:nvCxnSpPr>
          <p:cNvPr id="51" name="Connector: Elbow 50">
            <a:extLst>
              <a:ext uri="{FF2B5EF4-FFF2-40B4-BE49-F238E27FC236}">
                <a16:creationId xmlns:a16="http://schemas.microsoft.com/office/drawing/2014/main" id="{E2F8DCD7-7337-5F07-D732-B6E61E98645E}"/>
              </a:ext>
            </a:extLst>
          </p:cNvPr>
          <p:cNvCxnSpPr>
            <a:cxnSpLocks/>
            <a:stCxn id="39" idx="2"/>
            <a:endCxn id="41" idx="0"/>
          </p:cNvCxnSpPr>
          <p:nvPr/>
        </p:nvCxnSpPr>
        <p:spPr>
          <a:xfrm rot="5400000">
            <a:off x="7817077" y="3660588"/>
            <a:ext cx="260963" cy="558434"/>
          </a:xfrm>
          <a:prstGeom prst="bentConnector3">
            <a:avLst>
              <a:gd name="adj1" fmla="val 50000"/>
            </a:avLst>
          </a:prstGeom>
          <a:ln w="15875">
            <a:tailEnd type="triangle"/>
          </a:ln>
        </p:spPr>
        <p:style>
          <a:lnRef idx="1">
            <a:schemeClr val="dk1"/>
          </a:lnRef>
          <a:fillRef idx="0">
            <a:schemeClr val="dk1"/>
          </a:fillRef>
          <a:effectRef idx="0">
            <a:schemeClr val="dk1"/>
          </a:effectRef>
          <a:fontRef idx="minor">
            <a:schemeClr val="tx1"/>
          </a:fontRef>
        </p:style>
      </p:cxnSp>
      <p:sp>
        <p:nvSpPr>
          <p:cNvPr id="56" name="Flowchart: Decision 55">
            <a:extLst>
              <a:ext uri="{FF2B5EF4-FFF2-40B4-BE49-F238E27FC236}">
                <a16:creationId xmlns:a16="http://schemas.microsoft.com/office/drawing/2014/main" id="{77D73C8D-F141-84D3-7B9A-F54FF8543E9C}"/>
              </a:ext>
            </a:extLst>
          </p:cNvPr>
          <p:cNvSpPr/>
          <p:nvPr/>
        </p:nvSpPr>
        <p:spPr>
          <a:xfrm>
            <a:off x="9151604" y="2793095"/>
            <a:ext cx="307276" cy="300679"/>
          </a:xfrm>
          <a:prstGeom prst="flowChartDecision">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sz="1100" dirty="0"/>
          </a:p>
        </p:txBody>
      </p:sp>
      <p:cxnSp>
        <p:nvCxnSpPr>
          <p:cNvPr id="59" name="Straight Arrow Connector 58">
            <a:extLst>
              <a:ext uri="{FF2B5EF4-FFF2-40B4-BE49-F238E27FC236}">
                <a16:creationId xmlns:a16="http://schemas.microsoft.com/office/drawing/2014/main" id="{1F38AD07-A0C1-1B75-32F1-C9D5AE43696A}"/>
              </a:ext>
            </a:extLst>
          </p:cNvPr>
          <p:cNvCxnSpPr>
            <a:cxnSpLocks/>
            <a:stCxn id="19" idx="4"/>
            <a:endCxn id="74" idx="0"/>
          </p:cNvCxnSpPr>
          <p:nvPr/>
        </p:nvCxnSpPr>
        <p:spPr>
          <a:xfrm>
            <a:off x="9303563" y="1685346"/>
            <a:ext cx="2598" cy="326749"/>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Connector: Elbow 61">
            <a:extLst>
              <a:ext uri="{FF2B5EF4-FFF2-40B4-BE49-F238E27FC236}">
                <a16:creationId xmlns:a16="http://schemas.microsoft.com/office/drawing/2014/main" id="{BFEA7A0B-A358-B728-FB82-BB23445EEF5E}"/>
              </a:ext>
            </a:extLst>
          </p:cNvPr>
          <p:cNvCxnSpPr>
            <a:cxnSpLocks/>
            <a:stCxn id="39" idx="2"/>
            <a:endCxn id="43" idx="0"/>
          </p:cNvCxnSpPr>
          <p:nvPr/>
        </p:nvCxnSpPr>
        <p:spPr>
          <a:xfrm rot="16200000" flipH="1">
            <a:off x="8358207" y="3677892"/>
            <a:ext cx="262809" cy="525672"/>
          </a:xfrm>
          <a:prstGeom prst="bentConnector3">
            <a:avLst>
              <a:gd name="adj1" fmla="val 50000"/>
            </a:avLst>
          </a:prstGeom>
          <a:ln w="15875">
            <a:tailEnd type="triangle"/>
          </a:ln>
        </p:spPr>
        <p:style>
          <a:lnRef idx="1">
            <a:schemeClr val="dk1"/>
          </a:lnRef>
          <a:fillRef idx="0">
            <a:schemeClr val="dk1"/>
          </a:fillRef>
          <a:effectRef idx="0">
            <a:schemeClr val="dk1"/>
          </a:effectRef>
          <a:fontRef idx="minor">
            <a:schemeClr val="tx1"/>
          </a:fontRef>
        </p:style>
      </p:cxnSp>
      <p:cxnSp>
        <p:nvCxnSpPr>
          <p:cNvPr id="65" name="Connector: Elbow 64">
            <a:extLst>
              <a:ext uri="{FF2B5EF4-FFF2-40B4-BE49-F238E27FC236}">
                <a16:creationId xmlns:a16="http://schemas.microsoft.com/office/drawing/2014/main" id="{EEA03496-0B69-DFE3-4361-86C0174E2CA3}"/>
              </a:ext>
            </a:extLst>
          </p:cNvPr>
          <p:cNvCxnSpPr>
            <a:cxnSpLocks/>
            <a:stCxn id="40" idx="2"/>
            <a:endCxn id="42" idx="0"/>
          </p:cNvCxnSpPr>
          <p:nvPr/>
        </p:nvCxnSpPr>
        <p:spPr>
          <a:xfrm rot="5400000">
            <a:off x="10016391" y="3677903"/>
            <a:ext cx="257760" cy="540375"/>
          </a:xfrm>
          <a:prstGeom prst="bentConnector3">
            <a:avLst>
              <a:gd name="adj1" fmla="val 50000"/>
            </a:avLst>
          </a:prstGeom>
          <a:ln w="15875">
            <a:tailEnd type="triangle"/>
          </a:ln>
        </p:spPr>
        <p:style>
          <a:lnRef idx="1">
            <a:schemeClr val="dk1"/>
          </a:lnRef>
          <a:fillRef idx="0">
            <a:schemeClr val="dk1"/>
          </a:fillRef>
          <a:effectRef idx="0">
            <a:schemeClr val="dk1"/>
          </a:effectRef>
          <a:fontRef idx="minor">
            <a:schemeClr val="tx1"/>
          </a:fontRef>
        </p:style>
      </p:cxnSp>
      <p:cxnSp>
        <p:nvCxnSpPr>
          <p:cNvPr id="68" name="Connector: Elbow 67">
            <a:extLst>
              <a:ext uri="{FF2B5EF4-FFF2-40B4-BE49-F238E27FC236}">
                <a16:creationId xmlns:a16="http://schemas.microsoft.com/office/drawing/2014/main" id="{07C19A79-69BB-9E73-FFDF-E87DE99B0752}"/>
              </a:ext>
            </a:extLst>
          </p:cNvPr>
          <p:cNvCxnSpPr>
            <a:cxnSpLocks/>
            <a:stCxn id="40" idx="2"/>
            <a:endCxn id="44" idx="0"/>
          </p:cNvCxnSpPr>
          <p:nvPr/>
        </p:nvCxnSpPr>
        <p:spPr>
          <a:xfrm rot="16200000" flipH="1">
            <a:off x="10548306" y="3686362"/>
            <a:ext cx="257760" cy="523456"/>
          </a:xfrm>
          <a:prstGeom prst="bentConnector3">
            <a:avLst>
              <a:gd name="adj1" fmla="val 50000"/>
            </a:avLst>
          </a:prstGeom>
          <a:ln w="15875">
            <a:tailEnd type="triangle"/>
          </a:ln>
        </p:spPr>
        <p:style>
          <a:lnRef idx="1">
            <a:schemeClr val="dk1"/>
          </a:lnRef>
          <a:fillRef idx="0">
            <a:schemeClr val="dk1"/>
          </a:fillRef>
          <a:effectRef idx="0">
            <a:schemeClr val="dk1"/>
          </a:effectRef>
          <a:fontRef idx="minor">
            <a:schemeClr val="tx1"/>
          </a:fontRef>
        </p:style>
      </p:cxnSp>
      <p:sp>
        <p:nvSpPr>
          <p:cNvPr id="72" name="Rectangle 71">
            <a:extLst>
              <a:ext uri="{FF2B5EF4-FFF2-40B4-BE49-F238E27FC236}">
                <a16:creationId xmlns:a16="http://schemas.microsoft.com/office/drawing/2014/main" id="{2FB1FCA7-AF1C-03C3-F739-E3E0CCD4BD0D}"/>
              </a:ext>
            </a:extLst>
          </p:cNvPr>
          <p:cNvSpPr/>
          <p:nvPr/>
        </p:nvSpPr>
        <p:spPr>
          <a:xfrm>
            <a:off x="9939532" y="5041472"/>
            <a:ext cx="942597" cy="518190"/>
          </a:xfrm>
          <a:prstGeom prst="rect">
            <a:avLst/>
          </a:prstGeom>
          <a:solidFill>
            <a:srgbClr val="0099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err="1">
                <a:solidFill>
                  <a:schemeClr val="tx1"/>
                </a:solidFill>
              </a:rPr>
              <a:t>Gridsearch</a:t>
            </a:r>
            <a:r>
              <a:rPr lang="en-US" sz="1100" dirty="0">
                <a:solidFill>
                  <a:schemeClr val="tx1"/>
                </a:solidFill>
              </a:rPr>
              <a:t> over k for KNN</a:t>
            </a:r>
          </a:p>
        </p:txBody>
      </p:sp>
      <p:sp>
        <p:nvSpPr>
          <p:cNvPr id="74" name="Rectangle 73">
            <a:extLst>
              <a:ext uri="{FF2B5EF4-FFF2-40B4-BE49-F238E27FC236}">
                <a16:creationId xmlns:a16="http://schemas.microsoft.com/office/drawing/2014/main" id="{4C0F7C99-40C3-56C4-B798-216D0ADF2240}"/>
              </a:ext>
            </a:extLst>
          </p:cNvPr>
          <p:cNvSpPr/>
          <p:nvPr/>
        </p:nvSpPr>
        <p:spPr>
          <a:xfrm>
            <a:off x="8834862" y="2012095"/>
            <a:ext cx="942597" cy="51819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Label encode users and items</a:t>
            </a:r>
          </a:p>
        </p:txBody>
      </p:sp>
      <p:cxnSp>
        <p:nvCxnSpPr>
          <p:cNvPr id="76" name="Straight Arrow Connector 75">
            <a:extLst>
              <a:ext uri="{FF2B5EF4-FFF2-40B4-BE49-F238E27FC236}">
                <a16:creationId xmlns:a16="http://schemas.microsoft.com/office/drawing/2014/main" id="{A4C05EE1-000B-9FCB-1AD2-00D4632EF6CB}"/>
              </a:ext>
            </a:extLst>
          </p:cNvPr>
          <p:cNvCxnSpPr>
            <a:cxnSpLocks/>
            <a:stCxn id="74" idx="2"/>
            <a:endCxn id="56" idx="0"/>
          </p:cNvCxnSpPr>
          <p:nvPr/>
        </p:nvCxnSpPr>
        <p:spPr>
          <a:xfrm flipH="1">
            <a:off x="9305242" y="2530285"/>
            <a:ext cx="919" cy="26281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Connector: Elbow 78">
            <a:extLst>
              <a:ext uri="{FF2B5EF4-FFF2-40B4-BE49-F238E27FC236}">
                <a16:creationId xmlns:a16="http://schemas.microsoft.com/office/drawing/2014/main" id="{331CB2FA-321B-1A0E-2B9C-50ECB01598ED}"/>
              </a:ext>
            </a:extLst>
          </p:cNvPr>
          <p:cNvCxnSpPr>
            <a:cxnSpLocks/>
            <a:stCxn id="41" idx="2"/>
            <a:endCxn id="26" idx="0"/>
          </p:cNvCxnSpPr>
          <p:nvPr/>
        </p:nvCxnSpPr>
        <p:spPr>
          <a:xfrm rot="16200000" flipH="1">
            <a:off x="7719149" y="4537668"/>
            <a:ext cx="456818" cy="558435"/>
          </a:xfrm>
          <a:prstGeom prst="bentConnector3">
            <a:avLst>
              <a:gd name="adj1" fmla="val 50000"/>
            </a:avLst>
          </a:prstGeom>
          <a:ln w="15875">
            <a:tailEnd type="triangle"/>
          </a:ln>
        </p:spPr>
        <p:style>
          <a:lnRef idx="1">
            <a:schemeClr val="dk1"/>
          </a:lnRef>
          <a:fillRef idx="0">
            <a:schemeClr val="dk1"/>
          </a:fillRef>
          <a:effectRef idx="0">
            <a:schemeClr val="dk1"/>
          </a:effectRef>
          <a:fontRef idx="minor">
            <a:schemeClr val="tx1"/>
          </a:fontRef>
        </p:style>
      </p:cxnSp>
      <p:cxnSp>
        <p:nvCxnSpPr>
          <p:cNvPr id="82" name="Connector: Elbow 81">
            <a:extLst>
              <a:ext uri="{FF2B5EF4-FFF2-40B4-BE49-F238E27FC236}">
                <a16:creationId xmlns:a16="http://schemas.microsoft.com/office/drawing/2014/main" id="{8B568219-1FD6-C18C-D6F9-5D84BA75C2D1}"/>
              </a:ext>
            </a:extLst>
          </p:cNvPr>
          <p:cNvCxnSpPr>
            <a:cxnSpLocks/>
            <a:stCxn id="43" idx="2"/>
            <a:endCxn id="26" idx="0"/>
          </p:cNvCxnSpPr>
          <p:nvPr/>
        </p:nvCxnSpPr>
        <p:spPr>
          <a:xfrm rot="5400000">
            <a:off x="8262126" y="4554974"/>
            <a:ext cx="454972" cy="525671"/>
          </a:xfrm>
          <a:prstGeom prst="bentConnector3">
            <a:avLst>
              <a:gd name="adj1" fmla="val 50000"/>
            </a:avLst>
          </a:prstGeom>
          <a:ln w="15875">
            <a:tailEnd type="triangle"/>
          </a:ln>
        </p:spPr>
        <p:style>
          <a:lnRef idx="1">
            <a:schemeClr val="dk1"/>
          </a:lnRef>
          <a:fillRef idx="0">
            <a:schemeClr val="dk1"/>
          </a:fillRef>
          <a:effectRef idx="0">
            <a:schemeClr val="dk1"/>
          </a:effectRef>
          <a:fontRef idx="minor">
            <a:schemeClr val="tx1"/>
          </a:fontRef>
        </p:style>
      </p:cxnSp>
      <p:cxnSp>
        <p:nvCxnSpPr>
          <p:cNvPr id="85" name="Connector: Elbow 84">
            <a:extLst>
              <a:ext uri="{FF2B5EF4-FFF2-40B4-BE49-F238E27FC236}">
                <a16:creationId xmlns:a16="http://schemas.microsoft.com/office/drawing/2014/main" id="{1CB7341C-6383-2D3C-55B5-10FDE1A76712}"/>
              </a:ext>
            </a:extLst>
          </p:cNvPr>
          <p:cNvCxnSpPr>
            <a:cxnSpLocks/>
            <a:stCxn id="42" idx="2"/>
            <a:endCxn id="72" idx="0"/>
          </p:cNvCxnSpPr>
          <p:nvPr/>
        </p:nvCxnSpPr>
        <p:spPr>
          <a:xfrm rot="16200000" flipH="1">
            <a:off x="9919801" y="4550442"/>
            <a:ext cx="446312" cy="535748"/>
          </a:xfrm>
          <a:prstGeom prst="bentConnector3">
            <a:avLst>
              <a:gd name="adj1" fmla="val 50000"/>
            </a:avLst>
          </a:prstGeom>
          <a:ln w="15875">
            <a:tailEnd type="triangle"/>
          </a:ln>
        </p:spPr>
        <p:style>
          <a:lnRef idx="1">
            <a:schemeClr val="dk1"/>
          </a:lnRef>
          <a:fillRef idx="0">
            <a:schemeClr val="dk1"/>
          </a:fillRef>
          <a:effectRef idx="0">
            <a:schemeClr val="dk1"/>
          </a:effectRef>
          <a:fontRef idx="minor">
            <a:schemeClr val="tx1"/>
          </a:fontRef>
        </p:style>
      </p:cxnSp>
      <p:cxnSp>
        <p:nvCxnSpPr>
          <p:cNvPr id="86" name="Connector: Elbow 85">
            <a:extLst>
              <a:ext uri="{FF2B5EF4-FFF2-40B4-BE49-F238E27FC236}">
                <a16:creationId xmlns:a16="http://schemas.microsoft.com/office/drawing/2014/main" id="{1A88E5CB-791E-C418-4C66-BFA8ED665339}"/>
              </a:ext>
            </a:extLst>
          </p:cNvPr>
          <p:cNvCxnSpPr>
            <a:cxnSpLocks/>
            <a:stCxn id="44" idx="2"/>
            <a:endCxn id="72" idx="0"/>
          </p:cNvCxnSpPr>
          <p:nvPr/>
        </p:nvCxnSpPr>
        <p:spPr>
          <a:xfrm rot="5400000">
            <a:off x="10451717" y="4554275"/>
            <a:ext cx="446312" cy="528083"/>
          </a:xfrm>
          <a:prstGeom prst="bentConnector3">
            <a:avLst>
              <a:gd name="adj1" fmla="val 50000"/>
            </a:avLst>
          </a:prstGeom>
          <a:ln w="15875">
            <a:tailEnd type="triangle"/>
          </a:ln>
        </p:spPr>
        <p:style>
          <a:lnRef idx="1">
            <a:schemeClr val="dk1"/>
          </a:lnRef>
          <a:fillRef idx="0">
            <a:schemeClr val="dk1"/>
          </a:fillRef>
          <a:effectRef idx="0">
            <a:schemeClr val="dk1"/>
          </a:effectRef>
          <a:fontRef idx="minor">
            <a:schemeClr val="tx1"/>
          </a:fontRef>
        </p:style>
      </p:cxnSp>
      <p:cxnSp>
        <p:nvCxnSpPr>
          <p:cNvPr id="92" name="Connector: Elbow 91">
            <a:extLst>
              <a:ext uri="{FF2B5EF4-FFF2-40B4-BE49-F238E27FC236}">
                <a16:creationId xmlns:a16="http://schemas.microsoft.com/office/drawing/2014/main" id="{65C14368-9EB5-A417-63B9-1B49320FD72E}"/>
              </a:ext>
            </a:extLst>
          </p:cNvPr>
          <p:cNvCxnSpPr>
            <a:cxnSpLocks/>
            <a:stCxn id="72" idx="2"/>
            <a:endCxn id="110" idx="0"/>
          </p:cNvCxnSpPr>
          <p:nvPr/>
        </p:nvCxnSpPr>
        <p:spPr>
          <a:xfrm rot="5400000" flipH="1">
            <a:off x="9674962" y="4823794"/>
            <a:ext cx="372011" cy="1099727"/>
          </a:xfrm>
          <a:prstGeom prst="bentConnector5">
            <a:avLst>
              <a:gd name="adj1" fmla="val -61450"/>
              <a:gd name="adj2" fmla="val 57329"/>
              <a:gd name="adj3" fmla="val 161450"/>
            </a:avLst>
          </a:prstGeom>
          <a:ln w="15875">
            <a:tailEnd type="triangle"/>
          </a:ln>
        </p:spPr>
        <p:style>
          <a:lnRef idx="1">
            <a:schemeClr val="dk1"/>
          </a:lnRef>
          <a:fillRef idx="0">
            <a:schemeClr val="dk1"/>
          </a:fillRef>
          <a:effectRef idx="0">
            <a:schemeClr val="dk1"/>
          </a:effectRef>
          <a:fontRef idx="minor">
            <a:schemeClr val="tx1"/>
          </a:fontRef>
        </p:style>
      </p:cxnSp>
      <p:sp>
        <p:nvSpPr>
          <p:cNvPr id="108" name="TextBox 107">
            <a:extLst>
              <a:ext uri="{FF2B5EF4-FFF2-40B4-BE49-F238E27FC236}">
                <a16:creationId xmlns:a16="http://schemas.microsoft.com/office/drawing/2014/main" id="{0FAC367E-B87A-9C89-4D10-A4C17EF0777B}"/>
              </a:ext>
            </a:extLst>
          </p:cNvPr>
          <p:cNvSpPr txBox="1"/>
          <p:nvPr/>
        </p:nvSpPr>
        <p:spPr>
          <a:xfrm>
            <a:off x="9343567" y="5777185"/>
            <a:ext cx="1012375" cy="230832"/>
          </a:xfrm>
          <a:prstGeom prst="rect">
            <a:avLst/>
          </a:prstGeom>
          <a:noFill/>
        </p:spPr>
        <p:txBody>
          <a:bodyPr wrap="square" rtlCol="0">
            <a:spAutoFit/>
          </a:bodyPr>
          <a:lstStyle/>
          <a:p>
            <a:r>
              <a:rPr lang="en-GB" sz="900" dirty="0"/>
              <a:t>Above threshold</a:t>
            </a:r>
          </a:p>
        </p:txBody>
      </p:sp>
      <p:sp>
        <p:nvSpPr>
          <p:cNvPr id="110" name="Rectangle 109">
            <a:extLst>
              <a:ext uri="{FF2B5EF4-FFF2-40B4-BE49-F238E27FC236}">
                <a16:creationId xmlns:a16="http://schemas.microsoft.com/office/drawing/2014/main" id="{4E798C9F-348A-1AB9-EBDF-23240985B6F6}"/>
              </a:ext>
            </a:extLst>
          </p:cNvPr>
          <p:cNvSpPr/>
          <p:nvPr/>
        </p:nvSpPr>
        <p:spPr>
          <a:xfrm>
            <a:off x="9001005" y="5187651"/>
            <a:ext cx="620198" cy="320978"/>
          </a:xfrm>
          <a:prstGeom prst="rect">
            <a:avLst/>
          </a:prstGeom>
          <a:solidFill>
            <a:srgbClr val="9966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Rating</a:t>
            </a:r>
          </a:p>
        </p:txBody>
      </p:sp>
      <p:cxnSp>
        <p:nvCxnSpPr>
          <p:cNvPr id="116" name="Straight Arrow Connector 115">
            <a:extLst>
              <a:ext uri="{FF2B5EF4-FFF2-40B4-BE49-F238E27FC236}">
                <a16:creationId xmlns:a16="http://schemas.microsoft.com/office/drawing/2014/main" id="{E983124E-7AEE-15E9-2844-CE7E38FF5835}"/>
              </a:ext>
            </a:extLst>
          </p:cNvPr>
          <p:cNvCxnSpPr>
            <a:cxnSpLocks/>
            <a:stCxn id="110" idx="2"/>
            <a:endCxn id="36" idx="0"/>
          </p:cNvCxnSpPr>
          <p:nvPr/>
        </p:nvCxnSpPr>
        <p:spPr>
          <a:xfrm>
            <a:off x="9311104" y="5508629"/>
            <a:ext cx="7333" cy="328384"/>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9" name="TextBox 118">
            <a:extLst>
              <a:ext uri="{FF2B5EF4-FFF2-40B4-BE49-F238E27FC236}">
                <a16:creationId xmlns:a16="http://schemas.microsoft.com/office/drawing/2014/main" id="{421602FD-D792-D363-B0F1-274331DF7641}"/>
              </a:ext>
            </a:extLst>
          </p:cNvPr>
          <p:cNvSpPr txBox="1"/>
          <p:nvPr/>
        </p:nvSpPr>
        <p:spPr>
          <a:xfrm>
            <a:off x="6391461" y="6544399"/>
            <a:ext cx="4368524" cy="253916"/>
          </a:xfrm>
          <a:prstGeom prst="rect">
            <a:avLst/>
          </a:prstGeom>
          <a:noFill/>
        </p:spPr>
        <p:txBody>
          <a:bodyPr wrap="square" rtlCol="0">
            <a:spAutoFit/>
          </a:bodyPr>
          <a:lstStyle/>
          <a:p>
            <a:pPr algn="ctr"/>
            <a:r>
              <a:rPr lang="en-GB" sz="1050" dirty="0"/>
              <a:t>Fig 14: Flowchart of KNN-based recommender system</a:t>
            </a:r>
          </a:p>
        </p:txBody>
      </p:sp>
    </p:spTree>
    <p:extLst>
      <p:ext uri="{BB962C8B-B14F-4D97-AF65-F5344CB8AC3E}">
        <p14:creationId xmlns:p14="http://schemas.microsoft.com/office/powerpoint/2010/main" val="7432618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a:xfrm>
            <a:off x="0" y="24313"/>
            <a:ext cx="10515600" cy="1325563"/>
          </a:xfrm>
        </p:spPr>
        <p:txBody>
          <a:bodyPr/>
          <a:lstStyle/>
          <a:p>
            <a:r>
              <a:rPr lang="en-US" sz="4000" dirty="0">
                <a:solidFill>
                  <a:srgbClr val="0B49CB"/>
                </a:solidFill>
                <a:latin typeface="Abadi"/>
              </a:rPr>
              <a:t>Flowchart of NMF based recommender system</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262702" y="1123512"/>
            <a:ext cx="7416781" cy="5425569"/>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sz="1600" dirty="0">
                <a:solidFill>
                  <a:schemeClr val="accent4">
                    <a:lumMod val="75000"/>
                  </a:schemeClr>
                </a:solidFill>
                <a:latin typeface="Abadi"/>
              </a:rPr>
              <a:t> Non-negative matrix factorization is about breaking up a large matrix into two smaller matrices with latent features. We begin with the User-item interaction matrix, which tells us how users rated different courses.</a:t>
            </a:r>
          </a:p>
          <a:p>
            <a:pPr>
              <a:buFont typeface="Wingdings" panose="05000000000000000000" pitchFamily="2" charset="2"/>
              <a:buChar char="Ø"/>
            </a:pPr>
            <a:r>
              <a:rPr lang="en-US" sz="1600" dirty="0">
                <a:solidFill>
                  <a:srgbClr val="FF6699"/>
                </a:solidFill>
                <a:latin typeface="Abadi"/>
              </a:rPr>
              <a:t>We then create two new matrices. The first matrix is the User matrix, the rows of which are the users and columns of which represent our latent features. We chose a latent feature size of 100.</a:t>
            </a:r>
          </a:p>
          <a:p>
            <a:pPr>
              <a:buFont typeface="Wingdings" panose="05000000000000000000" pitchFamily="2" charset="2"/>
              <a:buChar char="Ø"/>
            </a:pPr>
            <a:r>
              <a:rPr lang="en-US" sz="1600" dirty="0">
                <a:solidFill>
                  <a:srgbClr val="1C7DDB"/>
                </a:solidFill>
                <a:latin typeface="Abadi"/>
              </a:rPr>
              <a:t>The second matrix is the item matrix, the rows of which represent our 100 latent features and the columns of which represent the items (courses).</a:t>
            </a:r>
          </a:p>
          <a:p>
            <a:pPr>
              <a:buFont typeface="Wingdings" panose="05000000000000000000" pitchFamily="2" charset="2"/>
              <a:buChar char="Ø"/>
            </a:pPr>
            <a:r>
              <a:rPr lang="en-US" sz="1600" dirty="0">
                <a:solidFill>
                  <a:srgbClr val="009999"/>
                </a:solidFill>
                <a:latin typeface="Abadi"/>
              </a:rPr>
              <a:t>The dot product (matrix multiplication) of the two matrices relate the users from the first matrix to the items in the second matrix giving us back a predicted rating. At first, this predicted rating will be gibberish, because we haven’t said how the latent features relate to the users or items. That is something we need to find by performing gradient descent over the mean squared error between the true and predicted rating.</a:t>
            </a:r>
          </a:p>
          <a:p>
            <a:pPr>
              <a:buFont typeface="Wingdings" panose="05000000000000000000" pitchFamily="2" charset="2"/>
              <a:buChar char="Ø"/>
            </a:pPr>
            <a:r>
              <a:rPr lang="en-US" sz="1600" dirty="0">
                <a:solidFill>
                  <a:srgbClr val="9933FF"/>
                </a:solidFill>
                <a:latin typeface="Abadi"/>
              </a:rPr>
              <a:t>Once we have minimized the error, we have our best predictions for the ratings.</a:t>
            </a:r>
          </a:p>
          <a:p>
            <a:pPr>
              <a:buFont typeface="Wingdings" panose="05000000000000000000" pitchFamily="2" charset="2"/>
              <a:buChar char="Ø"/>
            </a:pPr>
            <a:r>
              <a:rPr lang="en-US" sz="1600" dirty="0">
                <a:solidFill>
                  <a:srgbClr val="00B050"/>
                </a:solidFill>
                <a:latin typeface="Abadi"/>
              </a:rPr>
              <a:t>If the predicted ratings are high, then we recommend the items (courses) to the users.</a:t>
            </a:r>
          </a:p>
          <a:p>
            <a:pPr>
              <a:buFont typeface="Wingdings" panose="05000000000000000000" pitchFamily="2" charset="2"/>
              <a:buChar char="Ø"/>
            </a:pPr>
            <a:r>
              <a:rPr lang="en-US" sz="1600" dirty="0">
                <a:solidFill>
                  <a:srgbClr val="FF9900"/>
                </a:solidFill>
                <a:latin typeface="Abadi"/>
              </a:rPr>
              <a:t>If not, them we don’t recommend them.</a:t>
            </a:r>
          </a:p>
        </p:txBody>
      </p:sp>
      <p:grpSp>
        <p:nvGrpSpPr>
          <p:cNvPr id="90" name="Group 89">
            <a:extLst>
              <a:ext uri="{FF2B5EF4-FFF2-40B4-BE49-F238E27FC236}">
                <a16:creationId xmlns:a16="http://schemas.microsoft.com/office/drawing/2014/main" id="{7652477A-81EB-449C-C752-57AB2F690802}"/>
              </a:ext>
            </a:extLst>
          </p:cNvPr>
          <p:cNvGrpSpPr/>
          <p:nvPr/>
        </p:nvGrpSpPr>
        <p:grpSpPr>
          <a:xfrm>
            <a:off x="7815577" y="1123512"/>
            <a:ext cx="4213170" cy="5483527"/>
            <a:chOff x="7276538" y="1181471"/>
            <a:chExt cx="4213170" cy="5483527"/>
          </a:xfrm>
        </p:grpSpPr>
        <p:sp>
          <p:nvSpPr>
            <p:cNvPr id="7" name="Flowchart: Data 6">
              <a:extLst>
                <a:ext uri="{FF2B5EF4-FFF2-40B4-BE49-F238E27FC236}">
                  <a16:creationId xmlns:a16="http://schemas.microsoft.com/office/drawing/2014/main" id="{249E5231-42E1-AD90-D392-26FE7557A9C3}"/>
                </a:ext>
              </a:extLst>
            </p:cNvPr>
            <p:cNvSpPr/>
            <p:nvPr/>
          </p:nvSpPr>
          <p:spPr>
            <a:xfrm>
              <a:off x="8537429" y="1181471"/>
              <a:ext cx="1532268" cy="503875"/>
            </a:xfrm>
            <a:prstGeom prst="flowChartInputOutput">
              <a:avLst/>
            </a:prstGeom>
            <a:solidFill>
              <a:schemeClr val="accent4">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GB" sz="1100" dirty="0"/>
                <a:t>User-Item Interaction matrix</a:t>
              </a:r>
            </a:p>
          </p:txBody>
        </p:sp>
        <p:sp>
          <p:nvSpPr>
            <p:cNvPr id="17" name="Rounded Rectangle 14">
              <a:extLst>
                <a:ext uri="{FF2B5EF4-FFF2-40B4-BE49-F238E27FC236}">
                  <a16:creationId xmlns:a16="http://schemas.microsoft.com/office/drawing/2014/main" id="{79618CC2-D576-1F02-9C96-84C14C5FD3C0}"/>
                </a:ext>
              </a:extLst>
            </p:cNvPr>
            <p:cNvSpPr/>
            <p:nvPr/>
          </p:nvSpPr>
          <p:spPr>
            <a:xfrm>
              <a:off x="10286379" y="6229240"/>
              <a:ext cx="1203329" cy="423045"/>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Add to recommend list</a:t>
              </a:r>
            </a:p>
          </p:txBody>
        </p:sp>
        <p:sp>
          <p:nvSpPr>
            <p:cNvPr id="18" name="Rounded Rectangle 14">
              <a:extLst>
                <a:ext uri="{FF2B5EF4-FFF2-40B4-BE49-F238E27FC236}">
                  <a16:creationId xmlns:a16="http://schemas.microsoft.com/office/drawing/2014/main" id="{3FF1A629-1DD7-A770-68CD-E713D04D77C2}"/>
                </a:ext>
              </a:extLst>
            </p:cNvPr>
            <p:cNvSpPr/>
            <p:nvPr/>
          </p:nvSpPr>
          <p:spPr>
            <a:xfrm>
              <a:off x="7276538" y="6241953"/>
              <a:ext cx="1203329" cy="423045"/>
            </a:xfrm>
            <a:prstGeom prst="roundRect">
              <a:avLst/>
            </a:prstGeom>
            <a:solidFill>
              <a:srgbClr val="FF99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Discard</a:t>
              </a:r>
            </a:p>
          </p:txBody>
        </p:sp>
        <p:sp>
          <p:nvSpPr>
            <p:cNvPr id="19" name="TextBox 18">
              <a:extLst>
                <a:ext uri="{FF2B5EF4-FFF2-40B4-BE49-F238E27FC236}">
                  <a16:creationId xmlns:a16="http://schemas.microsoft.com/office/drawing/2014/main" id="{CAD1CAF6-8FCA-1161-0FA8-64FCDD492DDF}"/>
                </a:ext>
              </a:extLst>
            </p:cNvPr>
            <p:cNvSpPr txBox="1"/>
            <p:nvPr/>
          </p:nvSpPr>
          <p:spPr>
            <a:xfrm>
              <a:off x="7970495" y="4598167"/>
              <a:ext cx="1012375" cy="230832"/>
            </a:xfrm>
            <a:prstGeom prst="rect">
              <a:avLst/>
            </a:prstGeom>
            <a:noFill/>
          </p:spPr>
          <p:txBody>
            <a:bodyPr wrap="square" rtlCol="0">
              <a:spAutoFit/>
            </a:bodyPr>
            <a:lstStyle/>
            <a:p>
              <a:r>
                <a:rPr lang="en-GB" sz="900" dirty="0"/>
                <a:t>Not minimised</a:t>
              </a:r>
            </a:p>
          </p:txBody>
        </p:sp>
        <p:sp>
          <p:nvSpPr>
            <p:cNvPr id="20" name="Flowchart: Decision 19">
              <a:extLst>
                <a:ext uri="{FF2B5EF4-FFF2-40B4-BE49-F238E27FC236}">
                  <a16:creationId xmlns:a16="http://schemas.microsoft.com/office/drawing/2014/main" id="{8AB8417A-AAA2-8FB4-A4DA-BE5555E4AACE}"/>
                </a:ext>
              </a:extLst>
            </p:cNvPr>
            <p:cNvSpPr/>
            <p:nvPr/>
          </p:nvSpPr>
          <p:spPr>
            <a:xfrm>
              <a:off x="9194870" y="6009136"/>
              <a:ext cx="307276" cy="300679"/>
            </a:xfrm>
            <a:prstGeom prst="flowChartDecision">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sz="1100" dirty="0"/>
            </a:p>
          </p:txBody>
        </p:sp>
        <p:cxnSp>
          <p:nvCxnSpPr>
            <p:cNvPr id="21" name="Connector: Elbow 20">
              <a:extLst>
                <a:ext uri="{FF2B5EF4-FFF2-40B4-BE49-F238E27FC236}">
                  <a16:creationId xmlns:a16="http://schemas.microsoft.com/office/drawing/2014/main" id="{74BABDC7-DC9D-2E74-3D91-EA43C4EAAAD1}"/>
                </a:ext>
              </a:extLst>
            </p:cNvPr>
            <p:cNvCxnSpPr>
              <a:cxnSpLocks/>
              <a:stCxn id="20" idx="3"/>
              <a:endCxn id="17" idx="1"/>
            </p:cNvCxnSpPr>
            <p:nvPr/>
          </p:nvCxnSpPr>
          <p:spPr>
            <a:xfrm>
              <a:off x="9502146" y="6159476"/>
              <a:ext cx="784233" cy="281287"/>
            </a:xfrm>
            <a:prstGeom prst="bentConnector3">
              <a:avLst>
                <a:gd name="adj1" fmla="val 50000"/>
              </a:avLst>
            </a:prstGeom>
            <a:ln w="15875">
              <a:tailEnd type="triangle"/>
            </a:ln>
          </p:spPr>
          <p:style>
            <a:lnRef idx="1">
              <a:schemeClr val="dk1"/>
            </a:lnRef>
            <a:fillRef idx="0">
              <a:schemeClr val="dk1"/>
            </a:fillRef>
            <a:effectRef idx="0">
              <a:schemeClr val="dk1"/>
            </a:effectRef>
            <a:fontRef idx="minor">
              <a:schemeClr val="tx1"/>
            </a:fontRef>
          </p:style>
        </p:cxnSp>
        <p:cxnSp>
          <p:nvCxnSpPr>
            <p:cNvPr id="22" name="Connector: Elbow 21">
              <a:extLst>
                <a:ext uri="{FF2B5EF4-FFF2-40B4-BE49-F238E27FC236}">
                  <a16:creationId xmlns:a16="http://schemas.microsoft.com/office/drawing/2014/main" id="{8A72ED10-220D-EA6C-8DF2-F830D02F3199}"/>
                </a:ext>
              </a:extLst>
            </p:cNvPr>
            <p:cNvCxnSpPr>
              <a:cxnSpLocks/>
              <a:stCxn id="20" idx="1"/>
              <a:endCxn id="18" idx="3"/>
            </p:cNvCxnSpPr>
            <p:nvPr/>
          </p:nvCxnSpPr>
          <p:spPr>
            <a:xfrm rot="10800000" flipV="1">
              <a:off x="8479868" y="6159476"/>
              <a:ext cx="715003" cy="294000"/>
            </a:xfrm>
            <a:prstGeom prst="bentConnector3">
              <a:avLst>
                <a:gd name="adj1" fmla="val 50000"/>
              </a:avLst>
            </a:prstGeom>
            <a:ln w="15875">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0E0DB1A8-629A-7A33-DBF5-81E2F44F7E6B}"/>
                </a:ext>
              </a:extLst>
            </p:cNvPr>
            <p:cNvCxnSpPr>
              <a:cxnSpLocks/>
              <a:stCxn id="55" idx="2"/>
              <a:endCxn id="64" idx="0"/>
            </p:cNvCxnSpPr>
            <p:nvPr/>
          </p:nvCxnSpPr>
          <p:spPr>
            <a:xfrm>
              <a:off x="9343567" y="3596796"/>
              <a:ext cx="1" cy="371469"/>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D84F1CE7-22DA-A86E-5301-B29870FA85C2}"/>
                </a:ext>
              </a:extLst>
            </p:cNvPr>
            <p:cNvSpPr txBox="1"/>
            <p:nvPr/>
          </p:nvSpPr>
          <p:spPr>
            <a:xfrm>
              <a:off x="9442835" y="5949308"/>
              <a:ext cx="1012375" cy="230832"/>
            </a:xfrm>
            <a:prstGeom prst="rect">
              <a:avLst/>
            </a:prstGeom>
            <a:noFill/>
          </p:spPr>
          <p:txBody>
            <a:bodyPr wrap="square" rtlCol="0">
              <a:spAutoFit/>
            </a:bodyPr>
            <a:lstStyle/>
            <a:p>
              <a:r>
                <a:rPr lang="en-GB" sz="900" dirty="0"/>
                <a:t>Above threshold</a:t>
              </a:r>
            </a:p>
          </p:txBody>
        </p:sp>
        <p:sp>
          <p:nvSpPr>
            <p:cNvPr id="46" name="Rectangle 45">
              <a:extLst>
                <a:ext uri="{FF2B5EF4-FFF2-40B4-BE49-F238E27FC236}">
                  <a16:creationId xmlns:a16="http://schemas.microsoft.com/office/drawing/2014/main" id="{85470C47-5279-A19B-8D77-A0A9045BA47F}"/>
                </a:ext>
              </a:extLst>
            </p:cNvPr>
            <p:cNvSpPr/>
            <p:nvPr/>
          </p:nvSpPr>
          <p:spPr>
            <a:xfrm>
              <a:off x="7898334" y="2390626"/>
              <a:ext cx="1156697" cy="523926"/>
            </a:xfrm>
            <a:prstGeom prst="rect">
              <a:avLst/>
            </a:prstGeom>
            <a:solidFill>
              <a:srgbClr val="FF669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solidFill>
                    <a:sysClr val="windowText" lastClr="000000"/>
                  </a:solidFill>
                </a:rPr>
                <a:t>Create User matrix</a:t>
              </a:r>
            </a:p>
          </p:txBody>
        </p:sp>
        <p:sp>
          <p:nvSpPr>
            <p:cNvPr id="47" name="Rectangle 46">
              <a:extLst>
                <a:ext uri="{FF2B5EF4-FFF2-40B4-BE49-F238E27FC236}">
                  <a16:creationId xmlns:a16="http://schemas.microsoft.com/office/drawing/2014/main" id="{2562719C-1564-38A1-4F57-CA031DDD76D5}"/>
                </a:ext>
              </a:extLst>
            </p:cNvPr>
            <p:cNvSpPr/>
            <p:nvPr/>
          </p:nvSpPr>
          <p:spPr>
            <a:xfrm>
              <a:off x="9637021" y="2390626"/>
              <a:ext cx="1156697" cy="523926"/>
            </a:xfrm>
            <a:prstGeom prst="rect">
              <a:avLst/>
            </a:prstGeom>
            <a:solidFill>
              <a:srgbClr val="3A8EE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solidFill>
                    <a:sysClr val="windowText" lastClr="000000"/>
                  </a:solidFill>
                </a:rPr>
                <a:t>Create item matrix</a:t>
              </a:r>
            </a:p>
          </p:txBody>
        </p:sp>
        <p:cxnSp>
          <p:nvCxnSpPr>
            <p:cNvPr id="48" name="Connector: Elbow 47">
              <a:extLst>
                <a:ext uri="{FF2B5EF4-FFF2-40B4-BE49-F238E27FC236}">
                  <a16:creationId xmlns:a16="http://schemas.microsoft.com/office/drawing/2014/main" id="{589DD306-5A9D-3678-B0DE-AFAA44672A68}"/>
                </a:ext>
              </a:extLst>
            </p:cNvPr>
            <p:cNvCxnSpPr>
              <a:cxnSpLocks/>
              <a:stCxn id="7" idx="4"/>
              <a:endCxn id="46" idx="0"/>
            </p:cNvCxnSpPr>
            <p:nvPr/>
          </p:nvCxnSpPr>
          <p:spPr>
            <a:xfrm rot="5400000">
              <a:off x="8537483" y="1624546"/>
              <a:ext cx="705280" cy="826880"/>
            </a:xfrm>
            <a:prstGeom prst="bentConnector3">
              <a:avLst>
                <a:gd name="adj1" fmla="val 50000"/>
              </a:avLst>
            </a:prstGeom>
            <a:ln w="15875">
              <a:tailEnd type="triangle"/>
            </a:ln>
          </p:spPr>
          <p:style>
            <a:lnRef idx="1">
              <a:schemeClr val="dk1"/>
            </a:lnRef>
            <a:fillRef idx="0">
              <a:schemeClr val="dk1"/>
            </a:fillRef>
            <a:effectRef idx="0">
              <a:schemeClr val="dk1"/>
            </a:effectRef>
            <a:fontRef idx="minor">
              <a:schemeClr val="tx1"/>
            </a:fontRef>
          </p:style>
        </p:cxnSp>
        <p:cxnSp>
          <p:nvCxnSpPr>
            <p:cNvPr id="52" name="Connector: Elbow 51">
              <a:extLst>
                <a:ext uri="{FF2B5EF4-FFF2-40B4-BE49-F238E27FC236}">
                  <a16:creationId xmlns:a16="http://schemas.microsoft.com/office/drawing/2014/main" id="{FD3FB4B8-CAA4-9BB8-690F-80A25AA192DD}"/>
                </a:ext>
              </a:extLst>
            </p:cNvPr>
            <p:cNvCxnSpPr>
              <a:cxnSpLocks/>
              <a:stCxn id="7" idx="4"/>
              <a:endCxn id="47" idx="0"/>
            </p:cNvCxnSpPr>
            <p:nvPr/>
          </p:nvCxnSpPr>
          <p:spPr>
            <a:xfrm rot="16200000" flipH="1">
              <a:off x="9406826" y="1582082"/>
              <a:ext cx="705280" cy="911807"/>
            </a:xfrm>
            <a:prstGeom prst="bentConnector3">
              <a:avLst>
                <a:gd name="adj1" fmla="val 50000"/>
              </a:avLst>
            </a:prstGeom>
            <a:ln w="15875">
              <a:tailEnd type="triangle"/>
            </a:ln>
          </p:spPr>
          <p:style>
            <a:lnRef idx="1">
              <a:schemeClr val="dk1"/>
            </a:lnRef>
            <a:fillRef idx="0">
              <a:schemeClr val="dk1"/>
            </a:fillRef>
            <a:effectRef idx="0">
              <a:schemeClr val="dk1"/>
            </a:effectRef>
            <a:fontRef idx="minor">
              <a:schemeClr val="tx1"/>
            </a:fontRef>
          </p:style>
        </p:cxnSp>
        <p:sp>
          <p:nvSpPr>
            <p:cNvPr id="55" name="Rectangle 54">
              <a:extLst>
                <a:ext uri="{FF2B5EF4-FFF2-40B4-BE49-F238E27FC236}">
                  <a16:creationId xmlns:a16="http://schemas.microsoft.com/office/drawing/2014/main" id="{2A17BE37-BE70-11AB-028C-704240DDCBD3}"/>
                </a:ext>
              </a:extLst>
            </p:cNvPr>
            <p:cNvSpPr/>
            <p:nvPr/>
          </p:nvSpPr>
          <p:spPr>
            <a:xfrm>
              <a:off x="8765218" y="3072870"/>
              <a:ext cx="1156697" cy="523926"/>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solidFill>
                    <a:sysClr val="windowText" lastClr="000000"/>
                  </a:solidFill>
                </a:rPr>
                <a:t>Dot product</a:t>
              </a:r>
            </a:p>
          </p:txBody>
        </p:sp>
        <p:cxnSp>
          <p:nvCxnSpPr>
            <p:cNvPr id="56" name="Connector: Elbow 55">
              <a:extLst>
                <a:ext uri="{FF2B5EF4-FFF2-40B4-BE49-F238E27FC236}">
                  <a16:creationId xmlns:a16="http://schemas.microsoft.com/office/drawing/2014/main" id="{17755085-80A5-CB8D-0AFB-79687256437A}"/>
                </a:ext>
              </a:extLst>
            </p:cNvPr>
            <p:cNvCxnSpPr>
              <a:cxnSpLocks/>
              <a:stCxn id="46" idx="2"/>
              <a:endCxn id="55" idx="1"/>
            </p:cNvCxnSpPr>
            <p:nvPr/>
          </p:nvCxnSpPr>
          <p:spPr>
            <a:xfrm rot="16200000" flipH="1">
              <a:off x="8410810" y="2980424"/>
              <a:ext cx="420281" cy="288535"/>
            </a:xfrm>
            <a:prstGeom prst="bentConnector2">
              <a:avLst/>
            </a:prstGeom>
            <a:ln w="15875">
              <a:tailEnd type="triangle"/>
            </a:ln>
          </p:spPr>
          <p:style>
            <a:lnRef idx="1">
              <a:schemeClr val="dk1"/>
            </a:lnRef>
            <a:fillRef idx="0">
              <a:schemeClr val="dk1"/>
            </a:fillRef>
            <a:effectRef idx="0">
              <a:schemeClr val="dk1"/>
            </a:effectRef>
            <a:fontRef idx="minor">
              <a:schemeClr val="tx1"/>
            </a:fontRef>
          </p:style>
        </p:cxnSp>
        <p:cxnSp>
          <p:nvCxnSpPr>
            <p:cNvPr id="59" name="Connector: Elbow 58">
              <a:extLst>
                <a:ext uri="{FF2B5EF4-FFF2-40B4-BE49-F238E27FC236}">
                  <a16:creationId xmlns:a16="http://schemas.microsoft.com/office/drawing/2014/main" id="{EA7E8C4F-2CF7-9D31-C662-5473375E8C1D}"/>
                </a:ext>
              </a:extLst>
            </p:cNvPr>
            <p:cNvCxnSpPr>
              <a:cxnSpLocks/>
              <a:stCxn id="47" idx="2"/>
              <a:endCxn id="55" idx="3"/>
            </p:cNvCxnSpPr>
            <p:nvPr/>
          </p:nvCxnSpPr>
          <p:spPr>
            <a:xfrm rot="5400000">
              <a:off x="9858503" y="2977965"/>
              <a:ext cx="420281" cy="293455"/>
            </a:xfrm>
            <a:prstGeom prst="bentConnector2">
              <a:avLst/>
            </a:prstGeom>
            <a:ln w="15875">
              <a:tailEnd type="triangle"/>
            </a:ln>
          </p:spPr>
          <p:style>
            <a:lnRef idx="1">
              <a:schemeClr val="dk1"/>
            </a:lnRef>
            <a:fillRef idx="0">
              <a:schemeClr val="dk1"/>
            </a:fillRef>
            <a:effectRef idx="0">
              <a:schemeClr val="dk1"/>
            </a:effectRef>
            <a:fontRef idx="minor">
              <a:schemeClr val="tx1"/>
            </a:fontRef>
          </p:style>
        </p:cxnSp>
        <p:sp>
          <p:nvSpPr>
            <p:cNvPr id="64" name="Rectangle 63">
              <a:extLst>
                <a:ext uri="{FF2B5EF4-FFF2-40B4-BE49-F238E27FC236}">
                  <a16:creationId xmlns:a16="http://schemas.microsoft.com/office/drawing/2014/main" id="{FE539F0F-71BB-28C9-6E34-954F005C12C6}"/>
                </a:ext>
              </a:extLst>
            </p:cNvPr>
            <p:cNvSpPr/>
            <p:nvPr/>
          </p:nvSpPr>
          <p:spPr>
            <a:xfrm>
              <a:off x="8765219" y="3968265"/>
              <a:ext cx="1156697" cy="523926"/>
            </a:xfrm>
            <a:prstGeom prst="rect">
              <a:avLst/>
            </a:prstGeom>
            <a:solidFill>
              <a:srgbClr val="00999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solidFill>
                    <a:sysClr val="windowText" lastClr="000000"/>
                  </a:solidFill>
                </a:rPr>
                <a:t>Gradient Descent</a:t>
              </a:r>
            </a:p>
          </p:txBody>
        </p:sp>
        <p:sp>
          <p:nvSpPr>
            <p:cNvPr id="68" name="Flowchart: Decision 67">
              <a:extLst>
                <a:ext uri="{FF2B5EF4-FFF2-40B4-BE49-F238E27FC236}">
                  <a16:creationId xmlns:a16="http://schemas.microsoft.com/office/drawing/2014/main" id="{38AF1069-73B3-8560-F80D-4D2227187AFD}"/>
                </a:ext>
              </a:extLst>
            </p:cNvPr>
            <p:cNvSpPr/>
            <p:nvPr/>
          </p:nvSpPr>
          <p:spPr>
            <a:xfrm>
              <a:off x="9189930" y="4713583"/>
              <a:ext cx="307276" cy="300679"/>
            </a:xfrm>
            <a:prstGeom prst="flowChartDecision">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sz="1100" dirty="0"/>
            </a:p>
          </p:txBody>
        </p:sp>
        <p:cxnSp>
          <p:nvCxnSpPr>
            <p:cNvPr id="69" name="Connector: Elbow 68">
              <a:extLst>
                <a:ext uri="{FF2B5EF4-FFF2-40B4-BE49-F238E27FC236}">
                  <a16:creationId xmlns:a16="http://schemas.microsoft.com/office/drawing/2014/main" id="{11689C15-5FCD-D710-1109-D0B0807B44C5}"/>
                </a:ext>
              </a:extLst>
            </p:cNvPr>
            <p:cNvCxnSpPr>
              <a:cxnSpLocks/>
              <a:stCxn id="68" idx="1"/>
              <a:endCxn id="46" idx="1"/>
            </p:cNvCxnSpPr>
            <p:nvPr/>
          </p:nvCxnSpPr>
          <p:spPr>
            <a:xfrm rot="10800000">
              <a:off x="7898334" y="2652589"/>
              <a:ext cx="1291596" cy="2211334"/>
            </a:xfrm>
            <a:prstGeom prst="bentConnector3">
              <a:avLst>
                <a:gd name="adj1" fmla="val 117699"/>
              </a:avLst>
            </a:prstGeom>
            <a:ln w="15875">
              <a:tailEnd type="triangle"/>
            </a:ln>
          </p:spPr>
          <p:style>
            <a:lnRef idx="1">
              <a:schemeClr val="dk1"/>
            </a:lnRef>
            <a:fillRef idx="0">
              <a:schemeClr val="dk1"/>
            </a:fillRef>
            <a:effectRef idx="0">
              <a:schemeClr val="dk1"/>
            </a:effectRef>
            <a:fontRef idx="minor">
              <a:schemeClr val="tx1"/>
            </a:fontRef>
          </p:style>
        </p:cxnSp>
        <p:cxnSp>
          <p:nvCxnSpPr>
            <p:cNvPr id="72" name="Connector: Elbow 71">
              <a:extLst>
                <a:ext uri="{FF2B5EF4-FFF2-40B4-BE49-F238E27FC236}">
                  <a16:creationId xmlns:a16="http://schemas.microsoft.com/office/drawing/2014/main" id="{F8441889-7EDA-C799-0116-677819548F4E}"/>
                </a:ext>
              </a:extLst>
            </p:cNvPr>
            <p:cNvCxnSpPr>
              <a:cxnSpLocks/>
              <a:stCxn id="68" idx="3"/>
              <a:endCxn id="47" idx="3"/>
            </p:cNvCxnSpPr>
            <p:nvPr/>
          </p:nvCxnSpPr>
          <p:spPr>
            <a:xfrm flipV="1">
              <a:off x="9497206" y="2652589"/>
              <a:ext cx="1296512" cy="2211334"/>
            </a:xfrm>
            <a:prstGeom prst="bentConnector3">
              <a:avLst>
                <a:gd name="adj1" fmla="val 117632"/>
              </a:avLst>
            </a:prstGeom>
            <a:ln w="15875">
              <a:tailEnd type="triangle"/>
            </a:ln>
          </p:spPr>
          <p:style>
            <a:lnRef idx="1">
              <a:schemeClr val="dk1"/>
            </a:lnRef>
            <a:fillRef idx="0">
              <a:schemeClr val="dk1"/>
            </a:fillRef>
            <a:effectRef idx="0">
              <a:schemeClr val="dk1"/>
            </a:effectRef>
            <a:fontRef idx="minor">
              <a:schemeClr val="tx1"/>
            </a:fontRef>
          </p:style>
        </p:cxnSp>
        <p:cxnSp>
          <p:nvCxnSpPr>
            <p:cNvPr id="75" name="Straight Arrow Connector 74">
              <a:extLst>
                <a:ext uri="{FF2B5EF4-FFF2-40B4-BE49-F238E27FC236}">
                  <a16:creationId xmlns:a16="http://schemas.microsoft.com/office/drawing/2014/main" id="{AE1D5359-5A70-66E1-5539-12935E011F03}"/>
                </a:ext>
              </a:extLst>
            </p:cNvPr>
            <p:cNvCxnSpPr>
              <a:cxnSpLocks/>
              <a:stCxn id="64" idx="2"/>
              <a:endCxn id="68" idx="0"/>
            </p:cNvCxnSpPr>
            <p:nvPr/>
          </p:nvCxnSpPr>
          <p:spPr>
            <a:xfrm>
              <a:off x="9343568" y="4492191"/>
              <a:ext cx="0" cy="221392"/>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83C8D40D-9D94-4192-06EF-F7187606CF66}"/>
                </a:ext>
              </a:extLst>
            </p:cNvPr>
            <p:cNvSpPr txBox="1"/>
            <p:nvPr/>
          </p:nvSpPr>
          <p:spPr>
            <a:xfrm>
              <a:off x="9650843" y="4602421"/>
              <a:ext cx="1012375" cy="230832"/>
            </a:xfrm>
            <a:prstGeom prst="rect">
              <a:avLst/>
            </a:prstGeom>
            <a:noFill/>
          </p:spPr>
          <p:txBody>
            <a:bodyPr wrap="square" rtlCol="0">
              <a:spAutoFit/>
            </a:bodyPr>
            <a:lstStyle/>
            <a:p>
              <a:r>
                <a:rPr lang="en-GB" sz="900" dirty="0"/>
                <a:t>Not minimised</a:t>
              </a:r>
            </a:p>
          </p:txBody>
        </p:sp>
        <p:sp>
          <p:nvSpPr>
            <p:cNvPr id="79" name="TextBox 78">
              <a:extLst>
                <a:ext uri="{FF2B5EF4-FFF2-40B4-BE49-F238E27FC236}">
                  <a16:creationId xmlns:a16="http://schemas.microsoft.com/office/drawing/2014/main" id="{A5D735E6-1C98-7764-3687-F6DEDBB56CF6}"/>
                </a:ext>
              </a:extLst>
            </p:cNvPr>
            <p:cNvSpPr txBox="1"/>
            <p:nvPr/>
          </p:nvSpPr>
          <p:spPr>
            <a:xfrm>
              <a:off x="8318589" y="5947955"/>
              <a:ext cx="1012375" cy="230832"/>
            </a:xfrm>
            <a:prstGeom prst="rect">
              <a:avLst/>
            </a:prstGeom>
            <a:noFill/>
          </p:spPr>
          <p:txBody>
            <a:bodyPr wrap="square" rtlCol="0">
              <a:spAutoFit/>
            </a:bodyPr>
            <a:lstStyle/>
            <a:p>
              <a:r>
                <a:rPr lang="en-GB" sz="900" dirty="0"/>
                <a:t>Below threshold</a:t>
              </a:r>
            </a:p>
          </p:txBody>
        </p:sp>
        <p:cxnSp>
          <p:nvCxnSpPr>
            <p:cNvPr id="80" name="Straight Arrow Connector 79">
              <a:extLst>
                <a:ext uri="{FF2B5EF4-FFF2-40B4-BE49-F238E27FC236}">
                  <a16:creationId xmlns:a16="http://schemas.microsoft.com/office/drawing/2014/main" id="{D7454ED4-306D-CC1C-A3A2-F85A95AC059C}"/>
                </a:ext>
              </a:extLst>
            </p:cNvPr>
            <p:cNvCxnSpPr>
              <a:cxnSpLocks/>
              <a:stCxn id="68" idx="2"/>
              <a:endCxn id="84" idx="0"/>
            </p:cNvCxnSpPr>
            <p:nvPr/>
          </p:nvCxnSpPr>
          <p:spPr>
            <a:xfrm>
              <a:off x="9343568" y="5014262"/>
              <a:ext cx="246" cy="236255"/>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4" name="Rectangle 83">
              <a:extLst>
                <a:ext uri="{FF2B5EF4-FFF2-40B4-BE49-F238E27FC236}">
                  <a16:creationId xmlns:a16="http://schemas.microsoft.com/office/drawing/2014/main" id="{406DB38F-A122-A163-EA6A-AB9A24B91149}"/>
                </a:ext>
              </a:extLst>
            </p:cNvPr>
            <p:cNvSpPr/>
            <p:nvPr/>
          </p:nvSpPr>
          <p:spPr>
            <a:xfrm>
              <a:off x="8765465" y="5250517"/>
              <a:ext cx="1156697" cy="523926"/>
            </a:xfrm>
            <a:prstGeom prst="rect">
              <a:avLst/>
            </a:prstGeom>
            <a:solidFill>
              <a:srgbClr val="996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solidFill>
                    <a:sysClr val="windowText" lastClr="000000"/>
                  </a:solidFill>
                </a:rPr>
                <a:t>Ratings</a:t>
              </a:r>
            </a:p>
          </p:txBody>
        </p:sp>
        <p:cxnSp>
          <p:nvCxnSpPr>
            <p:cNvPr id="86" name="Straight Arrow Connector 85">
              <a:extLst>
                <a:ext uri="{FF2B5EF4-FFF2-40B4-BE49-F238E27FC236}">
                  <a16:creationId xmlns:a16="http://schemas.microsoft.com/office/drawing/2014/main" id="{12CE9D45-5F4D-1A63-8E05-6208A2F56608}"/>
                </a:ext>
              </a:extLst>
            </p:cNvPr>
            <p:cNvCxnSpPr>
              <a:cxnSpLocks/>
              <a:stCxn id="84" idx="2"/>
              <a:endCxn id="20" idx="0"/>
            </p:cNvCxnSpPr>
            <p:nvPr/>
          </p:nvCxnSpPr>
          <p:spPr>
            <a:xfrm>
              <a:off x="9343814" y="5774443"/>
              <a:ext cx="4694" cy="234693"/>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9" name="TextBox 88">
              <a:extLst>
                <a:ext uri="{FF2B5EF4-FFF2-40B4-BE49-F238E27FC236}">
                  <a16:creationId xmlns:a16="http://schemas.microsoft.com/office/drawing/2014/main" id="{6371178A-72D9-2F1F-B40E-4B8F3BF62E9A}"/>
                </a:ext>
              </a:extLst>
            </p:cNvPr>
            <p:cNvSpPr txBox="1"/>
            <p:nvPr/>
          </p:nvSpPr>
          <p:spPr>
            <a:xfrm>
              <a:off x="9415727" y="5022241"/>
              <a:ext cx="1012375" cy="230832"/>
            </a:xfrm>
            <a:prstGeom prst="rect">
              <a:avLst/>
            </a:prstGeom>
            <a:noFill/>
          </p:spPr>
          <p:txBody>
            <a:bodyPr wrap="square" rtlCol="0">
              <a:spAutoFit/>
            </a:bodyPr>
            <a:lstStyle/>
            <a:p>
              <a:r>
                <a:rPr lang="en-GB" sz="900" dirty="0"/>
                <a:t>Minimised</a:t>
              </a:r>
            </a:p>
          </p:txBody>
        </p:sp>
      </p:grpSp>
      <p:sp>
        <p:nvSpPr>
          <p:cNvPr id="91" name="TextBox 90">
            <a:extLst>
              <a:ext uri="{FF2B5EF4-FFF2-40B4-BE49-F238E27FC236}">
                <a16:creationId xmlns:a16="http://schemas.microsoft.com/office/drawing/2014/main" id="{F15795A5-9A4D-6DDE-F184-78406D746F9B}"/>
              </a:ext>
            </a:extLst>
          </p:cNvPr>
          <p:cNvSpPr txBox="1"/>
          <p:nvPr/>
        </p:nvSpPr>
        <p:spPr>
          <a:xfrm>
            <a:off x="7119995" y="6624115"/>
            <a:ext cx="4368524" cy="253916"/>
          </a:xfrm>
          <a:prstGeom prst="rect">
            <a:avLst/>
          </a:prstGeom>
          <a:noFill/>
        </p:spPr>
        <p:txBody>
          <a:bodyPr wrap="square" rtlCol="0">
            <a:spAutoFit/>
          </a:bodyPr>
          <a:lstStyle/>
          <a:p>
            <a:pPr algn="ctr"/>
            <a:r>
              <a:rPr lang="en-GB" sz="1050" dirty="0"/>
              <a:t>Fig 15: Flowchart of NMF-based recommender system</a:t>
            </a:r>
          </a:p>
        </p:txBody>
      </p:sp>
    </p:spTree>
    <p:extLst>
      <p:ext uri="{BB962C8B-B14F-4D97-AF65-F5344CB8AC3E}">
        <p14:creationId xmlns:p14="http://schemas.microsoft.com/office/powerpoint/2010/main" val="11759392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p:txBody>
          <a:bodyPr anchor="ctr">
            <a:normAutofit/>
          </a:bodyPr>
          <a:lstStyle/>
          <a:p>
            <a:fld id="{5075537C-CA84-1446-933C-8E9D027F9201}" type="slidenum">
              <a:rPr lang="en-US" smtClean="0"/>
              <a:pPr/>
              <a:t>2</a:t>
            </a:fld>
            <a:endParaRPr lang="en-US" dirty="0"/>
          </a:p>
        </p:txBody>
      </p:sp>
      <p:sp>
        <p:nvSpPr>
          <p:cNvPr id="10" name="Content Placeholder 2">
            <a:extLst>
              <a:ext uri="{FF2B5EF4-FFF2-40B4-BE49-F238E27FC236}">
                <a16:creationId xmlns:a16="http://schemas.microsoft.com/office/drawing/2014/main" id="{79EF1473-3ADD-43F1-A495-57AAB7FD902F}"/>
              </a:ext>
            </a:extLst>
          </p:cNvPr>
          <p:cNvSpPr txBox="1">
            <a:spLocks/>
          </p:cNvSpPr>
          <p:nvPr/>
        </p:nvSpPr>
        <p:spPr>
          <a:xfrm>
            <a:off x="958697" y="2113240"/>
            <a:ext cx="10515600" cy="3320824"/>
          </a:xfrm>
          <a:prstGeom prst="rect">
            <a:avLst/>
          </a:prstGeom>
        </p:spPr>
        <p:txBody>
          <a:bodyPr lIns="91440" tIns="45720" rIns="91440" bIns="45720" anchor="t">
            <a:no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lnSpc>
                <a:spcPct val="100000"/>
              </a:lnSpc>
              <a:spcBef>
                <a:spcPts val="1400"/>
              </a:spcBef>
              <a:buFont typeface="Wingdings" panose="05000000000000000000" pitchFamily="2" charset="2"/>
              <a:buChar char="Ø"/>
            </a:pPr>
            <a:r>
              <a:rPr lang="en-US" sz="2000" dirty="0">
                <a:solidFill>
                  <a:srgbClr val="1C7DDB"/>
                </a:solidFill>
                <a:latin typeface="Abadi"/>
              </a:rPr>
              <a:t>Introduction and Background</a:t>
            </a:r>
          </a:p>
          <a:p>
            <a:pPr>
              <a:lnSpc>
                <a:spcPct val="100000"/>
              </a:lnSpc>
              <a:spcBef>
                <a:spcPts val="1400"/>
              </a:spcBef>
              <a:buFont typeface="Wingdings" panose="05000000000000000000" pitchFamily="2" charset="2"/>
              <a:buChar char="Ø"/>
            </a:pPr>
            <a:r>
              <a:rPr lang="en-US" sz="2000" dirty="0">
                <a:solidFill>
                  <a:srgbClr val="1C7DDB"/>
                </a:solidFill>
                <a:latin typeface="Abadi"/>
              </a:rPr>
              <a:t>Exploratory Data Analysis</a:t>
            </a:r>
          </a:p>
          <a:p>
            <a:pPr>
              <a:lnSpc>
                <a:spcPct val="100000"/>
              </a:lnSpc>
              <a:spcBef>
                <a:spcPts val="1400"/>
              </a:spcBef>
              <a:buFont typeface="Wingdings" panose="05000000000000000000" pitchFamily="2" charset="2"/>
              <a:buChar char="Ø"/>
            </a:pPr>
            <a:r>
              <a:rPr lang="en-US" sz="2000" dirty="0">
                <a:solidFill>
                  <a:srgbClr val="1C7DDB"/>
                </a:solidFill>
                <a:latin typeface="Abadi"/>
              </a:rPr>
              <a:t>Content-based Recommender System using Unsupervised Learning</a:t>
            </a:r>
          </a:p>
          <a:p>
            <a:pPr>
              <a:lnSpc>
                <a:spcPct val="100000"/>
              </a:lnSpc>
              <a:spcBef>
                <a:spcPts val="1400"/>
              </a:spcBef>
              <a:buFont typeface="Wingdings" panose="05000000000000000000" pitchFamily="2" charset="2"/>
              <a:buChar char="Ø"/>
            </a:pPr>
            <a:r>
              <a:rPr lang="en-US" sz="2000" dirty="0">
                <a:solidFill>
                  <a:srgbClr val="1C7DDB"/>
                </a:solidFill>
                <a:latin typeface="Abadi"/>
              </a:rPr>
              <a:t>Collaborative-filtering based Recommender System using Supervised learning</a:t>
            </a:r>
          </a:p>
          <a:p>
            <a:pPr>
              <a:lnSpc>
                <a:spcPct val="100000"/>
              </a:lnSpc>
              <a:spcBef>
                <a:spcPts val="1400"/>
              </a:spcBef>
              <a:buFont typeface="Wingdings" panose="05000000000000000000" pitchFamily="2" charset="2"/>
              <a:buChar char="Ø"/>
            </a:pPr>
            <a:r>
              <a:rPr lang="en-US" sz="2000" dirty="0">
                <a:solidFill>
                  <a:srgbClr val="1C7DDB"/>
                </a:solidFill>
                <a:latin typeface="Abadi"/>
              </a:rPr>
              <a:t>Conclusion</a:t>
            </a:r>
          </a:p>
          <a:p>
            <a:pPr>
              <a:lnSpc>
                <a:spcPct val="100000"/>
              </a:lnSpc>
              <a:spcBef>
                <a:spcPts val="1400"/>
              </a:spcBef>
              <a:buFont typeface="Wingdings" panose="05000000000000000000" pitchFamily="2" charset="2"/>
              <a:buChar char="Ø"/>
            </a:pPr>
            <a:r>
              <a:rPr lang="en-US" sz="2000" dirty="0">
                <a:solidFill>
                  <a:srgbClr val="1C7DDB"/>
                </a:solidFill>
                <a:latin typeface="Abadi"/>
              </a:rPr>
              <a:t>Appendix</a:t>
            </a:r>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770011" y="538650"/>
            <a:ext cx="10515600" cy="549049"/>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sz="4300" dirty="0">
                <a:solidFill>
                  <a:srgbClr val="0B49CB"/>
                </a:solidFill>
                <a:latin typeface="Abadi"/>
              </a:rPr>
              <a:t>Outline</a:t>
            </a:r>
            <a:endParaRPr lang="en-US" dirty="0">
              <a:solidFill>
                <a:srgbClr val="0B49CB"/>
              </a:solidFill>
              <a:latin typeface="Abadi"/>
            </a:endParaRPr>
          </a:p>
        </p:txBody>
      </p:sp>
    </p:spTree>
    <p:extLst>
      <p:ext uri="{BB962C8B-B14F-4D97-AF65-F5344CB8AC3E}">
        <p14:creationId xmlns:p14="http://schemas.microsoft.com/office/powerpoint/2010/main" val="7240380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a:xfrm>
            <a:off x="1574" y="3916"/>
            <a:ext cx="10515600" cy="1325563"/>
          </a:xfrm>
        </p:spPr>
        <p:txBody>
          <a:bodyPr/>
          <a:lstStyle/>
          <a:p>
            <a:r>
              <a:rPr lang="en-US" sz="4000" dirty="0">
                <a:solidFill>
                  <a:srgbClr val="0B49CB"/>
                </a:solidFill>
                <a:latin typeface="Abadi"/>
              </a:rPr>
              <a:t>Flowchart of Neural Network Embedding based recommender system</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331165" y="1161452"/>
            <a:ext cx="7428398" cy="5352596"/>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sz="1800" dirty="0">
                <a:solidFill>
                  <a:schemeClr val="accent4">
                    <a:lumMod val="75000"/>
                  </a:schemeClr>
                </a:solidFill>
                <a:cs typeface="Calibri"/>
              </a:rPr>
              <a:t>Much like how NMF used latent features to encode information about how users can be related to items, we are going to create an embedding layer for users and items and use a neural network to predict user ratings.</a:t>
            </a:r>
          </a:p>
          <a:p>
            <a:pPr>
              <a:buFont typeface="Wingdings" panose="05000000000000000000" pitchFamily="2" charset="2"/>
              <a:buChar char="Ø"/>
            </a:pPr>
            <a:r>
              <a:rPr lang="en-US" sz="1800" dirty="0">
                <a:solidFill>
                  <a:srgbClr val="FF6699"/>
                </a:solidFill>
                <a:cs typeface="Calibri"/>
              </a:rPr>
              <a:t>We create 2 vectors, one for users and one for items (courses)</a:t>
            </a:r>
          </a:p>
          <a:p>
            <a:pPr>
              <a:buFont typeface="Wingdings" panose="05000000000000000000" pitchFamily="2" charset="2"/>
              <a:buChar char="Ø"/>
            </a:pPr>
            <a:r>
              <a:rPr lang="en-US" sz="1800" dirty="0">
                <a:solidFill>
                  <a:srgbClr val="1C7DDB"/>
                </a:solidFill>
                <a:cs typeface="Calibri"/>
              </a:rPr>
              <a:t>We then pass each of them into their own embedding layer (which we can control the size of) just like we did for the latent features of NMF</a:t>
            </a:r>
          </a:p>
          <a:p>
            <a:pPr>
              <a:buFont typeface="Wingdings" panose="05000000000000000000" pitchFamily="2" charset="2"/>
              <a:buChar char="Ø"/>
            </a:pPr>
            <a:r>
              <a:rPr lang="en-US" sz="1800" dirty="0">
                <a:solidFill>
                  <a:srgbClr val="009999"/>
                </a:solidFill>
                <a:cs typeface="Calibri"/>
              </a:rPr>
              <a:t>These embedding layers encode information about how the users and items interact and they are fed into a dense layer, which helps account for non-linear relationships.</a:t>
            </a:r>
          </a:p>
          <a:p>
            <a:pPr>
              <a:buFont typeface="Wingdings" panose="05000000000000000000" pitchFamily="2" charset="2"/>
              <a:buChar char="Ø"/>
            </a:pPr>
            <a:r>
              <a:rPr lang="en-US" sz="1800" dirty="0">
                <a:solidFill>
                  <a:srgbClr val="9966FF"/>
                </a:solidFill>
                <a:cs typeface="Calibri"/>
              </a:rPr>
              <a:t>From here we compute the dot product of the dense layers and send them through a sigmoid function to make sure the predictions come out in a 0 – 1 range. Since the ratings came in the range 3 – 5, we need to multiply the output from the neural network by 2 and then add 3.</a:t>
            </a:r>
          </a:p>
          <a:p>
            <a:pPr>
              <a:buFont typeface="Wingdings" panose="05000000000000000000" pitchFamily="2" charset="2"/>
              <a:buChar char="Ø"/>
            </a:pPr>
            <a:r>
              <a:rPr lang="en-US" sz="1800" dirty="0">
                <a:solidFill>
                  <a:srgbClr val="00B050"/>
                </a:solidFill>
                <a:cs typeface="Calibri"/>
              </a:rPr>
              <a:t>Now that we have our predicted ratings, if they are high, we can recommend those courses</a:t>
            </a:r>
          </a:p>
          <a:p>
            <a:pPr>
              <a:buFont typeface="Wingdings" panose="05000000000000000000" pitchFamily="2" charset="2"/>
              <a:buChar char="Ø"/>
            </a:pPr>
            <a:r>
              <a:rPr lang="en-US" sz="1800" dirty="0">
                <a:solidFill>
                  <a:srgbClr val="FF9900"/>
                </a:solidFill>
                <a:cs typeface="Calibri"/>
              </a:rPr>
              <a:t>If the predicted ratings are low, then we don’t recommend the course to those users.</a:t>
            </a:r>
          </a:p>
          <a:p>
            <a:pPr>
              <a:buFont typeface="Wingdings" panose="05000000000000000000" pitchFamily="2" charset="2"/>
              <a:buChar char="Ø"/>
            </a:pPr>
            <a:endParaRPr lang="en-US" sz="1800" dirty="0">
              <a:solidFill>
                <a:srgbClr val="1C7DDB"/>
              </a:solidFill>
              <a:cs typeface="Calibri"/>
            </a:endParaRPr>
          </a:p>
          <a:p>
            <a:pPr>
              <a:buFont typeface="Wingdings" panose="05000000000000000000" pitchFamily="2" charset="2"/>
              <a:buChar char="Ø"/>
            </a:pPr>
            <a:endParaRPr lang="en-US" sz="1600" dirty="0">
              <a:solidFill>
                <a:srgbClr val="1C7DDB"/>
              </a:solidFill>
              <a:cs typeface="Calibri"/>
            </a:endParaRPr>
          </a:p>
        </p:txBody>
      </p:sp>
      <p:grpSp>
        <p:nvGrpSpPr>
          <p:cNvPr id="91" name="Group 90">
            <a:extLst>
              <a:ext uri="{FF2B5EF4-FFF2-40B4-BE49-F238E27FC236}">
                <a16:creationId xmlns:a16="http://schemas.microsoft.com/office/drawing/2014/main" id="{8B2BDB65-1F4B-EA1F-BEE8-577A18F11A2F}"/>
              </a:ext>
            </a:extLst>
          </p:cNvPr>
          <p:cNvGrpSpPr/>
          <p:nvPr/>
        </p:nvGrpSpPr>
        <p:grpSpPr>
          <a:xfrm>
            <a:off x="7880326" y="939032"/>
            <a:ext cx="4179866" cy="5365309"/>
            <a:chOff x="7880326" y="939032"/>
            <a:chExt cx="4179866" cy="5365309"/>
          </a:xfrm>
        </p:grpSpPr>
        <p:sp>
          <p:nvSpPr>
            <p:cNvPr id="2" name="Flowchart: Data 1">
              <a:extLst>
                <a:ext uri="{FF2B5EF4-FFF2-40B4-BE49-F238E27FC236}">
                  <a16:creationId xmlns:a16="http://schemas.microsoft.com/office/drawing/2014/main" id="{45EFFFA0-61F1-5D33-39F2-D28AA49A2A1B}"/>
                </a:ext>
              </a:extLst>
            </p:cNvPr>
            <p:cNvSpPr/>
            <p:nvPr/>
          </p:nvSpPr>
          <p:spPr>
            <a:xfrm>
              <a:off x="9342917" y="939032"/>
              <a:ext cx="1359209" cy="519017"/>
            </a:xfrm>
            <a:prstGeom prst="flowChartInputOutput">
              <a:avLst/>
            </a:prstGeom>
            <a:solidFill>
              <a:schemeClr val="accent4">
                <a:lumMod val="75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GB" sz="1100" dirty="0"/>
                <a:t>User-Item Interaction matrix</a:t>
              </a:r>
            </a:p>
          </p:txBody>
        </p:sp>
        <p:sp>
          <p:nvSpPr>
            <p:cNvPr id="7" name="Rounded Rectangle 14">
              <a:extLst>
                <a:ext uri="{FF2B5EF4-FFF2-40B4-BE49-F238E27FC236}">
                  <a16:creationId xmlns:a16="http://schemas.microsoft.com/office/drawing/2014/main" id="{3F137E77-C76E-D189-6538-8F3631D672FD}"/>
                </a:ext>
              </a:extLst>
            </p:cNvPr>
            <p:cNvSpPr/>
            <p:nvPr/>
          </p:nvSpPr>
          <p:spPr>
            <a:xfrm>
              <a:off x="10941469" y="5855870"/>
              <a:ext cx="1118723" cy="435758"/>
            </a:xfrm>
            <a:prstGeom prst="roundRect">
              <a:avLst/>
            </a:prstGeom>
            <a:solidFill>
              <a:srgbClr val="00B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Add to recommend list</a:t>
              </a:r>
            </a:p>
          </p:txBody>
        </p:sp>
        <p:sp>
          <p:nvSpPr>
            <p:cNvPr id="8" name="Rounded Rectangle 14">
              <a:extLst>
                <a:ext uri="{FF2B5EF4-FFF2-40B4-BE49-F238E27FC236}">
                  <a16:creationId xmlns:a16="http://schemas.microsoft.com/office/drawing/2014/main" id="{82BD05AA-AD72-C5C6-1B5C-91CDB2D67D2B}"/>
                </a:ext>
              </a:extLst>
            </p:cNvPr>
            <p:cNvSpPr/>
            <p:nvPr/>
          </p:nvSpPr>
          <p:spPr>
            <a:xfrm>
              <a:off x="7880326" y="5868583"/>
              <a:ext cx="1118723" cy="435758"/>
            </a:xfrm>
            <a:prstGeom prst="roundRect">
              <a:avLst/>
            </a:prstGeom>
            <a:solidFill>
              <a:srgbClr val="FF99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rPr>
                <a:t>Discard</a:t>
              </a:r>
            </a:p>
          </p:txBody>
        </p:sp>
        <p:sp>
          <p:nvSpPr>
            <p:cNvPr id="17" name="Flowchart: Decision 16">
              <a:extLst>
                <a:ext uri="{FF2B5EF4-FFF2-40B4-BE49-F238E27FC236}">
                  <a16:creationId xmlns:a16="http://schemas.microsoft.com/office/drawing/2014/main" id="{320240DA-C090-F906-3818-B8B5FBFA8EF2}"/>
                </a:ext>
              </a:extLst>
            </p:cNvPr>
            <p:cNvSpPr/>
            <p:nvPr/>
          </p:nvSpPr>
          <p:spPr>
            <a:xfrm>
              <a:off x="9849960" y="5635766"/>
              <a:ext cx="272571" cy="309715"/>
            </a:xfrm>
            <a:prstGeom prst="flowChartDecision">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GB" sz="1100" dirty="0"/>
            </a:p>
          </p:txBody>
        </p:sp>
        <p:cxnSp>
          <p:nvCxnSpPr>
            <p:cNvPr id="18" name="Connector: Elbow 17">
              <a:extLst>
                <a:ext uri="{FF2B5EF4-FFF2-40B4-BE49-F238E27FC236}">
                  <a16:creationId xmlns:a16="http://schemas.microsoft.com/office/drawing/2014/main" id="{61687947-75D6-1648-6136-938AD222C337}"/>
                </a:ext>
              </a:extLst>
            </p:cNvPr>
            <p:cNvCxnSpPr>
              <a:cxnSpLocks/>
              <a:stCxn id="17" idx="3"/>
              <a:endCxn id="7" idx="1"/>
            </p:cNvCxnSpPr>
            <p:nvPr/>
          </p:nvCxnSpPr>
          <p:spPr>
            <a:xfrm>
              <a:off x="10122531" y="5790624"/>
              <a:ext cx="818938" cy="283125"/>
            </a:xfrm>
            <a:prstGeom prst="bentConnector3">
              <a:avLst>
                <a:gd name="adj1" fmla="val 50000"/>
              </a:avLst>
            </a:prstGeom>
            <a:ln w="15875">
              <a:tailEnd type="triangle"/>
            </a:ln>
          </p:spPr>
          <p:style>
            <a:lnRef idx="1">
              <a:schemeClr val="dk1"/>
            </a:lnRef>
            <a:fillRef idx="0">
              <a:schemeClr val="dk1"/>
            </a:fillRef>
            <a:effectRef idx="0">
              <a:schemeClr val="dk1"/>
            </a:effectRef>
            <a:fontRef idx="minor">
              <a:schemeClr val="tx1"/>
            </a:fontRef>
          </p:style>
        </p:cxnSp>
        <p:cxnSp>
          <p:nvCxnSpPr>
            <p:cNvPr id="19" name="Connector: Elbow 18">
              <a:extLst>
                <a:ext uri="{FF2B5EF4-FFF2-40B4-BE49-F238E27FC236}">
                  <a16:creationId xmlns:a16="http://schemas.microsoft.com/office/drawing/2014/main" id="{FB433024-1127-5B98-6D76-276C6E02F07F}"/>
                </a:ext>
              </a:extLst>
            </p:cNvPr>
            <p:cNvCxnSpPr>
              <a:cxnSpLocks/>
              <a:stCxn id="17" idx="1"/>
              <a:endCxn id="8" idx="3"/>
            </p:cNvCxnSpPr>
            <p:nvPr/>
          </p:nvCxnSpPr>
          <p:spPr>
            <a:xfrm rot="10800000" flipV="1">
              <a:off x="8999050" y="5790624"/>
              <a:ext cx="850911" cy="295838"/>
            </a:xfrm>
            <a:prstGeom prst="bentConnector3">
              <a:avLst>
                <a:gd name="adj1" fmla="val 50000"/>
              </a:avLst>
            </a:prstGeom>
            <a:ln w="15875">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08851874-2D53-F5EE-2181-3AF8176157FA}"/>
                </a:ext>
              </a:extLst>
            </p:cNvPr>
            <p:cNvSpPr txBox="1"/>
            <p:nvPr/>
          </p:nvSpPr>
          <p:spPr>
            <a:xfrm>
              <a:off x="10033669" y="5575937"/>
              <a:ext cx="998730" cy="230832"/>
            </a:xfrm>
            <a:prstGeom prst="rect">
              <a:avLst/>
            </a:prstGeom>
            <a:noFill/>
          </p:spPr>
          <p:txBody>
            <a:bodyPr wrap="square" rtlCol="0">
              <a:spAutoFit/>
            </a:bodyPr>
            <a:lstStyle/>
            <a:p>
              <a:r>
                <a:rPr lang="en-GB" sz="900" dirty="0"/>
                <a:t>Above threshold</a:t>
              </a:r>
            </a:p>
          </p:txBody>
        </p:sp>
        <p:sp>
          <p:nvSpPr>
            <p:cNvPr id="22" name="Rectangle 21">
              <a:extLst>
                <a:ext uri="{FF2B5EF4-FFF2-40B4-BE49-F238E27FC236}">
                  <a16:creationId xmlns:a16="http://schemas.microsoft.com/office/drawing/2014/main" id="{7071ACF2-70A2-95B6-E436-81EECEAD9163}"/>
                </a:ext>
              </a:extLst>
            </p:cNvPr>
            <p:cNvSpPr/>
            <p:nvPr/>
          </p:nvSpPr>
          <p:spPr>
            <a:xfrm>
              <a:off x="8843359" y="1883047"/>
              <a:ext cx="843882" cy="369332"/>
            </a:xfrm>
            <a:prstGeom prst="rect">
              <a:avLst/>
            </a:prstGeom>
            <a:solidFill>
              <a:srgbClr val="FF669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solidFill>
                    <a:sysClr val="windowText" lastClr="000000"/>
                  </a:solidFill>
                </a:rPr>
                <a:t>User vector</a:t>
              </a:r>
            </a:p>
          </p:txBody>
        </p:sp>
        <p:sp>
          <p:nvSpPr>
            <p:cNvPr id="23" name="Rectangle 22">
              <a:extLst>
                <a:ext uri="{FF2B5EF4-FFF2-40B4-BE49-F238E27FC236}">
                  <a16:creationId xmlns:a16="http://schemas.microsoft.com/office/drawing/2014/main" id="{F75A55A9-6053-8DB8-3C18-9F3C300606A5}"/>
                </a:ext>
              </a:extLst>
            </p:cNvPr>
            <p:cNvSpPr/>
            <p:nvPr/>
          </p:nvSpPr>
          <p:spPr>
            <a:xfrm>
              <a:off x="10329965" y="1883047"/>
              <a:ext cx="843882" cy="369332"/>
            </a:xfrm>
            <a:prstGeom prst="rect">
              <a:avLst/>
            </a:prstGeom>
            <a:solidFill>
              <a:srgbClr val="FF669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solidFill>
                    <a:sysClr val="windowText" lastClr="000000"/>
                  </a:solidFill>
                </a:rPr>
                <a:t>Item vector</a:t>
              </a:r>
            </a:p>
          </p:txBody>
        </p:sp>
        <p:cxnSp>
          <p:nvCxnSpPr>
            <p:cNvPr id="24" name="Connector: Elbow 23">
              <a:extLst>
                <a:ext uri="{FF2B5EF4-FFF2-40B4-BE49-F238E27FC236}">
                  <a16:creationId xmlns:a16="http://schemas.microsoft.com/office/drawing/2014/main" id="{848FE8CA-AE87-26C2-0A80-A1678D5494EC}"/>
                </a:ext>
              </a:extLst>
            </p:cNvPr>
            <p:cNvCxnSpPr>
              <a:cxnSpLocks/>
              <a:stCxn id="2" idx="4"/>
              <a:endCxn id="22" idx="0"/>
            </p:cNvCxnSpPr>
            <p:nvPr/>
          </p:nvCxnSpPr>
          <p:spPr>
            <a:xfrm rot="5400000">
              <a:off x="9431412" y="1291937"/>
              <a:ext cx="424998" cy="757222"/>
            </a:xfrm>
            <a:prstGeom prst="bentConnector3">
              <a:avLst>
                <a:gd name="adj1" fmla="val 50000"/>
              </a:avLst>
            </a:prstGeom>
            <a:ln w="15875">
              <a:tailEnd type="triangle"/>
            </a:ln>
          </p:spPr>
          <p:style>
            <a:lnRef idx="1">
              <a:schemeClr val="dk1"/>
            </a:lnRef>
            <a:fillRef idx="0">
              <a:schemeClr val="dk1"/>
            </a:fillRef>
            <a:effectRef idx="0">
              <a:schemeClr val="dk1"/>
            </a:effectRef>
            <a:fontRef idx="minor">
              <a:schemeClr val="tx1"/>
            </a:fontRef>
          </p:style>
        </p:cxnSp>
        <p:cxnSp>
          <p:nvCxnSpPr>
            <p:cNvPr id="25" name="Connector: Elbow 24">
              <a:extLst>
                <a:ext uri="{FF2B5EF4-FFF2-40B4-BE49-F238E27FC236}">
                  <a16:creationId xmlns:a16="http://schemas.microsoft.com/office/drawing/2014/main" id="{C8FBF5FE-E1D5-B784-1B73-FE6AA69AA57B}"/>
                </a:ext>
              </a:extLst>
            </p:cNvPr>
            <p:cNvCxnSpPr>
              <a:cxnSpLocks/>
              <a:stCxn id="2" idx="4"/>
              <a:endCxn id="23" idx="0"/>
            </p:cNvCxnSpPr>
            <p:nvPr/>
          </p:nvCxnSpPr>
          <p:spPr>
            <a:xfrm rot="16200000" flipH="1">
              <a:off x="10174715" y="1305856"/>
              <a:ext cx="424998" cy="729384"/>
            </a:xfrm>
            <a:prstGeom prst="bentConnector3">
              <a:avLst>
                <a:gd name="adj1" fmla="val 50000"/>
              </a:avLst>
            </a:prstGeom>
            <a:ln w="15875">
              <a:tailEnd type="triangle"/>
            </a:ln>
          </p:spPr>
          <p:style>
            <a:lnRef idx="1">
              <a:schemeClr val="dk1"/>
            </a:lnRef>
            <a:fillRef idx="0">
              <a:schemeClr val="dk1"/>
            </a:fillRef>
            <a:effectRef idx="0">
              <a:schemeClr val="dk1"/>
            </a:effectRef>
            <a:fontRef idx="minor">
              <a:schemeClr val="tx1"/>
            </a:fontRef>
          </p:style>
        </p:cxnSp>
        <p:sp>
          <p:nvSpPr>
            <p:cNvPr id="26" name="Rectangle 25">
              <a:extLst>
                <a:ext uri="{FF2B5EF4-FFF2-40B4-BE49-F238E27FC236}">
                  <a16:creationId xmlns:a16="http://schemas.microsoft.com/office/drawing/2014/main" id="{1B1DBCA3-3F49-ED0B-4A2F-CBBE1FFB4580}"/>
                </a:ext>
              </a:extLst>
            </p:cNvPr>
            <p:cNvSpPr/>
            <p:nvPr/>
          </p:nvSpPr>
          <p:spPr>
            <a:xfrm>
              <a:off x="8843358" y="2456841"/>
              <a:ext cx="843882" cy="369332"/>
            </a:xfrm>
            <a:prstGeom prst="rect">
              <a:avLst/>
            </a:prstGeom>
            <a:solidFill>
              <a:srgbClr val="3A8EE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solidFill>
                    <a:sysClr val="windowText" lastClr="000000"/>
                  </a:solidFill>
                </a:rPr>
                <a:t>User embedding</a:t>
              </a:r>
            </a:p>
          </p:txBody>
        </p:sp>
        <p:sp>
          <p:nvSpPr>
            <p:cNvPr id="35" name="TextBox 34">
              <a:extLst>
                <a:ext uri="{FF2B5EF4-FFF2-40B4-BE49-F238E27FC236}">
                  <a16:creationId xmlns:a16="http://schemas.microsoft.com/office/drawing/2014/main" id="{D002BBD0-AFE1-C0F3-25CA-FBB6E7CE655F}"/>
                </a:ext>
              </a:extLst>
            </p:cNvPr>
            <p:cNvSpPr txBox="1"/>
            <p:nvPr/>
          </p:nvSpPr>
          <p:spPr>
            <a:xfrm>
              <a:off x="8999048" y="5580179"/>
              <a:ext cx="1006100" cy="230832"/>
            </a:xfrm>
            <a:prstGeom prst="rect">
              <a:avLst/>
            </a:prstGeom>
            <a:noFill/>
          </p:spPr>
          <p:txBody>
            <a:bodyPr wrap="square" rtlCol="0">
              <a:spAutoFit/>
            </a:bodyPr>
            <a:lstStyle/>
            <a:p>
              <a:r>
                <a:rPr lang="en-GB" sz="900" dirty="0"/>
                <a:t>Below threshold</a:t>
              </a:r>
            </a:p>
          </p:txBody>
        </p:sp>
        <p:sp>
          <p:nvSpPr>
            <p:cNvPr id="37" name="Rectangle 36">
              <a:extLst>
                <a:ext uri="{FF2B5EF4-FFF2-40B4-BE49-F238E27FC236}">
                  <a16:creationId xmlns:a16="http://schemas.microsoft.com/office/drawing/2014/main" id="{A2CDD9E0-FABC-9FA4-E96F-BD9F0F36DB5E}"/>
                </a:ext>
              </a:extLst>
            </p:cNvPr>
            <p:cNvSpPr/>
            <p:nvPr/>
          </p:nvSpPr>
          <p:spPr>
            <a:xfrm>
              <a:off x="9561068" y="4877146"/>
              <a:ext cx="843881" cy="351079"/>
            </a:xfrm>
            <a:prstGeom prst="rect">
              <a:avLst/>
            </a:prstGeom>
            <a:solidFill>
              <a:srgbClr val="9966F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solidFill>
                    <a:sysClr val="windowText" lastClr="000000"/>
                  </a:solidFill>
                </a:rPr>
                <a:t>Ratings</a:t>
              </a:r>
            </a:p>
          </p:txBody>
        </p:sp>
        <p:cxnSp>
          <p:nvCxnSpPr>
            <p:cNvPr id="38" name="Straight Arrow Connector 37">
              <a:extLst>
                <a:ext uri="{FF2B5EF4-FFF2-40B4-BE49-F238E27FC236}">
                  <a16:creationId xmlns:a16="http://schemas.microsoft.com/office/drawing/2014/main" id="{CB5DF189-FF54-E839-86DC-A1C655DDEB41}"/>
                </a:ext>
              </a:extLst>
            </p:cNvPr>
            <p:cNvCxnSpPr>
              <a:cxnSpLocks/>
              <a:stCxn id="37" idx="2"/>
              <a:endCxn id="17" idx="0"/>
            </p:cNvCxnSpPr>
            <p:nvPr/>
          </p:nvCxnSpPr>
          <p:spPr>
            <a:xfrm>
              <a:off x="9983009" y="5228225"/>
              <a:ext cx="3237" cy="407541"/>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8D13323E-2052-C71A-CABD-D36C9D60E237}"/>
                </a:ext>
              </a:extLst>
            </p:cNvPr>
            <p:cNvSpPr/>
            <p:nvPr/>
          </p:nvSpPr>
          <p:spPr>
            <a:xfrm>
              <a:off x="10329965" y="2460594"/>
              <a:ext cx="843882" cy="369332"/>
            </a:xfrm>
            <a:prstGeom prst="rect">
              <a:avLst/>
            </a:prstGeom>
            <a:solidFill>
              <a:srgbClr val="3A8EE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solidFill>
                    <a:sysClr val="windowText" lastClr="000000"/>
                  </a:solidFill>
                </a:rPr>
                <a:t>Item embedding</a:t>
              </a:r>
            </a:p>
          </p:txBody>
        </p:sp>
        <p:cxnSp>
          <p:nvCxnSpPr>
            <p:cNvPr id="42" name="Straight Arrow Connector 41">
              <a:extLst>
                <a:ext uri="{FF2B5EF4-FFF2-40B4-BE49-F238E27FC236}">
                  <a16:creationId xmlns:a16="http://schemas.microsoft.com/office/drawing/2014/main" id="{A3D7D71A-CFD2-0C6A-70BE-1CFB2E52F4AE}"/>
                </a:ext>
              </a:extLst>
            </p:cNvPr>
            <p:cNvCxnSpPr>
              <a:cxnSpLocks/>
              <a:stCxn id="22" idx="2"/>
              <a:endCxn id="26" idx="0"/>
            </p:cNvCxnSpPr>
            <p:nvPr/>
          </p:nvCxnSpPr>
          <p:spPr>
            <a:xfrm flipH="1">
              <a:off x="9265299" y="2252379"/>
              <a:ext cx="1" cy="204462"/>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64E49977-1B07-85DB-2BC7-A1AB2FE5175D}"/>
                </a:ext>
              </a:extLst>
            </p:cNvPr>
            <p:cNvCxnSpPr>
              <a:cxnSpLocks/>
              <a:stCxn id="23" idx="2"/>
              <a:endCxn id="41" idx="0"/>
            </p:cNvCxnSpPr>
            <p:nvPr/>
          </p:nvCxnSpPr>
          <p:spPr>
            <a:xfrm>
              <a:off x="10751906" y="2252379"/>
              <a:ext cx="0" cy="208215"/>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1F1AB253-07A9-A9F3-ED19-8393F7A51046}"/>
                </a:ext>
              </a:extLst>
            </p:cNvPr>
            <p:cNvSpPr/>
            <p:nvPr/>
          </p:nvSpPr>
          <p:spPr>
            <a:xfrm>
              <a:off x="9561068" y="3649932"/>
              <a:ext cx="843882" cy="36933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solidFill>
                    <a:sysClr val="windowText" lastClr="000000"/>
                  </a:solidFill>
                </a:rPr>
                <a:t>Dot product</a:t>
              </a:r>
            </a:p>
          </p:txBody>
        </p:sp>
        <p:sp>
          <p:nvSpPr>
            <p:cNvPr id="57" name="Rectangle 56">
              <a:extLst>
                <a:ext uri="{FF2B5EF4-FFF2-40B4-BE49-F238E27FC236}">
                  <a16:creationId xmlns:a16="http://schemas.microsoft.com/office/drawing/2014/main" id="{997EBB44-2F97-959F-1809-88F3D107FECD}"/>
                </a:ext>
              </a:extLst>
            </p:cNvPr>
            <p:cNvSpPr/>
            <p:nvPr/>
          </p:nvSpPr>
          <p:spPr>
            <a:xfrm>
              <a:off x="8841810" y="3034947"/>
              <a:ext cx="843882" cy="369332"/>
            </a:xfrm>
            <a:prstGeom prst="rect">
              <a:avLst/>
            </a:prstGeom>
            <a:solidFill>
              <a:srgbClr val="00999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solidFill>
                    <a:sysClr val="windowText" lastClr="000000"/>
                  </a:solidFill>
                </a:rPr>
                <a:t>Dense Layer</a:t>
              </a:r>
            </a:p>
          </p:txBody>
        </p:sp>
        <p:sp>
          <p:nvSpPr>
            <p:cNvPr id="58" name="Rectangle 57">
              <a:extLst>
                <a:ext uri="{FF2B5EF4-FFF2-40B4-BE49-F238E27FC236}">
                  <a16:creationId xmlns:a16="http://schemas.microsoft.com/office/drawing/2014/main" id="{2EEBF487-9AA0-3EA4-9F57-DB66B8061B65}"/>
                </a:ext>
              </a:extLst>
            </p:cNvPr>
            <p:cNvSpPr/>
            <p:nvPr/>
          </p:nvSpPr>
          <p:spPr>
            <a:xfrm>
              <a:off x="10329965" y="3034946"/>
              <a:ext cx="843882" cy="369332"/>
            </a:xfrm>
            <a:prstGeom prst="rect">
              <a:avLst/>
            </a:prstGeom>
            <a:solidFill>
              <a:srgbClr val="00999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solidFill>
                    <a:sysClr val="windowText" lastClr="000000"/>
                  </a:solidFill>
                </a:rPr>
                <a:t>Dense Layer</a:t>
              </a:r>
            </a:p>
          </p:txBody>
        </p:sp>
        <p:cxnSp>
          <p:nvCxnSpPr>
            <p:cNvPr id="61" name="Connector: Elbow 60">
              <a:extLst>
                <a:ext uri="{FF2B5EF4-FFF2-40B4-BE49-F238E27FC236}">
                  <a16:creationId xmlns:a16="http://schemas.microsoft.com/office/drawing/2014/main" id="{20EAC8F4-D121-C989-8930-7985D38486C6}"/>
                </a:ext>
              </a:extLst>
            </p:cNvPr>
            <p:cNvCxnSpPr>
              <a:cxnSpLocks/>
              <a:stCxn id="57" idx="2"/>
              <a:endCxn id="51" idx="1"/>
            </p:cNvCxnSpPr>
            <p:nvPr/>
          </p:nvCxnSpPr>
          <p:spPr>
            <a:xfrm rot="16200000" flipH="1">
              <a:off x="9197250" y="3470779"/>
              <a:ext cx="430319" cy="297317"/>
            </a:xfrm>
            <a:prstGeom prst="bentConnector2">
              <a:avLst/>
            </a:prstGeom>
            <a:ln w="15875">
              <a:tailEnd type="triangle"/>
            </a:ln>
          </p:spPr>
          <p:style>
            <a:lnRef idx="1">
              <a:schemeClr val="dk1"/>
            </a:lnRef>
            <a:fillRef idx="0">
              <a:schemeClr val="dk1"/>
            </a:fillRef>
            <a:effectRef idx="0">
              <a:schemeClr val="dk1"/>
            </a:effectRef>
            <a:fontRef idx="minor">
              <a:schemeClr val="tx1"/>
            </a:fontRef>
          </p:style>
        </p:cxnSp>
        <p:cxnSp>
          <p:nvCxnSpPr>
            <p:cNvPr id="64" name="Connector: Elbow 63">
              <a:extLst>
                <a:ext uri="{FF2B5EF4-FFF2-40B4-BE49-F238E27FC236}">
                  <a16:creationId xmlns:a16="http://schemas.microsoft.com/office/drawing/2014/main" id="{DD82626B-F300-D104-7F0C-0191360FBB9E}"/>
                </a:ext>
              </a:extLst>
            </p:cNvPr>
            <p:cNvCxnSpPr>
              <a:cxnSpLocks/>
              <a:stCxn id="58" idx="2"/>
              <a:endCxn id="51" idx="3"/>
            </p:cNvCxnSpPr>
            <p:nvPr/>
          </p:nvCxnSpPr>
          <p:spPr>
            <a:xfrm rot="5400000">
              <a:off x="10363268" y="3445960"/>
              <a:ext cx="430320" cy="346956"/>
            </a:xfrm>
            <a:prstGeom prst="bentConnector2">
              <a:avLst/>
            </a:prstGeom>
            <a:ln w="15875">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a:extLst>
                <a:ext uri="{FF2B5EF4-FFF2-40B4-BE49-F238E27FC236}">
                  <a16:creationId xmlns:a16="http://schemas.microsoft.com/office/drawing/2014/main" id="{5D0EE5BB-4809-2CF6-E8A8-3E94BDE80DE8}"/>
                </a:ext>
              </a:extLst>
            </p:cNvPr>
            <p:cNvCxnSpPr>
              <a:cxnSpLocks/>
              <a:stCxn id="26" idx="2"/>
              <a:endCxn id="57" idx="0"/>
            </p:cNvCxnSpPr>
            <p:nvPr/>
          </p:nvCxnSpPr>
          <p:spPr>
            <a:xfrm flipH="1">
              <a:off x="9263751" y="2826173"/>
              <a:ext cx="1548" cy="208774"/>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2E822C4B-FC34-BB01-81F6-39034BC838ED}"/>
                </a:ext>
              </a:extLst>
            </p:cNvPr>
            <p:cNvCxnSpPr>
              <a:cxnSpLocks/>
              <a:stCxn id="41" idx="2"/>
              <a:endCxn id="58" idx="0"/>
            </p:cNvCxnSpPr>
            <p:nvPr/>
          </p:nvCxnSpPr>
          <p:spPr>
            <a:xfrm>
              <a:off x="10751906" y="2829926"/>
              <a:ext cx="0" cy="20502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2D4C7B7B-1952-5C69-14A3-2764D4CBF58B}"/>
                </a:ext>
              </a:extLst>
            </p:cNvPr>
            <p:cNvSpPr/>
            <p:nvPr/>
          </p:nvSpPr>
          <p:spPr>
            <a:xfrm>
              <a:off x="9561068" y="4256584"/>
              <a:ext cx="843882" cy="36933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solidFill>
                    <a:sysClr val="windowText" lastClr="000000"/>
                  </a:solidFill>
                </a:rPr>
                <a:t>Sigmoid</a:t>
              </a:r>
            </a:p>
          </p:txBody>
        </p:sp>
        <p:cxnSp>
          <p:nvCxnSpPr>
            <p:cNvPr id="76" name="Straight Arrow Connector 75">
              <a:extLst>
                <a:ext uri="{FF2B5EF4-FFF2-40B4-BE49-F238E27FC236}">
                  <a16:creationId xmlns:a16="http://schemas.microsoft.com/office/drawing/2014/main" id="{2CF419A5-585C-A726-3A29-8483BE5AAF98}"/>
                </a:ext>
              </a:extLst>
            </p:cNvPr>
            <p:cNvCxnSpPr>
              <a:cxnSpLocks/>
              <a:stCxn id="51" idx="2"/>
              <a:endCxn id="73" idx="0"/>
            </p:cNvCxnSpPr>
            <p:nvPr/>
          </p:nvCxnSpPr>
          <p:spPr>
            <a:xfrm>
              <a:off x="9983009" y="4019264"/>
              <a:ext cx="0" cy="23732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D2929142-2743-7832-743C-A54C8B1C00E0}"/>
                </a:ext>
              </a:extLst>
            </p:cNvPr>
            <p:cNvCxnSpPr>
              <a:cxnSpLocks/>
              <a:stCxn id="73" idx="2"/>
              <a:endCxn id="37" idx="0"/>
            </p:cNvCxnSpPr>
            <p:nvPr/>
          </p:nvCxnSpPr>
          <p:spPr>
            <a:xfrm>
              <a:off x="9983009" y="4625916"/>
              <a:ext cx="0" cy="251230"/>
            </a:xfrm>
            <a:prstGeom prst="straightConnector1">
              <a:avLst/>
            </a:prstGeom>
            <a:ln w="158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92" name="TextBox 91">
            <a:extLst>
              <a:ext uri="{FF2B5EF4-FFF2-40B4-BE49-F238E27FC236}">
                <a16:creationId xmlns:a16="http://schemas.microsoft.com/office/drawing/2014/main" id="{1BB60FC3-393E-2F02-9AEF-163D8AFE7E33}"/>
              </a:ext>
            </a:extLst>
          </p:cNvPr>
          <p:cNvSpPr txBox="1"/>
          <p:nvPr/>
        </p:nvSpPr>
        <p:spPr>
          <a:xfrm>
            <a:off x="7823476" y="6515867"/>
            <a:ext cx="4368524" cy="253916"/>
          </a:xfrm>
          <a:prstGeom prst="rect">
            <a:avLst/>
          </a:prstGeom>
          <a:noFill/>
        </p:spPr>
        <p:txBody>
          <a:bodyPr wrap="square" rtlCol="0">
            <a:spAutoFit/>
          </a:bodyPr>
          <a:lstStyle/>
          <a:p>
            <a:pPr algn="ctr"/>
            <a:r>
              <a:rPr lang="en-GB" sz="1050" dirty="0"/>
              <a:t>Fig 16: Flowchart of Neural Network Embedding-based recommender system</a:t>
            </a:r>
          </a:p>
        </p:txBody>
      </p:sp>
    </p:spTree>
    <p:extLst>
      <p:ext uri="{BB962C8B-B14F-4D97-AF65-F5344CB8AC3E}">
        <p14:creationId xmlns:p14="http://schemas.microsoft.com/office/powerpoint/2010/main" val="21810045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p:txBody>
          <a:bodyPr/>
          <a:lstStyle/>
          <a:p>
            <a:r>
              <a:rPr lang="en-US" sz="4000" dirty="0">
                <a:solidFill>
                  <a:srgbClr val="0B49CB"/>
                </a:solidFill>
                <a:latin typeface="Abadi"/>
              </a:rPr>
              <a:t>Compare the performance of collaborative-filtering models</a:t>
            </a:r>
          </a:p>
        </p:txBody>
      </p:sp>
      <p:pic>
        <p:nvPicPr>
          <p:cNvPr id="3" name="Picture 2">
            <a:extLst>
              <a:ext uri="{FF2B5EF4-FFF2-40B4-BE49-F238E27FC236}">
                <a16:creationId xmlns:a16="http://schemas.microsoft.com/office/drawing/2014/main" id="{0665B170-363F-7E25-F214-4396E52E821A}"/>
              </a:ext>
            </a:extLst>
          </p:cNvPr>
          <p:cNvPicPr>
            <a:picLocks noChangeAspect="1"/>
          </p:cNvPicPr>
          <p:nvPr/>
        </p:nvPicPr>
        <p:blipFill>
          <a:blip r:embed="rId3"/>
          <a:srcRect/>
          <a:stretch/>
        </p:blipFill>
        <p:spPr>
          <a:xfrm>
            <a:off x="5456851" y="2199503"/>
            <a:ext cx="6475288" cy="3405522"/>
          </a:xfrm>
          <a:prstGeom prst="rect">
            <a:avLst/>
          </a:prstGeom>
        </p:spPr>
      </p:pic>
      <p:graphicFrame>
        <p:nvGraphicFramePr>
          <p:cNvPr id="20" name="Content Placeholder 4">
            <a:extLst>
              <a:ext uri="{FF2B5EF4-FFF2-40B4-BE49-F238E27FC236}">
                <a16:creationId xmlns:a16="http://schemas.microsoft.com/office/drawing/2014/main" id="{2C5BE5A5-ED78-DBAF-DAEA-A062101A4E5B}"/>
              </a:ext>
            </a:extLst>
          </p:cNvPr>
          <p:cNvGraphicFramePr/>
          <p:nvPr>
            <p:extLst>
              <p:ext uri="{D42A27DB-BD31-4B8C-83A1-F6EECF244321}">
                <p14:modId xmlns:p14="http://schemas.microsoft.com/office/powerpoint/2010/main" val="815743673"/>
              </p:ext>
            </p:extLst>
          </p:nvPr>
        </p:nvGraphicFramePr>
        <p:xfrm>
          <a:off x="855663" y="1792289"/>
          <a:ext cx="4403373" cy="470058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TextBox 1">
            <a:extLst>
              <a:ext uri="{FF2B5EF4-FFF2-40B4-BE49-F238E27FC236}">
                <a16:creationId xmlns:a16="http://schemas.microsoft.com/office/drawing/2014/main" id="{6E96A62E-DD40-D371-CA93-5F71CB56E391}"/>
              </a:ext>
            </a:extLst>
          </p:cNvPr>
          <p:cNvSpPr txBox="1"/>
          <p:nvPr/>
        </p:nvSpPr>
        <p:spPr>
          <a:xfrm>
            <a:off x="6510233" y="5670664"/>
            <a:ext cx="4368524" cy="415498"/>
          </a:xfrm>
          <a:prstGeom prst="rect">
            <a:avLst/>
          </a:prstGeom>
          <a:noFill/>
        </p:spPr>
        <p:txBody>
          <a:bodyPr wrap="square" rtlCol="0">
            <a:spAutoFit/>
          </a:bodyPr>
          <a:lstStyle/>
          <a:p>
            <a:pPr algn="ctr"/>
            <a:r>
              <a:rPr lang="en-GB" sz="1050" dirty="0"/>
              <a:t>Fig 17: Bar chart showing the RMSE for different algorithms for collaborative-filtering recommender systems</a:t>
            </a:r>
          </a:p>
        </p:txBody>
      </p:sp>
    </p:spTree>
    <p:extLst>
      <p:ext uri="{BB962C8B-B14F-4D97-AF65-F5344CB8AC3E}">
        <p14:creationId xmlns:p14="http://schemas.microsoft.com/office/powerpoint/2010/main" val="41301302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639EF9A-7F5F-BA34-207F-F4F0461B606F}"/>
              </a:ext>
            </a:extLst>
          </p:cNvPr>
          <p:cNvPicPr>
            <a:picLocks noChangeAspect="1"/>
          </p:cNvPicPr>
          <p:nvPr/>
        </p:nvPicPr>
        <p:blipFill>
          <a:blip r:embed="rId2"/>
          <a:stretch>
            <a:fillRect/>
          </a:stretch>
        </p:blipFill>
        <p:spPr>
          <a:xfrm>
            <a:off x="0" y="754061"/>
            <a:ext cx="12192000" cy="6103939"/>
          </a:xfrm>
          <a:prstGeom prst="rect">
            <a:avLst/>
          </a:prstGeom>
        </p:spPr>
      </p:pic>
      <p:sp>
        <p:nvSpPr>
          <p:cNvPr id="2" name="Title 1">
            <a:extLst>
              <a:ext uri="{FF2B5EF4-FFF2-40B4-BE49-F238E27FC236}">
                <a16:creationId xmlns:a16="http://schemas.microsoft.com/office/drawing/2014/main" id="{B48EF9A5-BC15-9C44-9AEA-93F5BAAA07AC}"/>
              </a:ext>
            </a:extLst>
          </p:cNvPr>
          <p:cNvSpPr>
            <a:spLocks noGrp="1"/>
          </p:cNvSpPr>
          <p:nvPr>
            <p:ph type="title"/>
          </p:nvPr>
        </p:nvSpPr>
        <p:spPr>
          <a:xfrm>
            <a:off x="18990" y="33964"/>
            <a:ext cx="12173010" cy="1325563"/>
          </a:xfrm>
        </p:spPr>
        <p:txBody>
          <a:bodyPr/>
          <a:lstStyle/>
          <a:p>
            <a:r>
              <a:rPr lang="en-US" sz="2400" dirty="0" err="1">
                <a:solidFill>
                  <a:srgbClr val="0B49CB"/>
                </a:solidFill>
                <a:latin typeface="Abadi"/>
              </a:rPr>
              <a:t>Streamlit</a:t>
            </a:r>
            <a:r>
              <a:rPr lang="en-US" sz="2400" dirty="0">
                <a:solidFill>
                  <a:srgbClr val="0B49CB"/>
                </a:solidFill>
                <a:latin typeface="Abadi"/>
              </a:rPr>
              <a:t> course recommender system app (screenshot 1)</a:t>
            </a:r>
            <a:br>
              <a:rPr lang="en-US" sz="2400" dirty="0">
                <a:solidFill>
                  <a:srgbClr val="0B49CB"/>
                </a:solidFill>
                <a:latin typeface="Abadi"/>
              </a:rPr>
            </a:br>
            <a:r>
              <a:rPr lang="en-US" sz="2400" dirty="0">
                <a:solidFill>
                  <a:srgbClr val="0B49CB"/>
                </a:solidFill>
                <a:latin typeface="Abadi"/>
              </a:rPr>
              <a:t>https://app2-8iudwu6jwezqbwdhtgsh24.streamlit.app/</a:t>
            </a:r>
          </a:p>
        </p:txBody>
      </p:sp>
    </p:spTree>
    <p:extLst>
      <p:ext uri="{BB962C8B-B14F-4D97-AF65-F5344CB8AC3E}">
        <p14:creationId xmlns:p14="http://schemas.microsoft.com/office/powerpoint/2010/main" val="257076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212E30-44F9-9B27-1165-F5F64B0A6178}"/>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A55666B0-970D-86C0-3D49-F062ACFB9CEC}"/>
              </a:ext>
            </a:extLst>
          </p:cNvPr>
          <p:cNvPicPr>
            <a:picLocks noChangeAspect="1"/>
          </p:cNvPicPr>
          <p:nvPr/>
        </p:nvPicPr>
        <p:blipFill>
          <a:blip r:embed="rId2"/>
          <a:stretch>
            <a:fillRect/>
          </a:stretch>
        </p:blipFill>
        <p:spPr>
          <a:xfrm>
            <a:off x="9495" y="750884"/>
            <a:ext cx="12192000" cy="6107116"/>
          </a:xfrm>
          <a:prstGeom prst="rect">
            <a:avLst/>
          </a:prstGeom>
        </p:spPr>
      </p:pic>
      <p:sp>
        <p:nvSpPr>
          <p:cNvPr id="2" name="Title 1">
            <a:extLst>
              <a:ext uri="{FF2B5EF4-FFF2-40B4-BE49-F238E27FC236}">
                <a16:creationId xmlns:a16="http://schemas.microsoft.com/office/drawing/2014/main" id="{8B20EB5A-A489-A2FF-E066-AF70B816ED97}"/>
              </a:ext>
            </a:extLst>
          </p:cNvPr>
          <p:cNvSpPr>
            <a:spLocks noGrp="1"/>
          </p:cNvSpPr>
          <p:nvPr>
            <p:ph type="title"/>
          </p:nvPr>
        </p:nvSpPr>
        <p:spPr>
          <a:xfrm>
            <a:off x="18990" y="33964"/>
            <a:ext cx="12173010" cy="776639"/>
          </a:xfrm>
        </p:spPr>
        <p:txBody>
          <a:bodyPr/>
          <a:lstStyle/>
          <a:p>
            <a:r>
              <a:rPr lang="en-US" sz="2400" dirty="0" err="1">
                <a:solidFill>
                  <a:srgbClr val="0B49CB"/>
                </a:solidFill>
                <a:latin typeface="Abadi"/>
              </a:rPr>
              <a:t>Streamlit</a:t>
            </a:r>
            <a:r>
              <a:rPr lang="en-US" sz="2400" dirty="0">
                <a:solidFill>
                  <a:srgbClr val="0B49CB"/>
                </a:solidFill>
                <a:latin typeface="Abadi"/>
              </a:rPr>
              <a:t> course recommender system app (screenshot 2)</a:t>
            </a:r>
            <a:br>
              <a:rPr lang="en-US" sz="2400" dirty="0">
                <a:solidFill>
                  <a:srgbClr val="0B49CB"/>
                </a:solidFill>
                <a:latin typeface="Abadi"/>
              </a:rPr>
            </a:br>
            <a:r>
              <a:rPr lang="en-US" sz="2400" dirty="0">
                <a:solidFill>
                  <a:srgbClr val="0B49CB"/>
                </a:solidFill>
                <a:latin typeface="Abadi"/>
              </a:rPr>
              <a:t>https://app2-8iudwu6jwezqbwdhtgsh24.streamlit.app/</a:t>
            </a:r>
          </a:p>
        </p:txBody>
      </p:sp>
    </p:spTree>
    <p:extLst>
      <p:ext uri="{BB962C8B-B14F-4D97-AF65-F5344CB8AC3E}">
        <p14:creationId xmlns:p14="http://schemas.microsoft.com/office/powerpoint/2010/main" val="41050864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4" name="Picture 33" descr="A network formed by white dots">
            <a:extLst>
              <a:ext uri="{FF2B5EF4-FFF2-40B4-BE49-F238E27FC236}">
                <a16:creationId xmlns:a16="http://schemas.microsoft.com/office/drawing/2014/main" id="{4B52705C-7CE4-B71D-4AB3-10AFBBD48868}"/>
              </a:ext>
            </a:extLst>
          </p:cNvPr>
          <p:cNvPicPr>
            <a:picLocks noChangeAspect="1"/>
          </p:cNvPicPr>
          <p:nvPr/>
        </p:nvPicPr>
        <p:blipFill>
          <a:blip r:embed="rId2"/>
          <a:srcRect l="39256" r="-1" b="-1"/>
          <a:stretch>
            <a:fillRect/>
          </a:stretch>
        </p:blipFill>
        <p:spPr>
          <a:xfrm>
            <a:off x="-1" y="-2"/>
            <a:ext cx="5410198" cy="6858002"/>
          </a:xfrm>
          <a:prstGeom prst="rect">
            <a:avLst/>
          </a:prstGeom>
        </p:spPr>
      </p:pic>
      <p:sp useBgFill="1">
        <p:nvSpPr>
          <p:cNvPr id="35" name="Rectangle 34">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0197" y="-1"/>
            <a:ext cx="678180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FB98079A-48C6-4E10-8AB1-B940BD1E42DF}"/>
              </a:ext>
            </a:extLst>
          </p:cNvPr>
          <p:cNvSpPr txBox="1">
            <a:spLocks/>
          </p:cNvSpPr>
          <p:nvPr/>
        </p:nvSpPr>
        <p:spPr>
          <a:xfrm>
            <a:off x="5798984" y="-80217"/>
            <a:ext cx="4165505" cy="96496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dirty="0">
                <a:solidFill>
                  <a:srgbClr val="0948CB"/>
                </a:solidFill>
                <a:latin typeface="Abadi" panose="020B0604020104020204" pitchFamily="34" charset="0"/>
                <a:ea typeface="+mj-ea"/>
                <a:cs typeface="+mj-cs"/>
              </a:rPr>
              <a:t>Conclusions</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4294967295"/>
          </p:nvPr>
        </p:nvSpPr>
        <p:spPr>
          <a:xfrm>
            <a:off x="5522192" y="761176"/>
            <a:ext cx="6488575" cy="5996453"/>
          </a:xfrm>
          <a:prstGeom prst="rect">
            <a:avLst/>
          </a:prstGeom>
        </p:spPr>
        <p:txBody>
          <a:bodyPr vert="horz" lIns="91440" tIns="45720" rIns="91440" bIns="45720" rtlCol="0" anchor="ctr">
            <a:noAutofit/>
          </a:bodyPr>
          <a:lstStyle/>
          <a:p>
            <a:pPr>
              <a:spcBef>
                <a:spcPts val="1400"/>
              </a:spcBef>
            </a:pPr>
            <a:r>
              <a:rPr lang="en-US" sz="1400" dirty="0">
                <a:solidFill>
                  <a:srgbClr val="00B050"/>
                </a:solidFill>
                <a:latin typeface="Abadi" panose="020B0604020104020204" pitchFamily="34" charset="0"/>
              </a:rPr>
              <a:t>Content based </a:t>
            </a:r>
            <a:r>
              <a:rPr lang="en-US" sz="1400" dirty="0">
                <a:solidFill>
                  <a:srgbClr val="1C7DDB"/>
                </a:solidFill>
                <a:latin typeface="Abadi" panose="020B0604020104020204" pitchFamily="34" charset="0"/>
              </a:rPr>
              <a:t>recommender systems performed </a:t>
            </a:r>
            <a:r>
              <a:rPr lang="en-US" sz="1400" dirty="0">
                <a:solidFill>
                  <a:srgbClr val="00B050"/>
                </a:solidFill>
                <a:latin typeface="Abadi" panose="020B0604020104020204" pitchFamily="34" charset="0"/>
              </a:rPr>
              <a:t>better</a:t>
            </a:r>
            <a:r>
              <a:rPr lang="en-US" sz="1400" dirty="0">
                <a:solidFill>
                  <a:srgbClr val="1C7DDB"/>
                </a:solidFill>
                <a:latin typeface="Abadi" panose="020B0604020104020204" pitchFamily="34" charset="0"/>
              </a:rPr>
              <a:t> than </a:t>
            </a:r>
            <a:r>
              <a:rPr lang="en-US" sz="1400" dirty="0">
                <a:solidFill>
                  <a:srgbClr val="00B050"/>
                </a:solidFill>
                <a:latin typeface="Abadi" panose="020B0604020104020204" pitchFamily="34" charset="0"/>
              </a:rPr>
              <a:t>collaborative-filtering</a:t>
            </a:r>
            <a:r>
              <a:rPr lang="en-US" sz="1400" dirty="0">
                <a:solidFill>
                  <a:srgbClr val="1C7DDB"/>
                </a:solidFill>
                <a:latin typeface="Abadi" panose="020B0604020104020204" pitchFamily="34" charset="0"/>
              </a:rPr>
              <a:t> recommender systems for our dataset. As can be seen from </a:t>
            </a:r>
            <a:r>
              <a:rPr lang="en-US" sz="1400" dirty="0">
                <a:solidFill>
                  <a:srgbClr val="FFC000"/>
                </a:solidFill>
                <a:latin typeface="Abadi" panose="020B0604020104020204" pitchFamily="34" charset="0"/>
              </a:rPr>
              <a:t>Fig 17</a:t>
            </a:r>
            <a:r>
              <a:rPr lang="en-US" sz="1400" dirty="0">
                <a:solidFill>
                  <a:srgbClr val="1C7DDB"/>
                </a:solidFill>
                <a:latin typeface="Abadi" panose="020B0604020104020204" pitchFamily="34" charset="0"/>
              </a:rPr>
              <a:t>, the best RMSE is for the </a:t>
            </a:r>
            <a:r>
              <a:rPr lang="en-US" sz="1400" dirty="0">
                <a:solidFill>
                  <a:srgbClr val="00B050"/>
                </a:solidFill>
                <a:latin typeface="Abadi" panose="020B0604020104020204" pitchFamily="34" charset="0"/>
              </a:rPr>
              <a:t>neural network </a:t>
            </a:r>
            <a:r>
              <a:rPr lang="en-US" sz="1400" dirty="0">
                <a:solidFill>
                  <a:srgbClr val="1C7DDB"/>
                </a:solidFill>
                <a:latin typeface="Abadi" panose="020B0604020104020204" pitchFamily="34" charset="0"/>
              </a:rPr>
              <a:t>model and that predicted all ratings of 4, which is the middle value in a rating system of 3, 4 and 5. </a:t>
            </a:r>
            <a:r>
              <a:rPr lang="en-US" sz="1400" dirty="0">
                <a:solidFill>
                  <a:srgbClr val="1C7DDB"/>
                </a:solidFill>
                <a:highlight>
                  <a:srgbClr val="FFFF00"/>
                </a:highlight>
                <a:latin typeface="Abadi" panose="020B0604020104020204" pitchFamily="34" charset="0"/>
              </a:rPr>
              <a:t>We rule these out as candidates for our recommender system</a:t>
            </a:r>
            <a:r>
              <a:rPr lang="en-US" sz="1400" dirty="0">
                <a:solidFill>
                  <a:srgbClr val="1C7DDB"/>
                </a:solidFill>
                <a:latin typeface="Abadi" panose="020B0604020104020204" pitchFamily="34" charset="0"/>
              </a:rPr>
              <a:t>.</a:t>
            </a:r>
          </a:p>
          <a:p>
            <a:pPr>
              <a:spcBef>
                <a:spcPts val="1400"/>
              </a:spcBef>
            </a:pPr>
            <a:r>
              <a:rPr lang="en-US" sz="1400" dirty="0">
                <a:solidFill>
                  <a:srgbClr val="1C7DDB"/>
                </a:solidFill>
                <a:latin typeface="Abadi" panose="020B0604020104020204" pitchFamily="34" charset="0"/>
              </a:rPr>
              <a:t>For the 3 content-based recommenders:</a:t>
            </a:r>
          </a:p>
          <a:p>
            <a:pPr lvl="1">
              <a:spcBef>
                <a:spcPts val="1400"/>
              </a:spcBef>
            </a:pPr>
            <a:r>
              <a:rPr lang="en-US" sz="1400" dirty="0">
                <a:solidFill>
                  <a:srgbClr val="00B050"/>
                </a:solidFill>
                <a:latin typeface="Abadi" panose="020B0604020104020204" pitchFamily="34" charset="0"/>
              </a:rPr>
              <a:t>Clustering content-based </a:t>
            </a:r>
            <a:r>
              <a:rPr lang="en-US" sz="1400" dirty="0">
                <a:solidFill>
                  <a:srgbClr val="1C7DDB"/>
                </a:solidFill>
                <a:latin typeface="Abadi" panose="020B0604020104020204" pitchFamily="34" charset="0"/>
              </a:rPr>
              <a:t>recommenders have the consideration that </a:t>
            </a:r>
            <a:r>
              <a:rPr lang="en-US" sz="1400" dirty="0">
                <a:solidFill>
                  <a:srgbClr val="00B050"/>
                </a:solidFill>
                <a:latin typeface="Abadi" panose="020B0604020104020204" pitchFamily="34" charset="0"/>
              </a:rPr>
              <a:t>some clusters </a:t>
            </a:r>
            <a:r>
              <a:rPr lang="en-US" sz="1400" dirty="0">
                <a:solidFill>
                  <a:srgbClr val="1C7DDB"/>
                </a:solidFill>
                <a:latin typeface="Abadi" panose="020B0604020104020204" pitchFamily="34" charset="0"/>
              </a:rPr>
              <a:t>are </a:t>
            </a:r>
            <a:r>
              <a:rPr lang="en-US" sz="1400" dirty="0">
                <a:solidFill>
                  <a:srgbClr val="00B050"/>
                </a:solidFill>
                <a:latin typeface="Abadi" panose="020B0604020104020204" pitchFamily="34" charset="0"/>
              </a:rPr>
              <a:t>filtered out </a:t>
            </a:r>
            <a:r>
              <a:rPr lang="en-US" sz="1400" dirty="0">
                <a:solidFill>
                  <a:srgbClr val="1C7DDB"/>
                </a:solidFill>
                <a:latin typeface="Abadi" panose="020B0604020104020204" pitchFamily="34" charset="0"/>
              </a:rPr>
              <a:t>for having too few entries, but this can be </a:t>
            </a:r>
            <a:r>
              <a:rPr lang="en-US" sz="1400" dirty="0">
                <a:solidFill>
                  <a:srgbClr val="00B050"/>
                </a:solidFill>
                <a:latin typeface="Abadi" panose="020B0604020104020204" pitchFamily="34" charset="0"/>
              </a:rPr>
              <a:t>remedied</a:t>
            </a:r>
            <a:r>
              <a:rPr lang="en-US" sz="1400" dirty="0">
                <a:solidFill>
                  <a:srgbClr val="1C7DDB"/>
                </a:solidFill>
                <a:latin typeface="Abadi" panose="020B0604020104020204" pitchFamily="34" charset="0"/>
              </a:rPr>
              <a:t> by adjusting the </a:t>
            </a:r>
            <a:r>
              <a:rPr lang="en-US" sz="1400" dirty="0">
                <a:solidFill>
                  <a:srgbClr val="00B050"/>
                </a:solidFill>
                <a:latin typeface="Abadi" panose="020B0604020104020204" pitchFamily="34" charset="0"/>
              </a:rPr>
              <a:t>value of k </a:t>
            </a:r>
            <a:r>
              <a:rPr lang="en-US" sz="1400" dirty="0">
                <a:solidFill>
                  <a:srgbClr val="1C7DDB"/>
                </a:solidFill>
                <a:latin typeface="Abadi" panose="020B0604020104020204" pitchFamily="34" charset="0"/>
              </a:rPr>
              <a:t>in </a:t>
            </a:r>
            <a:r>
              <a:rPr lang="en-US" sz="1400" dirty="0" err="1">
                <a:solidFill>
                  <a:srgbClr val="1C7DDB"/>
                </a:solidFill>
                <a:latin typeface="Abadi" panose="020B0604020104020204" pitchFamily="34" charset="0"/>
              </a:rPr>
              <a:t>KMeans</a:t>
            </a:r>
            <a:r>
              <a:rPr lang="en-US" sz="1400" dirty="0">
                <a:solidFill>
                  <a:srgbClr val="1C7DDB"/>
                </a:solidFill>
                <a:latin typeface="Abadi" panose="020B0604020104020204" pitchFamily="34" charset="0"/>
              </a:rPr>
              <a:t>. There is also a scalability issue: as the number of genres on our platform increase, the features in the user profiles will increase. This can be mitigated somewhat by using </a:t>
            </a:r>
            <a:r>
              <a:rPr lang="en-US" sz="1400" dirty="0">
                <a:solidFill>
                  <a:srgbClr val="00B050"/>
                </a:solidFill>
                <a:latin typeface="Abadi" panose="020B0604020104020204" pitchFamily="34" charset="0"/>
              </a:rPr>
              <a:t>PCA</a:t>
            </a:r>
            <a:r>
              <a:rPr lang="en-US" sz="1400" dirty="0">
                <a:solidFill>
                  <a:srgbClr val="1C7DDB"/>
                </a:solidFill>
                <a:latin typeface="Abadi" panose="020B0604020104020204" pitchFamily="34" charset="0"/>
              </a:rPr>
              <a:t> and while this may become an issue in the future, it only </a:t>
            </a:r>
            <a:r>
              <a:rPr lang="en-US" sz="1400" dirty="0">
                <a:solidFill>
                  <a:srgbClr val="1C7DDB"/>
                </a:solidFill>
                <a:highlight>
                  <a:srgbClr val="FFFF00"/>
                </a:highlight>
                <a:latin typeface="Abadi" panose="020B0604020104020204" pitchFamily="34" charset="0"/>
              </a:rPr>
              <a:t>scales as O(n).</a:t>
            </a:r>
            <a:r>
              <a:rPr lang="en-US" sz="1400" dirty="0">
                <a:solidFill>
                  <a:srgbClr val="1C7DDB"/>
                </a:solidFill>
                <a:latin typeface="Abadi" panose="020B0604020104020204" pitchFamily="34" charset="0"/>
              </a:rPr>
              <a:t> On the downside, this is a </a:t>
            </a:r>
            <a:r>
              <a:rPr lang="en-US" sz="1400" dirty="0">
                <a:solidFill>
                  <a:srgbClr val="00B050"/>
                </a:solidFill>
                <a:latin typeface="Abadi" panose="020B0604020104020204" pitchFamily="34" charset="0"/>
              </a:rPr>
              <a:t>more involved process </a:t>
            </a:r>
            <a:r>
              <a:rPr lang="en-US" sz="1400" dirty="0">
                <a:solidFill>
                  <a:srgbClr val="1C7DDB"/>
                </a:solidFill>
                <a:latin typeface="Abadi" panose="020B0604020104020204" pitchFamily="34" charset="0"/>
              </a:rPr>
              <a:t>than the other content-base recommenders.</a:t>
            </a:r>
          </a:p>
          <a:p>
            <a:pPr lvl="1">
              <a:spcBef>
                <a:spcPts val="1400"/>
              </a:spcBef>
            </a:pPr>
            <a:r>
              <a:rPr lang="en-US" sz="1400" dirty="0">
                <a:solidFill>
                  <a:srgbClr val="00B050"/>
                </a:solidFill>
                <a:latin typeface="Abadi" panose="020B0604020104020204" pitchFamily="34" charset="0"/>
              </a:rPr>
              <a:t>Course similarity </a:t>
            </a:r>
            <a:r>
              <a:rPr lang="en-US" sz="1400" dirty="0">
                <a:solidFill>
                  <a:srgbClr val="1C7DDB"/>
                </a:solidFill>
                <a:latin typeface="Abadi" panose="020B0604020104020204" pitchFamily="34" charset="0"/>
              </a:rPr>
              <a:t>score models have </a:t>
            </a:r>
            <a:r>
              <a:rPr lang="en-US" sz="1400" dirty="0">
                <a:solidFill>
                  <a:srgbClr val="00B050"/>
                </a:solidFill>
                <a:latin typeface="Abadi" panose="020B0604020104020204" pitchFamily="34" charset="0"/>
              </a:rPr>
              <a:t>no hyperparameters</a:t>
            </a:r>
            <a:r>
              <a:rPr lang="en-US" sz="1400" dirty="0">
                <a:solidFill>
                  <a:srgbClr val="1C7DDB"/>
                </a:solidFill>
                <a:latin typeface="Abadi" panose="020B0604020104020204" pitchFamily="34" charset="0"/>
              </a:rPr>
              <a:t>, but it does require calculating the similarities between all </a:t>
            </a:r>
            <a:r>
              <a:rPr lang="en-US" sz="1400" dirty="0">
                <a:solidFill>
                  <a:srgbClr val="00B050"/>
                </a:solidFill>
                <a:latin typeface="Abadi" panose="020B0604020104020204" pitchFamily="34" charset="0"/>
              </a:rPr>
              <a:t>pairs of courses</a:t>
            </a:r>
            <a:r>
              <a:rPr lang="en-US" sz="1400" dirty="0">
                <a:solidFill>
                  <a:srgbClr val="1C7DDB"/>
                </a:solidFill>
                <a:latin typeface="Abadi" panose="020B0604020104020204" pitchFamily="34" charset="0"/>
              </a:rPr>
              <a:t>, which </a:t>
            </a:r>
            <a:r>
              <a:rPr lang="en-US" sz="1400" dirty="0">
                <a:solidFill>
                  <a:srgbClr val="1C7DDB"/>
                </a:solidFill>
                <a:highlight>
                  <a:srgbClr val="FFFF00"/>
                </a:highlight>
                <a:latin typeface="Abadi" panose="020B0604020104020204" pitchFamily="34" charset="0"/>
              </a:rPr>
              <a:t>scales as O(n^2).</a:t>
            </a:r>
            <a:r>
              <a:rPr lang="en-US" sz="1400" dirty="0">
                <a:solidFill>
                  <a:srgbClr val="1C7DDB"/>
                </a:solidFill>
                <a:latin typeface="Abadi" panose="020B0604020104020204" pitchFamily="34" charset="0"/>
              </a:rPr>
              <a:t> However, while the scaling is of a higher order, the calculation does not need to be done unless a new course is added, whereas </a:t>
            </a:r>
            <a:r>
              <a:rPr lang="en-US" sz="1400" dirty="0">
                <a:solidFill>
                  <a:srgbClr val="00B050"/>
                </a:solidFill>
                <a:latin typeface="Abadi" panose="020B0604020104020204" pitchFamily="34" charset="0"/>
              </a:rPr>
              <a:t>users</a:t>
            </a:r>
            <a:r>
              <a:rPr lang="en-US" sz="1400" dirty="0">
                <a:solidFill>
                  <a:srgbClr val="1C7DDB"/>
                </a:solidFill>
                <a:latin typeface="Abadi" panose="020B0604020104020204" pitchFamily="34" charset="0"/>
              </a:rPr>
              <a:t> will </a:t>
            </a:r>
            <a:r>
              <a:rPr lang="en-US" sz="1400" dirty="0">
                <a:solidFill>
                  <a:srgbClr val="00B050"/>
                </a:solidFill>
                <a:latin typeface="Abadi" panose="020B0604020104020204" pitchFamily="34" charset="0"/>
              </a:rPr>
              <a:t>complete courses </a:t>
            </a:r>
            <a:r>
              <a:rPr lang="en-US" sz="1400" dirty="0">
                <a:solidFill>
                  <a:srgbClr val="1C7DDB"/>
                </a:solidFill>
                <a:latin typeface="Abadi" panose="020B0604020104020204" pitchFamily="34" charset="0"/>
              </a:rPr>
              <a:t>relatively </a:t>
            </a:r>
            <a:r>
              <a:rPr lang="en-US" sz="1400" dirty="0">
                <a:solidFill>
                  <a:srgbClr val="00B050"/>
                </a:solidFill>
                <a:latin typeface="Abadi" panose="020B0604020104020204" pitchFamily="34" charset="0"/>
              </a:rPr>
              <a:t>more often</a:t>
            </a:r>
            <a:r>
              <a:rPr lang="en-US" sz="1400" dirty="0">
                <a:solidFill>
                  <a:srgbClr val="1C7DDB"/>
                </a:solidFill>
                <a:latin typeface="Abadi" panose="020B0604020104020204" pitchFamily="34" charset="0"/>
              </a:rPr>
              <a:t>.</a:t>
            </a:r>
          </a:p>
          <a:p>
            <a:pPr lvl="1">
              <a:spcBef>
                <a:spcPts val="1400"/>
              </a:spcBef>
            </a:pPr>
            <a:r>
              <a:rPr lang="en-US" sz="1400" dirty="0">
                <a:solidFill>
                  <a:srgbClr val="00B050"/>
                </a:solidFill>
                <a:latin typeface="Abadi" panose="020B0604020104020204" pitchFamily="34" charset="0"/>
              </a:rPr>
              <a:t>User profile </a:t>
            </a:r>
            <a:r>
              <a:rPr lang="en-US" sz="1400" dirty="0">
                <a:solidFill>
                  <a:srgbClr val="1C7DDB"/>
                </a:solidFill>
                <a:latin typeface="Abadi" panose="020B0604020104020204" pitchFamily="34" charset="0"/>
              </a:rPr>
              <a:t>recommender systems only rely on </a:t>
            </a:r>
            <a:r>
              <a:rPr lang="en-US" sz="1400" dirty="0">
                <a:solidFill>
                  <a:srgbClr val="00B050"/>
                </a:solidFill>
                <a:latin typeface="Abadi" panose="020B0604020104020204" pitchFamily="34" charset="0"/>
              </a:rPr>
              <a:t>dot products</a:t>
            </a:r>
            <a:r>
              <a:rPr lang="en-US" sz="1400" dirty="0">
                <a:solidFill>
                  <a:srgbClr val="1C7DDB"/>
                </a:solidFill>
                <a:latin typeface="Abadi" panose="020B0604020104020204" pitchFamily="34" charset="0"/>
              </a:rPr>
              <a:t>, but the profile vectors need to be </a:t>
            </a:r>
            <a:r>
              <a:rPr lang="en-US" sz="1400" dirty="0">
                <a:solidFill>
                  <a:srgbClr val="00B050"/>
                </a:solidFill>
                <a:latin typeface="Abadi" panose="020B0604020104020204" pitchFamily="34" charset="0"/>
              </a:rPr>
              <a:t>updated</a:t>
            </a:r>
            <a:r>
              <a:rPr lang="en-US" sz="1400" dirty="0">
                <a:solidFill>
                  <a:srgbClr val="1C7DDB"/>
                </a:solidFill>
                <a:latin typeface="Abadi" panose="020B0604020104020204" pitchFamily="34" charset="0"/>
              </a:rPr>
              <a:t> every time a </a:t>
            </a:r>
            <a:r>
              <a:rPr lang="en-US" sz="1400" dirty="0">
                <a:solidFill>
                  <a:srgbClr val="00B050"/>
                </a:solidFill>
                <a:latin typeface="Abadi" panose="020B0604020104020204" pitchFamily="34" charset="0"/>
              </a:rPr>
              <a:t>user completes a course </a:t>
            </a:r>
            <a:r>
              <a:rPr lang="en-US" sz="1400" dirty="0">
                <a:solidFill>
                  <a:srgbClr val="1C7DDB"/>
                </a:solidFill>
                <a:latin typeface="Abadi" panose="020B0604020104020204" pitchFamily="34" charset="0"/>
              </a:rPr>
              <a:t>so it </a:t>
            </a:r>
            <a:r>
              <a:rPr lang="en-US" sz="1400" dirty="0">
                <a:solidFill>
                  <a:srgbClr val="1C7DDB"/>
                </a:solidFill>
                <a:highlight>
                  <a:srgbClr val="FFFF00"/>
                </a:highlight>
                <a:latin typeface="Abadi" panose="020B0604020104020204" pitchFamily="34" charset="0"/>
              </a:rPr>
              <a:t>scales as O(n)</a:t>
            </a:r>
            <a:r>
              <a:rPr lang="en-US" sz="1400" dirty="0">
                <a:solidFill>
                  <a:srgbClr val="1C7DDB"/>
                </a:solidFill>
                <a:latin typeface="Abadi" panose="020B0604020104020204" pitchFamily="34" charset="0"/>
              </a:rPr>
              <a:t>, which may be more often than new courses are added. In addition, the user profiles may </a:t>
            </a:r>
            <a:r>
              <a:rPr lang="en-US" sz="1400" dirty="0">
                <a:solidFill>
                  <a:srgbClr val="00B050"/>
                </a:solidFill>
                <a:latin typeface="Abadi" panose="020B0604020104020204" pitchFamily="34" charset="0"/>
              </a:rPr>
              <a:t>not</a:t>
            </a:r>
            <a:r>
              <a:rPr lang="en-US" sz="1400" dirty="0">
                <a:solidFill>
                  <a:srgbClr val="1C7DDB"/>
                </a:solidFill>
                <a:latin typeface="Abadi" panose="020B0604020104020204" pitchFamily="34" charset="0"/>
              </a:rPr>
              <a:t> give as </a:t>
            </a:r>
            <a:r>
              <a:rPr lang="en-US" sz="1400" dirty="0">
                <a:solidFill>
                  <a:srgbClr val="00B050"/>
                </a:solidFill>
                <a:latin typeface="Abadi" panose="020B0604020104020204" pitchFamily="34" charset="0"/>
              </a:rPr>
              <a:t>tailored</a:t>
            </a:r>
            <a:r>
              <a:rPr lang="en-US" sz="1400" dirty="0">
                <a:solidFill>
                  <a:srgbClr val="1C7DDB"/>
                </a:solidFill>
                <a:latin typeface="Abadi" panose="020B0604020104020204" pitchFamily="34" charset="0"/>
              </a:rPr>
              <a:t> results as course similarities as those models may pick up on specific words in previously taken courses.</a:t>
            </a:r>
          </a:p>
          <a:p>
            <a:pPr>
              <a:spcBef>
                <a:spcPts val="1400"/>
              </a:spcBef>
            </a:pPr>
            <a:r>
              <a:rPr lang="en-US" sz="1400" dirty="0">
                <a:solidFill>
                  <a:srgbClr val="1C7DDB"/>
                </a:solidFill>
                <a:highlight>
                  <a:srgbClr val="FFFF00"/>
                </a:highlight>
                <a:latin typeface="Abadi" panose="020B0604020104020204" pitchFamily="34" charset="0"/>
              </a:rPr>
              <a:t>We believe that course similarity scores are the best choice for our company.</a:t>
            </a:r>
          </a:p>
        </p:txBody>
      </p:sp>
    </p:spTree>
    <p:extLst>
      <p:ext uri="{BB962C8B-B14F-4D97-AF65-F5344CB8AC3E}">
        <p14:creationId xmlns:p14="http://schemas.microsoft.com/office/powerpoint/2010/main" val="16301236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descr="Stack of files">
            <a:extLst>
              <a:ext uri="{FF2B5EF4-FFF2-40B4-BE49-F238E27FC236}">
                <a16:creationId xmlns:a16="http://schemas.microsoft.com/office/drawing/2014/main" id="{53AEE1CD-4CCA-6A72-5AC7-F000748C0397}"/>
              </a:ext>
            </a:extLst>
          </p:cNvPr>
          <p:cNvPicPr>
            <a:picLocks noChangeAspect="1"/>
          </p:cNvPicPr>
          <p:nvPr/>
        </p:nvPicPr>
        <p:blipFill>
          <a:blip r:embed="rId3"/>
          <a:srcRect l="4476" r="1406" b="-1"/>
          <a:stretch>
            <a:fillRect/>
          </a:stretch>
        </p:blipFill>
        <p:spPr>
          <a:xfrm>
            <a:off x="1" y="10"/>
            <a:ext cx="9669642" cy="6857990"/>
          </a:xfrm>
          <a:prstGeom prst="rect">
            <a:avLst/>
          </a:prstGeom>
        </p:spPr>
      </p:pic>
      <p:sp>
        <p:nvSpPr>
          <p:cNvPr id="19" name="Rectangle 18">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itle 1">
            <a:extLst>
              <a:ext uri="{FF2B5EF4-FFF2-40B4-BE49-F238E27FC236}">
                <a16:creationId xmlns:a16="http://schemas.microsoft.com/office/drawing/2014/main" id="{60F8A56C-5EE1-4DBF-842D-C2A130AA680E}"/>
              </a:ext>
            </a:extLst>
          </p:cNvPr>
          <p:cNvSpPr txBox="1">
            <a:spLocks/>
          </p:cNvSpPr>
          <p:nvPr/>
        </p:nvSpPr>
        <p:spPr>
          <a:xfrm>
            <a:off x="7531610" y="365125"/>
            <a:ext cx="3822189" cy="189991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pPr>
              <a:spcAft>
                <a:spcPts val="600"/>
              </a:spcAft>
            </a:pPr>
            <a:r>
              <a:rPr lang="en-US">
                <a:solidFill>
                  <a:schemeClr val="tx1"/>
                </a:solidFill>
                <a:latin typeface="+mj-lt"/>
                <a:ea typeface="+mj-ea"/>
                <a:cs typeface="+mj-cs"/>
              </a:rPr>
              <a:t>Appendix</a:t>
            </a:r>
          </a:p>
        </p:txBody>
      </p:sp>
      <p:sp>
        <p:nvSpPr>
          <p:cNvPr id="5" name="Content Placeholder 3">
            <a:extLst>
              <a:ext uri="{FF2B5EF4-FFF2-40B4-BE49-F238E27FC236}">
                <a16:creationId xmlns:a16="http://schemas.microsoft.com/office/drawing/2014/main" id="{28684E62-A9F8-4E7A-AB01-78893062A1B4}"/>
              </a:ext>
            </a:extLst>
          </p:cNvPr>
          <p:cNvSpPr>
            <a:spLocks noGrp="1"/>
          </p:cNvSpPr>
          <p:nvPr>
            <p:ph sz="half" idx="4294967295"/>
          </p:nvPr>
        </p:nvSpPr>
        <p:spPr>
          <a:xfrm>
            <a:off x="7531610" y="2434201"/>
            <a:ext cx="3822189" cy="3742762"/>
          </a:xfrm>
          <a:prstGeom prst="rect">
            <a:avLst/>
          </a:prstGeom>
        </p:spPr>
        <p:txBody>
          <a:bodyPr vert="horz" lIns="91440" tIns="45720" rIns="91440" bIns="45720" rtlCol="0">
            <a:normAutofit/>
          </a:bodyPr>
          <a:lstStyle/>
          <a:p>
            <a:pPr>
              <a:spcBef>
                <a:spcPts val="1400"/>
              </a:spcBef>
            </a:pPr>
            <a:r>
              <a:rPr lang="en-US" sz="2000"/>
              <a:t>All raw files for this course can be found in the raw files folder:</a:t>
            </a:r>
          </a:p>
          <a:p>
            <a:pPr lvl="1">
              <a:spcBef>
                <a:spcPts val="1400"/>
              </a:spcBef>
            </a:pPr>
            <a:r>
              <a:rPr lang="en-US" sz="2000"/>
              <a:t>https://github.com/vishpuro/Streamlit2.git</a:t>
            </a:r>
          </a:p>
          <a:p>
            <a:pPr>
              <a:spcBef>
                <a:spcPts val="1400"/>
              </a:spcBef>
            </a:pPr>
            <a:r>
              <a:rPr lang="en-US" sz="2000"/>
              <a:t>The streamlit app can be found</a:t>
            </a:r>
          </a:p>
          <a:p>
            <a:pPr lvl="1">
              <a:spcBef>
                <a:spcPts val="1400"/>
              </a:spcBef>
            </a:pPr>
            <a:r>
              <a:rPr lang="en-US" sz="2000"/>
              <a:t>https://app2-8iudwu6jwezqbwdhtgsh24.streamlit.app/ </a:t>
            </a:r>
          </a:p>
        </p:txBody>
      </p:sp>
      <p:sp>
        <p:nvSpPr>
          <p:cNvPr id="6" name="Slide Number Placeholder 5">
            <a:extLst>
              <a:ext uri="{FF2B5EF4-FFF2-40B4-BE49-F238E27FC236}">
                <a16:creationId xmlns:a16="http://schemas.microsoft.com/office/drawing/2014/main" id="{E7525D5A-386D-C541-9D42-BBDEA82289E4}"/>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defRPr/>
            </a:pPr>
            <a:fld id="{5075537C-CA84-1446-933C-8E9D027F9201}" type="slidenum">
              <a:rPr lang="en-US" sz="1200" smtClean="0">
                <a:solidFill>
                  <a:prstClr val="black">
                    <a:tint val="75000"/>
                  </a:prstClr>
                </a:solidFill>
                <a:latin typeface="Calibri" panose="020F0502020204030204"/>
              </a:rPr>
              <a:pPr>
                <a:spcAft>
                  <a:spcPts val="600"/>
                </a:spcAft>
                <a:defRPr/>
              </a:pPr>
              <a:t>25</a:t>
            </a:fld>
            <a:endParaRPr lang="en-US" sz="1200">
              <a:solidFill>
                <a:prstClr val="black">
                  <a:tint val="75000"/>
                </a:prstClr>
              </a:solidFill>
              <a:latin typeface="Calibri" panose="020F0502020204030204"/>
            </a:endParaRPr>
          </a:p>
        </p:txBody>
      </p:sp>
    </p:spTree>
    <p:extLst>
      <p:ext uri="{BB962C8B-B14F-4D97-AF65-F5344CB8AC3E}">
        <p14:creationId xmlns:p14="http://schemas.microsoft.com/office/powerpoint/2010/main" val="34100085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2403FD9-22AB-4833-9FE0-E1E67C96862D}"/>
              </a:ext>
            </a:extLst>
          </p:cNvPr>
          <p:cNvSpPr>
            <a:spLocks noGrp="1"/>
          </p:cNvSpPr>
          <p:nvPr>
            <p:ph type="sldNum" sz="quarter" idx="12"/>
          </p:nvPr>
        </p:nvSpPr>
        <p:spPr/>
        <p:txBody>
          <a:bodyPr anchor="ctr">
            <a:normAutofit/>
          </a:bodyPr>
          <a:lstStyle/>
          <a:p>
            <a:pPr>
              <a:spcAft>
                <a:spcPts val="600"/>
              </a:spcAft>
            </a:pPr>
            <a:fld id="{5075537C-CA84-1446-933C-8E9D027F9201}" type="slidenum">
              <a:rPr lang="en-US" smtClean="0"/>
              <a:pPr>
                <a:spcAft>
                  <a:spcPts val="600"/>
                </a:spcAft>
              </a:pPr>
              <a:t>3</a:t>
            </a:fld>
            <a:endParaRPr lang="en-US" dirty="0"/>
          </a:p>
        </p:txBody>
      </p:sp>
      <p:sp>
        <p:nvSpPr>
          <p:cNvPr id="19" name="Title 1">
            <a:extLst>
              <a:ext uri="{FF2B5EF4-FFF2-40B4-BE49-F238E27FC236}">
                <a16:creationId xmlns:a16="http://schemas.microsoft.com/office/drawing/2014/main" id="{6CA66F18-AF00-434A-AB3C-61097BEAE5FA}"/>
              </a:ext>
            </a:extLst>
          </p:cNvPr>
          <p:cNvSpPr txBox="1">
            <a:spLocks/>
          </p:cNvSpPr>
          <p:nvPr/>
        </p:nvSpPr>
        <p:spPr>
          <a:xfrm>
            <a:off x="828068" y="538650"/>
            <a:ext cx="10530114" cy="54904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rgbClr val="005493"/>
                </a:solidFill>
                <a:latin typeface="IBM Plex Mono SemiBold" panose="020B0709050203000203" pitchFamily="49" charset="0"/>
                <a:ea typeface="IBM Plex Mono SemiBold" panose="020B0709050203000203" pitchFamily="49" charset="0"/>
                <a:cs typeface="IBM Plex Mono SemiBold" panose="020B0709050203000203" pitchFamily="49" charset="0"/>
              </a:defRPr>
            </a:lvl1pPr>
          </a:lstStyle>
          <a:p>
            <a:r>
              <a:rPr lang="en-US" dirty="0">
                <a:solidFill>
                  <a:srgbClr val="0B49CB"/>
                </a:solidFill>
                <a:latin typeface="Abadi"/>
              </a:rPr>
              <a:t>Introduction</a:t>
            </a:r>
            <a:endParaRPr lang="en-US" dirty="0">
              <a:solidFill>
                <a:srgbClr val="0B49CB"/>
              </a:solidFill>
            </a:endParaRPr>
          </a:p>
        </p:txBody>
      </p:sp>
      <p:sp>
        <p:nvSpPr>
          <p:cNvPr id="5" name="Content Placeholder 2">
            <a:extLst>
              <a:ext uri="{FF2B5EF4-FFF2-40B4-BE49-F238E27FC236}">
                <a16:creationId xmlns:a16="http://schemas.microsoft.com/office/drawing/2014/main" id="{8E999A1B-8752-489F-A63B-EA2F60186B52}"/>
              </a:ext>
            </a:extLst>
          </p:cNvPr>
          <p:cNvSpPr txBox="1">
            <a:spLocks/>
          </p:cNvSpPr>
          <p:nvPr/>
        </p:nvSpPr>
        <p:spPr>
          <a:xfrm>
            <a:off x="958697" y="1833743"/>
            <a:ext cx="9134302" cy="40134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0070C0"/>
                </a:solidFill>
                <a:latin typeface="IBM Plex Mono Text" panose="020B0509050203000203" pitchFamily="49"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0070C0"/>
                </a:solidFill>
                <a:latin typeface="IBM Plex Mono Text" panose="020B0509050203000203" pitchFamily="49"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0070C0"/>
                </a:solidFill>
                <a:latin typeface="IBM Plex Mono Text" panose="020B0509050203000203" pitchFamily="49"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0070C0"/>
                </a:solidFill>
                <a:latin typeface="IBM Plex Mono Text" panose="020B0509050203000203" pitchFamily="49"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spcBef>
                <a:spcPts val="1400"/>
              </a:spcBef>
              <a:buFont typeface="Wingdings" panose="05000000000000000000" pitchFamily="2" charset="2"/>
              <a:buChar char="Ø"/>
            </a:pPr>
            <a:r>
              <a:rPr lang="en-US" sz="2000" dirty="0">
                <a:solidFill>
                  <a:srgbClr val="1C7DDB"/>
                </a:solidFill>
                <a:latin typeface="Abadi" panose="020B0604020104020204" pitchFamily="34" charset="0"/>
              </a:rPr>
              <a:t>Our company hosts courses on our online platform; however, we currently have no way of recommending new courses to our users.</a:t>
            </a:r>
          </a:p>
          <a:p>
            <a:pPr>
              <a:spcBef>
                <a:spcPts val="1400"/>
              </a:spcBef>
              <a:buFont typeface="Wingdings" panose="05000000000000000000" pitchFamily="2" charset="2"/>
              <a:buChar char="Ø"/>
            </a:pPr>
            <a:r>
              <a:rPr lang="en-US" sz="2000" dirty="0">
                <a:solidFill>
                  <a:srgbClr val="1C7DDB"/>
                </a:solidFill>
                <a:latin typeface="Abadi" panose="020B0604020104020204" pitchFamily="34" charset="0"/>
              </a:rPr>
              <a:t>Our aim is to explore content and collaborative based recommender systems, how they work and to determine which of them performs best with our data.</a:t>
            </a:r>
          </a:p>
          <a:p>
            <a:pPr>
              <a:spcBef>
                <a:spcPts val="1400"/>
              </a:spcBef>
              <a:buFont typeface="Wingdings" panose="05000000000000000000" pitchFamily="2" charset="2"/>
              <a:buChar char="Ø"/>
            </a:pPr>
            <a:r>
              <a:rPr lang="en-US" sz="2000" dirty="0">
                <a:solidFill>
                  <a:srgbClr val="1C7DDB"/>
                </a:solidFill>
                <a:latin typeface="Abadi" panose="020B0604020104020204" pitchFamily="34" charset="0"/>
              </a:rPr>
              <a:t>A secondary aim is to create a prototype app that will demonstrate the recommender system to the management team.</a:t>
            </a:r>
          </a:p>
          <a:p>
            <a:pPr>
              <a:spcBef>
                <a:spcPts val="1400"/>
              </a:spcBef>
              <a:buFont typeface="Wingdings" panose="05000000000000000000" pitchFamily="2" charset="2"/>
              <a:buChar char="Ø"/>
            </a:pPr>
            <a:r>
              <a:rPr lang="en-US" sz="2000" dirty="0">
                <a:solidFill>
                  <a:srgbClr val="1C7DDB"/>
                </a:solidFill>
                <a:latin typeface="Abadi" panose="020B0604020104020204" pitchFamily="34" charset="0"/>
              </a:rPr>
              <a:t>Project hypothesis:</a:t>
            </a:r>
          </a:p>
          <a:p>
            <a:pPr lvl="1">
              <a:spcBef>
                <a:spcPts val="1400"/>
              </a:spcBef>
              <a:buFont typeface="Wingdings" panose="05000000000000000000" pitchFamily="2" charset="2"/>
              <a:buChar char="Ø"/>
            </a:pPr>
            <a:r>
              <a:rPr lang="en-US" sz="1600" dirty="0">
                <a:solidFill>
                  <a:srgbClr val="1C7DDB"/>
                </a:solidFill>
                <a:latin typeface="Abadi" panose="020B0604020104020204" pitchFamily="34" charset="0"/>
              </a:rPr>
              <a:t>Our data contains 14 genres and all are computer related. As such  we believe that course similarity will do better than user similarity since computer related courses generally contain transferable skills. It seems unlikely that the user base will break down into people who only are interested in one computer-based skill.</a:t>
            </a:r>
          </a:p>
        </p:txBody>
      </p:sp>
    </p:spTree>
    <p:extLst>
      <p:ext uri="{BB962C8B-B14F-4D97-AF65-F5344CB8AC3E}">
        <p14:creationId xmlns:p14="http://schemas.microsoft.com/office/powerpoint/2010/main" val="25600613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9FF7BC5-E183-2F4D-BC8D-2C69A220292B}"/>
              </a:ext>
            </a:extLst>
          </p:cNvPr>
          <p:cNvSpPr>
            <a:spLocks noGrp="1"/>
          </p:cNvSpPr>
          <p:nvPr>
            <p:ph type="title"/>
          </p:nvPr>
        </p:nvSpPr>
        <p:spPr/>
        <p:txBody>
          <a:bodyPr/>
          <a:lstStyle/>
          <a:p>
            <a:r>
              <a:rPr lang="en-US" dirty="0">
                <a:solidFill>
                  <a:schemeClr val="accent3">
                    <a:lumMod val="25000"/>
                  </a:schemeClr>
                </a:solidFill>
                <a:latin typeface="Abadi"/>
              </a:rPr>
              <a:t>Exploratory Data Analysis</a:t>
            </a:r>
            <a:endParaRPr lang="en-US" dirty="0"/>
          </a:p>
        </p:txBody>
      </p:sp>
      <p:pic>
        <p:nvPicPr>
          <p:cNvPr id="36" name="Graphic 35">
            <a:extLst>
              <a:ext uri="{FF2B5EF4-FFF2-40B4-BE49-F238E27FC236}">
                <a16:creationId xmlns:a16="http://schemas.microsoft.com/office/drawing/2014/main" id="{693C86CF-B31B-4549-BA68-C5C2DB47485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33055" y="5553777"/>
            <a:ext cx="1028790" cy="1028790"/>
          </a:xfrm>
          <a:prstGeom prst="rect">
            <a:avLst/>
          </a:prstGeom>
        </p:spPr>
      </p:pic>
    </p:spTree>
    <p:extLst>
      <p:ext uri="{BB962C8B-B14F-4D97-AF65-F5344CB8AC3E}">
        <p14:creationId xmlns:p14="http://schemas.microsoft.com/office/powerpoint/2010/main" val="3608834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a:xfrm>
            <a:off x="0" y="0"/>
            <a:ext cx="10515600" cy="652437"/>
          </a:xfrm>
        </p:spPr>
        <p:txBody>
          <a:bodyPr/>
          <a:lstStyle/>
          <a:p>
            <a:r>
              <a:rPr lang="en-US" sz="4000" dirty="0">
                <a:solidFill>
                  <a:srgbClr val="0B49CB"/>
                </a:solidFill>
                <a:latin typeface="Abadi"/>
              </a:rPr>
              <a:t>Course counts per genre</a:t>
            </a:r>
          </a:p>
        </p:txBody>
      </p:sp>
      <p:sp>
        <p:nvSpPr>
          <p:cNvPr id="8" name="Content Placeholder 4">
            <a:extLst>
              <a:ext uri="{FF2B5EF4-FFF2-40B4-BE49-F238E27FC236}">
                <a16:creationId xmlns:a16="http://schemas.microsoft.com/office/drawing/2014/main" id="{8653FA46-2212-42E4-9D89-321A9B15A6C2}"/>
              </a:ext>
            </a:extLst>
          </p:cNvPr>
          <p:cNvSpPr txBox="1">
            <a:spLocks/>
          </p:cNvSpPr>
          <p:nvPr/>
        </p:nvSpPr>
        <p:spPr>
          <a:xfrm>
            <a:off x="484136" y="2528651"/>
            <a:ext cx="5316125" cy="3140629"/>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sz="2000" dirty="0">
                <a:solidFill>
                  <a:srgbClr val="1C7DDB"/>
                </a:solidFill>
                <a:latin typeface="Abadi"/>
              </a:rPr>
              <a:t>Rather than looking at a table full of ones and zeros, we can plot a bar graph showing the number of courses belonging each of our </a:t>
            </a:r>
            <a:r>
              <a:rPr lang="en-US" sz="2000" dirty="0">
                <a:solidFill>
                  <a:srgbClr val="00B050"/>
                </a:solidFill>
                <a:latin typeface="Abadi"/>
              </a:rPr>
              <a:t>14 genres</a:t>
            </a:r>
            <a:r>
              <a:rPr lang="en-US" sz="2000" dirty="0">
                <a:solidFill>
                  <a:srgbClr val="1C7DDB"/>
                </a:solidFill>
                <a:latin typeface="Abadi"/>
              </a:rPr>
              <a:t>.</a:t>
            </a:r>
          </a:p>
          <a:p>
            <a:pPr>
              <a:buFont typeface="Wingdings" panose="05000000000000000000" pitchFamily="2" charset="2"/>
              <a:buChar char="Ø"/>
            </a:pPr>
            <a:r>
              <a:rPr lang="en-US" sz="2000" dirty="0">
                <a:solidFill>
                  <a:srgbClr val="1C7DDB"/>
                </a:solidFill>
                <a:latin typeface="Abadi"/>
              </a:rPr>
              <a:t>We note that there appears to be a </a:t>
            </a:r>
            <a:r>
              <a:rPr lang="en-US" sz="2000" dirty="0">
                <a:solidFill>
                  <a:srgbClr val="00B050"/>
                </a:solidFill>
                <a:latin typeface="Abadi"/>
              </a:rPr>
              <a:t>“staircase” pattern </a:t>
            </a:r>
            <a:r>
              <a:rPr lang="en-US" sz="2000" dirty="0">
                <a:solidFill>
                  <a:srgbClr val="1C7DDB"/>
                </a:solidFill>
                <a:latin typeface="Abadi"/>
              </a:rPr>
              <a:t>in the graph, where we can loosely group the data into </a:t>
            </a:r>
            <a:r>
              <a:rPr lang="en-US" sz="2000" dirty="0">
                <a:solidFill>
                  <a:srgbClr val="00B050"/>
                </a:solidFill>
                <a:latin typeface="Abadi"/>
              </a:rPr>
              <a:t>4 groups</a:t>
            </a:r>
            <a:r>
              <a:rPr lang="en-US" sz="2000" dirty="0">
                <a:solidFill>
                  <a:srgbClr val="1C7DDB"/>
                </a:solidFill>
                <a:latin typeface="Abadi"/>
              </a:rPr>
              <a:t>.</a:t>
            </a:r>
          </a:p>
          <a:p>
            <a:pPr>
              <a:buFont typeface="Wingdings" panose="05000000000000000000" pitchFamily="2" charset="2"/>
              <a:buChar char="Ø"/>
            </a:pPr>
            <a:r>
              <a:rPr lang="en-US" sz="2000" dirty="0">
                <a:solidFill>
                  <a:srgbClr val="1C7DDB"/>
                </a:solidFill>
                <a:latin typeface="Abadi"/>
              </a:rPr>
              <a:t>This could tell us something about demand from employers or student choices at university.</a:t>
            </a:r>
          </a:p>
          <a:p>
            <a:pPr>
              <a:buFontTx/>
              <a:buChar char="-"/>
            </a:pPr>
            <a:endParaRPr lang="en-US" sz="2000" dirty="0">
              <a:solidFill>
                <a:srgbClr val="1C7DDB"/>
              </a:solidFill>
              <a:latin typeface="Abadi"/>
            </a:endParaRPr>
          </a:p>
          <a:p>
            <a:pPr>
              <a:buFontTx/>
              <a:buChar char="-"/>
            </a:pPr>
            <a:endParaRPr lang="en-US" sz="2200" dirty="0">
              <a:solidFill>
                <a:srgbClr val="1C7DDB"/>
              </a:solidFill>
              <a:latin typeface="Abadi"/>
            </a:endParaRPr>
          </a:p>
          <a:p>
            <a:pPr>
              <a:buFontTx/>
              <a:buChar char="-"/>
            </a:pPr>
            <a:endParaRPr lang="en-US" sz="2200" dirty="0">
              <a:solidFill>
                <a:srgbClr val="1C7DDB"/>
              </a:solidFill>
              <a:latin typeface="Abadi"/>
            </a:endParaRPr>
          </a:p>
        </p:txBody>
      </p:sp>
      <p:pic>
        <p:nvPicPr>
          <p:cNvPr id="5" name="Picture 4">
            <a:extLst>
              <a:ext uri="{FF2B5EF4-FFF2-40B4-BE49-F238E27FC236}">
                <a16:creationId xmlns:a16="http://schemas.microsoft.com/office/drawing/2014/main" id="{E3B90CF3-1DF1-EE63-1D56-40C750DBE5D7}"/>
              </a:ext>
            </a:extLst>
          </p:cNvPr>
          <p:cNvPicPr>
            <a:picLocks noChangeAspect="1"/>
          </p:cNvPicPr>
          <p:nvPr/>
        </p:nvPicPr>
        <p:blipFill>
          <a:blip r:embed="rId3"/>
          <a:srcRect/>
          <a:stretch/>
        </p:blipFill>
        <p:spPr>
          <a:xfrm>
            <a:off x="5995499" y="1868335"/>
            <a:ext cx="4357816" cy="4939782"/>
          </a:xfrm>
          <a:prstGeom prst="rect">
            <a:avLst/>
          </a:prstGeom>
        </p:spPr>
      </p:pic>
      <p:pic>
        <p:nvPicPr>
          <p:cNvPr id="9" name="Picture 8">
            <a:extLst>
              <a:ext uri="{FF2B5EF4-FFF2-40B4-BE49-F238E27FC236}">
                <a16:creationId xmlns:a16="http://schemas.microsoft.com/office/drawing/2014/main" id="{EACBAF79-7C88-A8CC-1A17-3ACEAEBB2AF9}"/>
              </a:ext>
            </a:extLst>
          </p:cNvPr>
          <p:cNvPicPr>
            <a:picLocks noChangeAspect="1"/>
          </p:cNvPicPr>
          <p:nvPr/>
        </p:nvPicPr>
        <p:blipFill>
          <a:blip r:embed="rId4"/>
          <a:stretch>
            <a:fillRect/>
          </a:stretch>
        </p:blipFill>
        <p:spPr>
          <a:xfrm>
            <a:off x="0" y="603966"/>
            <a:ext cx="12192000" cy="1259425"/>
          </a:xfrm>
          <a:prstGeom prst="rect">
            <a:avLst/>
          </a:prstGeom>
        </p:spPr>
      </p:pic>
      <p:cxnSp>
        <p:nvCxnSpPr>
          <p:cNvPr id="15" name="Connector: Curved 14">
            <a:extLst>
              <a:ext uri="{FF2B5EF4-FFF2-40B4-BE49-F238E27FC236}">
                <a16:creationId xmlns:a16="http://schemas.microsoft.com/office/drawing/2014/main" id="{BFEB6F5E-D9CC-76BB-8255-FD7AB07624AF}"/>
              </a:ext>
            </a:extLst>
          </p:cNvPr>
          <p:cNvCxnSpPr>
            <a:cxnSpLocks/>
            <a:endCxn id="5" idx="3"/>
          </p:cNvCxnSpPr>
          <p:nvPr/>
        </p:nvCxnSpPr>
        <p:spPr>
          <a:xfrm rot="5400000">
            <a:off x="10337574" y="3075277"/>
            <a:ext cx="1278690" cy="1247208"/>
          </a:xfrm>
          <a:prstGeom prst="curvedConnector2">
            <a:avLst/>
          </a:prstGeom>
          <a:ln w="177800">
            <a:solidFill>
              <a:srgbClr val="00B050"/>
            </a:solidFill>
            <a:tailEnd type="triangle"/>
          </a:ln>
          <a:effectLst>
            <a:outerShdw blurRad="50800" dist="38100" dir="5400000" algn="t"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E91D048-68A4-0352-C555-A95154379675}"/>
              </a:ext>
            </a:extLst>
          </p:cNvPr>
          <p:cNvCxnSpPr/>
          <p:nvPr/>
        </p:nvCxnSpPr>
        <p:spPr>
          <a:xfrm flipV="1">
            <a:off x="11600523" y="1863391"/>
            <a:ext cx="0" cy="1196145"/>
          </a:xfrm>
          <a:prstGeom prst="line">
            <a:avLst/>
          </a:prstGeom>
          <a:ln w="177800">
            <a:solidFill>
              <a:srgbClr val="00B050"/>
            </a:solidFill>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041B77E0-7E91-3CDA-B8C1-4133776AE3E5}"/>
              </a:ext>
            </a:extLst>
          </p:cNvPr>
          <p:cNvSpPr txBox="1"/>
          <p:nvPr/>
        </p:nvSpPr>
        <p:spPr>
          <a:xfrm>
            <a:off x="10303063" y="5614754"/>
            <a:ext cx="1492697" cy="415498"/>
          </a:xfrm>
          <a:prstGeom prst="rect">
            <a:avLst/>
          </a:prstGeom>
          <a:noFill/>
        </p:spPr>
        <p:txBody>
          <a:bodyPr wrap="square" rtlCol="0">
            <a:spAutoFit/>
          </a:bodyPr>
          <a:lstStyle/>
          <a:p>
            <a:r>
              <a:rPr lang="en-GB" sz="1050" dirty="0"/>
              <a:t>Fig 2: Number of course in each genre</a:t>
            </a:r>
          </a:p>
        </p:txBody>
      </p:sp>
      <p:sp>
        <p:nvSpPr>
          <p:cNvPr id="44" name="TextBox 43">
            <a:extLst>
              <a:ext uri="{FF2B5EF4-FFF2-40B4-BE49-F238E27FC236}">
                <a16:creationId xmlns:a16="http://schemas.microsoft.com/office/drawing/2014/main" id="{ED9B5B4E-C85F-E46C-A5C1-D519E1A6F112}"/>
              </a:ext>
            </a:extLst>
          </p:cNvPr>
          <p:cNvSpPr txBox="1"/>
          <p:nvPr/>
        </p:nvSpPr>
        <p:spPr>
          <a:xfrm>
            <a:off x="59312" y="1904871"/>
            <a:ext cx="5936187" cy="253916"/>
          </a:xfrm>
          <a:prstGeom prst="rect">
            <a:avLst/>
          </a:prstGeom>
          <a:noFill/>
        </p:spPr>
        <p:txBody>
          <a:bodyPr wrap="square" rtlCol="0">
            <a:spAutoFit/>
          </a:bodyPr>
          <a:lstStyle/>
          <a:p>
            <a:r>
              <a:rPr lang="en-GB" sz="1050" dirty="0"/>
              <a:t>Fig 1: Table showing courses and one-hot-encoded genres</a:t>
            </a:r>
          </a:p>
        </p:txBody>
      </p:sp>
    </p:spTree>
    <p:extLst>
      <p:ext uri="{BB962C8B-B14F-4D97-AF65-F5344CB8AC3E}">
        <p14:creationId xmlns:p14="http://schemas.microsoft.com/office/powerpoint/2010/main" val="276557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FF8ED3-8EBE-6AFC-99E8-70F10AB589A2}"/>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C6E3B22C-73CC-3648-D0D3-C5D7E925A2C2}"/>
              </a:ext>
            </a:extLst>
          </p:cNvPr>
          <p:cNvPicPr>
            <a:picLocks noChangeAspect="1"/>
          </p:cNvPicPr>
          <p:nvPr/>
        </p:nvPicPr>
        <p:blipFill>
          <a:blip r:embed="rId3">
            <a:clrChange>
              <a:clrFrom>
                <a:srgbClr val="FFFFFF"/>
              </a:clrFrom>
              <a:clrTo>
                <a:srgbClr val="FFFFFF">
                  <a:alpha val="0"/>
                </a:srgbClr>
              </a:clrTo>
            </a:clrChange>
            <a:alphaModFix/>
          </a:blip>
          <a:srcRect/>
          <a:stretch/>
        </p:blipFill>
        <p:spPr>
          <a:xfrm>
            <a:off x="2217487" y="3766338"/>
            <a:ext cx="3583311" cy="2952541"/>
          </a:xfrm>
          <a:prstGeom prst="rect">
            <a:avLst/>
          </a:prstGeom>
        </p:spPr>
      </p:pic>
      <p:sp>
        <p:nvSpPr>
          <p:cNvPr id="4" name="Title 3">
            <a:extLst>
              <a:ext uri="{FF2B5EF4-FFF2-40B4-BE49-F238E27FC236}">
                <a16:creationId xmlns:a16="http://schemas.microsoft.com/office/drawing/2014/main" id="{4FB58C3C-E8AF-9263-56AE-21F057B5C4C6}"/>
              </a:ext>
            </a:extLst>
          </p:cNvPr>
          <p:cNvSpPr>
            <a:spLocks noGrp="1"/>
          </p:cNvSpPr>
          <p:nvPr>
            <p:ph type="title"/>
          </p:nvPr>
        </p:nvSpPr>
        <p:spPr>
          <a:xfrm>
            <a:off x="0" y="14193"/>
            <a:ext cx="6984039" cy="603645"/>
          </a:xfrm>
        </p:spPr>
        <p:txBody>
          <a:bodyPr/>
          <a:lstStyle/>
          <a:p>
            <a:r>
              <a:rPr lang="en-US" sz="4000" dirty="0">
                <a:solidFill>
                  <a:srgbClr val="0B49CB"/>
                </a:solidFill>
                <a:latin typeface="Abadi"/>
              </a:rPr>
              <a:t>User counts per genre</a:t>
            </a:r>
          </a:p>
        </p:txBody>
      </p:sp>
      <p:sp>
        <p:nvSpPr>
          <p:cNvPr id="6" name="Content Placeholder 4">
            <a:extLst>
              <a:ext uri="{FF2B5EF4-FFF2-40B4-BE49-F238E27FC236}">
                <a16:creationId xmlns:a16="http://schemas.microsoft.com/office/drawing/2014/main" id="{756FC679-420C-C995-3939-B4826F4C6001}"/>
              </a:ext>
            </a:extLst>
          </p:cNvPr>
          <p:cNvSpPr txBox="1">
            <a:spLocks/>
          </p:cNvSpPr>
          <p:nvPr/>
        </p:nvSpPr>
        <p:spPr>
          <a:xfrm>
            <a:off x="119200" y="767237"/>
            <a:ext cx="7255311" cy="2766795"/>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endParaRPr lang="en-US" sz="2000" dirty="0">
              <a:solidFill>
                <a:srgbClr val="1C7DDB"/>
              </a:solidFill>
              <a:latin typeface="Abadi"/>
              <a:cs typeface="Calibri"/>
            </a:endParaRPr>
          </a:p>
          <a:p>
            <a:pPr>
              <a:buFont typeface="Wingdings" panose="05000000000000000000" pitchFamily="2" charset="2"/>
              <a:buChar char="Ø"/>
            </a:pPr>
            <a:r>
              <a:rPr lang="en-US" sz="2000" dirty="0">
                <a:solidFill>
                  <a:srgbClr val="1C7DDB"/>
                </a:solidFill>
                <a:latin typeface="Abadi"/>
                <a:cs typeface="Calibri"/>
              </a:rPr>
              <a:t>Since we looked at the number of courses in each genre, let’s look at the number of users enrolled in each genre. We see that this time, </a:t>
            </a:r>
            <a:r>
              <a:rPr lang="en-US" sz="2000" dirty="0">
                <a:solidFill>
                  <a:srgbClr val="00B050"/>
                </a:solidFill>
                <a:latin typeface="Abadi"/>
                <a:cs typeface="Calibri"/>
              </a:rPr>
              <a:t>“Database”</a:t>
            </a:r>
            <a:r>
              <a:rPr lang="en-US" sz="2000" dirty="0">
                <a:solidFill>
                  <a:srgbClr val="1C7DDB"/>
                </a:solidFill>
                <a:latin typeface="Abadi"/>
                <a:cs typeface="Calibri"/>
              </a:rPr>
              <a:t> is the most popular genre.</a:t>
            </a:r>
          </a:p>
          <a:p>
            <a:pPr>
              <a:buFont typeface="Wingdings" panose="05000000000000000000" pitchFamily="2" charset="2"/>
              <a:buChar char="Ø"/>
            </a:pPr>
            <a:r>
              <a:rPr lang="en-US" sz="2000" dirty="0">
                <a:solidFill>
                  <a:srgbClr val="1C7DDB"/>
                </a:solidFill>
                <a:latin typeface="Abadi"/>
                <a:cs typeface="Calibri"/>
              </a:rPr>
              <a:t>We can plot a graph of the number of users in a genre against the number of courses in a genre. Since it </a:t>
            </a:r>
            <a:r>
              <a:rPr lang="en-US" sz="2000" dirty="0">
                <a:solidFill>
                  <a:srgbClr val="00B050"/>
                </a:solidFill>
                <a:highlight>
                  <a:srgbClr val="FFFF00"/>
                </a:highlight>
                <a:latin typeface="Abadi"/>
                <a:cs typeface="Calibri"/>
              </a:rPr>
              <a:t>costs us money </a:t>
            </a:r>
            <a:r>
              <a:rPr lang="en-US" sz="2000" dirty="0">
                <a:solidFill>
                  <a:srgbClr val="1C7DDB"/>
                </a:solidFill>
                <a:highlight>
                  <a:srgbClr val="FFFF00"/>
                </a:highlight>
                <a:latin typeface="Abadi"/>
                <a:cs typeface="Calibri"/>
              </a:rPr>
              <a:t>to host courses on our platform</a:t>
            </a:r>
            <a:r>
              <a:rPr lang="en-US" sz="2000" dirty="0">
                <a:solidFill>
                  <a:srgbClr val="1C7DDB"/>
                </a:solidFill>
                <a:latin typeface="Abadi"/>
                <a:cs typeface="Calibri"/>
              </a:rPr>
              <a:t>, this graph gives us an idea of which genres are more </a:t>
            </a:r>
            <a:r>
              <a:rPr lang="en-US" sz="2000" dirty="0">
                <a:solidFill>
                  <a:srgbClr val="00B050"/>
                </a:solidFill>
                <a:latin typeface="Abadi"/>
                <a:cs typeface="Calibri"/>
              </a:rPr>
              <a:t>cost effective </a:t>
            </a:r>
            <a:r>
              <a:rPr lang="en-US" sz="2000" dirty="0">
                <a:solidFill>
                  <a:srgbClr val="1C7DDB"/>
                </a:solidFill>
                <a:latin typeface="Abadi"/>
                <a:cs typeface="Calibri"/>
              </a:rPr>
              <a:t>than others.</a:t>
            </a:r>
          </a:p>
        </p:txBody>
      </p:sp>
      <p:pic>
        <p:nvPicPr>
          <p:cNvPr id="3" name="Picture 2" descr="A graph of different colored bars&#10;&#10;AI-generated content may be incorrect.">
            <a:extLst>
              <a:ext uri="{FF2B5EF4-FFF2-40B4-BE49-F238E27FC236}">
                <a16:creationId xmlns:a16="http://schemas.microsoft.com/office/drawing/2014/main" id="{4F41EFEB-2699-13C6-EB46-EA5B174F432B}"/>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7374511" y="819854"/>
            <a:ext cx="4759548" cy="5057020"/>
          </a:xfrm>
          <a:prstGeom prst="rect">
            <a:avLst/>
          </a:prstGeom>
        </p:spPr>
      </p:pic>
      <p:sp>
        <p:nvSpPr>
          <p:cNvPr id="12" name="TextBox 11">
            <a:extLst>
              <a:ext uri="{FF2B5EF4-FFF2-40B4-BE49-F238E27FC236}">
                <a16:creationId xmlns:a16="http://schemas.microsoft.com/office/drawing/2014/main" id="{0DC2B432-EAA7-229D-6BB2-7650F427894A}"/>
              </a:ext>
            </a:extLst>
          </p:cNvPr>
          <p:cNvSpPr txBox="1"/>
          <p:nvPr/>
        </p:nvSpPr>
        <p:spPr>
          <a:xfrm>
            <a:off x="7374511" y="5830482"/>
            <a:ext cx="4759548" cy="253916"/>
          </a:xfrm>
          <a:prstGeom prst="rect">
            <a:avLst/>
          </a:prstGeom>
          <a:noFill/>
        </p:spPr>
        <p:txBody>
          <a:bodyPr wrap="square" rtlCol="0">
            <a:spAutoFit/>
          </a:bodyPr>
          <a:lstStyle/>
          <a:p>
            <a:pPr algn="ctr"/>
            <a:r>
              <a:rPr lang="en-GB" sz="1050" dirty="0"/>
              <a:t>Fig 3: Number of users in each genre</a:t>
            </a:r>
          </a:p>
        </p:txBody>
      </p:sp>
      <p:sp>
        <p:nvSpPr>
          <p:cNvPr id="13" name="TextBox 12">
            <a:extLst>
              <a:ext uri="{FF2B5EF4-FFF2-40B4-BE49-F238E27FC236}">
                <a16:creationId xmlns:a16="http://schemas.microsoft.com/office/drawing/2014/main" id="{43958258-D0A1-2735-B4E1-1F0866BCF438}"/>
              </a:ext>
            </a:extLst>
          </p:cNvPr>
          <p:cNvSpPr txBox="1"/>
          <p:nvPr/>
        </p:nvSpPr>
        <p:spPr>
          <a:xfrm>
            <a:off x="5456743" y="6145133"/>
            <a:ext cx="1492697" cy="577081"/>
          </a:xfrm>
          <a:prstGeom prst="rect">
            <a:avLst/>
          </a:prstGeom>
          <a:noFill/>
        </p:spPr>
        <p:txBody>
          <a:bodyPr wrap="square" rtlCol="0">
            <a:spAutoFit/>
          </a:bodyPr>
          <a:lstStyle/>
          <a:p>
            <a:r>
              <a:rPr lang="en-GB" sz="1050" dirty="0"/>
              <a:t>Fig 4: Scatter plot of courses in genres vs users in genres (000s)</a:t>
            </a:r>
          </a:p>
        </p:txBody>
      </p:sp>
    </p:spTree>
    <p:extLst>
      <p:ext uri="{BB962C8B-B14F-4D97-AF65-F5344CB8AC3E}">
        <p14:creationId xmlns:p14="http://schemas.microsoft.com/office/powerpoint/2010/main" val="3531682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a:xfrm>
            <a:off x="0" y="14193"/>
            <a:ext cx="6984039" cy="603645"/>
          </a:xfrm>
        </p:spPr>
        <p:txBody>
          <a:bodyPr/>
          <a:lstStyle/>
          <a:p>
            <a:r>
              <a:rPr lang="en-US" sz="4000" dirty="0">
                <a:solidFill>
                  <a:srgbClr val="0B49CB"/>
                </a:solidFill>
                <a:latin typeface="Abadi"/>
              </a:rPr>
              <a:t>Course enrollment distribution</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119201" y="767237"/>
            <a:ext cx="5597286" cy="5658277"/>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endParaRPr lang="en-US" sz="2000" dirty="0">
              <a:solidFill>
                <a:srgbClr val="1C7DDB"/>
              </a:solidFill>
              <a:latin typeface="Abadi"/>
              <a:cs typeface="Calibri"/>
            </a:endParaRPr>
          </a:p>
          <a:p>
            <a:pPr>
              <a:buFont typeface="Wingdings" panose="05000000000000000000" pitchFamily="2" charset="2"/>
              <a:buChar char="Ø"/>
            </a:pPr>
            <a:r>
              <a:rPr lang="en-US" sz="2000" dirty="0">
                <a:solidFill>
                  <a:srgbClr val="1C7DDB"/>
                </a:solidFill>
                <a:latin typeface="Abadi"/>
                <a:cs typeface="Calibri"/>
              </a:rPr>
              <a:t>Now that we have looked at how many courses there are in each genre, we can look at the number of courses that users are enrolled in.</a:t>
            </a:r>
          </a:p>
          <a:p>
            <a:pPr>
              <a:buFont typeface="Wingdings" panose="05000000000000000000" pitchFamily="2" charset="2"/>
              <a:buChar char="Ø"/>
            </a:pPr>
            <a:r>
              <a:rPr lang="en-US" sz="2000" dirty="0">
                <a:solidFill>
                  <a:srgbClr val="1C7DDB"/>
                </a:solidFill>
                <a:latin typeface="Abadi"/>
                <a:cs typeface="Calibri"/>
              </a:rPr>
              <a:t>We see that there is a </a:t>
            </a:r>
            <a:r>
              <a:rPr lang="en-US" sz="2000" dirty="0">
                <a:solidFill>
                  <a:srgbClr val="00B050"/>
                </a:solidFill>
                <a:latin typeface="Abadi"/>
                <a:cs typeface="Calibri"/>
              </a:rPr>
              <a:t>bimodal structure </a:t>
            </a:r>
            <a:r>
              <a:rPr lang="en-US" sz="2000" dirty="0">
                <a:solidFill>
                  <a:srgbClr val="1C7DDB"/>
                </a:solidFill>
                <a:latin typeface="Abadi"/>
                <a:cs typeface="Calibri"/>
              </a:rPr>
              <a:t>(two peaks). It is possible that there are </a:t>
            </a:r>
            <a:r>
              <a:rPr lang="en-US" sz="2000" dirty="0">
                <a:solidFill>
                  <a:srgbClr val="00B050"/>
                </a:solidFill>
                <a:latin typeface="Abadi"/>
                <a:cs typeface="Calibri"/>
              </a:rPr>
              <a:t>two types of user</a:t>
            </a:r>
            <a:r>
              <a:rPr lang="en-US" sz="2000" dirty="0">
                <a:solidFill>
                  <a:srgbClr val="1C7DDB"/>
                </a:solidFill>
                <a:latin typeface="Abadi"/>
                <a:cs typeface="Calibri"/>
              </a:rPr>
              <a:t>. </a:t>
            </a:r>
          </a:p>
          <a:p>
            <a:pPr lvl="1">
              <a:buFont typeface="Wingdings" panose="05000000000000000000" pitchFamily="2" charset="2"/>
              <a:buChar char="Ø"/>
            </a:pPr>
            <a:r>
              <a:rPr lang="en-US" sz="1800" dirty="0">
                <a:solidFill>
                  <a:srgbClr val="00B050"/>
                </a:solidFill>
                <a:latin typeface="Abadi"/>
                <a:cs typeface="Calibri"/>
              </a:rPr>
              <a:t>The beginner</a:t>
            </a:r>
            <a:r>
              <a:rPr lang="en-US" sz="1800" dirty="0">
                <a:solidFill>
                  <a:srgbClr val="1C7DDB"/>
                </a:solidFill>
                <a:latin typeface="Abadi"/>
                <a:cs typeface="Calibri"/>
              </a:rPr>
              <a:t>: This type could be just trying out the on-line platform, thus having a low number of course enrolls.</a:t>
            </a:r>
          </a:p>
          <a:p>
            <a:pPr lvl="1">
              <a:buFont typeface="Wingdings" panose="05000000000000000000" pitchFamily="2" charset="2"/>
              <a:buChar char="Ø"/>
            </a:pPr>
            <a:r>
              <a:rPr lang="en-US" sz="1800" dirty="0">
                <a:solidFill>
                  <a:srgbClr val="00B050"/>
                </a:solidFill>
                <a:latin typeface="Abadi"/>
                <a:cs typeface="Calibri"/>
              </a:rPr>
              <a:t>The committed</a:t>
            </a:r>
            <a:r>
              <a:rPr lang="en-US" sz="1800" dirty="0">
                <a:solidFill>
                  <a:srgbClr val="1C7DDB"/>
                </a:solidFill>
                <a:latin typeface="Abadi"/>
                <a:cs typeface="Calibri"/>
              </a:rPr>
              <a:t>: This type could have enjoyed their experience with the platform and has now committed to learning new skills with us.</a:t>
            </a:r>
          </a:p>
          <a:p>
            <a:pPr>
              <a:buFont typeface="Wingdings" panose="05000000000000000000" pitchFamily="2" charset="2"/>
              <a:buChar char="Ø"/>
            </a:pPr>
            <a:r>
              <a:rPr lang="en-US" sz="2000" dirty="0">
                <a:solidFill>
                  <a:srgbClr val="1C7DDB"/>
                </a:solidFill>
                <a:latin typeface="Abadi"/>
                <a:cs typeface="Calibri"/>
              </a:rPr>
              <a:t>It might be worth finding out if this </a:t>
            </a:r>
            <a:r>
              <a:rPr lang="en-US" sz="2000" dirty="0">
                <a:solidFill>
                  <a:srgbClr val="00B050"/>
                </a:solidFill>
                <a:latin typeface="Abadi"/>
                <a:cs typeface="Calibri"/>
              </a:rPr>
              <a:t>conjecture</a:t>
            </a:r>
            <a:r>
              <a:rPr lang="en-US" sz="2000" dirty="0">
                <a:solidFill>
                  <a:srgbClr val="1C7DDB"/>
                </a:solidFill>
                <a:latin typeface="Abadi"/>
                <a:cs typeface="Calibri"/>
              </a:rPr>
              <a:t> is true from the first group of users and </a:t>
            </a:r>
            <a:r>
              <a:rPr lang="en-US" sz="2000" dirty="0">
                <a:solidFill>
                  <a:srgbClr val="1C7DDB"/>
                </a:solidFill>
                <a:highlight>
                  <a:srgbClr val="FFFF00"/>
                </a:highlight>
                <a:latin typeface="Abadi"/>
                <a:cs typeface="Calibri"/>
              </a:rPr>
              <a:t>pass this information on to the </a:t>
            </a:r>
            <a:r>
              <a:rPr lang="en-US" sz="2000" dirty="0">
                <a:solidFill>
                  <a:srgbClr val="00B050"/>
                </a:solidFill>
                <a:highlight>
                  <a:srgbClr val="FFFF00"/>
                </a:highlight>
                <a:latin typeface="Abadi"/>
                <a:cs typeface="Calibri"/>
              </a:rPr>
              <a:t>marketing team </a:t>
            </a:r>
            <a:r>
              <a:rPr lang="en-US" sz="2000" dirty="0">
                <a:solidFill>
                  <a:srgbClr val="1C7DDB"/>
                </a:solidFill>
                <a:highlight>
                  <a:srgbClr val="FFFF00"/>
                </a:highlight>
                <a:latin typeface="Abadi"/>
                <a:cs typeface="Calibri"/>
              </a:rPr>
              <a:t>so that they can think of ways to retain those users.</a:t>
            </a:r>
          </a:p>
        </p:txBody>
      </p:sp>
      <p:grpSp>
        <p:nvGrpSpPr>
          <p:cNvPr id="9" name="Group 8">
            <a:extLst>
              <a:ext uri="{FF2B5EF4-FFF2-40B4-BE49-F238E27FC236}">
                <a16:creationId xmlns:a16="http://schemas.microsoft.com/office/drawing/2014/main" id="{0A4744B3-4E71-756C-0CC8-B31B9177528F}"/>
              </a:ext>
            </a:extLst>
          </p:cNvPr>
          <p:cNvGrpSpPr/>
          <p:nvPr/>
        </p:nvGrpSpPr>
        <p:grpSpPr>
          <a:xfrm>
            <a:off x="5716486" y="1659513"/>
            <a:ext cx="6203090" cy="3280119"/>
            <a:chOff x="5676945" y="3429000"/>
            <a:chExt cx="6203090" cy="3280119"/>
          </a:xfrm>
        </p:grpSpPr>
        <p:pic>
          <p:nvPicPr>
            <p:cNvPr id="5" name="Picture 4">
              <a:extLst>
                <a:ext uri="{FF2B5EF4-FFF2-40B4-BE49-F238E27FC236}">
                  <a16:creationId xmlns:a16="http://schemas.microsoft.com/office/drawing/2014/main" id="{EE538EF5-4E8D-3178-03D9-068F1DE76DB3}"/>
                </a:ext>
              </a:extLst>
            </p:cNvPr>
            <p:cNvPicPr>
              <a:picLocks noChangeAspect="1"/>
            </p:cNvPicPr>
            <p:nvPr/>
          </p:nvPicPr>
          <p:blipFill>
            <a:blip r:embed="rId3"/>
            <a:srcRect/>
            <a:stretch/>
          </p:blipFill>
          <p:spPr>
            <a:xfrm>
              <a:off x="5676945" y="3429000"/>
              <a:ext cx="6203090" cy="3280119"/>
            </a:xfrm>
            <a:prstGeom prst="rect">
              <a:avLst/>
            </a:prstGeom>
          </p:spPr>
        </p:pic>
        <p:pic>
          <p:nvPicPr>
            <p:cNvPr id="8" name="Picture 7" descr="A screenshot of a cell phone&#10;&#10;AI-generated content may be incorrect.">
              <a:extLst>
                <a:ext uri="{FF2B5EF4-FFF2-40B4-BE49-F238E27FC236}">
                  <a16:creationId xmlns:a16="http://schemas.microsoft.com/office/drawing/2014/main" id="{07D71A73-4A82-CBEF-7994-44227A2D40D5}"/>
                </a:ext>
              </a:extLst>
            </p:cNvPr>
            <p:cNvPicPr>
              <a:picLocks noChangeAspect="1"/>
            </p:cNvPicPr>
            <p:nvPr/>
          </p:nvPicPr>
          <p:blipFill>
            <a:blip r:embed="rId4"/>
            <a:stretch>
              <a:fillRect/>
            </a:stretch>
          </p:blipFill>
          <p:spPr>
            <a:xfrm>
              <a:off x="10388281" y="3702084"/>
              <a:ext cx="1149518" cy="1972468"/>
            </a:xfrm>
            <a:prstGeom prst="rect">
              <a:avLst/>
            </a:prstGeom>
          </p:spPr>
        </p:pic>
      </p:grpSp>
      <p:sp>
        <p:nvSpPr>
          <p:cNvPr id="10" name="TextBox 9">
            <a:extLst>
              <a:ext uri="{FF2B5EF4-FFF2-40B4-BE49-F238E27FC236}">
                <a16:creationId xmlns:a16="http://schemas.microsoft.com/office/drawing/2014/main" id="{4B07EBF0-A6AF-13EC-F3DC-935DF441FB37}"/>
              </a:ext>
            </a:extLst>
          </p:cNvPr>
          <p:cNvSpPr txBox="1"/>
          <p:nvPr/>
        </p:nvSpPr>
        <p:spPr>
          <a:xfrm>
            <a:off x="5729166" y="4939632"/>
            <a:ext cx="6190410" cy="253916"/>
          </a:xfrm>
          <a:prstGeom prst="rect">
            <a:avLst/>
          </a:prstGeom>
          <a:noFill/>
        </p:spPr>
        <p:txBody>
          <a:bodyPr wrap="square" rtlCol="0">
            <a:spAutoFit/>
          </a:bodyPr>
          <a:lstStyle/>
          <a:p>
            <a:pPr algn="ctr"/>
            <a:r>
              <a:rPr lang="en-GB" sz="1050" dirty="0"/>
              <a:t>Fig 5: Histogram of how many users have enrolled into how many courses</a:t>
            </a:r>
          </a:p>
        </p:txBody>
      </p:sp>
    </p:spTree>
    <p:extLst>
      <p:ext uri="{BB962C8B-B14F-4D97-AF65-F5344CB8AC3E}">
        <p14:creationId xmlns:p14="http://schemas.microsoft.com/office/powerpoint/2010/main" val="29457040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a:xfrm>
            <a:off x="0" y="0"/>
            <a:ext cx="10515600" cy="1325563"/>
          </a:xfrm>
        </p:spPr>
        <p:txBody>
          <a:bodyPr/>
          <a:lstStyle/>
          <a:p>
            <a:r>
              <a:rPr lang="en-US" sz="4000" dirty="0">
                <a:solidFill>
                  <a:srgbClr val="0B49CB"/>
                </a:solidFill>
                <a:latin typeface="Abadi"/>
              </a:rPr>
              <a:t>20 most popular courses</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484960" y="1169768"/>
            <a:ext cx="7082318" cy="4618136"/>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endParaRPr lang="en-US" sz="2000" dirty="0">
              <a:solidFill>
                <a:srgbClr val="1C7DDB"/>
              </a:solidFill>
              <a:latin typeface="Abadi"/>
            </a:endParaRPr>
          </a:p>
          <a:p>
            <a:pPr>
              <a:buFont typeface="Wingdings" panose="05000000000000000000" pitchFamily="2" charset="2"/>
              <a:buChar char="Ø"/>
            </a:pPr>
            <a:r>
              <a:rPr lang="en-US" sz="2000" dirty="0">
                <a:solidFill>
                  <a:srgbClr val="1C7DDB"/>
                </a:solidFill>
                <a:latin typeface="Abadi"/>
                <a:cs typeface="Calibri"/>
              </a:rPr>
              <a:t>If we group our data by course instead of by user, we can see how many </a:t>
            </a:r>
            <a:r>
              <a:rPr lang="en-US" sz="2000" dirty="0">
                <a:solidFill>
                  <a:srgbClr val="00B050"/>
                </a:solidFill>
                <a:latin typeface="Abadi"/>
                <a:cs typeface="Calibri"/>
              </a:rPr>
              <a:t>users</a:t>
            </a:r>
            <a:r>
              <a:rPr lang="en-US" sz="2000" dirty="0">
                <a:solidFill>
                  <a:srgbClr val="1C7DDB"/>
                </a:solidFill>
                <a:latin typeface="Abadi"/>
                <a:cs typeface="Calibri"/>
              </a:rPr>
              <a:t> are </a:t>
            </a:r>
            <a:r>
              <a:rPr lang="en-US" sz="2000" dirty="0">
                <a:solidFill>
                  <a:srgbClr val="00B050"/>
                </a:solidFill>
                <a:latin typeface="Abadi"/>
                <a:cs typeface="Calibri"/>
              </a:rPr>
              <a:t>enrolled</a:t>
            </a:r>
            <a:r>
              <a:rPr lang="en-US" sz="2000" dirty="0">
                <a:solidFill>
                  <a:srgbClr val="1C7DDB"/>
                </a:solidFill>
                <a:latin typeface="Abadi"/>
                <a:cs typeface="Calibri"/>
              </a:rPr>
              <a:t> in a </a:t>
            </a:r>
            <a:r>
              <a:rPr lang="en-US" sz="2000" dirty="0">
                <a:solidFill>
                  <a:srgbClr val="00B050"/>
                </a:solidFill>
                <a:latin typeface="Abadi"/>
                <a:cs typeface="Calibri"/>
              </a:rPr>
              <a:t>specific course</a:t>
            </a:r>
            <a:r>
              <a:rPr lang="en-US" sz="2000" dirty="0">
                <a:solidFill>
                  <a:srgbClr val="1C7DDB"/>
                </a:solidFill>
                <a:latin typeface="Abadi"/>
                <a:cs typeface="Calibri"/>
              </a:rPr>
              <a:t>.</a:t>
            </a:r>
          </a:p>
          <a:p>
            <a:pPr>
              <a:buFont typeface="Wingdings" panose="05000000000000000000" pitchFamily="2" charset="2"/>
              <a:buChar char="Ø"/>
            </a:pPr>
            <a:r>
              <a:rPr lang="en-US" sz="2000" dirty="0">
                <a:solidFill>
                  <a:srgbClr val="1C7DDB"/>
                </a:solidFill>
                <a:latin typeface="Abadi"/>
              </a:rPr>
              <a:t>By ordering the resultant table, we can find the </a:t>
            </a:r>
            <a:r>
              <a:rPr lang="en-US" sz="2000" dirty="0">
                <a:solidFill>
                  <a:srgbClr val="00B050"/>
                </a:solidFill>
                <a:latin typeface="Abadi"/>
              </a:rPr>
              <a:t>most popular </a:t>
            </a:r>
            <a:r>
              <a:rPr lang="en-US" sz="2000" dirty="0">
                <a:solidFill>
                  <a:srgbClr val="1C7DDB"/>
                </a:solidFill>
                <a:latin typeface="Abadi"/>
              </a:rPr>
              <a:t>courses on our platform.</a:t>
            </a:r>
          </a:p>
          <a:p>
            <a:pPr>
              <a:buFont typeface="Wingdings" panose="05000000000000000000" pitchFamily="2" charset="2"/>
              <a:buChar char="Ø"/>
            </a:pPr>
            <a:r>
              <a:rPr lang="en-US" sz="2000" dirty="0">
                <a:solidFill>
                  <a:srgbClr val="1C7DDB"/>
                </a:solidFill>
                <a:latin typeface="Abadi"/>
              </a:rPr>
              <a:t>We clearly see that </a:t>
            </a:r>
            <a:r>
              <a:rPr lang="en-US" sz="2000" dirty="0">
                <a:solidFill>
                  <a:srgbClr val="00B050"/>
                </a:solidFill>
                <a:latin typeface="Abadi"/>
              </a:rPr>
              <a:t>Data Science </a:t>
            </a:r>
            <a:r>
              <a:rPr lang="en-US" sz="2000" dirty="0">
                <a:solidFill>
                  <a:srgbClr val="1C7DDB"/>
                </a:solidFill>
                <a:latin typeface="Abadi"/>
              </a:rPr>
              <a:t>and </a:t>
            </a:r>
            <a:r>
              <a:rPr lang="en-US" sz="2000" dirty="0">
                <a:solidFill>
                  <a:srgbClr val="00B050"/>
                </a:solidFill>
                <a:latin typeface="Abadi"/>
              </a:rPr>
              <a:t>Big Data </a:t>
            </a:r>
            <a:r>
              <a:rPr lang="en-US" sz="2000" dirty="0">
                <a:solidFill>
                  <a:srgbClr val="1C7DDB"/>
                </a:solidFill>
                <a:latin typeface="Abadi"/>
              </a:rPr>
              <a:t>with related courses on the r-language, statistics, SQL and machine learning are the most popular.</a:t>
            </a:r>
          </a:p>
          <a:p>
            <a:pPr>
              <a:buFont typeface="Wingdings" panose="05000000000000000000" pitchFamily="2" charset="2"/>
              <a:buChar char="Ø"/>
            </a:pPr>
            <a:r>
              <a:rPr lang="en-US" sz="2000" dirty="0">
                <a:solidFill>
                  <a:srgbClr val="1C7DDB"/>
                </a:solidFill>
                <a:latin typeface="Abadi"/>
              </a:rPr>
              <a:t>This </a:t>
            </a:r>
            <a:r>
              <a:rPr lang="en-US" sz="2000" dirty="0">
                <a:solidFill>
                  <a:srgbClr val="00B050"/>
                </a:solidFill>
                <a:latin typeface="Abadi"/>
              </a:rPr>
              <a:t>corroborates</a:t>
            </a:r>
            <a:r>
              <a:rPr lang="en-US" sz="2000" dirty="0">
                <a:solidFill>
                  <a:srgbClr val="1C7DDB"/>
                </a:solidFill>
                <a:latin typeface="Abadi"/>
              </a:rPr>
              <a:t> what we saw earlier in </a:t>
            </a:r>
            <a:r>
              <a:rPr lang="en-US" sz="2000" dirty="0">
                <a:solidFill>
                  <a:srgbClr val="FFC000"/>
                </a:solidFill>
                <a:latin typeface="Abadi"/>
              </a:rPr>
              <a:t>Fig 4</a:t>
            </a:r>
            <a:r>
              <a:rPr lang="en-US" sz="2000" dirty="0">
                <a:solidFill>
                  <a:srgbClr val="1C7DDB"/>
                </a:solidFill>
                <a:latin typeface="Abadi"/>
              </a:rPr>
              <a:t>; that Data Science, Big Data and Database has many users.</a:t>
            </a:r>
          </a:p>
          <a:p>
            <a:pPr>
              <a:buFont typeface="Wingdings" panose="05000000000000000000" pitchFamily="2" charset="2"/>
              <a:buChar char="Ø"/>
            </a:pPr>
            <a:r>
              <a:rPr lang="en-US" sz="2000" dirty="0">
                <a:solidFill>
                  <a:srgbClr val="1C7DDB"/>
                </a:solidFill>
                <a:latin typeface="Abadi"/>
              </a:rPr>
              <a:t>The top 20 courses account for </a:t>
            </a:r>
            <a:r>
              <a:rPr lang="en-US" sz="2000" dirty="0">
                <a:solidFill>
                  <a:srgbClr val="00B050"/>
                </a:solidFill>
                <a:latin typeface="Abadi"/>
              </a:rPr>
              <a:t>63.3%</a:t>
            </a:r>
            <a:r>
              <a:rPr lang="en-US" sz="2000" dirty="0">
                <a:solidFill>
                  <a:srgbClr val="1C7DDB"/>
                </a:solidFill>
                <a:latin typeface="Abadi"/>
              </a:rPr>
              <a:t> of all users.</a:t>
            </a:r>
          </a:p>
          <a:p>
            <a:pPr>
              <a:buFont typeface="Wingdings" panose="05000000000000000000" pitchFamily="2" charset="2"/>
              <a:buChar char="Ø"/>
            </a:pPr>
            <a:r>
              <a:rPr lang="en-US" sz="2000" dirty="0">
                <a:solidFill>
                  <a:srgbClr val="1C7DDB"/>
                </a:solidFill>
                <a:latin typeface="Abadi"/>
              </a:rPr>
              <a:t>The top 53 courses account for </a:t>
            </a:r>
            <a:r>
              <a:rPr lang="en-US" sz="2000" dirty="0">
                <a:solidFill>
                  <a:srgbClr val="00B050"/>
                </a:solidFill>
                <a:latin typeface="Abadi"/>
              </a:rPr>
              <a:t>90.4%</a:t>
            </a:r>
            <a:r>
              <a:rPr lang="en-US" sz="2000" dirty="0">
                <a:solidFill>
                  <a:srgbClr val="1C7DDB"/>
                </a:solidFill>
                <a:latin typeface="Abadi"/>
              </a:rPr>
              <a:t> of all users</a:t>
            </a:r>
          </a:p>
          <a:p>
            <a:pPr>
              <a:buFontTx/>
              <a:buChar char="-"/>
            </a:pPr>
            <a:endParaRPr lang="en-US" sz="2200" dirty="0">
              <a:solidFill>
                <a:srgbClr val="1C7DDB"/>
              </a:solidFill>
              <a:latin typeface="Abadi"/>
              <a:cs typeface="Calibri"/>
            </a:endParaRPr>
          </a:p>
        </p:txBody>
      </p:sp>
      <p:pic>
        <p:nvPicPr>
          <p:cNvPr id="5" name="Picture 4" descr="A screenshot of a computer&#10;&#10;AI-generated content may be incorrect.">
            <a:extLst>
              <a:ext uri="{FF2B5EF4-FFF2-40B4-BE49-F238E27FC236}">
                <a16:creationId xmlns:a16="http://schemas.microsoft.com/office/drawing/2014/main" id="{418ED8BF-C9D8-DE29-0779-9FC5499CC423}"/>
              </a:ext>
            </a:extLst>
          </p:cNvPr>
          <p:cNvPicPr>
            <a:picLocks noChangeAspect="1"/>
          </p:cNvPicPr>
          <p:nvPr/>
        </p:nvPicPr>
        <p:blipFill>
          <a:blip r:embed="rId3"/>
          <a:stretch>
            <a:fillRect/>
          </a:stretch>
        </p:blipFill>
        <p:spPr>
          <a:xfrm>
            <a:off x="7948402" y="527133"/>
            <a:ext cx="3778444" cy="5467631"/>
          </a:xfrm>
          <a:prstGeom prst="rect">
            <a:avLst/>
          </a:prstGeom>
        </p:spPr>
      </p:pic>
      <p:sp>
        <p:nvSpPr>
          <p:cNvPr id="7" name="TextBox 6">
            <a:extLst>
              <a:ext uri="{FF2B5EF4-FFF2-40B4-BE49-F238E27FC236}">
                <a16:creationId xmlns:a16="http://schemas.microsoft.com/office/drawing/2014/main" id="{003CFA83-402E-F421-BC71-DC217354ADF2}"/>
              </a:ext>
            </a:extLst>
          </p:cNvPr>
          <p:cNvSpPr txBox="1"/>
          <p:nvPr/>
        </p:nvSpPr>
        <p:spPr>
          <a:xfrm>
            <a:off x="7948402" y="6104238"/>
            <a:ext cx="3778444" cy="253916"/>
          </a:xfrm>
          <a:prstGeom prst="rect">
            <a:avLst/>
          </a:prstGeom>
          <a:noFill/>
        </p:spPr>
        <p:txBody>
          <a:bodyPr wrap="square" rtlCol="0">
            <a:spAutoFit/>
          </a:bodyPr>
          <a:lstStyle/>
          <a:p>
            <a:r>
              <a:rPr lang="en-GB" sz="1050" dirty="0"/>
              <a:t>Fig 6: Number of users enrolled in each of the top 20 courses</a:t>
            </a:r>
          </a:p>
        </p:txBody>
      </p:sp>
    </p:spTree>
    <p:extLst>
      <p:ext uri="{BB962C8B-B14F-4D97-AF65-F5344CB8AC3E}">
        <p14:creationId xmlns:p14="http://schemas.microsoft.com/office/powerpoint/2010/main" val="28187961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6EB370-3F0F-1B41-BFE3-77AFB99A4166}"/>
              </a:ext>
            </a:extLst>
          </p:cNvPr>
          <p:cNvSpPr>
            <a:spLocks noGrp="1"/>
          </p:cNvSpPr>
          <p:nvPr>
            <p:ph type="title"/>
          </p:nvPr>
        </p:nvSpPr>
        <p:spPr>
          <a:xfrm>
            <a:off x="0" y="4309"/>
            <a:ext cx="6282175" cy="672842"/>
          </a:xfrm>
        </p:spPr>
        <p:txBody>
          <a:bodyPr/>
          <a:lstStyle/>
          <a:p>
            <a:r>
              <a:rPr lang="en-US" sz="4000" dirty="0">
                <a:solidFill>
                  <a:srgbClr val="0B49CB"/>
                </a:solidFill>
                <a:latin typeface="Abadi"/>
              </a:rPr>
              <a:t>Word cloud of course titles</a:t>
            </a:r>
          </a:p>
        </p:txBody>
      </p:sp>
      <p:sp>
        <p:nvSpPr>
          <p:cNvPr id="6" name="Content Placeholder 4">
            <a:extLst>
              <a:ext uri="{FF2B5EF4-FFF2-40B4-BE49-F238E27FC236}">
                <a16:creationId xmlns:a16="http://schemas.microsoft.com/office/drawing/2014/main" id="{A4D1CBA0-D4EF-0E4C-91FB-ACF90D54854A}"/>
              </a:ext>
            </a:extLst>
          </p:cNvPr>
          <p:cNvSpPr txBox="1">
            <a:spLocks/>
          </p:cNvSpPr>
          <p:nvPr/>
        </p:nvSpPr>
        <p:spPr>
          <a:xfrm>
            <a:off x="161584" y="1160114"/>
            <a:ext cx="4514213" cy="4632734"/>
          </a:xfrm>
          <a:prstGeom prst="rect">
            <a:avLst/>
          </a:prstGeom>
          <a:ln>
            <a:solidFill>
              <a:srgbClr val="0B49CB"/>
            </a:solidFill>
            <a:prstDash val="dash"/>
          </a:ln>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endParaRPr lang="en-US" sz="2000" dirty="0">
              <a:solidFill>
                <a:srgbClr val="1C7DDB"/>
              </a:solidFill>
              <a:latin typeface="Abadi"/>
              <a:cs typeface="Calibri"/>
            </a:endParaRPr>
          </a:p>
          <a:p>
            <a:pPr>
              <a:buFont typeface="Wingdings" panose="05000000000000000000" pitchFamily="2" charset="2"/>
              <a:buChar char="Ø"/>
            </a:pPr>
            <a:r>
              <a:rPr lang="en-US" sz="2000" dirty="0">
                <a:solidFill>
                  <a:srgbClr val="1C7DDB"/>
                </a:solidFill>
                <a:latin typeface="Abadi"/>
                <a:cs typeface="Calibri"/>
              </a:rPr>
              <a:t>A way to get a qualitative feel for the data is through a </a:t>
            </a:r>
            <a:r>
              <a:rPr lang="en-US" sz="2000" dirty="0">
                <a:solidFill>
                  <a:srgbClr val="00B050"/>
                </a:solidFill>
                <a:latin typeface="Abadi"/>
                <a:cs typeface="Calibri"/>
              </a:rPr>
              <a:t>word cloud</a:t>
            </a:r>
            <a:r>
              <a:rPr lang="en-US" sz="2000" dirty="0">
                <a:solidFill>
                  <a:srgbClr val="1C7DDB"/>
                </a:solidFill>
                <a:latin typeface="Abadi"/>
                <a:cs typeface="Calibri"/>
              </a:rPr>
              <a:t>. </a:t>
            </a:r>
          </a:p>
          <a:p>
            <a:pPr>
              <a:buFont typeface="Wingdings" panose="05000000000000000000" pitchFamily="2" charset="2"/>
              <a:buChar char="Ø"/>
            </a:pPr>
            <a:r>
              <a:rPr lang="en-US" sz="2000" dirty="0">
                <a:solidFill>
                  <a:srgbClr val="1C7DDB"/>
                </a:solidFill>
                <a:latin typeface="Abadi"/>
                <a:cs typeface="Calibri"/>
              </a:rPr>
              <a:t>By breaking up the course titles into individual words; we can create a picture, where the size that a word appears in the picture is proportional to the number of times it appears in the titles.</a:t>
            </a:r>
          </a:p>
          <a:p>
            <a:pPr>
              <a:buFont typeface="Wingdings" panose="05000000000000000000" pitchFamily="2" charset="2"/>
              <a:buChar char="Ø"/>
            </a:pPr>
            <a:r>
              <a:rPr lang="en-US" sz="2000" dirty="0">
                <a:solidFill>
                  <a:srgbClr val="1C7DDB"/>
                </a:solidFill>
                <a:latin typeface="Abadi"/>
                <a:cs typeface="Calibri"/>
              </a:rPr>
              <a:t>We can see that </a:t>
            </a:r>
            <a:r>
              <a:rPr lang="en-US" sz="2000" dirty="0">
                <a:solidFill>
                  <a:srgbClr val="00B050"/>
                </a:solidFill>
                <a:latin typeface="Abadi"/>
                <a:cs typeface="Calibri"/>
              </a:rPr>
              <a:t>Data Science</a:t>
            </a:r>
            <a:r>
              <a:rPr lang="en-US" sz="2000" dirty="0">
                <a:solidFill>
                  <a:srgbClr val="1C7DDB"/>
                </a:solidFill>
                <a:latin typeface="Abadi"/>
                <a:cs typeface="Calibri"/>
              </a:rPr>
              <a:t>, </a:t>
            </a:r>
            <a:r>
              <a:rPr lang="en-US" sz="2000" dirty="0">
                <a:solidFill>
                  <a:srgbClr val="00B050"/>
                </a:solidFill>
                <a:latin typeface="Abadi"/>
                <a:cs typeface="Calibri"/>
              </a:rPr>
              <a:t>Data</a:t>
            </a:r>
            <a:r>
              <a:rPr lang="en-US" sz="2000" dirty="0">
                <a:solidFill>
                  <a:srgbClr val="1C7DDB"/>
                </a:solidFill>
                <a:latin typeface="Abadi"/>
                <a:cs typeface="Calibri"/>
              </a:rPr>
              <a:t>, </a:t>
            </a:r>
            <a:r>
              <a:rPr lang="en-US" sz="2000" dirty="0">
                <a:solidFill>
                  <a:srgbClr val="00B050"/>
                </a:solidFill>
                <a:latin typeface="Abadi"/>
                <a:cs typeface="Calibri"/>
              </a:rPr>
              <a:t>Python</a:t>
            </a:r>
            <a:r>
              <a:rPr lang="en-US" sz="2000" dirty="0">
                <a:solidFill>
                  <a:srgbClr val="1C7DDB"/>
                </a:solidFill>
                <a:latin typeface="Abadi"/>
                <a:cs typeface="Calibri"/>
              </a:rPr>
              <a:t> and </a:t>
            </a:r>
            <a:r>
              <a:rPr lang="en-US" sz="2000" dirty="0">
                <a:solidFill>
                  <a:srgbClr val="00B050"/>
                </a:solidFill>
                <a:latin typeface="Abadi"/>
                <a:cs typeface="Calibri"/>
              </a:rPr>
              <a:t>Machine Learning </a:t>
            </a:r>
            <a:r>
              <a:rPr lang="en-US" sz="2000" dirty="0">
                <a:solidFill>
                  <a:srgbClr val="1C7DDB"/>
                </a:solidFill>
                <a:latin typeface="Abadi"/>
                <a:cs typeface="Calibri"/>
              </a:rPr>
              <a:t>are very big. This means that they are very common words in our course titles.</a:t>
            </a:r>
          </a:p>
        </p:txBody>
      </p:sp>
      <p:pic>
        <p:nvPicPr>
          <p:cNvPr id="7" name="Picture 6" descr="A close-up of words&#10;&#10;AI-generated content may be incorrect.">
            <a:extLst>
              <a:ext uri="{FF2B5EF4-FFF2-40B4-BE49-F238E27FC236}">
                <a16:creationId xmlns:a16="http://schemas.microsoft.com/office/drawing/2014/main" id="{CC60D2AD-4992-24FD-9FE6-882F7CDDE06F}"/>
              </a:ext>
            </a:extLst>
          </p:cNvPr>
          <p:cNvPicPr>
            <a:picLocks noChangeAspect="1"/>
          </p:cNvPicPr>
          <p:nvPr/>
        </p:nvPicPr>
        <p:blipFill>
          <a:blip r:embed="rId3"/>
          <a:stretch>
            <a:fillRect/>
          </a:stretch>
        </p:blipFill>
        <p:spPr>
          <a:xfrm>
            <a:off x="4844674" y="1428914"/>
            <a:ext cx="7185742" cy="3592871"/>
          </a:xfrm>
          <a:prstGeom prst="rect">
            <a:avLst/>
          </a:prstGeom>
        </p:spPr>
      </p:pic>
      <p:sp>
        <p:nvSpPr>
          <p:cNvPr id="10" name="TextBox 9">
            <a:extLst>
              <a:ext uri="{FF2B5EF4-FFF2-40B4-BE49-F238E27FC236}">
                <a16:creationId xmlns:a16="http://schemas.microsoft.com/office/drawing/2014/main" id="{65E46C01-39AF-2AB9-4A60-8A588EB3382C}"/>
              </a:ext>
            </a:extLst>
          </p:cNvPr>
          <p:cNvSpPr txBox="1"/>
          <p:nvPr/>
        </p:nvSpPr>
        <p:spPr>
          <a:xfrm>
            <a:off x="4844674" y="5140411"/>
            <a:ext cx="7185742" cy="253916"/>
          </a:xfrm>
          <a:prstGeom prst="rect">
            <a:avLst/>
          </a:prstGeom>
          <a:noFill/>
        </p:spPr>
        <p:txBody>
          <a:bodyPr wrap="square" rtlCol="0">
            <a:spAutoFit/>
          </a:bodyPr>
          <a:lstStyle/>
          <a:p>
            <a:pPr algn="ctr"/>
            <a:r>
              <a:rPr lang="en-GB" sz="1050" dirty="0"/>
              <a:t>Fig 7: Word Cloud of Course Titles</a:t>
            </a:r>
          </a:p>
        </p:txBody>
      </p:sp>
    </p:spTree>
    <p:extLst>
      <p:ext uri="{BB962C8B-B14F-4D97-AF65-F5344CB8AC3E}">
        <p14:creationId xmlns:p14="http://schemas.microsoft.com/office/powerpoint/2010/main" val="1268933903"/>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2" ma:contentTypeDescription="Create a new document." ma:contentTypeScope="" ma:versionID="5271f8e20090c87afed7729ac71f61b2">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cf12c133eb44377ebd94fdb7db4757b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EFDA260-DDA0-422C-B7AE-778F653FBB36}">
  <ds:schemaRefs>
    <ds:schemaRef ds:uri="http://schemas.microsoft.com/sharepoint/v3/contenttype/forms"/>
  </ds:schemaRefs>
</ds:datastoreItem>
</file>

<file path=customXml/itemProps2.xml><?xml version="1.0" encoding="utf-8"?>
<ds:datastoreItem xmlns:ds="http://schemas.openxmlformats.org/officeDocument/2006/customXml" ds:itemID="{54DA07C5-A406-4A0D-B3E6-3856C94AC7F3}">
  <ds:schemaRefs>
    <ds:schemaRef ds:uri="http://schemas.openxmlformats.org/package/2006/metadata/core-properties"/>
    <ds:schemaRef ds:uri="http://purl.org/dc/elements/1.1/"/>
    <ds:schemaRef ds:uri="155be751-a274-42e8-93fb-f39d3b9bccc8"/>
    <ds:schemaRef ds:uri="http://schemas.microsoft.com/office/2006/metadata/properties"/>
    <ds:schemaRef ds:uri="http://purl.org/dc/terms/"/>
    <ds:schemaRef ds:uri="http://schemas.microsoft.com/office/infopath/2007/PartnerControls"/>
    <ds:schemaRef ds:uri="http://schemas.microsoft.com/office/2006/documentManagement/types"/>
    <ds:schemaRef ds:uri="http://www.w3.org/XML/1998/namespace"/>
    <ds:schemaRef ds:uri="http://purl.org/dc/dcmitype/"/>
    <ds:schemaRef ds:uri="f80a141d-92ca-4d3d-9308-f7e7b1d44ce8"/>
  </ds:schemaRefs>
</ds:datastoreItem>
</file>

<file path=customXml/itemProps3.xml><?xml version="1.0" encoding="utf-8"?>
<ds:datastoreItem xmlns:ds="http://schemas.openxmlformats.org/officeDocument/2006/customXml" ds:itemID="{FD840426-F08D-42AC-9846-A20E4AB85A26}">
  <ds:schemaRefs>
    <ds:schemaRef ds:uri="155be751-a274-42e8-93fb-f39d3b9bccc8"/>
    <ds:schemaRef ds:uri="f80a141d-92ca-4d3d-9308-f7e7b1d44ce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4940</TotalTime>
  <Words>4003</Words>
  <Application>Microsoft Office PowerPoint</Application>
  <PresentationFormat>Widescreen</PresentationFormat>
  <Paragraphs>317</Paragraphs>
  <Slides>25</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Abadi</vt:lpstr>
      <vt:lpstr>Arial</vt:lpstr>
      <vt:lpstr>Calibri</vt:lpstr>
      <vt:lpstr>Wingdings</vt:lpstr>
      <vt:lpstr>Custom Design</vt:lpstr>
      <vt:lpstr>PowerPoint Presentation</vt:lpstr>
      <vt:lpstr>PowerPoint Presentation</vt:lpstr>
      <vt:lpstr>PowerPoint Presentation</vt:lpstr>
      <vt:lpstr>Exploratory Data Analysis</vt:lpstr>
      <vt:lpstr>Course counts per genre</vt:lpstr>
      <vt:lpstr>User counts per genre</vt:lpstr>
      <vt:lpstr>Course enrollment distribution</vt:lpstr>
      <vt:lpstr>20 most popular courses</vt:lpstr>
      <vt:lpstr>Word cloud of course titles</vt:lpstr>
      <vt:lpstr>Content-based Recommender System using Unsupervised Learning</vt:lpstr>
      <vt:lpstr>Flowchart of content-based recommender system using user profile and course genres</vt:lpstr>
      <vt:lpstr>Evaluation results of user profile-based recommender system</vt:lpstr>
      <vt:lpstr>Flowchart of content-based recommender system using course similarity</vt:lpstr>
      <vt:lpstr>Evaluation results of course similarity based recommender system</vt:lpstr>
      <vt:lpstr>Flowchart of clustering-based recommender system</vt:lpstr>
      <vt:lpstr>Evaluation results of clustering-based recommender system</vt:lpstr>
      <vt:lpstr>Collaborative-filtering Recommender System using Supervised Learning</vt:lpstr>
      <vt:lpstr>Flowchart of KNN based recommender system</vt:lpstr>
      <vt:lpstr>Flowchart of NMF based recommender system</vt:lpstr>
      <vt:lpstr>Flowchart of Neural Network Embedding based recommender system</vt:lpstr>
      <vt:lpstr>Compare the performance of collaborative-filtering models</vt:lpstr>
      <vt:lpstr>Streamlit course recommender system app (screenshot 1) https://app2-8iudwu6jwezqbwdhtgsh24.streamlit.app/</vt:lpstr>
      <vt:lpstr>Streamlit course recommender system app (screenshot 2) https://app2-8iudwu6jwezqbwdhtgsh24.streamlit.app/</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ml-capstone</dc:title>
  <dc:creator>Vishal Purohit</dc:creator>
  <cp:lastModifiedBy>Vishal Purohit</cp:lastModifiedBy>
  <cp:revision>470</cp:revision>
  <dcterms:created xsi:type="dcterms:W3CDTF">2021-04-29T18:58:34Z</dcterms:created>
  <dcterms:modified xsi:type="dcterms:W3CDTF">2025-07-17T13:56:18Z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0x010100EECD86F56755A646AC8AFCBCBD967F21</vt:lpwstr>
  </property>
</Properties>
</file>