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Frequency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Audi</c:v>
                </c:pt>
                <c:pt idx="1">
                  <c:v>BMW</c:v>
                </c:pt>
                <c:pt idx="2">
                  <c:v>Mercedes</c:v>
                </c:pt>
                <c:pt idx="3">
                  <c:v>Total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124</c:v>
                </c:pt>
                <c:pt idx="1">
                  <c:v>98</c:v>
                </c:pt>
                <c:pt idx="2">
                  <c:v>113</c:v>
                </c:pt>
                <c:pt idx="3">
                  <c:v>335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Relative Frequency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Audi</c:v>
                </c:pt>
                <c:pt idx="1">
                  <c:v>BMW</c:v>
                </c:pt>
                <c:pt idx="2">
                  <c:v>Mercedes</c:v>
                </c:pt>
                <c:pt idx="3">
                  <c:v>Total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37.014925373134325</c:v>
                </c:pt>
                <c:pt idx="1">
                  <c:v>29.253731343283583</c:v>
                </c:pt>
                <c:pt idx="2">
                  <c:v>33.731343283582092</c:v>
                </c:pt>
                <c:pt idx="3">
                  <c:v>100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Cumulative Frequency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Audi</c:v>
                </c:pt>
                <c:pt idx="1">
                  <c:v>BMW</c:v>
                </c:pt>
                <c:pt idx="2">
                  <c:v>Mercedes</c:v>
                </c:pt>
                <c:pt idx="3">
                  <c:v>Total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37.014925373134325</c:v>
                </c:pt>
                <c:pt idx="1">
                  <c:v>66.268656716417908</c:v>
                </c:pt>
                <c:pt idx="2">
                  <c:v>100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056320"/>
        <c:axId val="92377024"/>
      </c:lineChart>
      <c:catAx>
        <c:axId val="48056320"/>
        <c:scaling>
          <c:orientation val="minMax"/>
        </c:scaling>
        <c:delete val="0"/>
        <c:axPos val="b"/>
        <c:majorTickMark val="out"/>
        <c:minorTickMark val="none"/>
        <c:tickLblPos val="nextTo"/>
        <c:crossAx val="92377024"/>
        <c:crosses val="autoZero"/>
        <c:auto val="1"/>
        <c:lblAlgn val="ctr"/>
        <c:lblOffset val="100"/>
        <c:noMultiLvlLbl val="0"/>
      </c:catAx>
      <c:valAx>
        <c:axId val="92377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80563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5EDDC6-41B5-402E-A3D9-DBA6C47C5027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CA4108-4A8B-46FC-8A03-FAE42F06CE00}">
      <dgm:prSet phldrT="[Text]"/>
      <dgm:spPr/>
      <dgm:t>
        <a:bodyPr/>
        <a:lstStyle/>
        <a:p>
          <a:r>
            <a:rPr lang="en-IN" dirty="0" smtClean="0"/>
            <a:t>Data</a:t>
          </a:r>
          <a:endParaRPr lang="en-IN" dirty="0"/>
        </a:p>
      </dgm:t>
    </dgm:pt>
    <dgm:pt modelId="{2104079E-EE6B-420D-85C8-49D24916A209}" type="parTrans" cxnId="{D18A918F-48AD-4F6B-B898-076D6496B9E9}">
      <dgm:prSet/>
      <dgm:spPr/>
      <dgm:t>
        <a:bodyPr/>
        <a:lstStyle/>
        <a:p>
          <a:endParaRPr lang="en-IN"/>
        </a:p>
      </dgm:t>
    </dgm:pt>
    <dgm:pt modelId="{E9FC23E1-8C48-4571-A9B5-744BEF14A0F0}" type="sibTrans" cxnId="{D18A918F-48AD-4F6B-B898-076D6496B9E9}">
      <dgm:prSet/>
      <dgm:spPr/>
      <dgm:t>
        <a:bodyPr/>
        <a:lstStyle/>
        <a:p>
          <a:endParaRPr lang="en-IN"/>
        </a:p>
      </dgm:t>
    </dgm:pt>
    <dgm:pt modelId="{5DBC6603-2AC8-417F-8F4B-941E57D4ED7C}">
      <dgm:prSet phldrT="[Text]"/>
      <dgm:spPr/>
      <dgm:t>
        <a:bodyPr/>
        <a:lstStyle/>
        <a:p>
          <a:r>
            <a:rPr lang="en-IN" dirty="0" smtClean="0"/>
            <a:t>Sample</a:t>
          </a:r>
          <a:endParaRPr lang="en-IN" dirty="0"/>
        </a:p>
      </dgm:t>
    </dgm:pt>
    <dgm:pt modelId="{838785DB-FB50-4DAC-B712-308F0D833ADD}" type="parTrans" cxnId="{80E6CC74-1188-41BC-8FCE-55C6D1BFCE3A}">
      <dgm:prSet/>
      <dgm:spPr/>
      <dgm:t>
        <a:bodyPr/>
        <a:lstStyle/>
        <a:p>
          <a:endParaRPr lang="en-IN"/>
        </a:p>
      </dgm:t>
    </dgm:pt>
    <dgm:pt modelId="{2D5C861D-B9D5-4834-B283-661A909C9C61}" type="sibTrans" cxnId="{80E6CC74-1188-41BC-8FCE-55C6D1BFCE3A}">
      <dgm:prSet/>
      <dgm:spPr/>
      <dgm:t>
        <a:bodyPr/>
        <a:lstStyle/>
        <a:p>
          <a:endParaRPr lang="en-IN"/>
        </a:p>
      </dgm:t>
    </dgm:pt>
    <dgm:pt modelId="{29054CF9-8A61-4D95-A9FD-210C5EB9BFD4}">
      <dgm:prSet phldrT="[Text]"/>
      <dgm:spPr/>
      <dgm:t>
        <a:bodyPr/>
        <a:lstStyle/>
        <a:p>
          <a:r>
            <a:rPr lang="en-IN" dirty="0" smtClean="0"/>
            <a:t>Population</a:t>
          </a:r>
          <a:endParaRPr lang="en-IN" dirty="0"/>
        </a:p>
      </dgm:t>
    </dgm:pt>
    <dgm:pt modelId="{A50DF1FB-D858-4263-80C8-CD54B2A895EA}" type="parTrans" cxnId="{E9A9BA8A-13A7-4049-B914-F659571F4C02}">
      <dgm:prSet/>
      <dgm:spPr/>
      <dgm:t>
        <a:bodyPr/>
        <a:lstStyle/>
        <a:p>
          <a:endParaRPr lang="en-IN"/>
        </a:p>
      </dgm:t>
    </dgm:pt>
    <dgm:pt modelId="{2E3930DE-E173-44D4-81ED-FBCA7E8708DB}" type="sibTrans" cxnId="{E9A9BA8A-13A7-4049-B914-F659571F4C02}">
      <dgm:prSet/>
      <dgm:spPr/>
      <dgm:t>
        <a:bodyPr/>
        <a:lstStyle/>
        <a:p>
          <a:endParaRPr lang="en-IN"/>
        </a:p>
      </dgm:t>
    </dgm:pt>
    <dgm:pt modelId="{311790EB-899C-4E3F-AB3B-3FA982AC73FB}" type="pres">
      <dgm:prSet presAssocID="{3A5EDDC6-41B5-402E-A3D9-DBA6C47C502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3B2D7AB1-1998-475B-B327-E57841B0199D}" type="pres">
      <dgm:prSet presAssocID="{EDCA4108-4A8B-46FC-8A03-FAE42F06CE00}" presName="singleCycle" presStyleCnt="0"/>
      <dgm:spPr/>
    </dgm:pt>
    <dgm:pt modelId="{D2EBD9B5-D5B5-41FE-AB2F-D4931D59340B}" type="pres">
      <dgm:prSet presAssocID="{EDCA4108-4A8B-46FC-8A03-FAE42F06CE00}" presName="singleCenter" presStyleLbl="node1" presStyleIdx="0" presStyleCnt="3" custLinFactNeighborX="853" custLinFactNeighborY="-33065">
        <dgm:presLayoutVars>
          <dgm:chMax val="7"/>
          <dgm:chPref val="7"/>
        </dgm:presLayoutVars>
      </dgm:prSet>
      <dgm:spPr/>
      <dgm:t>
        <a:bodyPr/>
        <a:lstStyle/>
        <a:p>
          <a:endParaRPr lang="en-IN"/>
        </a:p>
      </dgm:t>
    </dgm:pt>
    <dgm:pt modelId="{FCAE4917-5DF2-4C69-960E-190812E4F0A3}" type="pres">
      <dgm:prSet presAssocID="{838785DB-FB50-4DAC-B712-308F0D833ADD}" presName="Name56" presStyleLbl="parChTrans1D2" presStyleIdx="0" presStyleCnt="2"/>
      <dgm:spPr/>
      <dgm:t>
        <a:bodyPr/>
        <a:lstStyle/>
        <a:p>
          <a:endParaRPr lang="en-IN"/>
        </a:p>
      </dgm:t>
    </dgm:pt>
    <dgm:pt modelId="{32C4E3B6-494D-4940-86D6-B791642C515B}" type="pres">
      <dgm:prSet presAssocID="{5DBC6603-2AC8-417F-8F4B-941E57D4ED7C}" presName="text0" presStyleLbl="node1" presStyleIdx="1" presStyleCnt="3" custRadScaleRad="128666" custRadScaleInc="-11247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5CF561E-CA36-4E16-98CB-92451FA24DAA}" type="pres">
      <dgm:prSet presAssocID="{A50DF1FB-D858-4263-80C8-CD54B2A895EA}" presName="Name56" presStyleLbl="parChTrans1D2" presStyleIdx="1" presStyleCnt="2"/>
      <dgm:spPr/>
      <dgm:t>
        <a:bodyPr/>
        <a:lstStyle/>
        <a:p>
          <a:endParaRPr lang="en-IN"/>
        </a:p>
      </dgm:t>
    </dgm:pt>
    <dgm:pt modelId="{941D4AC3-6CF6-4523-A67D-6E9A0865EC4D}" type="pres">
      <dgm:prSet presAssocID="{29054CF9-8A61-4D95-A9FD-210C5EB9BFD4}" presName="text0" presStyleLbl="node1" presStyleIdx="2" presStyleCnt="3" custRadScaleRad="124201" custRadScaleInc="-8498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18A918F-48AD-4F6B-B898-076D6496B9E9}" srcId="{3A5EDDC6-41B5-402E-A3D9-DBA6C47C5027}" destId="{EDCA4108-4A8B-46FC-8A03-FAE42F06CE00}" srcOrd="0" destOrd="0" parTransId="{2104079E-EE6B-420D-85C8-49D24916A209}" sibTransId="{E9FC23E1-8C48-4571-A9B5-744BEF14A0F0}"/>
    <dgm:cxn modelId="{1F2D918E-8650-4428-80FB-D958156EBAC8}" type="presOf" srcId="{EDCA4108-4A8B-46FC-8A03-FAE42F06CE00}" destId="{D2EBD9B5-D5B5-41FE-AB2F-D4931D59340B}" srcOrd="0" destOrd="0" presId="urn:microsoft.com/office/officeart/2008/layout/RadialCluster"/>
    <dgm:cxn modelId="{76E7BEB7-DAB6-434C-8596-8CA57739FBF9}" type="presOf" srcId="{3A5EDDC6-41B5-402E-A3D9-DBA6C47C5027}" destId="{311790EB-899C-4E3F-AB3B-3FA982AC73FB}" srcOrd="0" destOrd="0" presId="urn:microsoft.com/office/officeart/2008/layout/RadialCluster"/>
    <dgm:cxn modelId="{E9A9BA8A-13A7-4049-B914-F659571F4C02}" srcId="{EDCA4108-4A8B-46FC-8A03-FAE42F06CE00}" destId="{29054CF9-8A61-4D95-A9FD-210C5EB9BFD4}" srcOrd="1" destOrd="0" parTransId="{A50DF1FB-D858-4263-80C8-CD54B2A895EA}" sibTransId="{2E3930DE-E173-44D4-81ED-FBCA7E8708DB}"/>
    <dgm:cxn modelId="{3E59A0B4-4C26-4968-A2FC-863F7E379348}" type="presOf" srcId="{A50DF1FB-D858-4263-80C8-CD54B2A895EA}" destId="{45CF561E-CA36-4E16-98CB-92451FA24DAA}" srcOrd="0" destOrd="0" presId="urn:microsoft.com/office/officeart/2008/layout/RadialCluster"/>
    <dgm:cxn modelId="{9A59CA93-6105-4073-8D5E-B94F58FF606B}" type="presOf" srcId="{5DBC6603-2AC8-417F-8F4B-941E57D4ED7C}" destId="{32C4E3B6-494D-4940-86D6-B791642C515B}" srcOrd="0" destOrd="0" presId="urn:microsoft.com/office/officeart/2008/layout/RadialCluster"/>
    <dgm:cxn modelId="{552793D4-F798-4D62-9878-B34C60CAF8A1}" type="presOf" srcId="{29054CF9-8A61-4D95-A9FD-210C5EB9BFD4}" destId="{941D4AC3-6CF6-4523-A67D-6E9A0865EC4D}" srcOrd="0" destOrd="0" presId="urn:microsoft.com/office/officeart/2008/layout/RadialCluster"/>
    <dgm:cxn modelId="{80E6CC74-1188-41BC-8FCE-55C6D1BFCE3A}" srcId="{EDCA4108-4A8B-46FC-8A03-FAE42F06CE00}" destId="{5DBC6603-2AC8-417F-8F4B-941E57D4ED7C}" srcOrd="0" destOrd="0" parTransId="{838785DB-FB50-4DAC-B712-308F0D833ADD}" sibTransId="{2D5C861D-B9D5-4834-B283-661A909C9C61}"/>
    <dgm:cxn modelId="{409CA702-8B4B-45E6-ADEF-E300E4515A5D}" type="presOf" srcId="{838785DB-FB50-4DAC-B712-308F0D833ADD}" destId="{FCAE4917-5DF2-4C69-960E-190812E4F0A3}" srcOrd="0" destOrd="0" presId="urn:microsoft.com/office/officeart/2008/layout/RadialCluster"/>
    <dgm:cxn modelId="{2C7A2ED5-002D-4028-A745-9E957B70D11D}" type="presParOf" srcId="{311790EB-899C-4E3F-AB3B-3FA982AC73FB}" destId="{3B2D7AB1-1998-475B-B327-E57841B0199D}" srcOrd="0" destOrd="0" presId="urn:microsoft.com/office/officeart/2008/layout/RadialCluster"/>
    <dgm:cxn modelId="{E08249B3-021E-4FA4-AC23-A25C75F7955F}" type="presParOf" srcId="{3B2D7AB1-1998-475B-B327-E57841B0199D}" destId="{D2EBD9B5-D5B5-41FE-AB2F-D4931D59340B}" srcOrd="0" destOrd="0" presId="urn:microsoft.com/office/officeart/2008/layout/RadialCluster"/>
    <dgm:cxn modelId="{4D1DDBF7-E4A9-4678-97BF-C306C8C0ECCE}" type="presParOf" srcId="{3B2D7AB1-1998-475B-B327-E57841B0199D}" destId="{FCAE4917-5DF2-4C69-960E-190812E4F0A3}" srcOrd="1" destOrd="0" presId="urn:microsoft.com/office/officeart/2008/layout/RadialCluster"/>
    <dgm:cxn modelId="{876DC888-3EB9-4308-BF87-62E8D29198CA}" type="presParOf" srcId="{3B2D7AB1-1998-475B-B327-E57841B0199D}" destId="{32C4E3B6-494D-4940-86D6-B791642C515B}" srcOrd="2" destOrd="0" presId="urn:microsoft.com/office/officeart/2008/layout/RadialCluster"/>
    <dgm:cxn modelId="{C7D5E3FD-EA06-4763-9E4A-8767CA53EBE5}" type="presParOf" srcId="{3B2D7AB1-1998-475B-B327-E57841B0199D}" destId="{45CF561E-CA36-4E16-98CB-92451FA24DAA}" srcOrd="3" destOrd="0" presId="urn:microsoft.com/office/officeart/2008/layout/RadialCluster"/>
    <dgm:cxn modelId="{40D83298-4587-4E52-85F6-E956CAAFB2ED}" type="presParOf" srcId="{3B2D7AB1-1998-475B-B327-E57841B0199D}" destId="{941D4AC3-6CF6-4523-A67D-6E9A0865EC4D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BD9B5-D5B5-41FE-AB2F-D4931D59340B}">
      <dsp:nvSpPr>
        <dsp:cNvPr id="0" name=""/>
        <dsp:cNvSpPr/>
      </dsp:nvSpPr>
      <dsp:spPr>
        <a:xfrm>
          <a:off x="3466745" y="388633"/>
          <a:ext cx="1357788" cy="13577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 smtClean="0"/>
            <a:t>Data</a:t>
          </a:r>
          <a:endParaRPr lang="en-IN" sz="3600" kern="1200" dirty="0"/>
        </a:p>
      </dsp:txBody>
      <dsp:txXfrm>
        <a:off x="3533027" y="454915"/>
        <a:ext cx="1225224" cy="1225224"/>
      </dsp:txXfrm>
    </dsp:sp>
    <dsp:sp modelId="{FCAE4917-5DF2-4C69-960E-190812E4F0A3}">
      <dsp:nvSpPr>
        <dsp:cNvPr id="0" name=""/>
        <dsp:cNvSpPr/>
      </dsp:nvSpPr>
      <dsp:spPr>
        <a:xfrm rot="8671143">
          <a:off x="2153832" y="1971464"/>
          <a:ext cx="14472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728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4E3B6-494D-4940-86D6-B791642C515B}">
      <dsp:nvSpPr>
        <dsp:cNvPr id="0" name=""/>
        <dsp:cNvSpPr/>
      </dsp:nvSpPr>
      <dsp:spPr>
        <a:xfrm>
          <a:off x="1378488" y="2260851"/>
          <a:ext cx="909718" cy="9097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Sample</a:t>
          </a:r>
          <a:endParaRPr lang="en-IN" sz="1900" kern="1200" dirty="0"/>
        </a:p>
      </dsp:txBody>
      <dsp:txXfrm>
        <a:off x="1422897" y="2305260"/>
        <a:ext cx="820900" cy="820900"/>
      </dsp:txXfrm>
    </dsp:sp>
    <dsp:sp modelId="{45CF561E-CA36-4E16-98CB-92451FA24DAA}">
      <dsp:nvSpPr>
        <dsp:cNvPr id="0" name=""/>
        <dsp:cNvSpPr/>
      </dsp:nvSpPr>
      <dsp:spPr>
        <a:xfrm rot="2318037">
          <a:off x="4681867" y="2017145"/>
          <a:ext cx="13037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378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D4AC3-6CF6-4523-A67D-6E9A0865EC4D}">
      <dsp:nvSpPr>
        <dsp:cNvPr id="0" name=""/>
        <dsp:cNvSpPr/>
      </dsp:nvSpPr>
      <dsp:spPr>
        <a:xfrm>
          <a:off x="5842987" y="2332842"/>
          <a:ext cx="909718" cy="9097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Population</a:t>
          </a:r>
          <a:endParaRPr lang="en-IN" sz="1300" kern="1200" dirty="0"/>
        </a:p>
      </dsp:txBody>
      <dsp:txXfrm>
        <a:off x="5887396" y="2377251"/>
        <a:ext cx="820900" cy="820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153-1298-4709-B442-7D2D0AD7AE18}" type="datetimeFigureOut">
              <a:rPr lang="en-IN" smtClean="0"/>
              <a:t>23-05-2019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B369-6EB9-4BD2-991C-CA692540A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18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153-1298-4709-B442-7D2D0AD7AE18}" type="datetimeFigureOut">
              <a:rPr lang="en-IN" smtClean="0"/>
              <a:t>23-05-2019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B369-6EB9-4BD2-991C-CA692540A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96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153-1298-4709-B442-7D2D0AD7AE18}" type="datetimeFigureOut">
              <a:rPr lang="en-IN" smtClean="0"/>
              <a:t>23-05-2019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B369-6EB9-4BD2-991C-CA692540A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77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153-1298-4709-B442-7D2D0AD7AE18}" type="datetimeFigureOut">
              <a:rPr lang="en-IN" smtClean="0"/>
              <a:t>23-05-2019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B369-6EB9-4BD2-991C-CA692540A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4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153-1298-4709-B442-7D2D0AD7AE18}" type="datetimeFigureOut">
              <a:rPr lang="en-IN" smtClean="0"/>
              <a:t>23-05-2019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B369-6EB9-4BD2-991C-CA692540A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35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153-1298-4709-B442-7D2D0AD7AE18}" type="datetimeFigureOut">
              <a:rPr lang="en-IN" smtClean="0"/>
              <a:t>23-05-2019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B369-6EB9-4BD2-991C-CA692540A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22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153-1298-4709-B442-7D2D0AD7AE18}" type="datetimeFigureOut">
              <a:rPr lang="en-IN" smtClean="0"/>
              <a:t>23-05-2019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B369-6EB9-4BD2-991C-CA692540A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95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153-1298-4709-B442-7D2D0AD7AE18}" type="datetimeFigureOut">
              <a:rPr lang="en-IN" smtClean="0"/>
              <a:t>23-05-2019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B369-6EB9-4BD2-991C-CA692540A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56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153-1298-4709-B442-7D2D0AD7AE18}" type="datetimeFigureOut">
              <a:rPr lang="en-IN" smtClean="0"/>
              <a:t>23-05-2019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B369-6EB9-4BD2-991C-CA692540A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35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153-1298-4709-B442-7D2D0AD7AE18}" type="datetimeFigureOut">
              <a:rPr lang="en-IN" smtClean="0"/>
              <a:t>23-05-2019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B369-6EB9-4BD2-991C-CA692540A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15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153-1298-4709-B442-7D2D0AD7AE18}" type="datetimeFigureOut">
              <a:rPr lang="en-IN" smtClean="0"/>
              <a:t>23-05-2019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B369-6EB9-4BD2-991C-CA692540A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32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74153-1298-4709-B442-7D2D0AD7AE18}" type="datetimeFigureOut">
              <a:rPr lang="en-IN" smtClean="0"/>
              <a:t>23-05-2019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DB369-6EB9-4BD2-991C-CA692540A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57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easurement" TargetMode="External"/><Relationship Id="rId13" Type="http://schemas.openxmlformats.org/officeDocument/2006/relationships/hyperlink" Target="https://en.wikipedia.org/wiki/Information" TargetMode="External"/><Relationship Id="rId18" Type="http://schemas.openxmlformats.org/officeDocument/2006/relationships/hyperlink" Target="https://en.wikipedia.org/wiki/Raw_data" TargetMode="External"/><Relationship Id="rId3" Type="http://schemas.openxmlformats.org/officeDocument/2006/relationships/hyperlink" Target="https://en.wikipedia.org/wiki/Help:Pronunciation_respelling_key" TargetMode="External"/><Relationship Id="rId21" Type="http://schemas.openxmlformats.org/officeDocument/2006/relationships/hyperlink" Target="https://en.wikipedia.org/wiki/Outlier" TargetMode="External"/><Relationship Id="rId7" Type="http://schemas.openxmlformats.org/officeDocument/2006/relationships/hyperlink" Target="https://en.wikipedia.org/wiki/Variable_(research)" TargetMode="External"/><Relationship Id="rId12" Type="http://schemas.openxmlformats.org/officeDocument/2006/relationships/hyperlink" Target="https://en.wikipedia.org/wiki/Concept" TargetMode="External"/><Relationship Id="rId17" Type="http://schemas.openxmlformats.org/officeDocument/2006/relationships/hyperlink" Target="https://en.wikipedia.org/wiki/Data_processing" TargetMode="External"/><Relationship Id="rId2" Type="http://schemas.openxmlformats.org/officeDocument/2006/relationships/hyperlink" Target="https://en.wikipedia.org/wiki/Help:IPA/English" TargetMode="External"/><Relationship Id="rId16" Type="http://schemas.openxmlformats.org/officeDocument/2006/relationships/hyperlink" Target="https://en.wikipedia.org/wiki/Code" TargetMode="External"/><Relationship Id="rId20" Type="http://schemas.openxmlformats.org/officeDocument/2006/relationships/hyperlink" Target="https://en.wikipedia.org/wiki/Character_(computing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Quantitative_data" TargetMode="External"/><Relationship Id="rId11" Type="http://schemas.openxmlformats.org/officeDocument/2006/relationships/hyperlink" Target="https://en.wikipedia.org/wiki/Data_visualization" TargetMode="External"/><Relationship Id="rId5" Type="http://schemas.openxmlformats.org/officeDocument/2006/relationships/hyperlink" Target="https://en.wikipedia.org/wiki/Qualitative_property" TargetMode="External"/><Relationship Id="rId15" Type="http://schemas.openxmlformats.org/officeDocument/2006/relationships/hyperlink" Target="https://en.wikipedia.org/wiki/Knowledge_representation_and_reasoning" TargetMode="External"/><Relationship Id="rId10" Type="http://schemas.openxmlformats.org/officeDocument/2006/relationships/hyperlink" Target="https://en.wikipedia.org/wiki/Data_analysis" TargetMode="External"/><Relationship Id="rId19" Type="http://schemas.openxmlformats.org/officeDocument/2006/relationships/hyperlink" Target="https://en.wikipedia.org/wiki/Number" TargetMode="External"/><Relationship Id="rId4" Type="http://schemas.openxmlformats.org/officeDocument/2006/relationships/hyperlink" Target="https://en.wikipedia.org/wiki/Data#cite_note-1" TargetMode="External"/><Relationship Id="rId9" Type="http://schemas.openxmlformats.org/officeDocument/2006/relationships/hyperlink" Target="https://en.wikipedia.org/wiki/Data_reporting" TargetMode="External"/><Relationship Id="rId14" Type="http://schemas.openxmlformats.org/officeDocument/2006/relationships/hyperlink" Target="https://en.wikipedia.org/wiki/Knowledge" TargetMode="External"/><Relationship Id="rId2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Statistics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Vishal Rathod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73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Frequency distribution table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058565"/>
              </p:ext>
            </p:extLst>
          </p:nvPr>
        </p:nvGraphicFramePr>
        <p:xfrm>
          <a:off x="1115616" y="1484786"/>
          <a:ext cx="7704856" cy="3168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7843"/>
                <a:gridCol w="2101324"/>
                <a:gridCol w="3735689"/>
              </a:tblGrid>
              <a:tr h="63367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Brands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Frequency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Relative Frequency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3367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Audi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37.01492537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3367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BMW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29.25373134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3367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Mercedes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33.73134328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3367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Total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8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Frequency distribution table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879266"/>
              </p:ext>
            </p:extLst>
          </p:nvPr>
        </p:nvGraphicFramePr>
        <p:xfrm>
          <a:off x="1979712" y="1844824"/>
          <a:ext cx="5706566" cy="2494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6457"/>
                <a:gridCol w="997264"/>
                <a:gridCol w="1772914"/>
                <a:gridCol w="2049931"/>
              </a:tblGrid>
              <a:tr h="49892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Brands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Frequency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Relative Frequency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Cumulative Frequency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9892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Audi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37.01492537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37.01492537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9892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BMW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29.25373134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66.26865672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9892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Mercedes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33.73134328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9892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Total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29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Visualization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692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/>
              <a:t>Data</a:t>
            </a:r>
            <a:r>
              <a:rPr lang="en-IN" dirty="0"/>
              <a:t> (</a:t>
            </a:r>
            <a:r>
              <a:rPr lang="en-IN" dirty="0">
                <a:hlinkClick r:id="rId2" tooltip="Help:IPA/English"/>
              </a:rPr>
              <a:t>/ˈ</a:t>
            </a:r>
            <a:r>
              <a:rPr lang="en-IN" dirty="0" err="1">
                <a:hlinkClick r:id="rId2" tooltip="Help:IPA/English"/>
              </a:rPr>
              <a:t>deɪtə</a:t>
            </a:r>
            <a:r>
              <a:rPr lang="en-IN" dirty="0">
                <a:hlinkClick r:id="rId2" tooltip="Help:IPA/English"/>
              </a:rPr>
              <a:t>/</a:t>
            </a:r>
            <a:r>
              <a:rPr lang="en-IN" dirty="0"/>
              <a:t> </a:t>
            </a:r>
            <a:r>
              <a:rPr lang="en-IN" i="1" dirty="0">
                <a:hlinkClick r:id="rId3" tooltip="Help:Pronunciation respelling key"/>
              </a:rPr>
              <a:t>DAY-</a:t>
            </a:r>
            <a:r>
              <a:rPr lang="en-IN" i="1" dirty="0" err="1">
                <a:hlinkClick r:id="rId3" tooltip="Help:Pronunciation respelling key"/>
              </a:rPr>
              <a:t>tə</a:t>
            </a:r>
            <a:r>
              <a:rPr lang="en-IN" dirty="0"/>
              <a:t>, </a:t>
            </a:r>
            <a:r>
              <a:rPr lang="en-IN" dirty="0">
                <a:hlinkClick r:id="rId2" tooltip="Help:IPA/English"/>
              </a:rPr>
              <a:t>/ˈ</a:t>
            </a:r>
            <a:r>
              <a:rPr lang="en-IN" dirty="0" err="1">
                <a:hlinkClick r:id="rId2" tooltip="Help:IPA/English"/>
              </a:rPr>
              <a:t>dætə</a:t>
            </a:r>
            <a:r>
              <a:rPr lang="en-IN" dirty="0">
                <a:hlinkClick r:id="rId2" tooltip="Help:IPA/English"/>
              </a:rPr>
              <a:t>/</a:t>
            </a:r>
            <a:r>
              <a:rPr lang="en-IN" dirty="0"/>
              <a:t> </a:t>
            </a:r>
            <a:r>
              <a:rPr lang="en-IN" i="1" dirty="0">
                <a:hlinkClick r:id="rId3" tooltip="Help:Pronunciation respelling key"/>
              </a:rPr>
              <a:t>DAT-ə</a:t>
            </a:r>
            <a:r>
              <a:rPr lang="en-IN" dirty="0"/>
              <a:t>, </a:t>
            </a:r>
            <a:r>
              <a:rPr lang="en-IN" dirty="0">
                <a:hlinkClick r:id="rId2" tooltip="Help:IPA/English"/>
              </a:rPr>
              <a:t>/ˈ</a:t>
            </a:r>
            <a:r>
              <a:rPr lang="en-IN" dirty="0" err="1">
                <a:hlinkClick r:id="rId2" tooltip="Help:IPA/English"/>
              </a:rPr>
              <a:t>dɑːtə</a:t>
            </a:r>
            <a:r>
              <a:rPr lang="en-IN" dirty="0">
                <a:hlinkClick r:id="rId2" tooltip="Help:IPA/English"/>
              </a:rPr>
              <a:t>/</a:t>
            </a:r>
            <a:r>
              <a:rPr lang="en-IN" dirty="0"/>
              <a:t> </a:t>
            </a:r>
            <a:r>
              <a:rPr lang="en-IN" i="1" dirty="0">
                <a:hlinkClick r:id="rId3" tooltip="Help:Pronunciation respelling key"/>
              </a:rPr>
              <a:t>DAH-</a:t>
            </a:r>
            <a:r>
              <a:rPr lang="en-IN" i="1" dirty="0" err="1">
                <a:hlinkClick r:id="rId3" tooltip="Help:Pronunciation respelling key"/>
              </a:rPr>
              <a:t>tə</a:t>
            </a:r>
            <a:r>
              <a:rPr lang="en-IN" dirty="0"/>
              <a:t>)</a:t>
            </a:r>
            <a:r>
              <a:rPr lang="en-IN" baseline="30000" dirty="0">
                <a:hlinkClick r:id="rId4"/>
              </a:rPr>
              <a:t>[1]</a:t>
            </a:r>
            <a:r>
              <a:rPr lang="en-IN" dirty="0"/>
              <a:t> is a set of values of subjects with respect to </a:t>
            </a:r>
            <a:r>
              <a:rPr lang="en-IN" dirty="0">
                <a:hlinkClick r:id="rId5" tooltip="Qualitative property"/>
              </a:rPr>
              <a:t>qualitative</a:t>
            </a:r>
            <a:r>
              <a:rPr lang="en-IN" dirty="0"/>
              <a:t> or </a:t>
            </a:r>
            <a:r>
              <a:rPr lang="en-IN" dirty="0">
                <a:hlinkClick r:id="rId6" tooltip="Quantitative data"/>
              </a:rPr>
              <a:t>quantitative</a:t>
            </a:r>
            <a:r>
              <a:rPr lang="en-IN" dirty="0"/>
              <a:t> </a:t>
            </a:r>
            <a:r>
              <a:rPr lang="en-IN" dirty="0">
                <a:hlinkClick r:id="rId7" tooltip="Variable (research)"/>
              </a:rPr>
              <a:t>variables</a:t>
            </a:r>
            <a:r>
              <a:rPr lang="en-IN" dirty="0" smtClean="0"/>
              <a:t>.</a:t>
            </a:r>
          </a:p>
          <a:p>
            <a:r>
              <a:rPr lang="en-IN" dirty="0"/>
              <a:t>Data is </a:t>
            </a:r>
            <a:r>
              <a:rPr lang="en-IN" dirty="0">
                <a:hlinkClick r:id="rId8" tooltip="Measurement"/>
              </a:rPr>
              <a:t>measured</a:t>
            </a:r>
            <a:r>
              <a:rPr lang="en-IN" dirty="0"/>
              <a:t>, </a:t>
            </a:r>
            <a:r>
              <a:rPr lang="en-IN" dirty="0">
                <a:hlinkClick r:id="rId9" tooltip="Data reporting"/>
              </a:rPr>
              <a:t>collected and reported</a:t>
            </a:r>
            <a:r>
              <a:rPr lang="en-IN" dirty="0"/>
              <a:t>, and </a:t>
            </a:r>
            <a:r>
              <a:rPr lang="en-IN" dirty="0" err="1">
                <a:hlinkClick r:id="rId10" tooltip="Data analysis"/>
              </a:rPr>
              <a:t>analyzed</a:t>
            </a:r>
            <a:r>
              <a:rPr lang="en-IN" dirty="0"/>
              <a:t>, whereupon it can be </a:t>
            </a:r>
            <a:r>
              <a:rPr lang="en-IN" dirty="0">
                <a:hlinkClick r:id="rId11" tooltip="Data visualization"/>
              </a:rPr>
              <a:t>visualized</a:t>
            </a:r>
            <a:r>
              <a:rPr lang="en-IN" dirty="0"/>
              <a:t> using graphs, images or other analysis tools. Data as a general </a:t>
            </a:r>
            <a:r>
              <a:rPr lang="en-IN" dirty="0">
                <a:hlinkClick r:id="rId12" tooltip="Concept"/>
              </a:rPr>
              <a:t>concept</a:t>
            </a:r>
            <a:r>
              <a:rPr lang="en-IN" dirty="0"/>
              <a:t> refers to the fact that some existing </a:t>
            </a:r>
            <a:r>
              <a:rPr lang="en-IN" dirty="0">
                <a:hlinkClick r:id="rId13" tooltip="Information"/>
              </a:rPr>
              <a:t>information</a:t>
            </a:r>
            <a:r>
              <a:rPr lang="en-IN" dirty="0"/>
              <a:t> or </a:t>
            </a:r>
            <a:r>
              <a:rPr lang="en-IN" dirty="0">
                <a:hlinkClick r:id="rId14" tooltip="Knowledge"/>
              </a:rPr>
              <a:t>knowledge</a:t>
            </a:r>
            <a:r>
              <a:rPr lang="en-IN" dirty="0"/>
              <a:t> is </a:t>
            </a:r>
            <a:r>
              <a:rPr lang="en-IN" i="1" dirty="0">
                <a:hlinkClick r:id="rId15" tooltip="Knowledge representation and reasoning"/>
              </a:rPr>
              <a:t>represented</a:t>
            </a:r>
            <a:r>
              <a:rPr lang="en-IN" dirty="0"/>
              <a:t> or </a:t>
            </a:r>
            <a:r>
              <a:rPr lang="en-IN" i="1" dirty="0">
                <a:hlinkClick r:id="rId16" tooltip="Code"/>
              </a:rPr>
              <a:t>coded</a:t>
            </a:r>
            <a:r>
              <a:rPr lang="en-IN" dirty="0"/>
              <a:t> in some form suitable for better usage or </a:t>
            </a:r>
            <a:r>
              <a:rPr lang="en-IN" dirty="0">
                <a:hlinkClick r:id="rId17" tooltip="Data processing"/>
              </a:rPr>
              <a:t>processing</a:t>
            </a:r>
            <a:r>
              <a:rPr lang="en-IN" dirty="0"/>
              <a:t>. </a:t>
            </a:r>
            <a:r>
              <a:rPr lang="en-IN" i="1" dirty="0">
                <a:hlinkClick r:id="rId18" tooltip="Raw data"/>
              </a:rPr>
              <a:t>Raw data</a:t>
            </a:r>
            <a:r>
              <a:rPr lang="en-IN" dirty="0"/>
              <a:t> ("unprocessed data") is a collection of </a:t>
            </a:r>
            <a:r>
              <a:rPr lang="en-IN" dirty="0">
                <a:hlinkClick r:id="rId19" tooltip="Number"/>
              </a:rPr>
              <a:t>numbers</a:t>
            </a:r>
            <a:r>
              <a:rPr lang="en-IN" dirty="0"/>
              <a:t> or </a:t>
            </a:r>
            <a:r>
              <a:rPr lang="en-IN" dirty="0">
                <a:hlinkClick r:id="rId20" tooltip="Character (computing)"/>
              </a:rPr>
              <a:t>characters</a:t>
            </a:r>
            <a:r>
              <a:rPr lang="en-IN" dirty="0"/>
              <a:t> before it has been "cleaned" and corrected by researchers. Raw data needs to be corrected to remove </a:t>
            </a:r>
            <a:r>
              <a:rPr lang="en-IN" dirty="0">
                <a:hlinkClick r:id="rId21" tooltip="Outlier"/>
              </a:rPr>
              <a:t>outliers</a:t>
            </a:r>
            <a:r>
              <a:rPr lang="en-IN" dirty="0"/>
              <a:t> or obvious instrument or data entry </a:t>
            </a:r>
            <a:r>
              <a:rPr lang="en-IN" dirty="0" smtClean="0"/>
              <a:t>errors.</a:t>
            </a:r>
            <a:endParaRPr lang="en-IN" dirty="0"/>
          </a:p>
        </p:txBody>
      </p:sp>
      <p:pic>
        <p:nvPicPr>
          <p:cNvPr id="1026" name="Picture 2" descr="G:\programming\ML train\1024px-Wikipedia-logo-v2.svg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32656"/>
            <a:ext cx="1074081" cy="98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00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71271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07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Population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Collection of all items of interest to our study.</a:t>
            </a:r>
          </a:p>
          <a:p>
            <a:r>
              <a:rPr lang="en-IN" dirty="0" smtClean="0"/>
              <a:t>N</a:t>
            </a:r>
          </a:p>
          <a:p>
            <a:r>
              <a:rPr lang="en-IN" dirty="0" smtClean="0"/>
              <a:t>Hard to define.</a:t>
            </a:r>
          </a:p>
          <a:p>
            <a:r>
              <a:rPr lang="en-IN" dirty="0" smtClean="0"/>
              <a:t>Hard to observe.</a:t>
            </a:r>
          </a:p>
          <a:p>
            <a:r>
              <a:rPr lang="en-IN" dirty="0" smtClean="0"/>
              <a:t>Expensive</a:t>
            </a:r>
          </a:p>
          <a:p>
            <a:r>
              <a:rPr lang="en-IN" dirty="0" smtClean="0"/>
              <a:t>Time consuming</a:t>
            </a:r>
          </a:p>
        </p:txBody>
      </p:sp>
    </p:spTree>
    <p:extLst>
      <p:ext uri="{BB962C8B-B14F-4D97-AF65-F5344CB8AC3E}">
        <p14:creationId xmlns:p14="http://schemas.microsoft.com/office/powerpoint/2010/main" val="13931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subset of the population</a:t>
            </a:r>
          </a:p>
          <a:p>
            <a:r>
              <a:rPr lang="en-IN" dirty="0"/>
              <a:t>n</a:t>
            </a:r>
            <a:endParaRPr lang="en-IN" dirty="0" smtClean="0"/>
          </a:p>
          <a:p>
            <a:r>
              <a:rPr lang="en-IN" dirty="0" smtClean="0"/>
              <a:t>Difficult at first.</a:t>
            </a:r>
          </a:p>
          <a:p>
            <a:r>
              <a:rPr lang="en-IN" dirty="0" smtClean="0"/>
              <a:t>Easy after some experience</a:t>
            </a:r>
          </a:p>
          <a:p>
            <a:r>
              <a:rPr lang="en-IN" dirty="0" smtClean="0"/>
              <a:t>[Once you learn to do it, it becomes cheap and fast]</a:t>
            </a:r>
          </a:p>
          <a:p>
            <a:r>
              <a:rPr lang="en-IN" dirty="0" smtClean="0"/>
              <a:t>Statistical tests work with incomplete data. [You are not expected to have all the data].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220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of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Categorical</a:t>
            </a:r>
          </a:p>
          <a:p>
            <a:pPr lvl="1"/>
            <a:r>
              <a:rPr lang="en-IN" dirty="0" smtClean="0"/>
              <a:t>Categories, groups, yes/no questions.</a:t>
            </a:r>
          </a:p>
          <a:p>
            <a:pPr lvl="1"/>
            <a:r>
              <a:rPr lang="en-IN" dirty="0" smtClean="0"/>
              <a:t>Ex. Car brands: BMW, </a:t>
            </a:r>
            <a:r>
              <a:rPr lang="en-IN" dirty="0" err="1" smtClean="0"/>
              <a:t>merc</a:t>
            </a:r>
            <a:r>
              <a:rPr lang="en-IN" dirty="0" smtClean="0"/>
              <a:t>.</a:t>
            </a:r>
          </a:p>
          <a:p>
            <a:r>
              <a:rPr lang="en-IN" dirty="0" smtClean="0"/>
              <a:t>Numerical</a:t>
            </a:r>
          </a:p>
          <a:p>
            <a:pPr lvl="1"/>
            <a:r>
              <a:rPr lang="en-IN" dirty="0" smtClean="0"/>
              <a:t>Discrete</a:t>
            </a:r>
          </a:p>
          <a:p>
            <a:pPr lvl="2"/>
            <a:r>
              <a:rPr lang="en-IN" dirty="0" smtClean="0"/>
              <a:t>Ex. Number of children, B.E. score</a:t>
            </a:r>
          </a:p>
          <a:p>
            <a:pPr lvl="1"/>
            <a:r>
              <a:rPr lang="en-IN" dirty="0" smtClean="0"/>
              <a:t>Continuous</a:t>
            </a:r>
          </a:p>
          <a:p>
            <a:pPr lvl="2"/>
            <a:r>
              <a:rPr lang="en-IN" dirty="0" smtClean="0"/>
              <a:t>Ex. Weight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525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Measurement levels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Qualitative</a:t>
            </a:r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772572"/>
              </p:ext>
            </p:extLst>
          </p:nvPr>
        </p:nvGraphicFramePr>
        <p:xfrm>
          <a:off x="1115616" y="2348880"/>
          <a:ext cx="6096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Nominal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Ordinal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Not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Groups and categories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Cannot be put in any order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Ordered from negative</a:t>
                      </a:r>
                      <a:r>
                        <a:rPr lang="en-IN" baseline="0" dirty="0" smtClean="0"/>
                        <a:t> to positive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Ex. Car brand,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Ex. Lunch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Seasons(Summer, Winter, Rainy)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[disgusting, unappetizing, Neutral</a:t>
                      </a:r>
                      <a:r>
                        <a:rPr lang="en-IN" baseline="0" dirty="0" smtClean="0"/>
                        <a:t> tasty, Delicious</a:t>
                      </a:r>
                      <a:r>
                        <a:rPr lang="en-IN" dirty="0" smtClean="0"/>
                        <a:t>]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90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Measurement levels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Quantitative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419313"/>
              </p:ext>
            </p:extLst>
          </p:nvPr>
        </p:nvGraphicFramePr>
        <p:xfrm>
          <a:off x="1115616" y="2132856"/>
          <a:ext cx="7128792" cy="4303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396"/>
                <a:gridCol w="3564396"/>
              </a:tblGrid>
              <a:tr h="264519">
                <a:tc>
                  <a:txBody>
                    <a:bodyPr/>
                    <a:lstStyle/>
                    <a:p>
                      <a:r>
                        <a:rPr lang="en-IN" dirty="0" smtClean="0"/>
                        <a:t>Intervals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Ratio</a:t>
                      </a:r>
                      <a:endParaRPr lang="en-IN" dirty="0"/>
                    </a:p>
                  </a:txBody>
                  <a:tcPr/>
                </a:tc>
              </a:tr>
              <a:tr h="1058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Interval scales are numeric scales in which we know both the order and the exact differences between the values. 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Ratio scales tell us about the order, they tell us the exact value between units, AND they also have an absolute zero</a:t>
                      </a:r>
                      <a:endParaRPr lang="en-IN" dirty="0"/>
                    </a:p>
                  </a:txBody>
                  <a:tcPr/>
                </a:tc>
              </a:tr>
              <a:tr h="462909">
                <a:tc>
                  <a:txBody>
                    <a:bodyPr/>
                    <a:lstStyle/>
                    <a:p>
                      <a:r>
                        <a:rPr lang="en-IN" dirty="0" smtClean="0"/>
                        <a:t>Ex. Temperature</a:t>
                      </a:r>
                      <a:r>
                        <a:rPr lang="en-IN" baseline="0" dirty="0" smtClean="0"/>
                        <a:t> Celsius, Fahrenheit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Ex. Length</a:t>
                      </a:r>
                      <a:endParaRPr lang="en-IN" dirty="0"/>
                    </a:p>
                  </a:txBody>
                  <a:tcPr/>
                </a:tc>
              </a:tr>
              <a:tr h="1454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difference between each value is the same.  For example, the difference between 60 and 50 degrees is a measurable 10 degrees, as is the difference between 80 and 70 degrees.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Pi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55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Visualization </a:t>
            </a:r>
            <a:r>
              <a:rPr lang="en-IN" dirty="0"/>
              <a:t>t</a:t>
            </a:r>
            <a:r>
              <a:rPr lang="en-IN" dirty="0" smtClean="0"/>
              <a:t>echniques for categorical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Frequency distribution </a:t>
            </a:r>
            <a:r>
              <a:rPr lang="en-IN" sz="2400" dirty="0" smtClean="0"/>
              <a:t>table</a:t>
            </a:r>
          </a:p>
          <a:p>
            <a:endParaRPr lang="en-IN" sz="2400" dirty="0" smtClean="0"/>
          </a:p>
          <a:p>
            <a:r>
              <a:rPr lang="en-IN" sz="2400" dirty="0" smtClean="0"/>
              <a:t>Bar charts</a:t>
            </a:r>
          </a:p>
          <a:p>
            <a:endParaRPr lang="en-IN" sz="2400" dirty="0" smtClean="0"/>
          </a:p>
          <a:p>
            <a:r>
              <a:rPr lang="en-IN" sz="2400" dirty="0" smtClean="0"/>
              <a:t>Pie </a:t>
            </a:r>
            <a:r>
              <a:rPr lang="en-IN" sz="2400" dirty="0" smtClean="0"/>
              <a:t>charts [heavily used in market share]</a:t>
            </a:r>
          </a:p>
          <a:p>
            <a:endParaRPr lang="en-IN" sz="2400" dirty="0" smtClean="0"/>
          </a:p>
          <a:p>
            <a:r>
              <a:rPr lang="en-IN" sz="2400" dirty="0" smtClean="0"/>
              <a:t>Pareto </a:t>
            </a:r>
            <a:r>
              <a:rPr lang="en-IN" sz="2400" dirty="0" smtClean="0"/>
              <a:t>diagrams [order by frequency and cumulative frequency curve]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3624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301</Words>
  <Application>Microsoft Office PowerPoint</Application>
  <PresentationFormat>On-screen Show (4:3)</PresentationFormat>
  <Paragraphs>99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Statistics</vt:lpstr>
      <vt:lpstr>Data</vt:lpstr>
      <vt:lpstr>Data</vt:lpstr>
      <vt:lpstr>Population</vt:lpstr>
      <vt:lpstr>Sample</vt:lpstr>
      <vt:lpstr>Classification of variables</vt:lpstr>
      <vt:lpstr>Measurement levels</vt:lpstr>
      <vt:lpstr>Measurement levels</vt:lpstr>
      <vt:lpstr>Visualization techniques for categorical data</vt:lpstr>
      <vt:lpstr>Frequency distribution table</vt:lpstr>
      <vt:lpstr>Frequency distribution table</vt:lpstr>
      <vt:lpstr>Visualization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Vishal G Rathod</dc:creator>
  <cp:lastModifiedBy>Vishal G Rathod</cp:lastModifiedBy>
  <cp:revision>9</cp:revision>
  <dcterms:created xsi:type="dcterms:W3CDTF">2019-05-22T08:38:36Z</dcterms:created>
  <dcterms:modified xsi:type="dcterms:W3CDTF">2019-05-23T12:12:43Z</dcterms:modified>
</cp:coreProperties>
</file>