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60" r:id="rId4"/>
    <p:sldId id="262" r:id="rId5"/>
    <p:sldId id="263" r:id="rId6"/>
    <p:sldId id="265" r:id="rId7"/>
    <p:sldId id="269" r:id="rId8"/>
    <p:sldId id="270" r:id="rId9"/>
    <p:sldId id="284" r:id="rId10"/>
    <p:sldId id="271" r:id="rId11"/>
    <p:sldId id="267" r:id="rId12"/>
    <p:sldId id="268" r:id="rId13"/>
    <p:sldId id="272" r:id="rId14"/>
    <p:sldId id="273" r:id="rId15"/>
    <p:sldId id="274" r:id="rId16"/>
    <p:sldId id="278" r:id="rId17"/>
    <p:sldId id="276" r:id="rId18"/>
    <p:sldId id="277" r:id="rId19"/>
    <p:sldId id="279" r:id="rId20"/>
    <p:sldId id="280" r:id="rId21"/>
    <p:sldId id="281" r:id="rId22"/>
    <p:sldId id="282" r:id="rId23"/>
    <p:sldId id="283" r:id="rId24"/>
    <p:sldId id="285" r:id="rId25"/>
    <p:sldId id="286" r:id="rId26"/>
    <p:sldId id="287" r:id="rId27"/>
    <p:sldId id="293" r:id="rId28"/>
    <p:sldId id="288" r:id="rId29"/>
    <p:sldId id="290" r:id="rId30"/>
    <p:sldId id="291" r:id="rId31"/>
    <p:sldId id="292" r:id="rId32"/>
  </p:sldIdLst>
  <p:sldSz cx="109728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1C1"/>
    <a:srgbClr val="AEBB9E"/>
    <a:srgbClr val="899C75"/>
    <a:srgbClr val="808C72"/>
    <a:srgbClr val="7A8777"/>
    <a:srgbClr val="FFFF99"/>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81"/>
    <p:restoredTop sz="94648"/>
  </p:normalViewPr>
  <p:slideViewPr>
    <p:cSldViewPr>
      <p:cViewPr varScale="1">
        <p:scale>
          <a:sx n="111" d="100"/>
          <a:sy n="111" d="100"/>
        </p:scale>
        <p:origin x="208" y="696"/>
      </p:cViewPr>
      <p:guideLst>
        <p:guide orient="horz" pos="1620"/>
        <p:guide pos="34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47D0B-B3E1-40FF-A5D1-54825F4F63A2}"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E387AC34-90BE-4FF6-ABC1-5B4FBA3E2407}">
      <dgm:prSet phldrT="[Text]" custT="1"/>
      <dgm:spPr>
        <a:solidFill>
          <a:schemeClr val="tx1">
            <a:lumMod val="75000"/>
            <a:lumOff val="25000"/>
            <a:alpha val="85000"/>
          </a:schemeClr>
        </a:solidFill>
      </dgm:spPr>
      <dgm:t>
        <a:bodyPr/>
        <a:lstStyle/>
        <a:p>
          <a:r>
            <a:rPr lang="en-US" sz="1600" dirty="0"/>
            <a:t>Knowledge</a:t>
          </a:r>
          <a:r>
            <a:rPr lang="en-US" sz="1800" dirty="0"/>
            <a:t> Based Detection</a:t>
          </a:r>
        </a:p>
      </dgm:t>
    </dgm:pt>
    <dgm:pt modelId="{5756DDDB-0AF1-40ED-AC4D-1D65D3274044}" type="parTrans" cxnId="{19EE505B-89F8-42B8-BD78-D8C12212C842}">
      <dgm:prSet/>
      <dgm:spPr/>
      <dgm:t>
        <a:bodyPr/>
        <a:lstStyle/>
        <a:p>
          <a:endParaRPr lang="en-US"/>
        </a:p>
      </dgm:t>
    </dgm:pt>
    <dgm:pt modelId="{6ADB5B24-CB95-496E-9BFB-9A1910EBA579}" type="sibTrans" cxnId="{19EE505B-89F8-42B8-BD78-D8C12212C842}">
      <dgm:prSet/>
      <dgm:spPr/>
      <dgm:t>
        <a:bodyPr/>
        <a:lstStyle/>
        <a:p>
          <a:endParaRPr lang="en-US"/>
        </a:p>
      </dgm:t>
    </dgm:pt>
    <dgm:pt modelId="{571F541F-9B20-4578-AC1A-C6EF10112084}">
      <dgm:prSet phldrT="[Text]" custT="1"/>
      <dgm:spPr>
        <a:solidFill>
          <a:schemeClr val="tx1">
            <a:lumMod val="75000"/>
            <a:lumOff val="25000"/>
            <a:alpha val="85000"/>
          </a:schemeClr>
        </a:solidFill>
      </dgm:spPr>
      <dgm:t>
        <a:bodyPr/>
        <a:lstStyle/>
        <a:p>
          <a:r>
            <a:rPr lang="en-US" sz="1600" dirty="0"/>
            <a:t>Word</a:t>
          </a:r>
          <a:r>
            <a:rPr lang="en-US" sz="1600" baseline="0" dirty="0"/>
            <a:t> </a:t>
          </a:r>
        </a:p>
        <a:p>
          <a:r>
            <a:rPr lang="en-US" sz="1600" baseline="0" dirty="0"/>
            <a:t>Embedding (Response Based)</a:t>
          </a:r>
        </a:p>
        <a:p>
          <a:r>
            <a:rPr lang="en-US" sz="1600" baseline="0" dirty="0"/>
            <a:t>Techniques</a:t>
          </a:r>
          <a:endParaRPr lang="en-US" sz="1600" dirty="0"/>
        </a:p>
      </dgm:t>
    </dgm:pt>
    <dgm:pt modelId="{FC928B61-1B47-4C0A-9D10-08374697D53F}" type="parTrans" cxnId="{D203414B-A5EC-48DB-B53A-81CFBAD3F852}">
      <dgm:prSet/>
      <dgm:spPr/>
      <dgm:t>
        <a:bodyPr/>
        <a:lstStyle/>
        <a:p>
          <a:endParaRPr lang="en-US"/>
        </a:p>
      </dgm:t>
    </dgm:pt>
    <dgm:pt modelId="{298BB1BD-5B2E-48D8-8E51-BE94F844BA75}" type="sibTrans" cxnId="{D203414B-A5EC-48DB-B53A-81CFBAD3F852}">
      <dgm:prSet/>
      <dgm:spPr/>
      <dgm:t>
        <a:bodyPr/>
        <a:lstStyle/>
        <a:p>
          <a:endParaRPr lang="en-US"/>
        </a:p>
      </dgm:t>
    </dgm:pt>
    <dgm:pt modelId="{FC36DFDC-E575-4A82-A7E1-38161F471A72}">
      <dgm:prSet phldrT="[Text]"/>
      <dgm:spPr>
        <a:solidFill>
          <a:schemeClr val="tx1">
            <a:lumMod val="75000"/>
            <a:lumOff val="25000"/>
            <a:alpha val="85000"/>
          </a:schemeClr>
        </a:solidFill>
      </dgm:spPr>
      <dgm:t>
        <a:bodyPr/>
        <a:lstStyle/>
        <a:p>
          <a:r>
            <a:rPr lang="en-US" dirty="0"/>
            <a:t>Style Based Detection</a:t>
          </a:r>
        </a:p>
      </dgm:t>
    </dgm:pt>
    <dgm:pt modelId="{0172CECA-0353-42CD-AE37-EFCC02FEA829}" type="parTrans" cxnId="{6B11625E-C5BC-4E9F-9795-C3D3C891017C}">
      <dgm:prSet/>
      <dgm:spPr/>
      <dgm:t>
        <a:bodyPr/>
        <a:lstStyle/>
        <a:p>
          <a:endParaRPr lang="en-US"/>
        </a:p>
      </dgm:t>
    </dgm:pt>
    <dgm:pt modelId="{039B3DE9-1A1A-4A2A-9F1F-2F448325777B}" type="sibTrans" cxnId="{6B11625E-C5BC-4E9F-9795-C3D3C891017C}">
      <dgm:prSet/>
      <dgm:spPr/>
      <dgm:t>
        <a:bodyPr/>
        <a:lstStyle/>
        <a:p>
          <a:endParaRPr lang="en-US"/>
        </a:p>
      </dgm:t>
    </dgm:pt>
    <dgm:pt modelId="{ACBD7104-32BA-4E59-A539-45EC670E2A6D}">
      <dgm:prSet phldrT="[Text]" custT="1"/>
      <dgm:spPr>
        <a:solidFill>
          <a:schemeClr val="tx1">
            <a:lumMod val="75000"/>
            <a:lumOff val="25000"/>
            <a:alpha val="86000"/>
          </a:schemeClr>
        </a:solidFill>
      </dgm:spPr>
      <dgm:t>
        <a:bodyPr/>
        <a:lstStyle/>
        <a:p>
          <a:r>
            <a:rPr lang="en-US" sz="1800" dirty="0"/>
            <a:t>Stance based detection</a:t>
          </a:r>
        </a:p>
      </dgm:t>
    </dgm:pt>
    <dgm:pt modelId="{7AA50B90-3A5B-4E46-A2D4-3290E060E8D3}" type="parTrans" cxnId="{51D9908D-1EDE-4847-8305-B2B48E705525}">
      <dgm:prSet/>
      <dgm:spPr/>
      <dgm:t>
        <a:bodyPr/>
        <a:lstStyle/>
        <a:p>
          <a:endParaRPr lang="en-US"/>
        </a:p>
      </dgm:t>
    </dgm:pt>
    <dgm:pt modelId="{7A98E38B-787F-4A2B-8809-9A5EABF0E653}" type="sibTrans" cxnId="{51D9908D-1EDE-4847-8305-B2B48E705525}">
      <dgm:prSet/>
      <dgm:spPr/>
      <dgm:t>
        <a:bodyPr/>
        <a:lstStyle/>
        <a:p>
          <a:endParaRPr lang="en-US"/>
        </a:p>
      </dgm:t>
    </dgm:pt>
    <dgm:pt modelId="{181D3E9B-7506-4117-8A67-A001A0FC95B8}" type="pres">
      <dgm:prSet presAssocID="{8DB47D0B-B3E1-40FF-A5D1-54825F4F63A2}" presName="matrix" presStyleCnt="0">
        <dgm:presLayoutVars>
          <dgm:chMax val="1"/>
          <dgm:dir/>
          <dgm:resizeHandles val="exact"/>
        </dgm:presLayoutVars>
      </dgm:prSet>
      <dgm:spPr/>
    </dgm:pt>
    <dgm:pt modelId="{90BDC2F9-C390-41A4-ACF8-0935EA3D2B53}" type="pres">
      <dgm:prSet presAssocID="{8DB47D0B-B3E1-40FF-A5D1-54825F4F63A2}" presName="axisShape" presStyleLbl="bgShp" presStyleIdx="0" presStyleCnt="1"/>
      <dgm:spPr/>
    </dgm:pt>
    <dgm:pt modelId="{F8B357D2-5191-4692-9C52-95B728AE4564}" type="pres">
      <dgm:prSet presAssocID="{8DB47D0B-B3E1-40FF-A5D1-54825F4F63A2}" presName="rect1" presStyleLbl="node1" presStyleIdx="0" presStyleCnt="4" custLinFactNeighborX="-1164" custLinFactNeighborY="991">
        <dgm:presLayoutVars>
          <dgm:chMax val="0"/>
          <dgm:chPref val="0"/>
          <dgm:bulletEnabled val="1"/>
        </dgm:presLayoutVars>
      </dgm:prSet>
      <dgm:spPr>
        <a:prstGeom prst="ellipse">
          <a:avLst/>
        </a:prstGeom>
      </dgm:spPr>
    </dgm:pt>
    <dgm:pt modelId="{7BE3FBA7-61B3-438D-B550-D7E53BAF8A36}" type="pres">
      <dgm:prSet presAssocID="{8DB47D0B-B3E1-40FF-A5D1-54825F4F63A2}" presName="rect2" presStyleLbl="node1" presStyleIdx="1" presStyleCnt="4" custLinFactY="17371" custLinFactNeighborX="6336" custLinFactNeighborY="100000">
        <dgm:presLayoutVars>
          <dgm:chMax val="0"/>
          <dgm:chPref val="0"/>
          <dgm:bulletEnabled val="1"/>
        </dgm:presLayoutVars>
      </dgm:prSet>
      <dgm:spPr>
        <a:prstGeom prst="ellipse">
          <a:avLst/>
        </a:prstGeom>
      </dgm:spPr>
    </dgm:pt>
    <dgm:pt modelId="{CDC95CE4-5CCE-43CD-AC9D-8C8BF85D9E6C}" type="pres">
      <dgm:prSet presAssocID="{8DB47D0B-B3E1-40FF-A5D1-54825F4F63A2}" presName="rect3" presStyleLbl="node1" presStyleIdx="2" presStyleCnt="4" custLinFactX="23836" custLinFactY="-16509" custLinFactNeighborX="100000" custLinFactNeighborY="-100000">
        <dgm:presLayoutVars>
          <dgm:chMax val="0"/>
          <dgm:chPref val="0"/>
          <dgm:bulletEnabled val="1"/>
        </dgm:presLayoutVars>
      </dgm:prSet>
      <dgm:spPr>
        <a:prstGeom prst="ellipse">
          <a:avLst/>
        </a:prstGeom>
      </dgm:spPr>
    </dgm:pt>
    <dgm:pt modelId="{F9C9B0F3-8548-4C2D-BEB6-A4F9929F995F}" type="pres">
      <dgm:prSet presAssocID="{8DB47D0B-B3E1-40FF-A5D1-54825F4F63A2}" presName="rect4" presStyleLbl="node1" presStyleIdx="3" presStyleCnt="4" custLinFactX="-18664" custLinFactNeighborX="-100000" custLinFactNeighborY="4181">
        <dgm:presLayoutVars>
          <dgm:chMax val="0"/>
          <dgm:chPref val="0"/>
          <dgm:bulletEnabled val="1"/>
        </dgm:presLayoutVars>
      </dgm:prSet>
      <dgm:spPr>
        <a:prstGeom prst="ellipse">
          <a:avLst/>
        </a:prstGeom>
      </dgm:spPr>
    </dgm:pt>
  </dgm:ptLst>
  <dgm:cxnLst>
    <dgm:cxn modelId="{D5EFBD08-B634-401F-927F-C1B183311780}" type="presOf" srcId="{ACBD7104-32BA-4E59-A539-45EC670E2A6D}" destId="{F9C9B0F3-8548-4C2D-BEB6-A4F9929F995F}" srcOrd="0" destOrd="0" presId="urn:microsoft.com/office/officeart/2005/8/layout/matrix2"/>
    <dgm:cxn modelId="{D203414B-A5EC-48DB-B53A-81CFBAD3F852}" srcId="{8DB47D0B-B3E1-40FF-A5D1-54825F4F63A2}" destId="{571F541F-9B20-4578-AC1A-C6EF10112084}" srcOrd="1" destOrd="0" parTransId="{FC928B61-1B47-4C0A-9D10-08374697D53F}" sibTransId="{298BB1BD-5B2E-48D8-8E51-BE94F844BA75}"/>
    <dgm:cxn modelId="{19EE505B-89F8-42B8-BD78-D8C12212C842}" srcId="{8DB47D0B-B3E1-40FF-A5D1-54825F4F63A2}" destId="{E387AC34-90BE-4FF6-ABC1-5B4FBA3E2407}" srcOrd="0" destOrd="0" parTransId="{5756DDDB-0AF1-40ED-AC4D-1D65D3274044}" sibTransId="{6ADB5B24-CB95-496E-9BFB-9A1910EBA579}"/>
    <dgm:cxn modelId="{6B11625E-C5BC-4E9F-9795-C3D3C891017C}" srcId="{8DB47D0B-B3E1-40FF-A5D1-54825F4F63A2}" destId="{FC36DFDC-E575-4A82-A7E1-38161F471A72}" srcOrd="2" destOrd="0" parTransId="{0172CECA-0353-42CD-AE37-EFCC02FEA829}" sibTransId="{039B3DE9-1A1A-4A2A-9F1F-2F448325777B}"/>
    <dgm:cxn modelId="{51D9908D-1EDE-4847-8305-B2B48E705525}" srcId="{8DB47D0B-B3E1-40FF-A5D1-54825F4F63A2}" destId="{ACBD7104-32BA-4E59-A539-45EC670E2A6D}" srcOrd="3" destOrd="0" parTransId="{7AA50B90-3A5B-4E46-A2D4-3290E060E8D3}" sibTransId="{7A98E38B-787F-4A2B-8809-9A5EABF0E653}"/>
    <dgm:cxn modelId="{1E023FB1-6C66-4730-B477-1D4068385374}" type="presOf" srcId="{FC36DFDC-E575-4A82-A7E1-38161F471A72}" destId="{CDC95CE4-5CCE-43CD-AC9D-8C8BF85D9E6C}" srcOrd="0" destOrd="0" presId="urn:microsoft.com/office/officeart/2005/8/layout/matrix2"/>
    <dgm:cxn modelId="{13B2EEB7-6443-4674-82A6-C6AA5BA5E86D}" type="presOf" srcId="{571F541F-9B20-4578-AC1A-C6EF10112084}" destId="{7BE3FBA7-61B3-438D-B550-D7E53BAF8A36}" srcOrd="0" destOrd="0" presId="urn:microsoft.com/office/officeart/2005/8/layout/matrix2"/>
    <dgm:cxn modelId="{63C8E8CB-287E-49A7-A1CA-57646778D8AD}" type="presOf" srcId="{E387AC34-90BE-4FF6-ABC1-5B4FBA3E2407}" destId="{F8B357D2-5191-4692-9C52-95B728AE4564}" srcOrd="0" destOrd="0" presId="urn:microsoft.com/office/officeart/2005/8/layout/matrix2"/>
    <dgm:cxn modelId="{EB9B98EA-256E-4072-9DDA-FFE771F76833}" type="presOf" srcId="{8DB47D0B-B3E1-40FF-A5D1-54825F4F63A2}" destId="{181D3E9B-7506-4117-8A67-A001A0FC95B8}" srcOrd="0" destOrd="0" presId="urn:microsoft.com/office/officeart/2005/8/layout/matrix2"/>
    <dgm:cxn modelId="{9C1C932E-1929-4B65-AB2C-073DF820C9B2}" type="presParOf" srcId="{181D3E9B-7506-4117-8A67-A001A0FC95B8}" destId="{90BDC2F9-C390-41A4-ACF8-0935EA3D2B53}" srcOrd="0" destOrd="0" presId="urn:microsoft.com/office/officeart/2005/8/layout/matrix2"/>
    <dgm:cxn modelId="{E8EEB465-2C4F-4A70-BB70-64CC05452465}" type="presParOf" srcId="{181D3E9B-7506-4117-8A67-A001A0FC95B8}" destId="{F8B357D2-5191-4692-9C52-95B728AE4564}" srcOrd="1" destOrd="0" presId="urn:microsoft.com/office/officeart/2005/8/layout/matrix2"/>
    <dgm:cxn modelId="{CE64141D-6E76-4311-AE40-7E8D4586B0DA}" type="presParOf" srcId="{181D3E9B-7506-4117-8A67-A001A0FC95B8}" destId="{7BE3FBA7-61B3-438D-B550-D7E53BAF8A36}" srcOrd="2" destOrd="0" presId="urn:microsoft.com/office/officeart/2005/8/layout/matrix2"/>
    <dgm:cxn modelId="{41BDC30D-8D6D-4728-B6B0-5A777840CF15}" type="presParOf" srcId="{181D3E9B-7506-4117-8A67-A001A0FC95B8}" destId="{CDC95CE4-5CCE-43CD-AC9D-8C8BF85D9E6C}" srcOrd="3" destOrd="0" presId="urn:microsoft.com/office/officeart/2005/8/layout/matrix2"/>
    <dgm:cxn modelId="{A6A19EE5-A398-426F-A757-64C9B671EC5E}" type="presParOf" srcId="{181D3E9B-7506-4117-8A67-A001A0FC95B8}" destId="{F9C9B0F3-8548-4C2D-BEB6-A4F9929F995F}"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01079A-155F-476D-BA18-4AAB92C347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F7C736-5475-4531-A2CB-19275E042375}">
      <dgm:prSet phldrT="[Text]"/>
      <dgm:spPr>
        <a:solidFill>
          <a:srgbClr val="002060">
            <a:alpha val="85000"/>
          </a:srgbClr>
        </a:solidFill>
      </dgm:spPr>
      <dgm:t>
        <a:bodyPr/>
        <a:lstStyle/>
        <a:p>
          <a:r>
            <a:rPr lang="en-US" dirty="0"/>
            <a:t>Not all articles are visual so image processing would not work, so virtual detection would fail.</a:t>
          </a:r>
        </a:p>
      </dgm:t>
    </dgm:pt>
    <dgm:pt modelId="{775359CE-6E0A-44D4-8749-9C01590448C2}" type="parTrans" cxnId="{F699F191-8F3D-4C98-A0EA-ECCF6CE526B2}">
      <dgm:prSet/>
      <dgm:spPr/>
      <dgm:t>
        <a:bodyPr/>
        <a:lstStyle/>
        <a:p>
          <a:endParaRPr lang="en-US"/>
        </a:p>
      </dgm:t>
    </dgm:pt>
    <dgm:pt modelId="{24907AA5-9B1B-4356-96B0-15CD0A41BB24}" type="sibTrans" cxnId="{F699F191-8F3D-4C98-A0EA-ECCF6CE526B2}">
      <dgm:prSet/>
      <dgm:spPr/>
      <dgm:t>
        <a:bodyPr/>
        <a:lstStyle/>
        <a:p>
          <a:endParaRPr lang="en-US"/>
        </a:p>
      </dgm:t>
    </dgm:pt>
    <dgm:pt modelId="{A1C555FB-877E-4829-AE96-0FCDA6E9A75D}">
      <dgm:prSet phldrT="[Text]"/>
      <dgm:spPr/>
      <dgm:t>
        <a:bodyPr/>
        <a:lstStyle/>
        <a:p>
          <a:endParaRPr lang="en-US" dirty="0"/>
        </a:p>
      </dgm:t>
    </dgm:pt>
    <dgm:pt modelId="{6BB51F5D-9B32-4DE7-B536-11C4F8251C18}" type="parTrans" cxnId="{36B22A10-9F01-4D2E-BF01-B1C5E3A992C5}">
      <dgm:prSet/>
      <dgm:spPr/>
      <dgm:t>
        <a:bodyPr/>
        <a:lstStyle/>
        <a:p>
          <a:endParaRPr lang="en-US"/>
        </a:p>
      </dgm:t>
    </dgm:pt>
    <dgm:pt modelId="{F1FE499D-EE6F-4E6F-9104-912EF3DD860B}" type="sibTrans" cxnId="{36B22A10-9F01-4D2E-BF01-B1C5E3A992C5}">
      <dgm:prSet/>
      <dgm:spPr/>
      <dgm:t>
        <a:bodyPr/>
        <a:lstStyle/>
        <a:p>
          <a:endParaRPr lang="en-US"/>
        </a:p>
      </dgm:t>
    </dgm:pt>
    <dgm:pt modelId="{8531705B-093B-488D-B19E-8182E62BBBB7}">
      <dgm:prSet phldrT="[Text]"/>
      <dgm:spPr>
        <a:solidFill>
          <a:srgbClr val="002060">
            <a:alpha val="85000"/>
          </a:srgbClr>
        </a:solidFill>
      </dgm:spPr>
      <dgm:t>
        <a:bodyPr/>
        <a:lstStyle/>
        <a:p>
          <a:r>
            <a:rPr lang="en-US" dirty="0"/>
            <a:t>It is not possible to fact check each news as the genuine news might not have been published yet. So knowledge based detection would not work.</a:t>
          </a:r>
        </a:p>
      </dgm:t>
    </dgm:pt>
    <dgm:pt modelId="{FCEED0C0-6707-48D1-8D62-0BE88304151F}" type="parTrans" cxnId="{A4128112-FAC0-4CA7-91B9-D75574014505}">
      <dgm:prSet/>
      <dgm:spPr/>
      <dgm:t>
        <a:bodyPr/>
        <a:lstStyle/>
        <a:p>
          <a:endParaRPr lang="en-US"/>
        </a:p>
      </dgm:t>
    </dgm:pt>
    <dgm:pt modelId="{C0152026-2EB2-4B25-944D-2AFFC270204F}" type="sibTrans" cxnId="{A4128112-FAC0-4CA7-91B9-D75574014505}">
      <dgm:prSet/>
      <dgm:spPr/>
      <dgm:t>
        <a:bodyPr/>
        <a:lstStyle/>
        <a:p>
          <a:endParaRPr lang="en-US"/>
        </a:p>
      </dgm:t>
    </dgm:pt>
    <dgm:pt modelId="{BE64505E-8F26-47A3-9520-44899765F530}">
      <dgm:prSet phldrT="[Text]"/>
      <dgm:spPr/>
      <dgm:t>
        <a:bodyPr/>
        <a:lstStyle/>
        <a:p>
          <a:endParaRPr lang="en-US" dirty="0"/>
        </a:p>
      </dgm:t>
    </dgm:pt>
    <dgm:pt modelId="{9B29FC92-7D63-419C-AE8F-DB6C019C8FAF}" type="parTrans" cxnId="{CC6F635C-6111-431A-9DA9-7A106932121C}">
      <dgm:prSet/>
      <dgm:spPr/>
      <dgm:t>
        <a:bodyPr/>
        <a:lstStyle/>
        <a:p>
          <a:endParaRPr lang="en-US"/>
        </a:p>
      </dgm:t>
    </dgm:pt>
    <dgm:pt modelId="{E46DB19C-574D-4878-A99E-5085EC6D17A3}" type="sibTrans" cxnId="{CC6F635C-6111-431A-9DA9-7A106932121C}">
      <dgm:prSet/>
      <dgm:spPr/>
      <dgm:t>
        <a:bodyPr/>
        <a:lstStyle/>
        <a:p>
          <a:endParaRPr lang="en-US"/>
        </a:p>
      </dgm:t>
    </dgm:pt>
    <dgm:pt modelId="{F40CBB91-2C39-409D-B441-A896F7EC564F}">
      <dgm:prSet/>
      <dgm:spPr>
        <a:solidFill>
          <a:srgbClr val="002060">
            <a:alpha val="85000"/>
          </a:srgbClr>
        </a:solidFill>
      </dgm:spPr>
      <dgm:t>
        <a:bodyPr/>
        <a:lstStyle/>
        <a:p>
          <a:r>
            <a:rPr lang="en-US" dirty="0"/>
            <a:t>There is possibility that Fake news can appear in a well-written article. So style based detection would fail.</a:t>
          </a:r>
        </a:p>
      </dgm:t>
    </dgm:pt>
    <dgm:pt modelId="{BA8785ED-33C8-4E54-A7CC-9233C98490F6}" type="parTrans" cxnId="{4482CDB7-8050-447E-9C8B-EA88734D7C43}">
      <dgm:prSet/>
      <dgm:spPr/>
      <dgm:t>
        <a:bodyPr/>
        <a:lstStyle/>
        <a:p>
          <a:endParaRPr lang="en-US"/>
        </a:p>
      </dgm:t>
    </dgm:pt>
    <dgm:pt modelId="{715ED104-5C73-401D-A5E5-59324E05AE9F}" type="sibTrans" cxnId="{4482CDB7-8050-447E-9C8B-EA88734D7C43}">
      <dgm:prSet/>
      <dgm:spPr/>
      <dgm:t>
        <a:bodyPr/>
        <a:lstStyle/>
        <a:p>
          <a:endParaRPr lang="en-US"/>
        </a:p>
      </dgm:t>
    </dgm:pt>
    <dgm:pt modelId="{5657BCBE-6E2C-4FC9-8261-4063716B9D2D}" type="pres">
      <dgm:prSet presAssocID="{C201079A-155F-476D-BA18-4AAB92C347B0}" presName="linear" presStyleCnt="0">
        <dgm:presLayoutVars>
          <dgm:animLvl val="lvl"/>
          <dgm:resizeHandles val="exact"/>
        </dgm:presLayoutVars>
      </dgm:prSet>
      <dgm:spPr/>
    </dgm:pt>
    <dgm:pt modelId="{1D26132D-5188-4F6E-8CB4-FCD785573A39}" type="pres">
      <dgm:prSet presAssocID="{F2F7C736-5475-4531-A2CB-19275E042375}" presName="parentText" presStyleLbl="node1" presStyleIdx="0" presStyleCnt="3">
        <dgm:presLayoutVars>
          <dgm:chMax val="0"/>
          <dgm:bulletEnabled val="1"/>
        </dgm:presLayoutVars>
      </dgm:prSet>
      <dgm:spPr/>
    </dgm:pt>
    <dgm:pt modelId="{FDA5DCB7-E303-47F4-B4CD-356914EEC64E}" type="pres">
      <dgm:prSet presAssocID="{F2F7C736-5475-4531-A2CB-19275E042375}" presName="childText" presStyleLbl="revTx" presStyleIdx="0" presStyleCnt="2">
        <dgm:presLayoutVars>
          <dgm:bulletEnabled val="1"/>
        </dgm:presLayoutVars>
      </dgm:prSet>
      <dgm:spPr/>
    </dgm:pt>
    <dgm:pt modelId="{EF7D6C9C-6A64-4F31-BC49-69369938F65A}" type="pres">
      <dgm:prSet presAssocID="{F40CBB91-2C39-409D-B441-A896F7EC564F}" presName="parentText" presStyleLbl="node1" presStyleIdx="1" presStyleCnt="3">
        <dgm:presLayoutVars>
          <dgm:chMax val="0"/>
          <dgm:bulletEnabled val="1"/>
        </dgm:presLayoutVars>
      </dgm:prSet>
      <dgm:spPr/>
    </dgm:pt>
    <dgm:pt modelId="{B62DDF55-4637-4A8A-A467-C59A2BC1C4A7}" type="pres">
      <dgm:prSet presAssocID="{715ED104-5C73-401D-A5E5-59324E05AE9F}" presName="spacer" presStyleCnt="0"/>
      <dgm:spPr/>
    </dgm:pt>
    <dgm:pt modelId="{AE947183-5E37-46AD-90A2-7EC9831E36D6}" type="pres">
      <dgm:prSet presAssocID="{8531705B-093B-488D-B19E-8182E62BBBB7}" presName="parentText" presStyleLbl="node1" presStyleIdx="2" presStyleCnt="3" custLinFactNeighborY="69740">
        <dgm:presLayoutVars>
          <dgm:chMax val="0"/>
          <dgm:bulletEnabled val="1"/>
        </dgm:presLayoutVars>
      </dgm:prSet>
      <dgm:spPr/>
    </dgm:pt>
    <dgm:pt modelId="{81E8FA86-0D7D-4735-B6FA-B6CB5A45D067}" type="pres">
      <dgm:prSet presAssocID="{8531705B-093B-488D-B19E-8182E62BBBB7}" presName="childText" presStyleLbl="revTx" presStyleIdx="1" presStyleCnt="2" custFlipVert="0" custScaleY="61051">
        <dgm:presLayoutVars>
          <dgm:bulletEnabled val="1"/>
        </dgm:presLayoutVars>
      </dgm:prSet>
      <dgm:spPr/>
    </dgm:pt>
  </dgm:ptLst>
  <dgm:cxnLst>
    <dgm:cxn modelId="{517FC10D-3F0D-4067-8BCF-02B2F9CF7E02}" type="presOf" srcId="{BE64505E-8F26-47A3-9520-44899765F530}" destId="{81E8FA86-0D7D-4735-B6FA-B6CB5A45D067}" srcOrd="0" destOrd="0" presId="urn:microsoft.com/office/officeart/2005/8/layout/vList2"/>
    <dgm:cxn modelId="{36B22A10-9F01-4D2E-BF01-B1C5E3A992C5}" srcId="{F2F7C736-5475-4531-A2CB-19275E042375}" destId="{A1C555FB-877E-4829-AE96-0FCDA6E9A75D}" srcOrd="0" destOrd="0" parTransId="{6BB51F5D-9B32-4DE7-B536-11C4F8251C18}" sibTransId="{F1FE499D-EE6F-4E6F-9104-912EF3DD860B}"/>
    <dgm:cxn modelId="{A4128112-FAC0-4CA7-91B9-D75574014505}" srcId="{C201079A-155F-476D-BA18-4AAB92C347B0}" destId="{8531705B-093B-488D-B19E-8182E62BBBB7}" srcOrd="2" destOrd="0" parTransId="{FCEED0C0-6707-48D1-8D62-0BE88304151F}" sibTransId="{C0152026-2EB2-4B25-944D-2AFFC270204F}"/>
    <dgm:cxn modelId="{CC6F635C-6111-431A-9DA9-7A106932121C}" srcId="{8531705B-093B-488D-B19E-8182E62BBBB7}" destId="{BE64505E-8F26-47A3-9520-44899765F530}" srcOrd="0" destOrd="0" parTransId="{9B29FC92-7D63-419C-AE8F-DB6C019C8FAF}" sibTransId="{E46DB19C-574D-4878-A99E-5085EC6D17A3}"/>
    <dgm:cxn modelId="{DB764D73-3752-4ADA-BE5B-4735009C7227}" type="presOf" srcId="{F2F7C736-5475-4531-A2CB-19275E042375}" destId="{1D26132D-5188-4F6E-8CB4-FCD785573A39}" srcOrd="0" destOrd="0" presId="urn:microsoft.com/office/officeart/2005/8/layout/vList2"/>
    <dgm:cxn modelId="{D3A54A8F-CD48-4552-9A99-93A5EC70DDE8}" type="presOf" srcId="{C201079A-155F-476D-BA18-4AAB92C347B0}" destId="{5657BCBE-6E2C-4FC9-8261-4063716B9D2D}" srcOrd="0" destOrd="0" presId="urn:microsoft.com/office/officeart/2005/8/layout/vList2"/>
    <dgm:cxn modelId="{F699F191-8F3D-4C98-A0EA-ECCF6CE526B2}" srcId="{C201079A-155F-476D-BA18-4AAB92C347B0}" destId="{F2F7C736-5475-4531-A2CB-19275E042375}" srcOrd="0" destOrd="0" parTransId="{775359CE-6E0A-44D4-8749-9C01590448C2}" sibTransId="{24907AA5-9B1B-4356-96B0-15CD0A41BB24}"/>
    <dgm:cxn modelId="{4482CDB7-8050-447E-9C8B-EA88734D7C43}" srcId="{C201079A-155F-476D-BA18-4AAB92C347B0}" destId="{F40CBB91-2C39-409D-B441-A896F7EC564F}" srcOrd="1" destOrd="0" parTransId="{BA8785ED-33C8-4E54-A7CC-9233C98490F6}" sibTransId="{715ED104-5C73-401D-A5E5-59324E05AE9F}"/>
    <dgm:cxn modelId="{69A0DFCC-0C54-4C12-8B5E-A47293ED0FED}" type="presOf" srcId="{8531705B-093B-488D-B19E-8182E62BBBB7}" destId="{AE947183-5E37-46AD-90A2-7EC9831E36D6}" srcOrd="0" destOrd="0" presId="urn:microsoft.com/office/officeart/2005/8/layout/vList2"/>
    <dgm:cxn modelId="{58AE4FCE-28D1-49B4-832A-9EAED326E90D}" type="presOf" srcId="{A1C555FB-877E-4829-AE96-0FCDA6E9A75D}" destId="{FDA5DCB7-E303-47F4-B4CD-356914EEC64E}" srcOrd="0" destOrd="0" presId="urn:microsoft.com/office/officeart/2005/8/layout/vList2"/>
    <dgm:cxn modelId="{D9FDBFD7-561C-435B-B692-A9E3BF87FCE6}" type="presOf" srcId="{F40CBB91-2C39-409D-B441-A896F7EC564F}" destId="{EF7D6C9C-6A64-4F31-BC49-69369938F65A}" srcOrd="0" destOrd="0" presId="urn:microsoft.com/office/officeart/2005/8/layout/vList2"/>
    <dgm:cxn modelId="{0F78BC86-2AF2-4959-B335-1AB2CFAFC763}" type="presParOf" srcId="{5657BCBE-6E2C-4FC9-8261-4063716B9D2D}" destId="{1D26132D-5188-4F6E-8CB4-FCD785573A39}" srcOrd="0" destOrd="0" presId="urn:microsoft.com/office/officeart/2005/8/layout/vList2"/>
    <dgm:cxn modelId="{09EFF53E-2FEC-4988-BEC8-BC8DBBC68B4F}" type="presParOf" srcId="{5657BCBE-6E2C-4FC9-8261-4063716B9D2D}" destId="{FDA5DCB7-E303-47F4-B4CD-356914EEC64E}" srcOrd="1" destOrd="0" presId="urn:microsoft.com/office/officeart/2005/8/layout/vList2"/>
    <dgm:cxn modelId="{887071DF-91BA-4E15-9C34-87F29CF92DF8}" type="presParOf" srcId="{5657BCBE-6E2C-4FC9-8261-4063716B9D2D}" destId="{EF7D6C9C-6A64-4F31-BC49-69369938F65A}" srcOrd="2" destOrd="0" presId="urn:microsoft.com/office/officeart/2005/8/layout/vList2"/>
    <dgm:cxn modelId="{F5F50D1A-DD84-4AEB-A33F-5AD1F897FC7A}" type="presParOf" srcId="{5657BCBE-6E2C-4FC9-8261-4063716B9D2D}" destId="{B62DDF55-4637-4A8A-A467-C59A2BC1C4A7}" srcOrd="3" destOrd="0" presId="urn:microsoft.com/office/officeart/2005/8/layout/vList2"/>
    <dgm:cxn modelId="{B46C89C7-B2E5-40D9-BF50-8F46FCE5C77B}" type="presParOf" srcId="{5657BCBE-6E2C-4FC9-8261-4063716B9D2D}" destId="{AE947183-5E37-46AD-90A2-7EC9831E36D6}" srcOrd="4" destOrd="0" presId="urn:microsoft.com/office/officeart/2005/8/layout/vList2"/>
    <dgm:cxn modelId="{632B71C5-CA1E-4768-B36E-61E9B2E99B63}" type="presParOf" srcId="{5657BCBE-6E2C-4FC9-8261-4063716B9D2D}" destId="{81E8FA86-0D7D-4735-B6FA-B6CB5A45D06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D98A8-D0BA-478E-A296-55E03B781C27}"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US"/>
        </a:p>
      </dgm:t>
    </dgm:pt>
    <dgm:pt modelId="{E0E78C67-4452-42DF-8166-ACFA778594F9}">
      <dgm:prSet phldrT="[Text]"/>
      <dgm:spPr>
        <a:solidFill>
          <a:schemeClr val="accent5">
            <a:lumMod val="50000"/>
          </a:schemeClr>
        </a:solidFill>
      </dgm:spPr>
      <dgm:t>
        <a:bodyPr/>
        <a:lstStyle/>
        <a:p>
          <a:r>
            <a:rPr lang="en-US" dirty="0"/>
            <a:t>Stop-Words Removal</a:t>
          </a:r>
        </a:p>
      </dgm:t>
    </dgm:pt>
    <dgm:pt modelId="{94E0BF1A-A124-41F2-9161-D42A03E20926}" type="parTrans" cxnId="{B09CC5D8-1466-46E9-BDD5-3FCD8BFD17EB}">
      <dgm:prSet/>
      <dgm:spPr/>
      <dgm:t>
        <a:bodyPr/>
        <a:lstStyle/>
        <a:p>
          <a:endParaRPr lang="en-US"/>
        </a:p>
      </dgm:t>
    </dgm:pt>
    <dgm:pt modelId="{EF3E80EF-71FC-412B-91C1-2E44363C5CDE}" type="sibTrans" cxnId="{B09CC5D8-1466-46E9-BDD5-3FCD8BFD17EB}">
      <dgm:prSet/>
      <dgm:spPr/>
      <dgm:t>
        <a:bodyPr/>
        <a:lstStyle/>
        <a:p>
          <a:endParaRPr lang="en-US"/>
        </a:p>
      </dgm:t>
    </dgm:pt>
    <dgm:pt modelId="{A0E0FA91-475F-4CA5-B76F-24B8A5473399}">
      <dgm:prSet phldrT="[Text]"/>
      <dgm:spPr>
        <a:solidFill>
          <a:schemeClr val="accent5">
            <a:lumMod val="50000"/>
          </a:schemeClr>
        </a:solidFill>
      </dgm:spPr>
      <dgm:t>
        <a:bodyPr/>
        <a:lstStyle/>
        <a:p>
          <a:r>
            <a:rPr lang="en-US" dirty="0"/>
            <a:t>Tokenization</a:t>
          </a:r>
        </a:p>
      </dgm:t>
    </dgm:pt>
    <dgm:pt modelId="{55E81733-79E5-4503-BFDB-2510E20FE394}" type="parTrans" cxnId="{483D4234-604D-4BF7-967F-DF58F58523DA}">
      <dgm:prSet/>
      <dgm:spPr/>
      <dgm:t>
        <a:bodyPr/>
        <a:lstStyle/>
        <a:p>
          <a:endParaRPr lang="en-US"/>
        </a:p>
      </dgm:t>
    </dgm:pt>
    <dgm:pt modelId="{201CEC6E-8DEE-4A71-AEC9-5BBF27E37934}" type="sibTrans" cxnId="{483D4234-604D-4BF7-967F-DF58F58523DA}">
      <dgm:prSet/>
      <dgm:spPr/>
      <dgm:t>
        <a:bodyPr/>
        <a:lstStyle/>
        <a:p>
          <a:endParaRPr lang="en-US"/>
        </a:p>
      </dgm:t>
    </dgm:pt>
    <dgm:pt modelId="{1F4D1134-3A00-4754-9DD7-C8E82A00B10D}">
      <dgm:prSet phldrT="[Text]"/>
      <dgm:spPr>
        <a:solidFill>
          <a:schemeClr val="accent5">
            <a:lumMod val="50000"/>
          </a:schemeClr>
        </a:solidFill>
      </dgm:spPr>
      <dgm:t>
        <a:bodyPr/>
        <a:lstStyle/>
        <a:p>
          <a:r>
            <a:rPr lang="en-US" dirty="0"/>
            <a:t>Lemmatization</a:t>
          </a:r>
        </a:p>
      </dgm:t>
    </dgm:pt>
    <dgm:pt modelId="{2E87B9F0-EDEC-4B30-BC87-44A6F2ABC00B}" type="parTrans" cxnId="{29D2B923-DF12-4AC2-AB53-2397FA6912B3}">
      <dgm:prSet/>
      <dgm:spPr/>
      <dgm:t>
        <a:bodyPr/>
        <a:lstStyle/>
        <a:p>
          <a:endParaRPr lang="en-US"/>
        </a:p>
      </dgm:t>
    </dgm:pt>
    <dgm:pt modelId="{4550BC53-0665-4021-BB88-F31E5B961298}" type="sibTrans" cxnId="{29D2B923-DF12-4AC2-AB53-2397FA6912B3}">
      <dgm:prSet/>
      <dgm:spPr/>
      <dgm:t>
        <a:bodyPr/>
        <a:lstStyle/>
        <a:p>
          <a:endParaRPr lang="en-US"/>
        </a:p>
      </dgm:t>
    </dgm:pt>
    <dgm:pt modelId="{CE0C3CC4-3F90-41A0-9A2C-C84B399E049D}">
      <dgm:prSet phldrT="[Text]"/>
      <dgm:spPr>
        <a:solidFill>
          <a:schemeClr val="accent5">
            <a:lumMod val="50000"/>
          </a:schemeClr>
        </a:solidFill>
      </dgm:spPr>
      <dgm:t>
        <a:bodyPr/>
        <a:lstStyle/>
        <a:p>
          <a:r>
            <a:rPr lang="en-US" dirty="0"/>
            <a:t>Removal of punctuations</a:t>
          </a:r>
        </a:p>
      </dgm:t>
    </dgm:pt>
    <dgm:pt modelId="{2F6EC637-8346-43FE-BF25-A380240BC16C}" type="sibTrans" cxnId="{0AE09A42-9200-4CE9-BA95-D76D44A43C97}">
      <dgm:prSet/>
      <dgm:spPr/>
      <dgm:t>
        <a:bodyPr/>
        <a:lstStyle/>
        <a:p>
          <a:endParaRPr lang="en-US"/>
        </a:p>
      </dgm:t>
    </dgm:pt>
    <dgm:pt modelId="{0A53285E-FD5E-4CC5-8D14-27F9F610E73C}" type="parTrans" cxnId="{0AE09A42-9200-4CE9-BA95-D76D44A43C97}">
      <dgm:prSet/>
      <dgm:spPr/>
      <dgm:t>
        <a:bodyPr/>
        <a:lstStyle/>
        <a:p>
          <a:endParaRPr lang="en-US"/>
        </a:p>
      </dgm:t>
    </dgm:pt>
    <dgm:pt modelId="{659FDFFB-7145-45BB-B0D7-56CD8B2C98BE}">
      <dgm:prSet phldrT="[Text]"/>
      <dgm:spPr>
        <a:solidFill>
          <a:schemeClr val="accent5">
            <a:lumMod val="50000"/>
          </a:schemeClr>
        </a:solidFill>
      </dgm:spPr>
      <dgm:t>
        <a:bodyPr/>
        <a:lstStyle/>
        <a:p>
          <a:r>
            <a:rPr lang="en-US" dirty="0"/>
            <a:t>Conversion to Lower Case</a:t>
          </a:r>
        </a:p>
      </dgm:t>
    </dgm:pt>
    <dgm:pt modelId="{0AC612C5-E7EC-48CC-B639-21D8D8A10E53}" type="sibTrans" cxnId="{80C4963F-7E85-43A1-B4E8-E0C904B29BF1}">
      <dgm:prSet/>
      <dgm:spPr/>
      <dgm:t>
        <a:bodyPr/>
        <a:lstStyle/>
        <a:p>
          <a:endParaRPr lang="en-US"/>
        </a:p>
      </dgm:t>
    </dgm:pt>
    <dgm:pt modelId="{9B2E15CD-CE12-40B8-8CCB-F02A63516780}" type="parTrans" cxnId="{80C4963F-7E85-43A1-B4E8-E0C904B29BF1}">
      <dgm:prSet/>
      <dgm:spPr/>
      <dgm:t>
        <a:bodyPr/>
        <a:lstStyle/>
        <a:p>
          <a:endParaRPr lang="en-US"/>
        </a:p>
      </dgm:t>
    </dgm:pt>
    <dgm:pt modelId="{64C66046-8936-4878-89F7-B47DF0A99B37}" type="pres">
      <dgm:prSet presAssocID="{A56D98A8-D0BA-478E-A296-55E03B781C27}" presName="cycle" presStyleCnt="0">
        <dgm:presLayoutVars>
          <dgm:dir/>
          <dgm:resizeHandles val="exact"/>
        </dgm:presLayoutVars>
      </dgm:prSet>
      <dgm:spPr/>
    </dgm:pt>
    <dgm:pt modelId="{339D67E0-A598-486E-B36B-809586E76D59}" type="pres">
      <dgm:prSet presAssocID="{659FDFFB-7145-45BB-B0D7-56CD8B2C98BE}" presName="node" presStyleLbl="node1" presStyleIdx="0" presStyleCnt="5">
        <dgm:presLayoutVars>
          <dgm:bulletEnabled val="1"/>
        </dgm:presLayoutVars>
      </dgm:prSet>
      <dgm:spPr/>
    </dgm:pt>
    <dgm:pt modelId="{97FA6813-69EF-49DE-8B23-FB88E9AB0787}" type="pres">
      <dgm:prSet presAssocID="{659FDFFB-7145-45BB-B0D7-56CD8B2C98BE}" presName="spNode" presStyleCnt="0"/>
      <dgm:spPr/>
    </dgm:pt>
    <dgm:pt modelId="{3E76B413-4940-429C-A2D4-6C32E091EA88}" type="pres">
      <dgm:prSet presAssocID="{0AC612C5-E7EC-48CC-B639-21D8D8A10E53}" presName="sibTrans" presStyleLbl="sibTrans1D1" presStyleIdx="0" presStyleCnt="5"/>
      <dgm:spPr/>
    </dgm:pt>
    <dgm:pt modelId="{1E159A94-FCEA-4AF1-BC1C-D5E97CC251D3}" type="pres">
      <dgm:prSet presAssocID="{CE0C3CC4-3F90-41A0-9A2C-C84B399E049D}" presName="node" presStyleLbl="node1" presStyleIdx="1" presStyleCnt="5">
        <dgm:presLayoutVars>
          <dgm:bulletEnabled val="1"/>
        </dgm:presLayoutVars>
      </dgm:prSet>
      <dgm:spPr/>
    </dgm:pt>
    <dgm:pt modelId="{988D0F0F-0584-43EF-84A3-81744A43AB5D}" type="pres">
      <dgm:prSet presAssocID="{CE0C3CC4-3F90-41A0-9A2C-C84B399E049D}" presName="spNode" presStyleCnt="0"/>
      <dgm:spPr/>
    </dgm:pt>
    <dgm:pt modelId="{E99FCDB0-1869-40A7-9343-EB67691A7F11}" type="pres">
      <dgm:prSet presAssocID="{2F6EC637-8346-43FE-BF25-A380240BC16C}" presName="sibTrans" presStyleLbl="sibTrans1D1" presStyleIdx="1" presStyleCnt="5"/>
      <dgm:spPr/>
    </dgm:pt>
    <dgm:pt modelId="{BDB1AF4C-4AD5-4CBA-96E4-BC7487C5E5F3}" type="pres">
      <dgm:prSet presAssocID="{E0E78C67-4452-42DF-8166-ACFA778594F9}" presName="node" presStyleLbl="node1" presStyleIdx="2" presStyleCnt="5">
        <dgm:presLayoutVars>
          <dgm:bulletEnabled val="1"/>
        </dgm:presLayoutVars>
      </dgm:prSet>
      <dgm:spPr/>
    </dgm:pt>
    <dgm:pt modelId="{55B9BB51-4A49-47B0-A325-7D98A1B1852A}" type="pres">
      <dgm:prSet presAssocID="{E0E78C67-4452-42DF-8166-ACFA778594F9}" presName="spNode" presStyleCnt="0"/>
      <dgm:spPr/>
    </dgm:pt>
    <dgm:pt modelId="{AC9C537C-1B74-4362-9CBF-6A022BD2303D}" type="pres">
      <dgm:prSet presAssocID="{EF3E80EF-71FC-412B-91C1-2E44363C5CDE}" presName="sibTrans" presStyleLbl="sibTrans1D1" presStyleIdx="2" presStyleCnt="5"/>
      <dgm:spPr/>
    </dgm:pt>
    <dgm:pt modelId="{613E1B55-0BD3-4CE1-A47C-1B2AC72C2345}" type="pres">
      <dgm:prSet presAssocID="{A0E0FA91-475F-4CA5-B76F-24B8A5473399}" presName="node" presStyleLbl="node1" presStyleIdx="3" presStyleCnt="5">
        <dgm:presLayoutVars>
          <dgm:bulletEnabled val="1"/>
        </dgm:presLayoutVars>
      </dgm:prSet>
      <dgm:spPr/>
    </dgm:pt>
    <dgm:pt modelId="{816580E1-E86D-4FE7-A89B-0047F9CC3E33}" type="pres">
      <dgm:prSet presAssocID="{A0E0FA91-475F-4CA5-B76F-24B8A5473399}" presName="spNode" presStyleCnt="0"/>
      <dgm:spPr/>
    </dgm:pt>
    <dgm:pt modelId="{94D03590-10EC-4CF4-9FA1-63942A7DBBC8}" type="pres">
      <dgm:prSet presAssocID="{201CEC6E-8DEE-4A71-AEC9-5BBF27E37934}" presName="sibTrans" presStyleLbl="sibTrans1D1" presStyleIdx="3" presStyleCnt="5"/>
      <dgm:spPr/>
    </dgm:pt>
    <dgm:pt modelId="{5E3A58BE-6DB5-472F-92CD-CDB2B3D82D0D}" type="pres">
      <dgm:prSet presAssocID="{1F4D1134-3A00-4754-9DD7-C8E82A00B10D}" presName="node" presStyleLbl="node1" presStyleIdx="4" presStyleCnt="5">
        <dgm:presLayoutVars>
          <dgm:bulletEnabled val="1"/>
        </dgm:presLayoutVars>
      </dgm:prSet>
      <dgm:spPr/>
    </dgm:pt>
    <dgm:pt modelId="{0DD13055-20C3-49BF-B183-D529889CAAC9}" type="pres">
      <dgm:prSet presAssocID="{1F4D1134-3A00-4754-9DD7-C8E82A00B10D}" presName="spNode" presStyleCnt="0"/>
      <dgm:spPr/>
    </dgm:pt>
    <dgm:pt modelId="{3D386254-6A26-437D-AB42-11FDFD287461}" type="pres">
      <dgm:prSet presAssocID="{4550BC53-0665-4021-BB88-F31E5B961298}" presName="sibTrans" presStyleLbl="sibTrans1D1" presStyleIdx="4" presStyleCnt="5"/>
      <dgm:spPr/>
    </dgm:pt>
  </dgm:ptLst>
  <dgm:cxnLst>
    <dgm:cxn modelId="{48F17312-DD79-451A-847D-1C02A5BA867A}" type="presOf" srcId="{1F4D1134-3A00-4754-9DD7-C8E82A00B10D}" destId="{5E3A58BE-6DB5-472F-92CD-CDB2B3D82D0D}" srcOrd="0" destOrd="0" presId="urn:microsoft.com/office/officeart/2005/8/layout/cycle6"/>
    <dgm:cxn modelId="{29D2B923-DF12-4AC2-AB53-2397FA6912B3}" srcId="{A56D98A8-D0BA-478E-A296-55E03B781C27}" destId="{1F4D1134-3A00-4754-9DD7-C8E82A00B10D}" srcOrd="4" destOrd="0" parTransId="{2E87B9F0-EDEC-4B30-BC87-44A6F2ABC00B}" sibTransId="{4550BC53-0665-4021-BB88-F31E5B961298}"/>
    <dgm:cxn modelId="{07C24C25-B587-4DF5-98E1-7D58210EEB82}" type="presOf" srcId="{A56D98A8-D0BA-478E-A296-55E03B781C27}" destId="{64C66046-8936-4878-89F7-B47DF0A99B37}" srcOrd="0" destOrd="0" presId="urn:microsoft.com/office/officeart/2005/8/layout/cycle6"/>
    <dgm:cxn modelId="{483D4234-604D-4BF7-967F-DF58F58523DA}" srcId="{A56D98A8-D0BA-478E-A296-55E03B781C27}" destId="{A0E0FA91-475F-4CA5-B76F-24B8A5473399}" srcOrd="3" destOrd="0" parTransId="{55E81733-79E5-4503-BFDB-2510E20FE394}" sibTransId="{201CEC6E-8DEE-4A71-AEC9-5BBF27E37934}"/>
    <dgm:cxn modelId="{80C4963F-7E85-43A1-B4E8-E0C904B29BF1}" srcId="{A56D98A8-D0BA-478E-A296-55E03B781C27}" destId="{659FDFFB-7145-45BB-B0D7-56CD8B2C98BE}" srcOrd="0" destOrd="0" parTransId="{9B2E15CD-CE12-40B8-8CCB-F02A63516780}" sibTransId="{0AC612C5-E7EC-48CC-B639-21D8D8A10E53}"/>
    <dgm:cxn modelId="{0AE09A42-9200-4CE9-BA95-D76D44A43C97}" srcId="{A56D98A8-D0BA-478E-A296-55E03B781C27}" destId="{CE0C3CC4-3F90-41A0-9A2C-C84B399E049D}" srcOrd="1" destOrd="0" parTransId="{0A53285E-FD5E-4CC5-8D14-27F9F610E73C}" sibTransId="{2F6EC637-8346-43FE-BF25-A380240BC16C}"/>
    <dgm:cxn modelId="{3B7D1950-9052-45B9-B9D9-8CA813373D5F}" type="presOf" srcId="{2F6EC637-8346-43FE-BF25-A380240BC16C}" destId="{E99FCDB0-1869-40A7-9343-EB67691A7F11}" srcOrd="0" destOrd="0" presId="urn:microsoft.com/office/officeart/2005/8/layout/cycle6"/>
    <dgm:cxn modelId="{4E5F2756-E50B-40A3-902A-E3A491C7F3F1}" type="presOf" srcId="{EF3E80EF-71FC-412B-91C1-2E44363C5CDE}" destId="{AC9C537C-1B74-4362-9CBF-6A022BD2303D}" srcOrd="0" destOrd="0" presId="urn:microsoft.com/office/officeart/2005/8/layout/cycle6"/>
    <dgm:cxn modelId="{9DFE7867-1DDC-4923-93FF-CC09540FCA68}" type="presOf" srcId="{E0E78C67-4452-42DF-8166-ACFA778594F9}" destId="{BDB1AF4C-4AD5-4CBA-96E4-BC7487C5E5F3}" srcOrd="0" destOrd="0" presId="urn:microsoft.com/office/officeart/2005/8/layout/cycle6"/>
    <dgm:cxn modelId="{BD70A28E-FEEB-4F85-9323-0F45C2E36557}" type="presOf" srcId="{CE0C3CC4-3F90-41A0-9A2C-C84B399E049D}" destId="{1E159A94-FCEA-4AF1-BC1C-D5E97CC251D3}" srcOrd="0" destOrd="0" presId="urn:microsoft.com/office/officeart/2005/8/layout/cycle6"/>
    <dgm:cxn modelId="{5A8FF6A3-2B1F-4D88-A3C6-72747393B901}" type="presOf" srcId="{0AC612C5-E7EC-48CC-B639-21D8D8A10E53}" destId="{3E76B413-4940-429C-A2D4-6C32E091EA88}" srcOrd="0" destOrd="0" presId="urn:microsoft.com/office/officeart/2005/8/layout/cycle6"/>
    <dgm:cxn modelId="{698BDCAE-8472-480D-95F0-E8EB2C3333C2}" type="presOf" srcId="{201CEC6E-8DEE-4A71-AEC9-5BBF27E37934}" destId="{94D03590-10EC-4CF4-9FA1-63942A7DBBC8}" srcOrd="0" destOrd="0" presId="urn:microsoft.com/office/officeart/2005/8/layout/cycle6"/>
    <dgm:cxn modelId="{B09CC5D8-1466-46E9-BDD5-3FCD8BFD17EB}" srcId="{A56D98A8-D0BA-478E-A296-55E03B781C27}" destId="{E0E78C67-4452-42DF-8166-ACFA778594F9}" srcOrd="2" destOrd="0" parTransId="{94E0BF1A-A124-41F2-9161-D42A03E20926}" sibTransId="{EF3E80EF-71FC-412B-91C1-2E44363C5CDE}"/>
    <dgm:cxn modelId="{A214EEDB-3CB2-4662-A753-0F0EC2D1C3E4}" type="presOf" srcId="{A0E0FA91-475F-4CA5-B76F-24B8A5473399}" destId="{613E1B55-0BD3-4CE1-A47C-1B2AC72C2345}" srcOrd="0" destOrd="0" presId="urn:microsoft.com/office/officeart/2005/8/layout/cycle6"/>
    <dgm:cxn modelId="{A91F8DE1-90E6-4C43-B903-AEFEE7397A70}" type="presOf" srcId="{659FDFFB-7145-45BB-B0D7-56CD8B2C98BE}" destId="{339D67E0-A598-486E-B36B-809586E76D59}" srcOrd="0" destOrd="0" presId="urn:microsoft.com/office/officeart/2005/8/layout/cycle6"/>
    <dgm:cxn modelId="{CF5CDCF7-162E-4CD9-8901-9E3683CF8BD0}" type="presOf" srcId="{4550BC53-0665-4021-BB88-F31E5B961298}" destId="{3D386254-6A26-437D-AB42-11FDFD287461}" srcOrd="0" destOrd="0" presId="urn:microsoft.com/office/officeart/2005/8/layout/cycle6"/>
    <dgm:cxn modelId="{A5D5D5E4-612F-4257-A0DB-740964314F83}" type="presParOf" srcId="{64C66046-8936-4878-89F7-B47DF0A99B37}" destId="{339D67E0-A598-486E-B36B-809586E76D59}" srcOrd="0" destOrd="0" presId="urn:microsoft.com/office/officeart/2005/8/layout/cycle6"/>
    <dgm:cxn modelId="{9EBABDD6-E678-430B-9D96-C53483AE3B27}" type="presParOf" srcId="{64C66046-8936-4878-89F7-B47DF0A99B37}" destId="{97FA6813-69EF-49DE-8B23-FB88E9AB0787}" srcOrd="1" destOrd="0" presId="urn:microsoft.com/office/officeart/2005/8/layout/cycle6"/>
    <dgm:cxn modelId="{6DA97FBB-54CC-4CD7-AB42-88D5309C24E5}" type="presParOf" srcId="{64C66046-8936-4878-89F7-B47DF0A99B37}" destId="{3E76B413-4940-429C-A2D4-6C32E091EA88}" srcOrd="2" destOrd="0" presId="urn:microsoft.com/office/officeart/2005/8/layout/cycle6"/>
    <dgm:cxn modelId="{D6E2208C-CDED-478C-990B-8BC416703A1D}" type="presParOf" srcId="{64C66046-8936-4878-89F7-B47DF0A99B37}" destId="{1E159A94-FCEA-4AF1-BC1C-D5E97CC251D3}" srcOrd="3" destOrd="0" presId="urn:microsoft.com/office/officeart/2005/8/layout/cycle6"/>
    <dgm:cxn modelId="{3924EAF0-C995-4509-96D1-FCA76D4A85B9}" type="presParOf" srcId="{64C66046-8936-4878-89F7-B47DF0A99B37}" destId="{988D0F0F-0584-43EF-84A3-81744A43AB5D}" srcOrd="4" destOrd="0" presId="urn:microsoft.com/office/officeart/2005/8/layout/cycle6"/>
    <dgm:cxn modelId="{CB7226EF-C5BA-4EA3-AD81-4E570AE804A2}" type="presParOf" srcId="{64C66046-8936-4878-89F7-B47DF0A99B37}" destId="{E99FCDB0-1869-40A7-9343-EB67691A7F11}" srcOrd="5" destOrd="0" presId="urn:microsoft.com/office/officeart/2005/8/layout/cycle6"/>
    <dgm:cxn modelId="{9007902E-862B-4DAE-B3C1-E2A77F60518E}" type="presParOf" srcId="{64C66046-8936-4878-89F7-B47DF0A99B37}" destId="{BDB1AF4C-4AD5-4CBA-96E4-BC7487C5E5F3}" srcOrd="6" destOrd="0" presId="urn:microsoft.com/office/officeart/2005/8/layout/cycle6"/>
    <dgm:cxn modelId="{D279EE23-8311-43C2-9229-975758A793E8}" type="presParOf" srcId="{64C66046-8936-4878-89F7-B47DF0A99B37}" destId="{55B9BB51-4A49-47B0-A325-7D98A1B1852A}" srcOrd="7" destOrd="0" presId="urn:microsoft.com/office/officeart/2005/8/layout/cycle6"/>
    <dgm:cxn modelId="{B01A5253-065B-4AE4-A5B0-3516BA01CFC2}" type="presParOf" srcId="{64C66046-8936-4878-89F7-B47DF0A99B37}" destId="{AC9C537C-1B74-4362-9CBF-6A022BD2303D}" srcOrd="8" destOrd="0" presId="urn:microsoft.com/office/officeart/2005/8/layout/cycle6"/>
    <dgm:cxn modelId="{DF5260DD-F8E2-4240-B82D-C66E8F1D15DC}" type="presParOf" srcId="{64C66046-8936-4878-89F7-B47DF0A99B37}" destId="{613E1B55-0BD3-4CE1-A47C-1B2AC72C2345}" srcOrd="9" destOrd="0" presId="urn:microsoft.com/office/officeart/2005/8/layout/cycle6"/>
    <dgm:cxn modelId="{F3BD6AF1-A297-46C7-AE07-69587ABB47A3}" type="presParOf" srcId="{64C66046-8936-4878-89F7-B47DF0A99B37}" destId="{816580E1-E86D-4FE7-A89B-0047F9CC3E33}" srcOrd="10" destOrd="0" presId="urn:microsoft.com/office/officeart/2005/8/layout/cycle6"/>
    <dgm:cxn modelId="{BB4D7179-F712-4FD4-91AD-9035366E9071}" type="presParOf" srcId="{64C66046-8936-4878-89F7-B47DF0A99B37}" destId="{94D03590-10EC-4CF4-9FA1-63942A7DBBC8}" srcOrd="11" destOrd="0" presId="urn:microsoft.com/office/officeart/2005/8/layout/cycle6"/>
    <dgm:cxn modelId="{CF193176-C776-4ECC-9AE5-230E3775DADF}" type="presParOf" srcId="{64C66046-8936-4878-89F7-B47DF0A99B37}" destId="{5E3A58BE-6DB5-472F-92CD-CDB2B3D82D0D}" srcOrd="12" destOrd="0" presId="urn:microsoft.com/office/officeart/2005/8/layout/cycle6"/>
    <dgm:cxn modelId="{10657FFB-EBD3-4ACF-B35C-A68772B92DB5}" type="presParOf" srcId="{64C66046-8936-4878-89F7-B47DF0A99B37}" destId="{0DD13055-20C3-49BF-B183-D529889CAAC9}" srcOrd="13" destOrd="0" presId="urn:microsoft.com/office/officeart/2005/8/layout/cycle6"/>
    <dgm:cxn modelId="{3F2B408C-9688-4FEB-8F72-D993F10A96FD}" type="presParOf" srcId="{64C66046-8936-4878-89F7-B47DF0A99B37}" destId="{3D386254-6A26-437D-AB42-11FDFD287461}"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803966-1228-44FB-9304-6D1E4BDCC0D2}"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985A1B84-E423-4A7A-9A99-6B36263DC20E}">
      <dgm:prSet phldrT="[Text]"/>
      <dgm:spPr>
        <a:solidFill>
          <a:srgbClr val="92D050"/>
        </a:solidFill>
      </dgm:spPr>
      <dgm:t>
        <a:bodyPr/>
        <a:lstStyle/>
        <a:p>
          <a:r>
            <a:rPr lang="en-US" dirty="0"/>
            <a:t>Word </a:t>
          </a:r>
        </a:p>
        <a:p>
          <a:r>
            <a:rPr lang="en-US" dirty="0"/>
            <a:t>Embedding</a:t>
          </a:r>
        </a:p>
      </dgm:t>
    </dgm:pt>
    <dgm:pt modelId="{2C6C4372-432C-4738-A06C-019D2D3BEC65}" type="parTrans" cxnId="{78EF1BE9-D32B-49CD-9CB4-580AD1AFFADD}">
      <dgm:prSet/>
      <dgm:spPr/>
      <dgm:t>
        <a:bodyPr/>
        <a:lstStyle/>
        <a:p>
          <a:endParaRPr lang="en-US"/>
        </a:p>
      </dgm:t>
    </dgm:pt>
    <dgm:pt modelId="{3BC01842-6C72-40B8-8AA7-8CA6CE88DCDA}" type="sibTrans" cxnId="{78EF1BE9-D32B-49CD-9CB4-580AD1AFFADD}">
      <dgm:prSet/>
      <dgm:spPr/>
      <dgm:t>
        <a:bodyPr/>
        <a:lstStyle/>
        <a:p>
          <a:endParaRPr lang="en-US"/>
        </a:p>
      </dgm:t>
    </dgm:pt>
    <dgm:pt modelId="{5CFF0AAB-98B3-42BB-8129-968BE69A3599}">
      <dgm:prSet phldrT="[Text]"/>
      <dgm:spPr>
        <a:solidFill>
          <a:srgbClr val="92D050"/>
        </a:solidFill>
      </dgm:spPr>
      <dgm:t>
        <a:bodyPr/>
        <a:lstStyle/>
        <a:p>
          <a:r>
            <a:rPr lang="en-US" dirty="0"/>
            <a:t>Count Vector</a:t>
          </a:r>
        </a:p>
      </dgm:t>
    </dgm:pt>
    <dgm:pt modelId="{90EDA8DC-EF86-4110-8913-BBBE265D8917}" type="parTrans" cxnId="{50EC82A7-9400-471C-B26F-1A85CAC711ED}">
      <dgm:prSet/>
      <dgm:spPr/>
      <dgm:t>
        <a:bodyPr/>
        <a:lstStyle/>
        <a:p>
          <a:endParaRPr lang="en-US"/>
        </a:p>
      </dgm:t>
    </dgm:pt>
    <dgm:pt modelId="{6899D290-17EB-4139-A353-23A42ABDF6D9}" type="sibTrans" cxnId="{50EC82A7-9400-471C-B26F-1A85CAC711ED}">
      <dgm:prSet/>
      <dgm:spPr/>
      <dgm:t>
        <a:bodyPr/>
        <a:lstStyle/>
        <a:p>
          <a:endParaRPr lang="en-US"/>
        </a:p>
      </dgm:t>
    </dgm:pt>
    <dgm:pt modelId="{8A0A00E2-1895-4FD5-A0A4-D0AEFC17BC81}">
      <dgm:prSet phldrT="[Text]"/>
      <dgm:spPr>
        <a:solidFill>
          <a:srgbClr val="92D050"/>
        </a:solidFill>
      </dgm:spPr>
      <dgm:t>
        <a:bodyPr/>
        <a:lstStyle/>
        <a:p>
          <a:r>
            <a:rPr lang="en-US" dirty="0"/>
            <a:t>TF-IDF</a:t>
          </a:r>
        </a:p>
        <a:p>
          <a:r>
            <a:rPr lang="en-US" dirty="0"/>
            <a:t>Vector</a:t>
          </a:r>
        </a:p>
      </dgm:t>
    </dgm:pt>
    <dgm:pt modelId="{6990F94C-16A4-4F4F-BE90-5758B861674D}" type="parTrans" cxnId="{8134106F-5539-406A-96D5-4893D42679A9}">
      <dgm:prSet/>
      <dgm:spPr/>
      <dgm:t>
        <a:bodyPr/>
        <a:lstStyle/>
        <a:p>
          <a:endParaRPr lang="en-US"/>
        </a:p>
      </dgm:t>
    </dgm:pt>
    <dgm:pt modelId="{3C83057C-0647-4934-87C4-9F9FA564FCE7}" type="sibTrans" cxnId="{8134106F-5539-406A-96D5-4893D42679A9}">
      <dgm:prSet/>
      <dgm:spPr/>
      <dgm:t>
        <a:bodyPr/>
        <a:lstStyle/>
        <a:p>
          <a:endParaRPr lang="en-US"/>
        </a:p>
      </dgm:t>
    </dgm:pt>
    <dgm:pt modelId="{4A40CF82-2374-49EB-B3F1-6726198470CD}" type="pres">
      <dgm:prSet presAssocID="{09803966-1228-44FB-9304-6D1E4BDCC0D2}" presName="composite" presStyleCnt="0">
        <dgm:presLayoutVars>
          <dgm:chMax val="5"/>
          <dgm:dir/>
          <dgm:animLvl val="ctr"/>
          <dgm:resizeHandles val="exact"/>
        </dgm:presLayoutVars>
      </dgm:prSet>
      <dgm:spPr/>
    </dgm:pt>
    <dgm:pt modelId="{137F3973-268F-43BA-96AF-D84A85E7B6AB}" type="pres">
      <dgm:prSet presAssocID="{09803966-1228-44FB-9304-6D1E4BDCC0D2}" presName="cycle" presStyleCnt="0"/>
      <dgm:spPr/>
    </dgm:pt>
    <dgm:pt modelId="{5D6CEE18-A6A7-4BB1-863B-60792F19F213}" type="pres">
      <dgm:prSet presAssocID="{09803966-1228-44FB-9304-6D1E4BDCC0D2}" presName="centerShape" presStyleCnt="0"/>
      <dgm:spPr/>
    </dgm:pt>
    <dgm:pt modelId="{6527CCDB-2D17-45B9-BE97-4B4424C179D3}" type="pres">
      <dgm:prSet presAssocID="{09803966-1228-44FB-9304-6D1E4BDCC0D2}" presName="connSite" presStyleLbl="node1" presStyleIdx="0" presStyleCnt="4"/>
      <dgm:spPr/>
    </dgm:pt>
    <dgm:pt modelId="{9BFFAC01-E19B-483D-9765-643FA6FD1B1D}" type="pres">
      <dgm:prSet presAssocID="{09803966-1228-44FB-9304-6D1E4BDCC0D2}" presName="visible" presStyleLbl="node1" presStyleIdx="0" presStyleCnt="4"/>
      <dgm:spPr>
        <a:solidFill>
          <a:srgbClr val="AEBB9E"/>
        </a:solidFill>
      </dgm:spPr>
    </dgm:pt>
    <dgm:pt modelId="{F135F660-9273-48FC-8A9D-5F63E99FEAF6}" type="pres">
      <dgm:prSet presAssocID="{2C6C4372-432C-4738-A06C-019D2D3BEC65}" presName="Name25" presStyleLbl="parChTrans1D1" presStyleIdx="0" presStyleCnt="3"/>
      <dgm:spPr/>
    </dgm:pt>
    <dgm:pt modelId="{D076AC64-82BF-4F6D-B436-5C7DCCFBC3C9}" type="pres">
      <dgm:prSet presAssocID="{985A1B84-E423-4A7A-9A99-6B36263DC20E}" presName="node" presStyleCnt="0"/>
      <dgm:spPr/>
    </dgm:pt>
    <dgm:pt modelId="{2EC21B8A-B53A-409F-9B9C-578D1C17747F}" type="pres">
      <dgm:prSet presAssocID="{985A1B84-E423-4A7A-9A99-6B36263DC20E}" presName="parentNode" presStyleLbl="node1" presStyleIdx="1" presStyleCnt="4" custScaleX="135374" custScaleY="98346">
        <dgm:presLayoutVars>
          <dgm:chMax val="1"/>
          <dgm:bulletEnabled val="1"/>
        </dgm:presLayoutVars>
      </dgm:prSet>
      <dgm:spPr/>
    </dgm:pt>
    <dgm:pt modelId="{CF3644ED-C762-4BF0-BC37-803948E26008}" type="pres">
      <dgm:prSet presAssocID="{985A1B84-E423-4A7A-9A99-6B36263DC20E}" presName="childNode" presStyleLbl="revTx" presStyleIdx="0" presStyleCnt="0">
        <dgm:presLayoutVars>
          <dgm:bulletEnabled val="1"/>
        </dgm:presLayoutVars>
      </dgm:prSet>
      <dgm:spPr/>
    </dgm:pt>
    <dgm:pt modelId="{354AF7E8-C4D6-4B7C-B73C-4E5987A4080B}" type="pres">
      <dgm:prSet presAssocID="{90EDA8DC-EF86-4110-8913-BBBE265D8917}" presName="Name25" presStyleLbl="parChTrans1D1" presStyleIdx="1" presStyleCnt="3"/>
      <dgm:spPr/>
    </dgm:pt>
    <dgm:pt modelId="{30363E3E-37BD-4AE7-9436-DFC97867EDC9}" type="pres">
      <dgm:prSet presAssocID="{5CFF0AAB-98B3-42BB-8129-968BE69A3599}" presName="node" presStyleCnt="0"/>
      <dgm:spPr/>
    </dgm:pt>
    <dgm:pt modelId="{8551B71E-586B-4AC2-B55C-4AF66BA88012}" type="pres">
      <dgm:prSet presAssocID="{5CFF0AAB-98B3-42BB-8129-968BE69A3599}" presName="parentNode" presStyleLbl="node1" presStyleIdx="2" presStyleCnt="4" custScaleX="142513" custScaleY="108401">
        <dgm:presLayoutVars>
          <dgm:chMax val="1"/>
          <dgm:bulletEnabled val="1"/>
        </dgm:presLayoutVars>
      </dgm:prSet>
      <dgm:spPr/>
    </dgm:pt>
    <dgm:pt modelId="{8AF168BE-85EC-4A2D-A46B-B70619A97E8A}" type="pres">
      <dgm:prSet presAssocID="{5CFF0AAB-98B3-42BB-8129-968BE69A3599}" presName="childNode" presStyleLbl="revTx" presStyleIdx="0" presStyleCnt="0">
        <dgm:presLayoutVars>
          <dgm:bulletEnabled val="1"/>
        </dgm:presLayoutVars>
      </dgm:prSet>
      <dgm:spPr/>
    </dgm:pt>
    <dgm:pt modelId="{20895A7B-FB63-4898-B0ED-A2D46AAA76BC}" type="pres">
      <dgm:prSet presAssocID="{6990F94C-16A4-4F4F-BE90-5758B861674D}" presName="Name25" presStyleLbl="parChTrans1D1" presStyleIdx="2" presStyleCnt="3"/>
      <dgm:spPr/>
    </dgm:pt>
    <dgm:pt modelId="{BEBE621F-2355-4711-80DA-C00B2BEA6EBF}" type="pres">
      <dgm:prSet presAssocID="{8A0A00E2-1895-4FD5-A0A4-D0AEFC17BC81}" presName="node" presStyleCnt="0"/>
      <dgm:spPr/>
    </dgm:pt>
    <dgm:pt modelId="{110E7D88-4BE1-4E41-9070-57EBE44F9287}" type="pres">
      <dgm:prSet presAssocID="{8A0A00E2-1895-4FD5-A0A4-D0AEFC17BC81}" presName="parentNode" presStyleLbl="node1" presStyleIdx="3" presStyleCnt="4" custFlipVert="0" custFlipHor="1" custScaleX="141727" custScaleY="104855" custLinFactNeighborX="-2885" custLinFactNeighborY="-1268">
        <dgm:presLayoutVars>
          <dgm:chMax val="1"/>
          <dgm:bulletEnabled val="1"/>
        </dgm:presLayoutVars>
      </dgm:prSet>
      <dgm:spPr/>
    </dgm:pt>
    <dgm:pt modelId="{148777EF-2D43-46E1-9CA8-45B1181B379A}" type="pres">
      <dgm:prSet presAssocID="{8A0A00E2-1895-4FD5-A0A4-D0AEFC17BC81}" presName="childNode" presStyleLbl="revTx" presStyleIdx="0" presStyleCnt="0">
        <dgm:presLayoutVars>
          <dgm:bulletEnabled val="1"/>
        </dgm:presLayoutVars>
      </dgm:prSet>
      <dgm:spPr/>
    </dgm:pt>
  </dgm:ptLst>
  <dgm:cxnLst>
    <dgm:cxn modelId="{0CF8CE10-6659-4E49-B3EA-825F4102C0B3}" type="presOf" srcId="{09803966-1228-44FB-9304-6D1E4BDCC0D2}" destId="{4A40CF82-2374-49EB-B3F1-6726198470CD}" srcOrd="0" destOrd="0" presId="urn:microsoft.com/office/officeart/2005/8/layout/radial2"/>
    <dgm:cxn modelId="{75FE4840-4F69-4B38-9A10-0A7CD5533B97}" type="presOf" srcId="{2C6C4372-432C-4738-A06C-019D2D3BEC65}" destId="{F135F660-9273-48FC-8A9D-5F63E99FEAF6}" srcOrd="0" destOrd="0" presId="urn:microsoft.com/office/officeart/2005/8/layout/radial2"/>
    <dgm:cxn modelId="{BC1C8147-51BD-40D6-BFB8-ADA1470E0A33}" type="presOf" srcId="{985A1B84-E423-4A7A-9A99-6B36263DC20E}" destId="{2EC21B8A-B53A-409F-9B9C-578D1C17747F}" srcOrd="0" destOrd="0" presId="urn:microsoft.com/office/officeart/2005/8/layout/radial2"/>
    <dgm:cxn modelId="{E5B18964-5B76-4F93-B5D3-F4107B13E207}" type="presOf" srcId="{5CFF0AAB-98B3-42BB-8129-968BE69A3599}" destId="{8551B71E-586B-4AC2-B55C-4AF66BA88012}" srcOrd="0" destOrd="0" presId="urn:microsoft.com/office/officeart/2005/8/layout/radial2"/>
    <dgm:cxn modelId="{8134106F-5539-406A-96D5-4893D42679A9}" srcId="{09803966-1228-44FB-9304-6D1E4BDCC0D2}" destId="{8A0A00E2-1895-4FD5-A0A4-D0AEFC17BC81}" srcOrd="2" destOrd="0" parTransId="{6990F94C-16A4-4F4F-BE90-5758B861674D}" sibTransId="{3C83057C-0647-4934-87C4-9F9FA564FCE7}"/>
    <dgm:cxn modelId="{DB7CAAA5-9E80-430F-988C-C057C2E5734C}" type="presOf" srcId="{8A0A00E2-1895-4FD5-A0A4-D0AEFC17BC81}" destId="{110E7D88-4BE1-4E41-9070-57EBE44F9287}" srcOrd="0" destOrd="0" presId="urn:microsoft.com/office/officeart/2005/8/layout/radial2"/>
    <dgm:cxn modelId="{50EC82A7-9400-471C-B26F-1A85CAC711ED}" srcId="{09803966-1228-44FB-9304-6D1E4BDCC0D2}" destId="{5CFF0AAB-98B3-42BB-8129-968BE69A3599}" srcOrd="1" destOrd="0" parTransId="{90EDA8DC-EF86-4110-8913-BBBE265D8917}" sibTransId="{6899D290-17EB-4139-A353-23A42ABDF6D9}"/>
    <dgm:cxn modelId="{78EF1BE9-D32B-49CD-9CB4-580AD1AFFADD}" srcId="{09803966-1228-44FB-9304-6D1E4BDCC0D2}" destId="{985A1B84-E423-4A7A-9A99-6B36263DC20E}" srcOrd="0" destOrd="0" parTransId="{2C6C4372-432C-4738-A06C-019D2D3BEC65}" sibTransId="{3BC01842-6C72-40B8-8AA7-8CA6CE88DCDA}"/>
    <dgm:cxn modelId="{67CD5CF6-13D0-4DD7-B05E-8A1AC14B2C3D}" type="presOf" srcId="{6990F94C-16A4-4F4F-BE90-5758B861674D}" destId="{20895A7B-FB63-4898-B0ED-A2D46AAA76BC}" srcOrd="0" destOrd="0" presId="urn:microsoft.com/office/officeart/2005/8/layout/radial2"/>
    <dgm:cxn modelId="{A606E8FE-5EF8-4D31-9332-7470BAFC1605}" type="presOf" srcId="{90EDA8DC-EF86-4110-8913-BBBE265D8917}" destId="{354AF7E8-C4D6-4B7C-B73C-4E5987A4080B}" srcOrd="0" destOrd="0" presId="urn:microsoft.com/office/officeart/2005/8/layout/radial2"/>
    <dgm:cxn modelId="{52D1F074-6AF5-44EE-AAEF-9C8F2A72F16D}" type="presParOf" srcId="{4A40CF82-2374-49EB-B3F1-6726198470CD}" destId="{137F3973-268F-43BA-96AF-D84A85E7B6AB}" srcOrd="0" destOrd="0" presId="urn:microsoft.com/office/officeart/2005/8/layout/radial2"/>
    <dgm:cxn modelId="{0D38D67A-7435-4197-9CDA-F2B2DA15707C}" type="presParOf" srcId="{137F3973-268F-43BA-96AF-D84A85E7B6AB}" destId="{5D6CEE18-A6A7-4BB1-863B-60792F19F213}" srcOrd="0" destOrd="0" presId="urn:microsoft.com/office/officeart/2005/8/layout/radial2"/>
    <dgm:cxn modelId="{E751B0A7-4979-4AD2-9CBA-ABAE0C79BB7E}" type="presParOf" srcId="{5D6CEE18-A6A7-4BB1-863B-60792F19F213}" destId="{6527CCDB-2D17-45B9-BE97-4B4424C179D3}" srcOrd="0" destOrd="0" presId="urn:microsoft.com/office/officeart/2005/8/layout/radial2"/>
    <dgm:cxn modelId="{45833388-BB67-43F1-AAD6-902DE2E12C2A}" type="presParOf" srcId="{5D6CEE18-A6A7-4BB1-863B-60792F19F213}" destId="{9BFFAC01-E19B-483D-9765-643FA6FD1B1D}" srcOrd="1" destOrd="0" presId="urn:microsoft.com/office/officeart/2005/8/layout/radial2"/>
    <dgm:cxn modelId="{2A9B51E7-5FE6-43A2-8884-FF2AFEE2D1EB}" type="presParOf" srcId="{137F3973-268F-43BA-96AF-D84A85E7B6AB}" destId="{F135F660-9273-48FC-8A9D-5F63E99FEAF6}" srcOrd="1" destOrd="0" presId="urn:microsoft.com/office/officeart/2005/8/layout/radial2"/>
    <dgm:cxn modelId="{A45C698D-E6EF-41F5-AD47-362AA2E08D02}" type="presParOf" srcId="{137F3973-268F-43BA-96AF-D84A85E7B6AB}" destId="{D076AC64-82BF-4F6D-B436-5C7DCCFBC3C9}" srcOrd="2" destOrd="0" presId="urn:microsoft.com/office/officeart/2005/8/layout/radial2"/>
    <dgm:cxn modelId="{6900F0D6-FA64-4467-8219-7FD5AB64951A}" type="presParOf" srcId="{D076AC64-82BF-4F6D-B436-5C7DCCFBC3C9}" destId="{2EC21B8A-B53A-409F-9B9C-578D1C17747F}" srcOrd="0" destOrd="0" presId="urn:microsoft.com/office/officeart/2005/8/layout/radial2"/>
    <dgm:cxn modelId="{DB6CD15D-062C-4CA2-9BFB-94B9154FA4E6}" type="presParOf" srcId="{D076AC64-82BF-4F6D-B436-5C7DCCFBC3C9}" destId="{CF3644ED-C762-4BF0-BC37-803948E26008}" srcOrd="1" destOrd="0" presId="urn:microsoft.com/office/officeart/2005/8/layout/radial2"/>
    <dgm:cxn modelId="{50820F53-7066-4605-A2B9-CDE97974DF71}" type="presParOf" srcId="{137F3973-268F-43BA-96AF-D84A85E7B6AB}" destId="{354AF7E8-C4D6-4B7C-B73C-4E5987A4080B}" srcOrd="3" destOrd="0" presId="urn:microsoft.com/office/officeart/2005/8/layout/radial2"/>
    <dgm:cxn modelId="{B9503B64-4EF8-4FEC-B494-B025332A48F7}" type="presParOf" srcId="{137F3973-268F-43BA-96AF-D84A85E7B6AB}" destId="{30363E3E-37BD-4AE7-9436-DFC97867EDC9}" srcOrd="4" destOrd="0" presId="urn:microsoft.com/office/officeart/2005/8/layout/radial2"/>
    <dgm:cxn modelId="{785EFC3F-FB2E-4F41-9C5F-D413D720508C}" type="presParOf" srcId="{30363E3E-37BD-4AE7-9436-DFC97867EDC9}" destId="{8551B71E-586B-4AC2-B55C-4AF66BA88012}" srcOrd="0" destOrd="0" presId="urn:microsoft.com/office/officeart/2005/8/layout/radial2"/>
    <dgm:cxn modelId="{C9A4BBBC-8066-4D3B-B16B-CF3B774F2DEE}" type="presParOf" srcId="{30363E3E-37BD-4AE7-9436-DFC97867EDC9}" destId="{8AF168BE-85EC-4A2D-A46B-B70619A97E8A}" srcOrd="1" destOrd="0" presId="urn:microsoft.com/office/officeart/2005/8/layout/radial2"/>
    <dgm:cxn modelId="{83FEF4DB-5695-413F-BD17-4DBF363A0EAE}" type="presParOf" srcId="{137F3973-268F-43BA-96AF-D84A85E7B6AB}" destId="{20895A7B-FB63-4898-B0ED-A2D46AAA76BC}" srcOrd="5" destOrd="0" presId="urn:microsoft.com/office/officeart/2005/8/layout/radial2"/>
    <dgm:cxn modelId="{A96E382B-346D-48B9-8C33-7A9F1CE75400}" type="presParOf" srcId="{137F3973-268F-43BA-96AF-D84A85E7B6AB}" destId="{BEBE621F-2355-4711-80DA-C00B2BEA6EBF}" srcOrd="6" destOrd="0" presId="urn:microsoft.com/office/officeart/2005/8/layout/radial2"/>
    <dgm:cxn modelId="{5C832E8A-2A45-44A4-B0B5-81A3E3D17BB3}" type="presParOf" srcId="{BEBE621F-2355-4711-80DA-C00B2BEA6EBF}" destId="{110E7D88-4BE1-4E41-9070-57EBE44F9287}" srcOrd="0" destOrd="0" presId="urn:microsoft.com/office/officeart/2005/8/layout/radial2"/>
    <dgm:cxn modelId="{51170537-0B94-481B-944A-74DC3E3729D6}" type="presParOf" srcId="{BEBE621F-2355-4711-80DA-C00B2BEA6EBF}" destId="{148777EF-2D43-46E1-9CA8-45B1181B379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8E1D21-CF83-41DC-A75C-A2E50FE420B9}" type="doc">
      <dgm:prSet loTypeId="urn:microsoft.com/office/officeart/2005/8/layout/process1" loCatId="process" qsTypeId="urn:microsoft.com/office/officeart/2005/8/quickstyle/simple1" qsCatId="simple" csTypeId="urn:microsoft.com/office/officeart/2005/8/colors/accent1_2" csCatId="accent1" phldr="1"/>
      <dgm:spPr/>
    </dgm:pt>
    <dgm:pt modelId="{9FB29257-BE73-46D7-86F1-81495C6A625C}">
      <dgm:prSet phldrT="[Text]"/>
      <dgm:spPr>
        <a:solidFill>
          <a:schemeClr val="accent3">
            <a:lumMod val="50000"/>
          </a:schemeClr>
        </a:solidFill>
      </dgm:spPr>
      <dgm:t>
        <a:bodyPr/>
        <a:lstStyle/>
        <a:p>
          <a:r>
            <a:rPr lang="en-US" dirty="0"/>
            <a:t>Classification</a:t>
          </a:r>
        </a:p>
        <a:p>
          <a:r>
            <a:rPr lang="en-US" dirty="0"/>
            <a:t>Accuracy</a:t>
          </a:r>
        </a:p>
      </dgm:t>
    </dgm:pt>
    <dgm:pt modelId="{93174F83-C855-413A-830B-029798BB00F3}" type="parTrans" cxnId="{6D1A1B81-4FAF-4B20-9375-9BBCF29721F8}">
      <dgm:prSet/>
      <dgm:spPr/>
      <dgm:t>
        <a:bodyPr/>
        <a:lstStyle/>
        <a:p>
          <a:endParaRPr lang="en-US"/>
        </a:p>
      </dgm:t>
    </dgm:pt>
    <dgm:pt modelId="{E41DAD40-8E5B-460D-8052-B18722CB5E2D}" type="sibTrans" cxnId="{6D1A1B81-4FAF-4B20-9375-9BBCF29721F8}">
      <dgm:prSet/>
      <dgm:spPr>
        <a:solidFill>
          <a:schemeClr val="bg1"/>
        </a:solidFill>
      </dgm:spPr>
      <dgm:t>
        <a:bodyPr/>
        <a:lstStyle/>
        <a:p>
          <a:endParaRPr lang="en-US"/>
        </a:p>
      </dgm:t>
    </dgm:pt>
    <dgm:pt modelId="{A86175F1-4852-453C-8531-F8A1E86E1AD8}">
      <dgm:prSet phldrT="[Text]"/>
      <dgm:spPr>
        <a:solidFill>
          <a:schemeClr val="accent3">
            <a:lumMod val="50000"/>
          </a:schemeClr>
        </a:solidFill>
      </dgm:spPr>
      <dgm:t>
        <a:bodyPr/>
        <a:lstStyle/>
        <a:p>
          <a:r>
            <a:rPr lang="en-US" dirty="0"/>
            <a:t>Confusion</a:t>
          </a:r>
        </a:p>
        <a:p>
          <a:r>
            <a:rPr lang="en-US" dirty="0"/>
            <a:t>Matrix</a:t>
          </a:r>
        </a:p>
      </dgm:t>
    </dgm:pt>
    <dgm:pt modelId="{831F17FB-3517-4A9E-8F41-9A1183CFD4F6}" type="parTrans" cxnId="{A4363314-0BBF-40B5-8CAD-6ADA5BB1E08E}">
      <dgm:prSet/>
      <dgm:spPr/>
      <dgm:t>
        <a:bodyPr/>
        <a:lstStyle/>
        <a:p>
          <a:endParaRPr lang="en-US"/>
        </a:p>
      </dgm:t>
    </dgm:pt>
    <dgm:pt modelId="{B8244044-8E1C-4646-99B5-635E784AF608}" type="sibTrans" cxnId="{A4363314-0BBF-40B5-8CAD-6ADA5BB1E08E}">
      <dgm:prSet/>
      <dgm:spPr>
        <a:solidFill>
          <a:schemeClr val="bg1"/>
        </a:solidFill>
      </dgm:spPr>
      <dgm:t>
        <a:bodyPr/>
        <a:lstStyle/>
        <a:p>
          <a:endParaRPr lang="en-US"/>
        </a:p>
      </dgm:t>
    </dgm:pt>
    <dgm:pt modelId="{DB690112-0017-4011-B77E-3BD24FDF8B5B}">
      <dgm:prSet phldrT="[Text]"/>
      <dgm:spPr>
        <a:solidFill>
          <a:schemeClr val="accent3">
            <a:lumMod val="50000"/>
          </a:schemeClr>
        </a:solidFill>
      </dgm:spPr>
      <dgm:t>
        <a:bodyPr/>
        <a:lstStyle/>
        <a:p>
          <a:r>
            <a:rPr lang="en-US" dirty="0"/>
            <a:t>Classification </a:t>
          </a:r>
        </a:p>
        <a:p>
          <a:r>
            <a:rPr lang="en-US" dirty="0"/>
            <a:t>Report</a:t>
          </a:r>
        </a:p>
      </dgm:t>
    </dgm:pt>
    <dgm:pt modelId="{1F985E55-39C2-4863-A8B8-7B48BA6148DB}" type="parTrans" cxnId="{7141A1E4-7607-4F17-8DA0-E752E3D7618C}">
      <dgm:prSet/>
      <dgm:spPr/>
      <dgm:t>
        <a:bodyPr/>
        <a:lstStyle/>
        <a:p>
          <a:endParaRPr lang="en-US"/>
        </a:p>
      </dgm:t>
    </dgm:pt>
    <dgm:pt modelId="{C4DEB877-1057-4832-B40F-0F5E35E42832}" type="sibTrans" cxnId="{7141A1E4-7607-4F17-8DA0-E752E3D7618C}">
      <dgm:prSet/>
      <dgm:spPr/>
      <dgm:t>
        <a:bodyPr/>
        <a:lstStyle/>
        <a:p>
          <a:endParaRPr lang="en-US"/>
        </a:p>
      </dgm:t>
    </dgm:pt>
    <dgm:pt modelId="{F51E95B0-1926-0F4B-B2EA-EA82C0580566}">
      <dgm:prSet/>
      <dgm:spPr/>
      <dgm:t>
        <a:bodyPr/>
        <a:lstStyle/>
        <a:p>
          <a:r>
            <a:rPr lang="en-US" dirty="0"/>
            <a:t>Sensitivity, Precision, Specificity</a:t>
          </a:r>
        </a:p>
      </dgm:t>
    </dgm:pt>
    <dgm:pt modelId="{18534615-631C-CB45-94EB-0BB6448F99A4}" type="parTrans" cxnId="{CFC961D7-848D-C04A-8F61-1BE401FE9DFA}">
      <dgm:prSet/>
      <dgm:spPr/>
      <dgm:t>
        <a:bodyPr/>
        <a:lstStyle/>
        <a:p>
          <a:endParaRPr lang="en-US"/>
        </a:p>
      </dgm:t>
    </dgm:pt>
    <dgm:pt modelId="{4D46DD42-8C9C-F64D-AAF1-3F225851A2AC}" type="sibTrans" cxnId="{CFC961D7-848D-C04A-8F61-1BE401FE9DFA}">
      <dgm:prSet/>
      <dgm:spPr/>
      <dgm:t>
        <a:bodyPr/>
        <a:lstStyle/>
        <a:p>
          <a:endParaRPr lang="en-US"/>
        </a:p>
      </dgm:t>
    </dgm:pt>
    <dgm:pt modelId="{3D0BFE28-8E27-4F22-A9AC-9070770CCE2F}" type="pres">
      <dgm:prSet presAssocID="{AA8E1D21-CF83-41DC-A75C-A2E50FE420B9}" presName="Name0" presStyleCnt="0">
        <dgm:presLayoutVars>
          <dgm:dir/>
          <dgm:resizeHandles val="exact"/>
        </dgm:presLayoutVars>
      </dgm:prSet>
      <dgm:spPr/>
    </dgm:pt>
    <dgm:pt modelId="{78E47D8B-38FD-481F-BCAD-BED4846092A7}" type="pres">
      <dgm:prSet presAssocID="{9FB29257-BE73-46D7-86F1-81495C6A625C}" presName="node" presStyleLbl="node1" presStyleIdx="0" presStyleCnt="4">
        <dgm:presLayoutVars>
          <dgm:bulletEnabled val="1"/>
        </dgm:presLayoutVars>
      </dgm:prSet>
      <dgm:spPr/>
    </dgm:pt>
    <dgm:pt modelId="{1FF813BD-3B30-4491-9822-5735DB6DA960}" type="pres">
      <dgm:prSet presAssocID="{E41DAD40-8E5B-460D-8052-B18722CB5E2D}" presName="sibTrans" presStyleLbl="sibTrans2D1" presStyleIdx="0" presStyleCnt="3" custFlipVert="0" custFlipHor="0" custScaleX="26376" custScaleY="52927" custLinFactY="100000" custLinFactNeighborX="-26376" custLinFactNeighborY="182292"/>
      <dgm:spPr/>
    </dgm:pt>
    <dgm:pt modelId="{759ECDBE-B70C-422B-89A6-B81E359FE1C5}" type="pres">
      <dgm:prSet presAssocID="{E41DAD40-8E5B-460D-8052-B18722CB5E2D}" presName="connectorText" presStyleLbl="sibTrans2D1" presStyleIdx="0" presStyleCnt="3"/>
      <dgm:spPr/>
    </dgm:pt>
    <dgm:pt modelId="{58FFF2F0-B72F-49FE-A952-2579120C4A3F}" type="pres">
      <dgm:prSet presAssocID="{A86175F1-4852-453C-8531-F8A1E86E1AD8}" presName="node" presStyleLbl="node1" presStyleIdx="1" presStyleCnt="4">
        <dgm:presLayoutVars>
          <dgm:bulletEnabled val="1"/>
        </dgm:presLayoutVars>
      </dgm:prSet>
      <dgm:spPr/>
    </dgm:pt>
    <dgm:pt modelId="{21C13373-D748-41B2-A0D1-374E84300AE1}" type="pres">
      <dgm:prSet presAssocID="{B8244044-8E1C-4646-99B5-635E784AF608}" presName="sibTrans" presStyleLbl="sibTrans2D1" presStyleIdx="1" presStyleCnt="3" custFlipVert="1" custFlipHor="0" custScaleX="23836" custScaleY="29427" custLinFactY="123469" custLinFactNeighborX="16249" custLinFactNeighborY="200000"/>
      <dgm:spPr/>
    </dgm:pt>
    <dgm:pt modelId="{CD3896A0-DD2E-4940-B83B-3D5C3CBD0FB1}" type="pres">
      <dgm:prSet presAssocID="{B8244044-8E1C-4646-99B5-635E784AF608}" presName="connectorText" presStyleLbl="sibTrans2D1" presStyleIdx="1" presStyleCnt="3"/>
      <dgm:spPr/>
    </dgm:pt>
    <dgm:pt modelId="{60DC11C8-4F28-4F7D-A89F-C9F0BF5BD6EC}" type="pres">
      <dgm:prSet presAssocID="{DB690112-0017-4011-B77E-3BD24FDF8B5B}" presName="node" presStyleLbl="node1" presStyleIdx="2" presStyleCnt="4">
        <dgm:presLayoutVars>
          <dgm:bulletEnabled val="1"/>
        </dgm:presLayoutVars>
      </dgm:prSet>
      <dgm:spPr/>
    </dgm:pt>
    <dgm:pt modelId="{48EB0E4C-320E-ED46-AC07-997DA0C6E14E}" type="pres">
      <dgm:prSet presAssocID="{C4DEB877-1057-4832-B40F-0F5E35E42832}" presName="sibTrans" presStyleLbl="sibTrans2D1" presStyleIdx="2" presStyleCnt="3" custLinFactY="300000" custLinFactNeighborX="49921" custLinFactNeighborY="334960"/>
      <dgm:spPr/>
    </dgm:pt>
    <dgm:pt modelId="{E5600877-DAD4-AA46-9C59-ADEED3B55EAE}" type="pres">
      <dgm:prSet presAssocID="{C4DEB877-1057-4832-B40F-0F5E35E42832}" presName="connectorText" presStyleLbl="sibTrans2D1" presStyleIdx="2" presStyleCnt="3"/>
      <dgm:spPr/>
    </dgm:pt>
    <dgm:pt modelId="{5116C005-5A41-D746-8AF2-3BD415000B01}" type="pres">
      <dgm:prSet presAssocID="{F51E95B0-1926-0F4B-B2EA-EA82C0580566}" presName="node" presStyleLbl="node1" presStyleIdx="3" presStyleCnt="4">
        <dgm:presLayoutVars>
          <dgm:bulletEnabled val="1"/>
        </dgm:presLayoutVars>
      </dgm:prSet>
      <dgm:spPr/>
    </dgm:pt>
  </dgm:ptLst>
  <dgm:cxnLst>
    <dgm:cxn modelId="{8C379602-DBB8-43D3-9505-A8DBC78C501F}" type="presOf" srcId="{AA8E1D21-CF83-41DC-A75C-A2E50FE420B9}" destId="{3D0BFE28-8E27-4F22-A9AC-9070770CCE2F}" srcOrd="0" destOrd="0" presId="urn:microsoft.com/office/officeart/2005/8/layout/process1"/>
    <dgm:cxn modelId="{A4363314-0BBF-40B5-8CAD-6ADA5BB1E08E}" srcId="{AA8E1D21-CF83-41DC-A75C-A2E50FE420B9}" destId="{A86175F1-4852-453C-8531-F8A1E86E1AD8}" srcOrd="1" destOrd="0" parTransId="{831F17FB-3517-4A9E-8F41-9A1183CFD4F6}" sibTransId="{B8244044-8E1C-4646-99B5-635E784AF608}"/>
    <dgm:cxn modelId="{770FCD24-4AD7-488C-B06F-48C9C1FB1ADA}" type="presOf" srcId="{9FB29257-BE73-46D7-86F1-81495C6A625C}" destId="{78E47D8B-38FD-481F-BCAD-BED4846092A7}" srcOrd="0" destOrd="0" presId="urn:microsoft.com/office/officeart/2005/8/layout/process1"/>
    <dgm:cxn modelId="{6D37032A-1510-4424-AC0C-D1D24461AC8B}" type="presOf" srcId="{B8244044-8E1C-4646-99B5-635E784AF608}" destId="{CD3896A0-DD2E-4940-B83B-3D5C3CBD0FB1}" srcOrd="1" destOrd="0" presId="urn:microsoft.com/office/officeart/2005/8/layout/process1"/>
    <dgm:cxn modelId="{FF00DB2A-8588-3D43-BCC1-B6C8B262EAB5}" type="presOf" srcId="{C4DEB877-1057-4832-B40F-0F5E35E42832}" destId="{E5600877-DAD4-AA46-9C59-ADEED3B55EAE}" srcOrd="1" destOrd="0" presId="urn:microsoft.com/office/officeart/2005/8/layout/process1"/>
    <dgm:cxn modelId="{A664DA71-68E9-4E33-A34E-0480FA8A0A3D}" type="presOf" srcId="{E41DAD40-8E5B-460D-8052-B18722CB5E2D}" destId="{759ECDBE-B70C-422B-89A6-B81E359FE1C5}" srcOrd="1" destOrd="0" presId="urn:microsoft.com/office/officeart/2005/8/layout/process1"/>
    <dgm:cxn modelId="{6D1A1B81-4FAF-4B20-9375-9BBCF29721F8}" srcId="{AA8E1D21-CF83-41DC-A75C-A2E50FE420B9}" destId="{9FB29257-BE73-46D7-86F1-81495C6A625C}" srcOrd="0" destOrd="0" parTransId="{93174F83-C855-413A-830B-029798BB00F3}" sibTransId="{E41DAD40-8E5B-460D-8052-B18722CB5E2D}"/>
    <dgm:cxn modelId="{4967E381-0DC3-43E6-80FA-A696E8AE4FBD}" type="presOf" srcId="{B8244044-8E1C-4646-99B5-635E784AF608}" destId="{21C13373-D748-41B2-A0D1-374E84300AE1}" srcOrd="0" destOrd="0" presId="urn:microsoft.com/office/officeart/2005/8/layout/process1"/>
    <dgm:cxn modelId="{9B1D7687-79C5-954D-A4ED-3A5703493CFB}" type="presOf" srcId="{C4DEB877-1057-4832-B40F-0F5E35E42832}" destId="{48EB0E4C-320E-ED46-AC07-997DA0C6E14E}" srcOrd="0" destOrd="0" presId="urn:microsoft.com/office/officeart/2005/8/layout/process1"/>
    <dgm:cxn modelId="{D277E194-288A-4A2D-BBC7-9D695CE3FC4D}" type="presOf" srcId="{DB690112-0017-4011-B77E-3BD24FDF8B5B}" destId="{60DC11C8-4F28-4F7D-A89F-C9F0BF5BD6EC}" srcOrd="0" destOrd="0" presId="urn:microsoft.com/office/officeart/2005/8/layout/process1"/>
    <dgm:cxn modelId="{CFC961D7-848D-C04A-8F61-1BE401FE9DFA}" srcId="{AA8E1D21-CF83-41DC-A75C-A2E50FE420B9}" destId="{F51E95B0-1926-0F4B-B2EA-EA82C0580566}" srcOrd="3" destOrd="0" parTransId="{18534615-631C-CB45-94EB-0BB6448F99A4}" sibTransId="{4D46DD42-8C9C-F64D-AAF1-3F225851A2AC}"/>
    <dgm:cxn modelId="{C84C30D9-879D-F743-ACBE-B35AFF1B4FEA}" type="presOf" srcId="{F51E95B0-1926-0F4B-B2EA-EA82C0580566}" destId="{5116C005-5A41-D746-8AF2-3BD415000B01}" srcOrd="0" destOrd="0" presId="urn:microsoft.com/office/officeart/2005/8/layout/process1"/>
    <dgm:cxn modelId="{0EA6FDDD-5F98-44D1-A85E-5B8490F564BB}" type="presOf" srcId="{E41DAD40-8E5B-460D-8052-B18722CB5E2D}" destId="{1FF813BD-3B30-4491-9822-5735DB6DA960}" srcOrd="0" destOrd="0" presId="urn:microsoft.com/office/officeart/2005/8/layout/process1"/>
    <dgm:cxn modelId="{7141A1E4-7607-4F17-8DA0-E752E3D7618C}" srcId="{AA8E1D21-CF83-41DC-A75C-A2E50FE420B9}" destId="{DB690112-0017-4011-B77E-3BD24FDF8B5B}" srcOrd="2" destOrd="0" parTransId="{1F985E55-39C2-4863-A8B8-7B48BA6148DB}" sibTransId="{C4DEB877-1057-4832-B40F-0F5E35E42832}"/>
    <dgm:cxn modelId="{3A7753F9-7162-47CC-827A-C391325CFE15}" type="presOf" srcId="{A86175F1-4852-453C-8531-F8A1E86E1AD8}" destId="{58FFF2F0-B72F-49FE-A952-2579120C4A3F}" srcOrd="0" destOrd="0" presId="urn:microsoft.com/office/officeart/2005/8/layout/process1"/>
    <dgm:cxn modelId="{0036DB2F-AF41-4B69-972F-74CF80B1C54F}" type="presParOf" srcId="{3D0BFE28-8E27-4F22-A9AC-9070770CCE2F}" destId="{78E47D8B-38FD-481F-BCAD-BED4846092A7}" srcOrd="0" destOrd="0" presId="urn:microsoft.com/office/officeart/2005/8/layout/process1"/>
    <dgm:cxn modelId="{14727750-0066-408B-85D1-A7CB5AE04D8D}" type="presParOf" srcId="{3D0BFE28-8E27-4F22-A9AC-9070770CCE2F}" destId="{1FF813BD-3B30-4491-9822-5735DB6DA960}" srcOrd="1" destOrd="0" presId="urn:microsoft.com/office/officeart/2005/8/layout/process1"/>
    <dgm:cxn modelId="{E5E0EB8B-CC76-442E-BBE4-E287F100CB27}" type="presParOf" srcId="{1FF813BD-3B30-4491-9822-5735DB6DA960}" destId="{759ECDBE-B70C-422B-89A6-B81E359FE1C5}" srcOrd="0" destOrd="0" presId="urn:microsoft.com/office/officeart/2005/8/layout/process1"/>
    <dgm:cxn modelId="{2DE12BD5-960E-42AC-A745-8B735BE65EDA}" type="presParOf" srcId="{3D0BFE28-8E27-4F22-A9AC-9070770CCE2F}" destId="{58FFF2F0-B72F-49FE-A952-2579120C4A3F}" srcOrd="2" destOrd="0" presId="urn:microsoft.com/office/officeart/2005/8/layout/process1"/>
    <dgm:cxn modelId="{83F07C58-D3A7-43CF-970A-84E8AFA4EE3A}" type="presParOf" srcId="{3D0BFE28-8E27-4F22-A9AC-9070770CCE2F}" destId="{21C13373-D748-41B2-A0D1-374E84300AE1}" srcOrd="3" destOrd="0" presId="urn:microsoft.com/office/officeart/2005/8/layout/process1"/>
    <dgm:cxn modelId="{B38CCA26-F1BF-4596-9AB2-058858764D21}" type="presParOf" srcId="{21C13373-D748-41B2-A0D1-374E84300AE1}" destId="{CD3896A0-DD2E-4940-B83B-3D5C3CBD0FB1}" srcOrd="0" destOrd="0" presId="urn:microsoft.com/office/officeart/2005/8/layout/process1"/>
    <dgm:cxn modelId="{762D7506-51CE-420C-A21D-D24AD47C55F3}" type="presParOf" srcId="{3D0BFE28-8E27-4F22-A9AC-9070770CCE2F}" destId="{60DC11C8-4F28-4F7D-A89F-C9F0BF5BD6EC}" srcOrd="4" destOrd="0" presId="urn:microsoft.com/office/officeart/2005/8/layout/process1"/>
    <dgm:cxn modelId="{5DDC7D4E-356A-144F-8FE2-6E9ABCAAE6F5}" type="presParOf" srcId="{3D0BFE28-8E27-4F22-A9AC-9070770CCE2F}" destId="{48EB0E4C-320E-ED46-AC07-997DA0C6E14E}" srcOrd="5" destOrd="0" presId="urn:microsoft.com/office/officeart/2005/8/layout/process1"/>
    <dgm:cxn modelId="{B3086125-0DB3-0643-A70C-889C363B72C2}" type="presParOf" srcId="{48EB0E4C-320E-ED46-AC07-997DA0C6E14E}" destId="{E5600877-DAD4-AA46-9C59-ADEED3B55EAE}" srcOrd="0" destOrd="0" presId="urn:microsoft.com/office/officeart/2005/8/layout/process1"/>
    <dgm:cxn modelId="{7D85DEDF-09F6-4248-B46B-90A0B2985590}" type="presParOf" srcId="{3D0BFE28-8E27-4F22-A9AC-9070770CCE2F}" destId="{5116C005-5A41-D746-8AF2-3BD415000B0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FBC274-953F-4EA2-B7A1-D486E79E4E68}"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1940CD93-2CEB-430B-99B6-E3ACE6F32866}">
      <dgm:prSet custT="1"/>
      <dgm:spPr/>
      <dgm:t>
        <a:bodyPr/>
        <a:lstStyle/>
        <a:p>
          <a:pPr rtl="0"/>
          <a:r>
            <a:rPr lang="en-US" sz="1400" dirty="0"/>
            <a:t>Dis</a:t>
          </a:r>
          <a:r>
            <a:rPr lang="en-US" sz="1600" dirty="0"/>
            <a:t>semination of Fake news on social media is very fast and therefore this method, can serve as a basic building block for Fake news detection.</a:t>
          </a:r>
        </a:p>
      </dgm:t>
    </dgm:pt>
    <dgm:pt modelId="{7E52FDD5-FD92-49E7-9936-0FC45D3421E0}" type="parTrans" cxnId="{AC47BA60-C944-4198-BA95-67BFE7BA58F3}">
      <dgm:prSet/>
      <dgm:spPr/>
      <dgm:t>
        <a:bodyPr/>
        <a:lstStyle/>
        <a:p>
          <a:endParaRPr lang="en-US"/>
        </a:p>
      </dgm:t>
    </dgm:pt>
    <dgm:pt modelId="{29230317-980B-4A4B-AC18-EE827C5A5A67}" type="sibTrans" cxnId="{AC47BA60-C944-4198-BA95-67BFE7BA58F3}">
      <dgm:prSet/>
      <dgm:spPr/>
      <dgm:t>
        <a:bodyPr/>
        <a:lstStyle/>
        <a:p>
          <a:endParaRPr lang="en-US"/>
        </a:p>
      </dgm:t>
    </dgm:pt>
    <dgm:pt modelId="{A37F2B72-B216-4AC1-A09C-876EC16BAD73}">
      <dgm:prSet custT="1"/>
      <dgm:spPr/>
      <dgm:t>
        <a:bodyPr/>
        <a:lstStyle/>
        <a:p>
          <a:pPr rtl="0"/>
          <a:r>
            <a:rPr lang="en-US" sz="1600" dirty="0"/>
            <a:t>With highest classification accuracy of 93.2% and  sensitivity of 92%, LV-</a:t>
          </a:r>
          <a:r>
            <a:rPr lang="en-US" sz="1600" dirty="0" err="1"/>
            <a:t>SVMwith</a:t>
          </a:r>
          <a:r>
            <a:rPr lang="en-US" sz="1600" dirty="0"/>
            <a:t> </a:t>
          </a:r>
          <a:r>
            <a:rPr lang="en-US" sz="1600" dirty="0" err="1"/>
            <a:t>Tf-Idf</a:t>
          </a:r>
          <a:r>
            <a:rPr lang="en-US" sz="1600" dirty="0"/>
            <a:t> vector served as a better model as compared to others</a:t>
          </a:r>
          <a:r>
            <a:rPr lang="en-US" sz="1400" dirty="0"/>
            <a:t>.  </a:t>
          </a:r>
        </a:p>
      </dgm:t>
    </dgm:pt>
    <dgm:pt modelId="{C93E5794-AFB9-4A2D-9FA2-0E755D416DB5}" type="parTrans" cxnId="{5F8FCC09-5205-40F2-B2F4-9F8CB535BE37}">
      <dgm:prSet/>
      <dgm:spPr/>
      <dgm:t>
        <a:bodyPr/>
        <a:lstStyle/>
        <a:p>
          <a:endParaRPr lang="en-US"/>
        </a:p>
      </dgm:t>
    </dgm:pt>
    <dgm:pt modelId="{CB46CE63-B2CC-40B4-A153-0E99D1765437}" type="sibTrans" cxnId="{5F8FCC09-5205-40F2-B2F4-9F8CB535BE37}">
      <dgm:prSet/>
      <dgm:spPr/>
      <dgm:t>
        <a:bodyPr/>
        <a:lstStyle/>
        <a:p>
          <a:endParaRPr lang="en-US"/>
        </a:p>
      </dgm:t>
    </dgm:pt>
    <dgm:pt modelId="{D76ECC53-5A2C-4A33-BC52-F3708BCABF2C}" type="pres">
      <dgm:prSet presAssocID="{D7FBC274-953F-4EA2-B7A1-D486E79E4E68}" presName="diagram" presStyleCnt="0">
        <dgm:presLayoutVars>
          <dgm:chPref val="1"/>
          <dgm:dir/>
          <dgm:animOne val="branch"/>
          <dgm:animLvl val="lvl"/>
          <dgm:resizeHandles/>
        </dgm:presLayoutVars>
      </dgm:prSet>
      <dgm:spPr/>
    </dgm:pt>
    <dgm:pt modelId="{F75961C3-FA0E-470E-9423-1D3AFC876286}" type="pres">
      <dgm:prSet presAssocID="{1940CD93-2CEB-430B-99B6-E3ACE6F32866}" presName="root" presStyleCnt="0"/>
      <dgm:spPr/>
    </dgm:pt>
    <dgm:pt modelId="{4C36A263-48BE-4C09-8112-3204BB631F8E}" type="pres">
      <dgm:prSet presAssocID="{1940CD93-2CEB-430B-99B6-E3ACE6F32866}" presName="rootComposite" presStyleCnt="0"/>
      <dgm:spPr/>
    </dgm:pt>
    <dgm:pt modelId="{AD804EDC-B9F6-4733-9F4C-605F7FBA6350}" type="pres">
      <dgm:prSet presAssocID="{1940CD93-2CEB-430B-99B6-E3ACE6F32866}" presName="rootText" presStyleLbl="node1" presStyleIdx="0" presStyleCnt="2" custScaleX="103995" custScaleY="103380"/>
      <dgm:spPr/>
    </dgm:pt>
    <dgm:pt modelId="{15DE0ECF-5EAC-4EB2-9CBE-FDB1426ADDD4}" type="pres">
      <dgm:prSet presAssocID="{1940CD93-2CEB-430B-99B6-E3ACE6F32866}" presName="rootConnector" presStyleLbl="node1" presStyleIdx="0" presStyleCnt="2"/>
      <dgm:spPr/>
    </dgm:pt>
    <dgm:pt modelId="{F639B10E-84D6-4C4B-893B-492BAA6300CE}" type="pres">
      <dgm:prSet presAssocID="{1940CD93-2CEB-430B-99B6-E3ACE6F32866}" presName="childShape" presStyleCnt="0"/>
      <dgm:spPr/>
    </dgm:pt>
    <dgm:pt modelId="{3790A268-E70F-46D3-8214-2FBF4B22D52D}" type="pres">
      <dgm:prSet presAssocID="{A37F2B72-B216-4AC1-A09C-876EC16BAD73}" presName="root" presStyleCnt="0"/>
      <dgm:spPr/>
    </dgm:pt>
    <dgm:pt modelId="{17BDBDB1-819D-4F8B-8564-A81ACE0E903E}" type="pres">
      <dgm:prSet presAssocID="{A37F2B72-B216-4AC1-A09C-876EC16BAD73}" presName="rootComposite" presStyleCnt="0"/>
      <dgm:spPr/>
    </dgm:pt>
    <dgm:pt modelId="{BED94A06-54A9-4A4F-AC9E-EED83D521513}" type="pres">
      <dgm:prSet presAssocID="{A37F2B72-B216-4AC1-A09C-876EC16BAD73}" presName="rootText" presStyleLbl="node1" presStyleIdx="1" presStyleCnt="2" custScaleX="101505" custScaleY="108610"/>
      <dgm:spPr/>
    </dgm:pt>
    <dgm:pt modelId="{AF027B2B-6E20-49E7-94B0-4A57E35BB88B}" type="pres">
      <dgm:prSet presAssocID="{A37F2B72-B216-4AC1-A09C-876EC16BAD73}" presName="rootConnector" presStyleLbl="node1" presStyleIdx="1" presStyleCnt="2"/>
      <dgm:spPr/>
    </dgm:pt>
    <dgm:pt modelId="{1CBB831A-3066-4C9D-A4EA-6037A3CA4956}" type="pres">
      <dgm:prSet presAssocID="{A37F2B72-B216-4AC1-A09C-876EC16BAD73}" presName="childShape" presStyleCnt="0"/>
      <dgm:spPr/>
    </dgm:pt>
  </dgm:ptLst>
  <dgm:cxnLst>
    <dgm:cxn modelId="{5F8FCC09-5205-40F2-B2F4-9F8CB535BE37}" srcId="{D7FBC274-953F-4EA2-B7A1-D486E79E4E68}" destId="{A37F2B72-B216-4AC1-A09C-876EC16BAD73}" srcOrd="1" destOrd="0" parTransId="{C93E5794-AFB9-4A2D-9FA2-0E755D416DB5}" sibTransId="{CB46CE63-B2CC-40B4-A153-0E99D1765437}"/>
    <dgm:cxn modelId="{321DD13B-8BF6-442C-A03A-0B7919863D19}" type="presOf" srcId="{1940CD93-2CEB-430B-99B6-E3ACE6F32866}" destId="{AD804EDC-B9F6-4733-9F4C-605F7FBA6350}" srcOrd="0" destOrd="0" presId="urn:microsoft.com/office/officeart/2005/8/layout/hierarchy3"/>
    <dgm:cxn modelId="{3A2A8146-FF96-4ECB-A474-0812B9771A1E}" type="presOf" srcId="{A37F2B72-B216-4AC1-A09C-876EC16BAD73}" destId="{AF027B2B-6E20-49E7-94B0-4A57E35BB88B}" srcOrd="1" destOrd="0" presId="urn:microsoft.com/office/officeart/2005/8/layout/hierarchy3"/>
    <dgm:cxn modelId="{AC47BA60-C944-4198-BA95-67BFE7BA58F3}" srcId="{D7FBC274-953F-4EA2-B7A1-D486E79E4E68}" destId="{1940CD93-2CEB-430B-99B6-E3ACE6F32866}" srcOrd="0" destOrd="0" parTransId="{7E52FDD5-FD92-49E7-9936-0FC45D3421E0}" sibTransId="{29230317-980B-4A4B-AC18-EE827C5A5A67}"/>
    <dgm:cxn modelId="{0ADA5078-9163-42B4-8341-933C4BEC9B04}" type="presOf" srcId="{1940CD93-2CEB-430B-99B6-E3ACE6F32866}" destId="{15DE0ECF-5EAC-4EB2-9CBE-FDB1426ADDD4}" srcOrd="1" destOrd="0" presId="urn:microsoft.com/office/officeart/2005/8/layout/hierarchy3"/>
    <dgm:cxn modelId="{58FEF681-F64D-4239-BD64-2AA6FA5572A9}" type="presOf" srcId="{D7FBC274-953F-4EA2-B7A1-D486E79E4E68}" destId="{D76ECC53-5A2C-4A33-BC52-F3708BCABF2C}" srcOrd="0" destOrd="0" presId="urn:microsoft.com/office/officeart/2005/8/layout/hierarchy3"/>
    <dgm:cxn modelId="{43D5C8CC-5B47-4CD0-83BC-C86EC8C15C07}" type="presOf" srcId="{A37F2B72-B216-4AC1-A09C-876EC16BAD73}" destId="{BED94A06-54A9-4A4F-AC9E-EED83D521513}" srcOrd="0" destOrd="0" presId="urn:microsoft.com/office/officeart/2005/8/layout/hierarchy3"/>
    <dgm:cxn modelId="{DB4162AC-9554-4C8E-9732-F0AD6F9678E0}" type="presParOf" srcId="{D76ECC53-5A2C-4A33-BC52-F3708BCABF2C}" destId="{F75961C3-FA0E-470E-9423-1D3AFC876286}" srcOrd="0" destOrd="0" presId="urn:microsoft.com/office/officeart/2005/8/layout/hierarchy3"/>
    <dgm:cxn modelId="{6D80BF7A-5A77-43D5-966F-19970CFBAE35}" type="presParOf" srcId="{F75961C3-FA0E-470E-9423-1D3AFC876286}" destId="{4C36A263-48BE-4C09-8112-3204BB631F8E}" srcOrd="0" destOrd="0" presId="urn:microsoft.com/office/officeart/2005/8/layout/hierarchy3"/>
    <dgm:cxn modelId="{8A4700A5-86C0-4AA2-A808-3F6E7D1006C1}" type="presParOf" srcId="{4C36A263-48BE-4C09-8112-3204BB631F8E}" destId="{AD804EDC-B9F6-4733-9F4C-605F7FBA6350}" srcOrd="0" destOrd="0" presId="urn:microsoft.com/office/officeart/2005/8/layout/hierarchy3"/>
    <dgm:cxn modelId="{AA5B9A61-0DEC-4FA4-9846-9738A251891C}" type="presParOf" srcId="{4C36A263-48BE-4C09-8112-3204BB631F8E}" destId="{15DE0ECF-5EAC-4EB2-9CBE-FDB1426ADDD4}" srcOrd="1" destOrd="0" presId="urn:microsoft.com/office/officeart/2005/8/layout/hierarchy3"/>
    <dgm:cxn modelId="{55ED926B-3575-449D-8F29-891D022362F5}" type="presParOf" srcId="{F75961C3-FA0E-470E-9423-1D3AFC876286}" destId="{F639B10E-84D6-4C4B-893B-492BAA6300CE}" srcOrd="1" destOrd="0" presId="urn:microsoft.com/office/officeart/2005/8/layout/hierarchy3"/>
    <dgm:cxn modelId="{98C5890B-BEB4-4CD6-B2F7-EC45EFF9F410}" type="presParOf" srcId="{D76ECC53-5A2C-4A33-BC52-F3708BCABF2C}" destId="{3790A268-E70F-46D3-8214-2FBF4B22D52D}" srcOrd="1" destOrd="0" presId="urn:microsoft.com/office/officeart/2005/8/layout/hierarchy3"/>
    <dgm:cxn modelId="{EC913A58-77D8-46FF-846F-55D3A2E248D2}" type="presParOf" srcId="{3790A268-E70F-46D3-8214-2FBF4B22D52D}" destId="{17BDBDB1-819D-4F8B-8564-A81ACE0E903E}" srcOrd="0" destOrd="0" presId="urn:microsoft.com/office/officeart/2005/8/layout/hierarchy3"/>
    <dgm:cxn modelId="{511BF67B-D1E7-4AF1-82F9-2FFD41A7DA95}" type="presParOf" srcId="{17BDBDB1-819D-4F8B-8564-A81ACE0E903E}" destId="{BED94A06-54A9-4A4F-AC9E-EED83D521513}" srcOrd="0" destOrd="0" presId="urn:microsoft.com/office/officeart/2005/8/layout/hierarchy3"/>
    <dgm:cxn modelId="{BB826D5F-23B4-4E44-B5F9-E3EC12869C00}" type="presParOf" srcId="{17BDBDB1-819D-4F8B-8564-A81ACE0E903E}" destId="{AF027B2B-6E20-49E7-94B0-4A57E35BB88B}" srcOrd="1" destOrd="0" presId="urn:microsoft.com/office/officeart/2005/8/layout/hierarchy3"/>
    <dgm:cxn modelId="{66644D3C-B691-4A93-99C1-93B3E310C45E}" type="presParOf" srcId="{3790A268-E70F-46D3-8214-2FBF4B22D52D}" destId="{1CBB831A-3066-4C9D-A4EA-6037A3CA495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5B86E3-545B-40D8-960F-4C8697B70C4E}"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F65F4124-AB97-44CE-B34F-125AB4FBAB3E}">
      <dgm:prSet/>
      <dgm:spPr/>
      <dgm:t>
        <a:bodyPr/>
        <a:lstStyle/>
        <a:p>
          <a:pPr rtl="0"/>
          <a:r>
            <a:rPr lang="en-US" dirty="0"/>
            <a:t>In addition, gathering real news that almost appears as Fake news will improve the training of the model. </a:t>
          </a:r>
        </a:p>
      </dgm:t>
    </dgm:pt>
    <dgm:pt modelId="{A4DCCDBC-FF22-4685-A021-0631CA7B2C31}" type="parTrans" cxnId="{7803D26D-5428-4345-ABD7-E8DB79789FE1}">
      <dgm:prSet/>
      <dgm:spPr/>
      <dgm:t>
        <a:bodyPr/>
        <a:lstStyle/>
        <a:p>
          <a:endParaRPr lang="en-US"/>
        </a:p>
      </dgm:t>
    </dgm:pt>
    <dgm:pt modelId="{BE63B750-1538-45DB-AEEA-FE4B5436F33B}" type="sibTrans" cxnId="{7803D26D-5428-4345-ABD7-E8DB79789FE1}">
      <dgm:prSet/>
      <dgm:spPr/>
      <dgm:t>
        <a:bodyPr/>
        <a:lstStyle/>
        <a:p>
          <a:endParaRPr lang="en-US"/>
        </a:p>
      </dgm:t>
    </dgm:pt>
    <dgm:pt modelId="{22118361-734B-497C-8AE5-1088EFBC024B}">
      <dgm:prSet/>
      <dgm:spPr/>
      <dgm:t>
        <a:bodyPr/>
        <a:lstStyle/>
        <a:p>
          <a:pPr rtl="0"/>
          <a:r>
            <a:rPr lang="en-US" dirty="0"/>
            <a:t>More linguistic based features can be applied on responses to determine the news veracity.  </a:t>
          </a:r>
        </a:p>
      </dgm:t>
    </dgm:pt>
    <dgm:pt modelId="{CC63F7EE-3203-42D0-B0CB-FE4216807DD7}" type="parTrans" cxnId="{8E7A7A9E-6DAC-4116-8F58-8DC8F12F6263}">
      <dgm:prSet/>
      <dgm:spPr/>
      <dgm:t>
        <a:bodyPr/>
        <a:lstStyle/>
        <a:p>
          <a:endParaRPr lang="en-US"/>
        </a:p>
      </dgm:t>
    </dgm:pt>
    <dgm:pt modelId="{17AC6A17-52CA-493E-9C34-79F179B15331}" type="sibTrans" cxnId="{8E7A7A9E-6DAC-4116-8F58-8DC8F12F6263}">
      <dgm:prSet/>
      <dgm:spPr/>
      <dgm:t>
        <a:bodyPr/>
        <a:lstStyle/>
        <a:p>
          <a:endParaRPr lang="en-US"/>
        </a:p>
      </dgm:t>
    </dgm:pt>
    <dgm:pt modelId="{651C544B-9035-44BD-9535-102AC8C0E463}" type="pres">
      <dgm:prSet presAssocID="{955B86E3-545B-40D8-960F-4C8697B70C4E}" presName="diagram" presStyleCnt="0">
        <dgm:presLayoutVars>
          <dgm:chPref val="1"/>
          <dgm:dir/>
          <dgm:animOne val="branch"/>
          <dgm:animLvl val="lvl"/>
          <dgm:resizeHandles/>
        </dgm:presLayoutVars>
      </dgm:prSet>
      <dgm:spPr/>
    </dgm:pt>
    <dgm:pt modelId="{576A94FA-3DA6-4F17-8E5F-C73D8D22EAC1}" type="pres">
      <dgm:prSet presAssocID="{F65F4124-AB97-44CE-B34F-125AB4FBAB3E}" presName="root" presStyleCnt="0"/>
      <dgm:spPr/>
    </dgm:pt>
    <dgm:pt modelId="{EF4500A4-E6AC-455B-A1FB-0B9A4B5A043E}" type="pres">
      <dgm:prSet presAssocID="{F65F4124-AB97-44CE-B34F-125AB4FBAB3E}" presName="rootComposite" presStyleCnt="0"/>
      <dgm:spPr/>
    </dgm:pt>
    <dgm:pt modelId="{D8261D2C-AB57-4AFF-8650-34FD70B24303}" type="pres">
      <dgm:prSet presAssocID="{F65F4124-AB97-44CE-B34F-125AB4FBAB3E}" presName="rootText" presStyleLbl="node1" presStyleIdx="0" presStyleCnt="2"/>
      <dgm:spPr/>
    </dgm:pt>
    <dgm:pt modelId="{20494AC7-05AD-4B8D-BC47-BA629994FD3F}" type="pres">
      <dgm:prSet presAssocID="{F65F4124-AB97-44CE-B34F-125AB4FBAB3E}" presName="rootConnector" presStyleLbl="node1" presStyleIdx="0" presStyleCnt="2"/>
      <dgm:spPr/>
    </dgm:pt>
    <dgm:pt modelId="{418E979D-1695-4403-882E-35650DEFA9FE}" type="pres">
      <dgm:prSet presAssocID="{F65F4124-AB97-44CE-B34F-125AB4FBAB3E}" presName="childShape" presStyleCnt="0"/>
      <dgm:spPr/>
    </dgm:pt>
    <dgm:pt modelId="{0C61E31B-B686-475C-B3F0-CAFC2C59F57E}" type="pres">
      <dgm:prSet presAssocID="{22118361-734B-497C-8AE5-1088EFBC024B}" presName="root" presStyleCnt="0"/>
      <dgm:spPr/>
    </dgm:pt>
    <dgm:pt modelId="{8F891E0E-E4F9-4D80-AC10-FEAD3E131234}" type="pres">
      <dgm:prSet presAssocID="{22118361-734B-497C-8AE5-1088EFBC024B}" presName="rootComposite" presStyleCnt="0"/>
      <dgm:spPr/>
    </dgm:pt>
    <dgm:pt modelId="{E72AADC3-925E-4E29-B784-3B5E7B777ED2}" type="pres">
      <dgm:prSet presAssocID="{22118361-734B-497C-8AE5-1088EFBC024B}" presName="rootText" presStyleLbl="node1" presStyleIdx="1" presStyleCnt="2"/>
      <dgm:spPr/>
    </dgm:pt>
    <dgm:pt modelId="{002A5EB3-C036-4C71-9001-16E291F957ED}" type="pres">
      <dgm:prSet presAssocID="{22118361-734B-497C-8AE5-1088EFBC024B}" presName="rootConnector" presStyleLbl="node1" presStyleIdx="1" presStyleCnt="2"/>
      <dgm:spPr/>
    </dgm:pt>
    <dgm:pt modelId="{2B9EE6F0-A612-4C36-971F-F6712894FA3E}" type="pres">
      <dgm:prSet presAssocID="{22118361-734B-497C-8AE5-1088EFBC024B}" presName="childShape" presStyleCnt="0"/>
      <dgm:spPr/>
    </dgm:pt>
  </dgm:ptLst>
  <dgm:cxnLst>
    <dgm:cxn modelId="{FF76000C-6243-4DF4-881D-BE83F8D593F3}" type="presOf" srcId="{F65F4124-AB97-44CE-B34F-125AB4FBAB3E}" destId="{20494AC7-05AD-4B8D-BC47-BA629994FD3F}" srcOrd="1" destOrd="0" presId="urn:microsoft.com/office/officeart/2005/8/layout/hierarchy3"/>
    <dgm:cxn modelId="{76C82762-0824-402E-B023-9FD9FA876B18}" type="presOf" srcId="{22118361-734B-497C-8AE5-1088EFBC024B}" destId="{E72AADC3-925E-4E29-B784-3B5E7B777ED2}" srcOrd="0" destOrd="0" presId="urn:microsoft.com/office/officeart/2005/8/layout/hierarchy3"/>
    <dgm:cxn modelId="{7803D26D-5428-4345-ABD7-E8DB79789FE1}" srcId="{955B86E3-545B-40D8-960F-4C8697B70C4E}" destId="{F65F4124-AB97-44CE-B34F-125AB4FBAB3E}" srcOrd="0" destOrd="0" parTransId="{A4DCCDBC-FF22-4685-A021-0631CA7B2C31}" sibTransId="{BE63B750-1538-45DB-AEEA-FE4B5436F33B}"/>
    <dgm:cxn modelId="{8E7A7A9E-6DAC-4116-8F58-8DC8F12F6263}" srcId="{955B86E3-545B-40D8-960F-4C8697B70C4E}" destId="{22118361-734B-497C-8AE5-1088EFBC024B}" srcOrd="1" destOrd="0" parTransId="{CC63F7EE-3203-42D0-B0CB-FE4216807DD7}" sibTransId="{17AC6A17-52CA-493E-9C34-79F179B15331}"/>
    <dgm:cxn modelId="{D02679DA-38CD-4BE5-9624-ABA2ADC90BCB}" type="presOf" srcId="{F65F4124-AB97-44CE-B34F-125AB4FBAB3E}" destId="{D8261D2C-AB57-4AFF-8650-34FD70B24303}" srcOrd="0" destOrd="0" presId="urn:microsoft.com/office/officeart/2005/8/layout/hierarchy3"/>
    <dgm:cxn modelId="{4333ACFA-69E8-41A1-AF23-EFB2F60179BC}" type="presOf" srcId="{22118361-734B-497C-8AE5-1088EFBC024B}" destId="{002A5EB3-C036-4C71-9001-16E291F957ED}" srcOrd="1" destOrd="0" presId="urn:microsoft.com/office/officeart/2005/8/layout/hierarchy3"/>
    <dgm:cxn modelId="{E8986DFF-52AD-4AA8-9512-B12A9D397814}" type="presOf" srcId="{955B86E3-545B-40D8-960F-4C8697B70C4E}" destId="{651C544B-9035-44BD-9535-102AC8C0E463}" srcOrd="0" destOrd="0" presId="urn:microsoft.com/office/officeart/2005/8/layout/hierarchy3"/>
    <dgm:cxn modelId="{3B49C99A-4E73-44A7-98E7-DED2C96F9602}" type="presParOf" srcId="{651C544B-9035-44BD-9535-102AC8C0E463}" destId="{576A94FA-3DA6-4F17-8E5F-C73D8D22EAC1}" srcOrd="0" destOrd="0" presId="urn:microsoft.com/office/officeart/2005/8/layout/hierarchy3"/>
    <dgm:cxn modelId="{973AAE89-0DA7-4AE0-B94F-C34576F2538B}" type="presParOf" srcId="{576A94FA-3DA6-4F17-8E5F-C73D8D22EAC1}" destId="{EF4500A4-E6AC-455B-A1FB-0B9A4B5A043E}" srcOrd="0" destOrd="0" presId="urn:microsoft.com/office/officeart/2005/8/layout/hierarchy3"/>
    <dgm:cxn modelId="{B69883CF-A909-49D4-A320-A454C710A6D6}" type="presParOf" srcId="{EF4500A4-E6AC-455B-A1FB-0B9A4B5A043E}" destId="{D8261D2C-AB57-4AFF-8650-34FD70B24303}" srcOrd="0" destOrd="0" presId="urn:microsoft.com/office/officeart/2005/8/layout/hierarchy3"/>
    <dgm:cxn modelId="{0FDFF139-AB21-4682-94E0-C1AEC4C443EA}" type="presParOf" srcId="{EF4500A4-E6AC-455B-A1FB-0B9A4B5A043E}" destId="{20494AC7-05AD-4B8D-BC47-BA629994FD3F}" srcOrd="1" destOrd="0" presId="urn:microsoft.com/office/officeart/2005/8/layout/hierarchy3"/>
    <dgm:cxn modelId="{1DD6EAA2-8EAB-438D-9F9A-8484A800C78D}" type="presParOf" srcId="{576A94FA-3DA6-4F17-8E5F-C73D8D22EAC1}" destId="{418E979D-1695-4403-882E-35650DEFA9FE}" srcOrd="1" destOrd="0" presId="urn:microsoft.com/office/officeart/2005/8/layout/hierarchy3"/>
    <dgm:cxn modelId="{35D78B9D-C437-490B-BC9B-76D5747B9023}" type="presParOf" srcId="{651C544B-9035-44BD-9535-102AC8C0E463}" destId="{0C61E31B-B686-475C-B3F0-CAFC2C59F57E}" srcOrd="1" destOrd="0" presId="urn:microsoft.com/office/officeart/2005/8/layout/hierarchy3"/>
    <dgm:cxn modelId="{3BB3481F-DF31-46F4-9EE2-17F7D76D0E60}" type="presParOf" srcId="{0C61E31B-B686-475C-B3F0-CAFC2C59F57E}" destId="{8F891E0E-E4F9-4D80-AC10-FEAD3E131234}" srcOrd="0" destOrd="0" presId="urn:microsoft.com/office/officeart/2005/8/layout/hierarchy3"/>
    <dgm:cxn modelId="{D4ADCCF8-1B19-4B4E-87B9-C0BC375D949C}" type="presParOf" srcId="{8F891E0E-E4F9-4D80-AC10-FEAD3E131234}" destId="{E72AADC3-925E-4E29-B784-3B5E7B777ED2}" srcOrd="0" destOrd="0" presId="urn:microsoft.com/office/officeart/2005/8/layout/hierarchy3"/>
    <dgm:cxn modelId="{6B37008E-CEEC-4630-B342-9E56DE61FC92}" type="presParOf" srcId="{8F891E0E-E4F9-4D80-AC10-FEAD3E131234}" destId="{002A5EB3-C036-4C71-9001-16E291F957ED}" srcOrd="1" destOrd="0" presId="urn:microsoft.com/office/officeart/2005/8/layout/hierarchy3"/>
    <dgm:cxn modelId="{1BA81A92-8999-4657-A5D3-36966704B3F1}" type="presParOf" srcId="{0C61E31B-B686-475C-B3F0-CAFC2C59F57E}" destId="{2B9EE6F0-A612-4C36-971F-F6712894FA3E}"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DC2F9-C390-41A4-ACF8-0935EA3D2B53}">
      <dsp:nvSpPr>
        <dsp:cNvPr id="0" name=""/>
        <dsp:cNvSpPr/>
      </dsp:nvSpPr>
      <dsp:spPr>
        <a:xfrm>
          <a:off x="1181099" y="0"/>
          <a:ext cx="4419600" cy="44196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357D2-5191-4692-9C52-95B728AE4564}">
      <dsp:nvSpPr>
        <dsp:cNvPr id="0" name=""/>
        <dsp:cNvSpPr/>
      </dsp:nvSpPr>
      <dsp:spPr>
        <a:xfrm>
          <a:off x="1447796" y="304793"/>
          <a:ext cx="1767840" cy="1767840"/>
        </a:xfrm>
        <a:prstGeom prst="ellipse">
          <a:avLst/>
        </a:prstGeom>
        <a:solidFill>
          <a:schemeClr val="tx1">
            <a:lumMod val="75000"/>
            <a:lumOff val="25000"/>
            <a:alpha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Knowledge</a:t>
          </a:r>
          <a:r>
            <a:rPr lang="en-US" sz="1800" kern="1200" dirty="0"/>
            <a:t> Based Detection</a:t>
          </a:r>
        </a:p>
      </dsp:txBody>
      <dsp:txXfrm>
        <a:off x="1706690" y="563687"/>
        <a:ext cx="1250052" cy="1250052"/>
      </dsp:txXfrm>
    </dsp:sp>
    <dsp:sp modelId="{7BE3FBA7-61B3-438D-B550-D7E53BAF8A36}">
      <dsp:nvSpPr>
        <dsp:cNvPr id="0" name=""/>
        <dsp:cNvSpPr/>
      </dsp:nvSpPr>
      <dsp:spPr>
        <a:xfrm>
          <a:off x="3657596" y="2362205"/>
          <a:ext cx="1767840" cy="1767840"/>
        </a:xfrm>
        <a:prstGeom prst="ellipse">
          <a:avLst/>
        </a:prstGeom>
        <a:solidFill>
          <a:schemeClr val="tx1">
            <a:lumMod val="75000"/>
            <a:lumOff val="25000"/>
            <a:alpha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Word</a:t>
          </a:r>
          <a:r>
            <a:rPr lang="en-US" sz="1600" kern="1200" baseline="0" dirty="0"/>
            <a:t> </a:t>
          </a:r>
        </a:p>
        <a:p>
          <a:pPr marL="0" lvl="0" indent="0" algn="ctr" defTabSz="711200">
            <a:lnSpc>
              <a:spcPct val="90000"/>
            </a:lnSpc>
            <a:spcBef>
              <a:spcPct val="0"/>
            </a:spcBef>
            <a:spcAft>
              <a:spcPct val="35000"/>
            </a:spcAft>
            <a:buNone/>
          </a:pPr>
          <a:r>
            <a:rPr lang="en-US" sz="1600" kern="1200" baseline="0" dirty="0"/>
            <a:t>Embedding (Response Based)</a:t>
          </a:r>
        </a:p>
        <a:p>
          <a:pPr marL="0" lvl="0" indent="0" algn="ctr" defTabSz="711200">
            <a:lnSpc>
              <a:spcPct val="90000"/>
            </a:lnSpc>
            <a:spcBef>
              <a:spcPct val="0"/>
            </a:spcBef>
            <a:spcAft>
              <a:spcPct val="35000"/>
            </a:spcAft>
            <a:buNone/>
          </a:pPr>
          <a:r>
            <a:rPr lang="en-US" sz="1600" kern="1200" baseline="0" dirty="0"/>
            <a:t>Techniques</a:t>
          </a:r>
          <a:endParaRPr lang="en-US" sz="1600" kern="1200" dirty="0"/>
        </a:p>
      </dsp:txBody>
      <dsp:txXfrm>
        <a:off x="3916490" y="2621099"/>
        <a:ext cx="1250052" cy="1250052"/>
      </dsp:txXfrm>
    </dsp:sp>
    <dsp:sp modelId="{CDC95CE4-5CCE-43CD-AC9D-8C8BF85D9E6C}">
      <dsp:nvSpPr>
        <dsp:cNvPr id="0" name=""/>
        <dsp:cNvSpPr/>
      </dsp:nvSpPr>
      <dsp:spPr>
        <a:xfrm>
          <a:off x="3657596" y="304793"/>
          <a:ext cx="1767840" cy="1767840"/>
        </a:xfrm>
        <a:prstGeom prst="ellipse">
          <a:avLst/>
        </a:prstGeom>
        <a:solidFill>
          <a:schemeClr val="tx1">
            <a:lumMod val="75000"/>
            <a:lumOff val="25000"/>
            <a:alpha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Style Based Detection</a:t>
          </a:r>
        </a:p>
      </dsp:txBody>
      <dsp:txXfrm>
        <a:off x="3916490" y="563687"/>
        <a:ext cx="1250052" cy="1250052"/>
      </dsp:txXfrm>
    </dsp:sp>
    <dsp:sp modelId="{F9C9B0F3-8548-4C2D-BEB6-A4F9929F995F}">
      <dsp:nvSpPr>
        <dsp:cNvPr id="0" name=""/>
        <dsp:cNvSpPr/>
      </dsp:nvSpPr>
      <dsp:spPr>
        <a:xfrm>
          <a:off x="1447796" y="2438399"/>
          <a:ext cx="1767840" cy="1767840"/>
        </a:xfrm>
        <a:prstGeom prst="ellipse">
          <a:avLst/>
        </a:prstGeom>
        <a:solidFill>
          <a:schemeClr val="tx1">
            <a:lumMod val="75000"/>
            <a:lumOff val="25000"/>
            <a:alpha val="8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Stance based detection</a:t>
          </a:r>
        </a:p>
      </dsp:txBody>
      <dsp:txXfrm>
        <a:off x="1706690" y="2697293"/>
        <a:ext cx="1250052" cy="1250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6132D-5188-4F6E-8CB4-FCD785573A39}">
      <dsp:nvSpPr>
        <dsp:cNvPr id="0" name=""/>
        <dsp:cNvSpPr/>
      </dsp:nvSpPr>
      <dsp:spPr>
        <a:xfrm>
          <a:off x="0" y="148912"/>
          <a:ext cx="5943600" cy="1126125"/>
        </a:xfrm>
        <a:prstGeom prst="roundRect">
          <a:avLst/>
        </a:prstGeom>
        <a:solidFill>
          <a:srgbClr val="002060">
            <a:alpha val="8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Not all articles are visual so image processing would not work, so virtual detection would fail.</a:t>
          </a:r>
        </a:p>
      </dsp:txBody>
      <dsp:txXfrm>
        <a:off x="54973" y="203885"/>
        <a:ext cx="5833654" cy="1016179"/>
      </dsp:txXfrm>
    </dsp:sp>
    <dsp:sp modelId="{FDA5DCB7-E303-47F4-B4CD-356914EEC64E}">
      <dsp:nvSpPr>
        <dsp:cNvPr id="0" name=""/>
        <dsp:cNvSpPr/>
      </dsp:nvSpPr>
      <dsp:spPr>
        <a:xfrm>
          <a:off x="0" y="1275037"/>
          <a:ext cx="59436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25400" rIns="142240" bIns="2540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1275037"/>
        <a:ext cx="5943600" cy="331200"/>
      </dsp:txXfrm>
    </dsp:sp>
    <dsp:sp modelId="{EF7D6C9C-6A64-4F31-BC49-69369938F65A}">
      <dsp:nvSpPr>
        <dsp:cNvPr id="0" name=""/>
        <dsp:cNvSpPr/>
      </dsp:nvSpPr>
      <dsp:spPr>
        <a:xfrm>
          <a:off x="0" y="1606237"/>
          <a:ext cx="5943600" cy="1126125"/>
        </a:xfrm>
        <a:prstGeom prst="roundRect">
          <a:avLst/>
        </a:prstGeom>
        <a:solidFill>
          <a:srgbClr val="002060">
            <a:alpha val="8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There is possibility that Fake news can appear in a well-written article. So style based detection would fail.</a:t>
          </a:r>
        </a:p>
      </dsp:txBody>
      <dsp:txXfrm>
        <a:off x="54973" y="1661210"/>
        <a:ext cx="5833654" cy="1016179"/>
      </dsp:txXfrm>
    </dsp:sp>
    <dsp:sp modelId="{AE947183-5E37-46AD-90A2-7EC9831E36D6}">
      <dsp:nvSpPr>
        <dsp:cNvPr id="0" name=""/>
        <dsp:cNvSpPr/>
      </dsp:nvSpPr>
      <dsp:spPr>
        <a:xfrm>
          <a:off x="0" y="3020940"/>
          <a:ext cx="5943600" cy="1126125"/>
        </a:xfrm>
        <a:prstGeom prst="roundRect">
          <a:avLst/>
        </a:prstGeom>
        <a:solidFill>
          <a:srgbClr val="002060">
            <a:alpha val="85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It is not possible to fact check each news as the genuine news might not have been published yet. So knowledge based detection would not work.</a:t>
          </a:r>
        </a:p>
      </dsp:txBody>
      <dsp:txXfrm>
        <a:off x="54973" y="3075913"/>
        <a:ext cx="5833654" cy="1016179"/>
      </dsp:txXfrm>
    </dsp:sp>
    <dsp:sp modelId="{81E8FA86-0D7D-4735-B6FA-B6CB5A45D067}">
      <dsp:nvSpPr>
        <dsp:cNvPr id="0" name=""/>
        <dsp:cNvSpPr/>
      </dsp:nvSpPr>
      <dsp:spPr>
        <a:xfrm>
          <a:off x="0" y="3916087"/>
          <a:ext cx="5943600" cy="20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709" tIns="25400" rIns="142240" bIns="2540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3916087"/>
        <a:ext cx="5943600" cy="202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D67E0-A598-486E-B36B-809586E76D59}">
      <dsp:nvSpPr>
        <dsp:cNvPr id="0" name=""/>
        <dsp:cNvSpPr/>
      </dsp:nvSpPr>
      <dsp:spPr>
        <a:xfrm>
          <a:off x="2856607" y="2844"/>
          <a:ext cx="1601985" cy="104129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Conversion to Lower Case</a:t>
          </a:r>
        </a:p>
      </dsp:txBody>
      <dsp:txXfrm>
        <a:off x="2907439" y="53676"/>
        <a:ext cx="1500321" cy="939626"/>
      </dsp:txXfrm>
    </dsp:sp>
    <dsp:sp modelId="{3E76B413-4940-429C-A2D4-6C32E091EA88}">
      <dsp:nvSpPr>
        <dsp:cNvPr id="0" name=""/>
        <dsp:cNvSpPr/>
      </dsp:nvSpPr>
      <dsp:spPr>
        <a:xfrm>
          <a:off x="1578486" y="523490"/>
          <a:ext cx="4158226" cy="4158226"/>
        </a:xfrm>
        <a:custGeom>
          <a:avLst/>
          <a:gdLst/>
          <a:ahLst/>
          <a:cxnLst/>
          <a:rect l="0" t="0" r="0" b="0"/>
          <a:pathLst>
            <a:path>
              <a:moveTo>
                <a:pt x="2891095" y="165112"/>
              </a:moveTo>
              <a:arcTo wR="2079113" hR="2079113" stAng="17579295" swAng="19599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159A94-FCEA-4AF1-BC1C-D5E97CC251D3}">
      <dsp:nvSpPr>
        <dsp:cNvPr id="0" name=""/>
        <dsp:cNvSpPr/>
      </dsp:nvSpPr>
      <dsp:spPr>
        <a:xfrm>
          <a:off x="4833961" y="1439476"/>
          <a:ext cx="1601985" cy="104129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Removal of punctuations</a:t>
          </a:r>
        </a:p>
      </dsp:txBody>
      <dsp:txXfrm>
        <a:off x="4884793" y="1490308"/>
        <a:ext cx="1500321" cy="939626"/>
      </dsp:txXfrm>
    </dsp:sp>
    <dsp:sp modelId="{E99FCDB0-1869-40A7-9343-EB67691A7F11}">
      <dsp:nvSpPr>
        <dsp:cNvPr id="0" name=""/>
        <dsp:cNvSpPr/>
      </dsp:nvSpPr>
      <dsp:spPr>
        <a:xfrm>
          <a:off x="1578486" y="523490"/>
          <a:ext cx="4158226" cy="4158226"/>
        </a:xfrm>
        <a:custGeom>
          <a:avLst/>
          <a:gdLst/>
          <a:ahLst/>
          <a:cxnLst/>
          <a:rect l="0" t="0" r="0" b="0"/>
          <a:pathLst>
            <a:path>
              <a:moveTo>
                <a:pt x="4155390" y="1970560"/>
              </a:moveTo>
              <a:arcTo wR="2079113" hR="2079113" stAng="21420430" swAng="219511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B1AF4C-4AD5-4CBA-96E4-BC7487C5E5F3}">
      <dsp:nvSpPr>
        <dsp:cNvPr id="0" name=""/>
        <dsp:cNvSpPr/>
      </dsp:nvSpPr>
      <dsp:spPr>
        <a:xfrm>
          <a:off x="4078679" y="3763996"/>
          <a:ext cx="1601985" cy="104129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Stop-Words Removal</a:t>
          </a:r>
        </a:p>
      </dsp:txBody>
      <dsp:txXfrm>
        <a:off x="4129511" y="3814828"/>
        <a:ext cx="1500321" cy="939626"/>
      </dsp:txXfrm>
    </dsp:sp>
    <dsp:sp modelId="{AC9C537C-1B74-4362-9CBF-6A022BD2303D}">
      <dsp:nvSpPr>
        <dsp:cNvPr id="0" name=""/>
        <dsp:cNvSpPr/>
      </dsp:nvSpPr>
      <dsp:spPr>
        <a:xfrm>
          <a:off x="1578486" y="523490"/>
          <a:ext cx="4158226" cy="4158226"/>
        </a:xfrm>
        <a:custGeom>
          <a:avLst/>
          <a:gdLst/>
          <a:ahLst/>
          <a:cxnLst/>
          <a:rect l="0" t="0" r="0" b="0"/>
          <a:pathLst>
            <a:path>
              <a:moveTo>
                <a:pt x="2491941" y="4116828"/>
              </a:moveTo>
              <a:arcTo wR="2079113" hR="2079113" stAng="4712834" swAng="137433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13E1B55-0BD3-4CE1-A47C-1B2AC72C2345}">
      <dsp:nvSpPr>
        <dsp:cNvPr id="0" name=""/>
        <dsp:cNvSpPr/>
      </dsp:nvSpPr>
      <dsp:spPr>
        <a:xfrm>
          <a:off x="1634534" y="3763996"/>
          <a:ext cx="1601985" cy="104129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Tokenization</a:t>
          </a:r>
        </a:p>
      </dsp:txBody>
      <dsp:txXfrm>
        <a:off x="1685366" y="3814828"/>
        <a:ext cx="1500321" cy="939626"/>
      </dsp:txXfrm>
    </dsp:sp>
    <dsp:sp modelId="{94D03590-10EC-4CF4-9FA1-63942A7DBBC8}">
      <dsp:nvSpPr>
        <dsp:cNvPr id="0" name=""/>
        <dsp:cNvSpPr/>
      </dsp:nvSpPr>
      <dsp:spPr>
        <a:xfrm>
          <a:off x="1578486" y="523490"/>
          <a:ext cx="4158226" cy="4158226"/>
        </a:xfrm>
        <a:custGeom>
          <a:avLst/>
          <a:gdLst/>
          <a:ahLst/>
          <a:cxnLst/>
          <a:rect l="0" t="0" r="0" b="0"/>
          <a:pathLst>
            <a:path>
              <a:moveTo>
                <a:pt x="347223" y="3229447"/>
              </a:moveTo>
              <a:arcTo wR="2079113" hR="2079113" stAng="8784456" swAng="219511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E3A58BE-6DB5-472F-92CD-CDB2B3D82D0D}">
      <dsp:nvSpPr>
        <dsp:cNvPr id="0" name=""/>
        <dsp:cNvSpPr/>
      </dsp:nvSpPr>
      <dsp:spPr>
        <a:xfrm>
          <a:off x="879252" y="1439476"/>
          <a:ext cx="1601985" cy="1041290"/>
        </a:xfrm>
        <a:prstGeom prst="roundRect">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Lemmatization</a:t>
          </a:r>
        </a:p>
      </dsp:txBody>
      <dsp:txXfrm>
        <a:off x="930084" y="1490308"/>
        <a:ext cx="1500321" cy="939626"/>
      </dsp:txXfrm>
    </dsp:sp>
    <dsp:sp modelId="{3D386254-6A26-437D-AB42-11FDFD287461}">
      <dsp:nvSpPr>
        <dsp:cNvPr id="0" name=""/>
        <dsp:cNvSpPr/>
      </dsp:nvSpPr>
      <dsp:spPr>
        <a:xfrm>
          <a:off x="1578486" y="523490"/>
          <a:ext cx="4158226" cy="4158226"/>
        </a:xfrm>
        <a:custGeom>
          <a:avLst/>
          <a:gdLst/>
          <a:ahLst/>
          <a:cxnLst/>
          <a:rect l="0" t="0" r="0" b="0"/>
          <a:pathLst>
            <a:path>
              <a:moveTo>
                <a:pt x="362486" y="906123"/>
              </a:moveTo>
              <a:arcTo wR="2079113" hR="2079113" stAng="12860714" swAng="195999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95A7B-FB63-4898-B0ED-A2D46AAA76BC}">
      <dsp:nvSpPr>
        <dsp:cNvPr id="0" name=""/>
        <dsp:cNvSpPr/>
      </dsp:nvSpPr>
      <dsp:spPr>
        <a:xfrm rot="2651062">
          <a:off x="2159725" y="3350765"/>
          <a:ext cx="479193" cy="57656"/>
        </a:xfrm>
        <a:custGeom>
          <a:avLst/>
          <a:gdLst/>
          <a:ahLst/>
          <a:cxnLst/>
          <a:rect l="0" t="0" r="0" b="0"/>
          <a:pathLst>
            <a:path>
              <a:moveTo>
                <a:pt x="0" y="28828"/>
              </a:moveTo>
              <a:lnTo>
                <a:pt x="479193" y="288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AF7E8-C4D6-4B7C-B73C-4E5987A4080B}">
      <dsp:nvSpPr>
        <dsp:cNvPr id="0" name=""/>
        <dsp:cNvSpPr/>
      </dsp:nvSpPr>
      <dsp:spPr>
        <a:xfrm>
          <a:off x="2227506" y="2386694"/>
          <a:ext cx="449442" cy="57656"/>
        </a:xfrm>
        <a:custGeom>
          <a:avLst/>
          <a:gdLst/>
          <a:ahLst/>
          <a:cxnLst/>
          <a:rect l="0" t="0" r="0" b="0"/>
          <a:pathLst>
            <a:path>
              <a:moveTo>
                <a:pt x="0" y="28828"/>
              </a:moveTo>
              <a:lnTo>
                <a:pt x="449442" y="288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5F660-9273-48FC-8A9D-5F63E99FEAF6}">
      <dsp:nvSpPr>
        <dsp:cNvPr id="0" name=""/>
        <dsp:cNvSpPr/>
      </dsp:nvSpPr>
      <dsp:spPr>
        <a:xfrm rot="18980755">
          <a:off x="2146821" y="1402791"/>
          <a:ext cx="583665" cy="57656"/>
        </a:xfrm>
        <a:custGeom>
          <a:avLst/>
          <a:gdLst/>
          <a:ahLst/>
          <a:cxnLst/>
          <a:rect l="0" t="0" r="0" b="0"/>
          <a:pathLst>
            <a:path>
              <a:moveTo>
                <a:pt x="0" y="28828"/>
              </a:moveTo>
              <a:lnTo>
                <a:pt x="583665" y="288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FAC01-E19B-483D-9765-643FA6FD1B1D}">
      <dsp:nvSpPr>
        <dsp:cNvPr id="0" name=""/>
        <dsp:cNvSpPr/>
      </dsp:nvSpPr>
      <dsp:spPr>
        <a:xfrm>
          <a:off x="235829" y="1243947"/>
          <a:ext cx="2343149" cy="2343149"/>
        </a:xfrm>
        <a:prstGeom prst="ellipse">
          <a:avLst/>
        </a:prstGeom>
        <a:solidFill>
          <a:srgbClr val="AEBB9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C21B8A-B53A-409F-9B9C-578D1C17747F}">
      <dsp:nvSpPr>
        <dsp:cNvPr id="0" name=""/>
        <dsp:cNvSpPr/>
      </dsp:nvSpPr>
      <dsp:spPr>
        <a:xfrm>
          <a:off x="2274685" y="-11173"/>
          <a:ext cx="1903209" cy="1382636"/>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Word </a:t>
          </a:r>
        </a:p>
        <a:p>
          <a:pPr marL="0" lvl="0" indent="0" algn="ctr" defTabSz="889000">
            <a:lnSpc>
              <a:spcPct val="90000"/>
            </a:lnSpc>
            <a:spcBef>
              <a:spcPct val="0"/>
            </a:spcBef>
            <a:spcAft>
              <a:spcPct val="35000"/>
            </a:spcAft>
            <a:buNone/>
          </a:pPr>
          <a:r>
            <a:rPr lang="en-US" sz="2000" kern="1200" dirty="0"/>
            <a:t>Embedding</a:t>
          </a:r>
        </a:p>
      </dsp:txBody>
      <dsp:txXfrm>
        <a:off x="2553404" y="191309"/>
        <a:ext cx="1345771" cy="977672"/>
      </dsp:txXfrm>
    </dsp:sp>
    <dsp:sp modelId="{8551B71E-586B-4AC2-B55C-4AF66BA88012}">
      <dsp:nvSpPr>
        <dsp:cNvPr id="0" name=""/>
        <dsp:cNvSpPr/>
      </dsp:nvSpPr>
      <dsp:spPr>
        <a:xfrm>
          <a:off x="2676949" y="1653523"/>
          <a:ext cx="2003576" cy="1523998"/>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Count Vector</a:t>
          </a:r>
        </a:p>
      </dsp:txBody>
      <dsp:txXfrm>
        <a:off x="2970366" y="1876707"/>
        <a:ext cx="1416742" cy="1077630"/>
      </dsp:txXfrm>
    </dsp:sp>
    <dsp:sp modelId="{110E7D88-4BE1-4E41-9070-57EBE44F9287}">
      <dsp:nvSpPr>
        <dsp:cNvPr id="0" name=""/>
        <dsp:cNvSpPr/>
      </dsp:nvSpPr>
      <dsp:spPr>
        <a:xfrm flipH="1">
          <a:off x="2178302" y="3396000"/>
          <a:ext cx="1992525" cy="1474145"/>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TF-IDF</a:t>
          </a:r>
        </a:p>
        <a:p>
          <a:pPr marL="0" lvl="0" indent="0" algn="ctr" defTabSz="889000">
            <a:lnSpc>
              <a:spcPct val="90000"/>
            </a:lnSpc>
            <a:spcBef>
              <a:spcPct val="0"/>
            </a:spcBef>
            <a:spcAft>
              <a:spcPct val="35000"/>
            </a:spcAft>
            <a:buNone/>
          </a:pPr>
          <a:r>
            <a:rPr lang="en-US" sz="2000" kern="1200" dirty="0"/>
            <a:t>Vector</a:t>
          </a:r>
        </a:p>
      </dsp:txBody>
      <dsp:txXfrm>
        <a:off x="2470101" y="3611884"/>
        <a:ext cx="1408927" cy="10423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47D8B-38FD-481F-BCAD-BED4846092A7}">
      <dsp:nvSpPr>
        <dsp:cNvPr id="0" name=""/>
        <dsp:cNvSpPr/>
      </dsp:nvSpPr>
      <dsp:spPr>
        <a:xfrm>
          <a:off x="2913" y="1637170"/>
          <a:ext cx="1273764" cy="764258"/>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a:p>
          <a:pPr marL="0" lvl="0" indent="0" algn="ctr" defTabSz="622300">
            <a:lnSpc>
              <a:spcPct val="90000"/>
            </a:lnSpc>
            <a:spcBef>
              <a:spcPct val="0"/>
            </a:spcBef>
            <a:spcAft>
              <a:spcPct val="35000"/>
            </a:spcAft>
            <a:buNone/>
          </a:pPr>
          <a:r>
            <a:rPr lang="en-US" sz="1400" kern="1200" dirty="0"/>
            <a:t>Accuracy</a:t>
          </a:r>
        </a:p>
      </dsp:txBody>
      <dsp:txXfrm>
        <a:off x="25297" y="1659554"/>
        <a:ext cx="1228996" cy="719490"/>
      </dsp:txXfrm>
    </dsp:sp>
    <dsp:sp modelId="{1FF813BD-3B30-4491-9822-5735DB6DA960}">
      <dsp:nvSpPr>
        <dsp:cNvPr id="0" name=""/>
        <dsp:cNvSpPr/>
      </dsp:nvSpPr>
      <dsp:spPr>
        <a:xfrm>
          <a:off x="1432234" y="2827445"/>
          <a:ext cx="71225" cy="167192"/>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432234" y="2860883"/>
        <a:ext cx="49858" cy="100316"/>
      </dsp:txXfrm>
    </dsp:sp>
    <dsp:sp modelId="{58FFF2F0-B72F-49FE-A952-2579120C4A3F}">
      <dsp:nvSpPr>
        <dsp:cNvPr id="0" name=""/>
        <dsp:cNvSpPr/>
      </dsp:nvSpPr>
      <dsp:spPr>
        <a:xfrm>
          <a:off x="1786183" y="1637170"/>
          <a:ext cx="1273764" cy="764258"/>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Confusion</a:t>
          </a:r>
        </a:p>
        <a:p>
          <a:pPr marL="0" lvl="0" indent="0" algn="ctr" defTabSz="622300">
            <a:lnSpc>
              <a:spcPct val="90000"/>
            </a:lnSpc>
            <a:spcBef>
              <a:spcPct val="0"/>
            </a:spcBef>
            <a:spcAft>
              <a:spcPct val="35000"/>
            </a:spcAft>
            <a:buNone/>
          </a:pPr>
          <a:r>
            <a:rPr lang="en-US" sz="1400" kern="1200" dirty="0"/>
            <a:t>Matrix</a:t>
          </a:r>
        </a:p>
      </dsp:txBody>
      <dsp:txXfrm>
        <a:off x="1808567" y="1659554"/>
        <a:ext cx="1228996" cy="719490"/>
      </dsp:txXfrm>
    </dsp:sp>
    <dsp:sp modelId="{21C13373-D748-41B2-A0D1-374E84300AE1}">
      <dsp:nvSpPr>
        <dsp:cNvPr id="0" name=""/>
        <dsp:cNvSpPr/>
      </dsp:nvSpPr>
      <dsp:spPr>
        <a:xfrm flipV="1">
          <a:off x="3334037" y="2994638"/>
          <a:ext cx="64366" cy="92957"/>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34037" y="3013229"/>
        <a:ext cx="45056" cy="55775"/>
      </dsp:txXfrm>
    </dsp:sp>
    <dsp:sp modelId="{60DC11C8-4F28-4F7D-A89F-C9F0BF5BD6EC}">
      <dsp:nvSpPr>
        <dsp:cNvPr id="0" name=""/>
        <dsp:cNvSpPr/>
      </dsp:nvSpPr>
      <dsp:spPr>
        <a:xfrm>
          <a:off x="3569452" y="1637170"/>
          <a:ext cx="1273764" cy="764258"/>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 </a:t>
          </a:r>
        </a:p>
        <a:p>
          <a:pPr marL="0" lvl="0" indent="0" algn="ctr" defTabSz="622300">
            <a:lnSpc>
              <a:spcPct val="90000"/>
            </a:lnSpc>
            <a:spcBef>
              <a:spcPct val="0"/>
            </a:spcBef>
            <a:spcAft>
              <a:spcPct val="35000"/>
            </a:spcAft>
            <a:buNone/>
          </a:pPr>
          <a:r>
            <a:rPr lang="en-US" sz="1400" kern="1200" dirty="0"/>
            <a:t>Report</a:t>
          </a:r>
        </a:p>
      </dsp:txBody>
      <dsp:txXfrm>
        <a:off x="3591836" y="1659554"/>
        <a:ext cx="1228996" cy="719490"/>
      </dsp:txXfrm>
    </dsp:sp>
    <dsp:sp modelId="{48EB0E4C-320E-ED46-AC07-997DA0C6E14E}">
      <dsp:nvSpPr>
        <dsp:cNvPr id="0" name=""/>
        <dsp:cNvSpPr/>
      </dsp:nvSpPr>
      <dsp:spPr>
        <a:xfrm>
          <a:off x="5105399" y="3867150"/>
          <a:ext cx="270037" cy="3158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105399" y="3930329"/>
        <a:ext cx="189026" cy="189535"/>
      </dsp:txXfrm>
    </dsp:sp>
    <dsp:sp modelId="{5116C005-5A41-D746-8AF2-3BD415000B01}">
      <dsp:nvSpPr>
        <dsp:cNvPr id="0" name=""/>
        <dsp:cNvSpPr/>
      </dsp:nvSpPr>
      <dsp:spPr>
        <a:xfrm>
          <a:off x="5352722" y="1637170"/>
          <a:ext cx="1273764" cy="7642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Sensitivity, Precision, Specificity</a:t>
          </a:r>
        </a:p>
      </dsp:txBody>
      <dsp:txXfrm>
        <a:off x="5375106" y="1659554"/>
        <a:ext cx="1228996" cy="7194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04EDC-B9F6-4733-9F4C-605F7FBA6350}">
      <dsp:nvSpPr>
        <dsp:cNvPr id="0" name=""/>
        <dsp:cNvSpPr/>
      </dsp:nvSpPr>
      <dsp:spPr>
        <a:xfrm>
          <a:off x="1618" y="423461"/>
          <a:ext cx="2576983" cy="12808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Dis</a:t>
          </a:r>
          <a:r>
            <a:rPr lang="en-US" sz="1600" kern="1200" dirty="0"/>
            <a:t>semination of Fake news on social media is very fast and therefore this method, can serve as a basic building block for Fake news detection.</a:t>
          </a:r>
        </a:p>
      </dsp:txBody>
      <dsp:txXfrm>
        <a:off x="39133" y="460976"/>
        <a:ext cx="2501953" cy="1205842"/>
      </dsp:txXfrm>
    </dsp:sp>
    <dsp:sp modelId="{BED94A06-54A9-4A4F-AC9E-EED83D521513}">
      <dsp:nvSpPr>
        <dsp:cNvPr id="0" name=""/>
        <dsp:cNvSpPr/>
      </dsp:nvSpPr>
      <dsp:spPr>
        <a:xfrm>
          <a:off x="3198099" y="423461"/>
          <a:ext cx="2515282" cy="13456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With highest classification accuracy of 93.2% and  sensitivity of 92%, LV-</a:t>
          </a:r>
          <a:r>
            <a:rPr lang="en-US" sz="1600" kern="1200" dirty="0" err="1"/>
            <a:t>SVMwith</a:t>
          </a:r>
          <a:r>
            <a:rPr lang="en-US" sz="1600" kern="1200" dirty="0"/>
            <a:t> </a:t>
          </a:r>
          <a:r>
            <a:rPr lang="en-US" sz="1600" kern="1200" dirty="0" err="1"/>
            <a:t>Tf-Idf</a:t>
          </a:r>
          <a:r>
            <a:rPr lang="en-US" sz="1600" kern="1200" dirty="0"/>
            <a:t> vector served as a better model as compared to others</a:t>
          </a:r>
          <a:r>
            <a:rPr lang="en-US" sz="1400" kern="1200" dirty="0"/>
            <a:t>.  </a:t>
          </a:r>
        </a:p>
      </dsp:txBody>
      <dsp:txXfrm>
        <a:off x="3237512" y="462874"/>
        <a:ext cx="2436456" cy="12668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61D2C-AB57-4AFF-8650-34FD70B24303}">
      <dsp:nvSpPr>
        <dsp:cNvPr id="0" name=""/>
        <dsp:cNvSpPr/>
      </dsp:nvSpPr>
      <dsp:spPr>
        <a:xfrm>
          <a:off x="734" y="169496"/>
          <a:ext cx="2674813" cy="13374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In addition, gathering real news that almost appears as Fake news will improve the training of the model. </a:t>
          </a:r>
        </a:p>
      </dsp:txBody>
      <dsp:txXfrm>
        <a:off x="39905" y="208667"/>
        <a:ext cx="2596471" cy="1259064"/>
      </dsp:txXfrm>
    </dsp:sp>
    <dsp:sp modelId="{E72AADC3-925E-4E29-B784-3B5E7B777ED2}">
      <dsp:nvSpPr>
        <dsp:cNvPr id="0" name=""/>
        <dsp:cNvSpPr/>
      </dsp:nvSpPr>
      <dsp:spPr>
        <a:xfrm>
          <a:off x="3344251" y="169496"/>
          <a:ext cx="2674813" cy="13374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t>More linguistic based features can be applied on responses to determine the news veracity.  </a:t>
          </a:r>
        </a:p>
      </dsp:txBody>
      <dsp:txXfrm>
        <a:off x="3383422" y="208667"/>
        <a:ext cx="2596471" cy="125906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308F5-0774-458D-B7B5-E78B2F2671B8}" type="datetimeFigureOut">
              <a:rPr lang="en-US" smtClean="0"/>
              <a:pPr/>
              <a:t>11/20/20</a:t>
            </a:fld>
            <a:endParaRPr lang="en-US"/>
          </a:p>
        </p:txBody>
      </p:sp>
      <p:sp>
        <p:nvSpPr>
          <p:cNvPr id="4" name="Slide Image Placeholder 3"/>
          <p:cNvSpPr>
            <a:spLocks noGrp="1" noRot="1" noChangeAspect="1"/>
          </p:cNvSpPr>
          <p:nvPr>
            <p:ph type="sldImg" idx="2"/>
          </p:nvPr>
        </p:nvSpPr>
        <p:spPr>
          <a:xfrm>
            <a:off x="-228600" y="685800"/>
            <a:ext cx="7315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70A8F-FBE5-46F5-A00D-E38365120C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06437" y="1028700"/>
            <a:ext cx="987552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645920" y="2498774"/>
            <a:ext cx="768096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05980"/>
            <a:ext cx="246888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48640" y="205980"/>
            <a:ext cx="722376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0240" y="457200"/>
            <a:ext cx="850392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920240" y="1880840"/>
            <a:ext cx="850392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09760" y="4812507"/>
            <a:ext cx="914400" cy="273844"/>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48640" y="1200151"/>
            <a:ext cx="484632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7840" y="1200151"/>
            <a:ext cx="484632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04788"/>
            <a:ext cx="9875520" cy="85725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548641" y="1151337"/>
            <a:ext cx="4848226"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4035" y="1151337"/>
            <a:ext cx="4850130"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48641" y="1771651"/>
            <a:ext cx="4848226"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4035" y="1771651"/>
            <a:ext cx="4850130"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5" y="204787"/>
            <a:ext cx="3609976"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548645" y="1143001"/>
            <a:ext cx="3609976"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290064" y="204791"/>
            <a:ext cx="6134101"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457200"/>
            <a:ext cx="6583680" cy="391716"/>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194560" y="1373981"/>
            <a:ext cx="658368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194560" y="875090"/>
            <a:ext cx="658368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548640" y="205979"/>
            <a:ext cx="987552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548640" y="1200150"/>
            <a:ext cx="9875520" cy="353187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548640" y="4812507"/>
            <a:ext cx="256032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11/20/20</a:t>
            </a:fld>
            <a:endParaRPr lang="en-US"/>
          </a:p>
        </p:txBody>
      </p:sp>
      <p:sp>
        <p:nvSpPr>
          <p:cNvPr id="3" name="Footer Placeholder 2"/>
          <p:cNvSpPr>
            <a:spLocks noGrp="1"/>
          </p:cNvSpPr>
          <p:nvPr>
            <p:ph type="ftr" sz="quarter" idx="3"/>
          </p:nvPr>
        </p:nvSpPr>
        <p:spPr>
          <a:xfrm>
            <a:off x="3749040" y="4812507"/>
            <a:ext cx="347472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9509760" y="4812507"/>
            <a:ext cx="9144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fake-news/data"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2190750"/>
            <a:ext cx="5852160" cy="2594372"/>
          </a:xfrm>
        </p:spPr>
        <p:txBody>
          <a:bodyPr>
            <a:normAutofit fontScale="90000"/>
          </a:bodyPr>
          <a:lstStyle/>
          <a:p>
            <a:pPr algn="l"/>
            <a:r>
              <a:rPr lang="en-US" sz="1800" b="0" dirty="0">
                <a:solidFill>
                  <a:schemeClr val="tx1"/>
                </a:solidFill>
                <a:effectLst/>
                <a:latin typeface="+mn-lt"/>
              </a:rPr>
              <a:t>         </a:t>
            </a:r>
            <a:r>
              <a:rPr lang="en-US" sz="2000" b="0" u="sng" dirty="0">
                <a:solidFill>
                  <a:schemeClr val="tx1"/>
                </a:solidFill>
                <a:effectLst/>
                <a:latin typeface="+mn-lt"/>
              </a:rPr>
              <a:t>Report Submission:</a:t>
            </a:r>
            <a:br>
              <a:rPr lang="en-US" sz="2000" b="0" u="sng" dirty="0">
                <a:solidFill>
                  <a:schemeClr val="tx1"/>
                </a:solidFill>
                <a:effectLst/>
                <a:latin typeface="+mn-lt"/>
              </a:rPr>
            </a:br>
            <a:r>
              <a:rPr lang="en-US" sz="2000" b="0" u="sng" dirty="0">
                <a:solidFill>
                  <a:schemeClr val="tx1"/>
                </a:solidFill>
                <a:effectLst/>
                <a:latin typeface="+mn-lt"/>
              </a:rPr>
              <a:t> </a:t>
            </a:r>
            <a:br>
              <a:rPr lang="en-US" sz="1800" b="0" dirty="0">
                <a:solidFill>
                  <a:schemeClr val="tx1"/>
                </a:solidFill>
                <a:effectLst/>
                <a:latin typeface="+mn-lt"/>
              </a:rPr>
            </a:br>
            <a:r>
              <a:rPr lang="en-US" sz="1800" b="0" dirty="0">
                <a:solidFill>
                  <a:schemeClr val="tx1"/>
                </a:solidFill>
                <a:effectLst/>
                <a:latin typeface="+mn-lt"/>
              </a:rPr>
              <a:t>          </a:t>
            </a:r>
            <a:r>
              <a:rPr lang="en-US" sz="2000" dirty="0">
                <a:solidFill>
                  <a:schemeClr val="tx1"/>
                </a:solidFill>
                <a:effectLst/>
                <a:latin typeface="+mn-lt"/>
              </a:rPr>
              <a:t>Group 2 (ML A2) CO-327</a:t>
            </a:r>
            <a:br>
              <a:rPr lang="en-US" sz="1800" b="0" dirty="0">
                <a:solidFill>
                  <a:schemeClr val="tx1"/>
                </a:solidFill>
                <a:effectLst/>
                <a:latin typeface="+mn-lt"/>
              </a:rPr>
            </a:br>
            <a:r>
              <a:rPr lang="en-US" sz="1800" b="0" dirty="0">
                <a:solidFill>
                  <a:schemeClr val="tx1"/>
                </a:solidFill>
                <a:effectLst/>
                <a:latin typeface="+mn-lt"/>
              </a:rPr>
              <a:t>         -</a:t>
            </a:r>
            <a:r>
              <a:rPr lang="en-US" sz="1800" b="0" dirty="0" err="1">
                <a:solidFill>
                  <a:schemeClr val="tx1"/>
                </a:solidFill>
                <a:effectLst/>
                <a:latin typeface="+mn-lt"/>
              </a:rPr>
              <a:t>Sourabh</a:t>
            </a:r>
            <a:r>
              <a:rPr lang="en-US" sz="1800" b="0" dirty="0">
                <a:solidFill>
                  <a:schemeClr val="tx1"/>
                </a:solidFill>
                <a:effectLst/>
                <a:latin typeface="+mn-lt"/>
              </a:rPr>
              <a:t>  </a:t>
            </a:r>
            <a:r>
              <a:rPr lang="en-US" sz="1800" b="0" i="1" dirty="0">
                <a:solidFill>
                  <a:schemeClr val="tx1"/>
                </a:solidFill>
                <a:effectLst/>
                <a:latin typeface="+mn-lt"/>
              </a:rPr>
              <a:t>2K18/CO/355</a:t>
            </a:r>
            <a:br>
              <a:rPr lang="en-US" sz="1800" b="0" dirty="0">
                <a:solidFill>
                  <a:schemeClr val="tx1"/>
                </a:solidFill>
                <a:effectLst/>
                <a:latin typeface="+mn-lt"/>
              </a:rPr>
            </a:br>
            <a:r>
              <a:rPr lang="en-US" sz="1800" b="0" dirty="0">
                <a:solidFill>
                  <a:schemeClr val="tx1"/>
                </a:solidFill>
                <a:effectLst/>
                <a:latin typeface="+mn-lt"/>
              </a:rPr>
              <a:t>         -</a:t>
            </a:r>
            <a:r>
              <a:rPr lang="en-US" sz="1800" b="0" dirty="0" err="1">
                <a:solidFill>
                  <a:schemeClr val="tx1"/>
                </a:solidFill>
                <a:effectLst/>
                <a:latin typeface="+mn-lt"/>
              </a:rPr>
              <a:t>Vishruth</a:t>
            </a:r>
            <a:r>
              <a:rPr lang="en-US" sz="1800" b="0" dirty="0">
                <a:solidFill>
                  <a:schemeClr val="tx1"/>
                </a:solidFill>
                <a:effectLst/>
                <a:latin typeface="+mn-lt"/>
              </a:rPr>
              <a:t> </a:t>
            </a:r>
            <a:r>
              <a:rPr lang="en-US" sz="1800" b="0" dirty="0" err="1">
                <a:solidFill>
                  <a:schemeClr val="tx1"/>
                </a:solidFill>
                <a:effectLst/>
                <a:latin typeface="+mn-lt"/>
              </a:rPr>
              <a:t>Khare</a:t>
            </a:r>
            <a:r>
              <a:rPr lang="en-US" sz="1800" b="0" dirty="0">
                <a:solidFill>
                  <a:schemeClr val="tx1"/>
                </a:solidFill>
                <a:effectLst/>
                <a:latin typeface="+mn-lt"/>
              </a:rPr>
              <a:t>  </a:t>
            </a:r>
            <a:r>
              <a:rPr lang="en-US" sz="1800" b="0" i="1" dirty="0">
                <a:solidFill>
                  <a:schemeClr val="tx1"/>
                </a:solidFill>
                <a:effectLst/>
                <a:latin typeface="+mn-lt"/>
              </a:rPr>
              <a:t>2k18/CO/393</a:t>
            </a:r>
            <a:br>
              <a:rPr lang="en-US" sz="1800" b="0" i="1" dirty="0">
                <a:solidFill>
                  <a:schemeClr val="tx1"/>
                </a:solidFill>
                <a:effectLst/>
                <a:latin typeface="+mn-lt"/>
              </a:rPr>
            </a:br>
            <a:br>
              <a:rPr lang="en-US" sz="1800" b="0" i="1" dirty="0">
                <a:solidFill>
                  <a:schemeClr val="tx1"/>
                </a:solidFill>
                <a:effectLst/>
                <a:latin typeface="+mn-lt"/>
              </a:rPr>
            </a:br>
            <a:r>
              <a:rPr lang="en-US" sz="1800" b="0" i="1" dirty="0">
                <a:solidFill>
                  <a:schemeClr val="tx1"/>
                </a:solidFill>
                <a:effectLst/>
                <a:latin typeface="+mn-lt"/>
              </a:rPr>
              <a:t>         </a:t>
            </a:r>
            <a:r>
              <a:rPr lang="en-US" sz="2000" b="0" i="1" dirty="0">
                <a:solidFill>
                  <a:schemeClr val="tx1"/>
                </a:solidFill>
                <a:effectLst/>
                <a:latin typeface="+mn-lt"/>
              </a:rPr>
              <a:t>Submitted to:</a:t>
            </a:r>
            <a:br>
              <a:rPr lang="en-US" sz="2000" b="0" i="1" dirty="0">
                <a:solidFill>
                  <a:schemeClr val="tx1"/>
                </a:solidFill>
                <a:effectLst/>
                <a:latin typeface="+mn-lt"/>
              </a:rPr>
            </a:br>
            <a:r>
              <a:rPr lang="en-US" sz="2000" b="0" i="1" dirty="0">
                <a:solidFill>
                  <a:schemeClr val="tx1"/>
                </a:solidFill>
                <a:effectLst/>
                <a:latin typeface="+mn-lt"/>
              </a:rPr>
              <a:t>        -Ms. </a:t>
            </a:r>
            <a:r>
              <a:rPr lang="en-US" sz="2000" b="0" i="1" dirty="0" err="1">
                <a:solidFill>
                  <a:schemeClr val="tx1"/>
                </a:solidFill>
                <a:effectLst/>
                <a:latin typeface="+mn-lt"/>
              </a:rPr>
              <a:t>Juhi</a:t>
            </a:r>
            <a:r>
              <a:rPr lang="en-US" sz="2000" b="0" i="1" dirty="0">
                <a:solidFill>
                  <a:schemeClr val="tx1"/>
                </a:solidFill>
                <a:effectLst/>
                <a:latin typeface="+mn-lt"/>
              </a:rPr>
              <a:t> Jain</a:t>
            </a:r>
            <a:br>
              <a:rPr lang="en-US" sz="1800" b="0" i="1" dirty="0">
                <a:solidFill>
                  <a:schemeClr val="tx1"/>
                </a:solidFill>
                <a:effectLst/>
                <a:latin typeface="+mn-lt"/>
              </a:rPr>
            </a:br>
            <a:endParaRPr lang="en-US" sz="1800" b="0" i="1" dirty="0">
              <a:solidFill>
                <a:schemeClr val="tx1"/>
              </a:solidFill>
              <a:effectLst/>
              <a:latin typeface="+mn-lt"/>
            </a:endParaRPr>
          </a:p>
        </p:txBody>
      </p:sp>
      <p:sp>
        <p:nvSpPr>
          <p:cNvPr id="6" name="Title 3"/>
          <p:cNvSpPr txBox="1">
            <a:spLocks/>
          </p:cNvSpPr>
          <p:nvPr/>
        </p:nvSpPr>
        <p:spPr>
          <a:xfrm>
            <a:off x="548640" y="2266950"/>
            <a:ext cx="5852160" cy="2594372"/>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w="6350">
                <a:noFill/>
              </a:ln>
              <a:solidFill>
                <a:srgbClr val="00B050"/>
              </a:solidFill>
              <a:effectLst/>
              <a:uLnTx/>
              <a:uFillTx/>
              <a:latin typeface="+mj-lt"/>
              <a:ea typeface="+mj-ea"/>
              <a:cs typeface="+mj-cs"/>
            </a:endParaRPr>
          </a:p>
        </p:txBody>
      </p:sp>
      <p:sp>
        <p:nvSpPr>
          <p:cNvPr id="7" name="Title 3"/>
          <p:cNvSpPr txBox="1">
            <a:spLocks/>
          </p:cNvSpPr>
          <p:nvPr/>
        </p:nvSpPr>
        <p:spPr>
          <a:xfrm>
            <a:off x="731520" y="358378"/>
            <a:ext cx="5852160" cy="2594372"/>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w="6350">
                  <a:noFill/>
                </a:ln>
                <a:solidFill>
                  <a:schemeClr val="tx1"/>
                </a:solidFill>
                <a:effectLst>
                  <a:outerShdw blurRad="38100" dist="38100" dir="2700000" algn="tl">
                    <a:srgbClr val="000000">
                      <a:alpha val="43137"/>
                    </a:srgbClr>
                  </a:outerShdw>
                </a:effectLst>
                <a:uLnTx/>
                <a:uFillTx/>
                <a:latin typeface="+mj-lt"/>
                <a:ea typeface="+mj-ea"/>
                <a:cs typeface="+mj-cs"/>
              </a:rPr>
              <a:t>F</a:t>
            </a:r>
            <a:r>
              <a:rPr kumimoji="0" lang="en-US" sz="2800" b="1" i="0" u="none" strike="noStrike" kern="1200" cap="none" spc="0" normalizeH="0" baseline="0" noProof="0" dirty="0">
                <a:ln w="6350">
                  <a:noFill/>
                </a:ln>
                <a:solidFill>
                  <a:schemeClr val="tx1"/>
                </a:solidFill>
                <a:effectLst/>
                <a:uLnTx/>
                <a:uFillTx/>
                <a:latin typeface="+mj-lt"/>
                <a:ea typeface="+mj-ea"/>
                <a:cs typeface="+mj-cs"/>
              </a:rPr>
              <a:t>AKE </a:t>
            </a:r>
            <a:r>
              <a:rPr kumimoji="0" lang="en-US" sz="3600" b="1" i="0" u="none" strike="noStrike" kern="1200" cap="none" spc="0" normalizeH="0" baseline="0" noProof="0" dirty="0">
                <a:ln w="6350">
                  <a:noFill/>
                </a:ln>
                <a:solidFill>
                  <a:schemeClr val="tx1"/>
                </a:solidFill>
                <a:effectLst>
                  <a:outerShdw blurRad="38100" dist="38100" dir="2700000" algn="tl">
                    <a:srgbClr val="000000">
                      <a:alpha val="43137"/>
                    </a:srgbClr>
                  </a:outerShdw>
                </a:effectLst>
                <a:uLnTx/>
                <a:uFillTx/>
                <a:latin typeface="+mj-lt"/>
                <a:ea typeface="+mj-ea"/>
                <a:cs typeface="+mj-cs"/>
              </a:rPr>
              <a:t>N</a:t>
            </a:r>
            <a:r>
              <a:rPr kumimoji="0" lang="en-US" sz="2800" b="1" i="0" u="none" strike="noStrike" kern="1200" cap="none" spc="0" normalizeH="0" baseline="0" noProof="0" dirty="0">
                <a:ln w="6350">
                  <a:noFill/>
                </a:ln>
                <a:solidFill>
                  <a:schemeClr val="tx1"/>
                </a:solidFill>
                <a:effectLst/>
                <a:uLnTx/>
                <a:uFillTx/>
                <a:latin typeface="+mj-lt"/>
                <a:ea typeface="+mj-ea"/>
                <a:cs typeface="+mj-cs"/>
              </a:rPr>
              <a:t>EWS </a:t>
            </a:r>
            <a:r>
              <a:rPr kumimoji="0" lang="en-US" sz="3600" b="1" i="0" u="none" strike="noStrike" kern="1200" cap="none" spc="0" normalizeH="0" baseline="0" noProof="0" dirty="0">
                <a:ln w="6350">
                  <a:noFill/>
                </a:ln>
                <a:solidFill>
                  <a:schemeClr val="tx1"/>
                </a:solidFill>
                <a:effectLst>
                  <a:outerShdw blurRad="38100" dist="38100" dir="2700000" algn="tl">
                    <a:srgbClr val="000000">
                      <a:alpha val="43137"/>
                    </a:srgbClr>
                  </a:outerShdw>
                </a:effectLst>
                <a:uLnTx/>
                <a:uFillTx/>
                <a:latin typeface="+mj-lt"/>
                <a:ea typeface="+mj-ea"/>
                <a:cs typeface="+mj-cs"/>
              </a:rPr>
              <a:t>D</a:t>
            </a:r>
            <a:r>
              <a:rPr kumimoji="0" lang="en-US" sz="2800" b="1" i="0" u="none" strike="noStrike" kern="1200" cap="none" spc="0" normalizeH="0" baseline="0" noProof="0" dirty="0">
                <a:ln w="6350">
                  <a:noFill/>
                </a:ln>
                <a:solidFill>
                  <a:schemeClr val="tx1"/>
                </a:solidFill>
                <a:effectLst/>
                <a:uLnTx/>
                <a:uFillTx/>
                <a:latin typeface="+mj-lt"/>
                <a:ea typeface="+mj-ea"/>
                <a:cs typeface="+mj-cs"/>
              </a:rPr>
              <a:t>ETECTION</a:t>
            </a:r>
            <a:br>
              <a:rPr kumimoji="0" lang="en-US" sz="2800" b="1" i="0" u="none" strike="noStrike" kern="1200" cap="none" spc="0" normalizeH="0" baseline="0" noProof="0" dirty="0">
                <a:ln w="6350">
                  <a:noFill/>
                </a:ln>
                <a:solidFill>
                  <a:schemeClr val="tx1"/>
                </a:solidFill>
                <a:effectLst/>
                <a:uLnTx/>
                <a:uFillTx/>
                <a:latin typeface="+mj-lt"/>
                <a:ea typeface="+mj-ea"/>
                <a:cs typeface="+mj-cs"/>
              </a:rPr>
            </a:br>
            <a:r>
              <a:rPr kumimoji="0" lang="en-US" sz="2800" b="1" i="0" u="none" strike="noStrike" kern="1200" cap="none" spc="0" normalizeH="0" baseline="0" noProof="0" dirty="0">
                <a:ln w="6350">
                  <a:noFill/>
                </a:ln>
                <a:solidFill>
                  <a:srgbClr val="002060"/>
                </a:solidFill>
                <a:effectLst/>
                <a:uLnTx/>
                <a:uFillTx/>
                <a:latin typeface="+mj-lt"/>
                <a:ea typeface="+mj-ea"/>
                <a:cs typeface="+mj-cs"/>
              </a:rPr>
              <a:t>using Machine Learning</a:t>
            </a:r>
          </a:p>
        </p:txBody>
      </p:sp>
      <p:sp>
        <p:nvSpPr>
          <p:cNvPr id="11" name="Rounded Rectangle 10"/>
          <p:cNvSpPr/>
          <p:nvPr/>
        </p:nvSpPr>
        <p:spPr>
          <a:xfrm>
            <a:off x="1371600" y="819150"/>
            <a:ext cx="548640" cy="762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981200" y="819150"/>
            <a:ext cx="548640" cy="76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USER\Desktop\5th sem files\Machine Learning\Project\What-Is-Fake-News_-Wittenberg-University-8gS9pA_n1E2VCM.png"/>
          <p:cNvPicPr>
            <a:picLocks noChangeAspect="1" noChangeArrowheads="1"/>
          </p:cNvPicPr>
          <p:nvPr/>
        </p:nvPicPr>
        <p:blipFill>
          <a:blip r:embed="rId2"/>
          <a:srcRect/>
          <a:stretch>
            <a:fillRect/>
          </a:stretch>
        </p:blipFill>
        <p:spPr bwMode="auto">
          <a:xfrm>
            <a:off x="6324600" y="666750"/>
            <a:ext cx="4241800" cy="391474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494594" cy="707886"/>
          </a:xfrm>
          <a:prstGeom prst="rect">
            <a:avLst/>
          </a:prstGeom>
          <a:noFill/>
        </p:spPr>
        <p:txBody>
          <a:bodyPr wrap="none" rtlCol="0">
            <a:spAutoFit/>
          </a:bodyPr>
          <a:lstStyle/>
          <a:p>
            <a:r>
              <a:rPr lang="en-US" sz="4000" dirty="0">
                <a:solidFill>
                  <a:schemeClr val="bg1"/>
                </a:solidFill>
              </a:rPr>
              <a:t>Workflow</a:t>
            </a:r>
          </a:p>
        </p:txBody>
      </p:sp>
      <p:pic>
        <p:nvPicPr>
          <p:cNvPr id="12290" name="Picture 2" descr="C:\Users\USER\Desktop\5th sem files\Machine Learning\Project\flow.JPG"/>
          <p:cNvPicPr>
            <a:picLocks noChangeAspect="1" noChangeArrowheads="1"/>
          </p:cNvPicPr>
          <p:nvPr/>
        </p:nvPicPr>
        <p:blipFill>
          <a:blip r:embed="rId3"/>
          <a:srcRect/>
          <a:stretch>
            <a:fillRect/>
          </a:stretch>
        </p:blipFill>
        <p:spPr bwMode="auto">
          <a:xfrm>
            <a:off x="5029200" y="0"/>
            <a:ext cx="4572000" cy="51149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11239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428750"/>
            <a:ext cx="1891865" cy="707886"/>
          </a:xfrm>
          <a:prstGeom prst="rect">
            <a:avLst/>
          </a:prstGeom>
          <a:noFill/>
        </p:spPr>
        <p:txBody>
          <a:bodyPr wrap="none" rtlCol="0">
            <a:spAutoFit/>
          </a:bodyPr>
          <a:lstStyle/>
          <a:p>
            <a:r>
              <a:rPr lang="en-US" sz="4000" dirty="0">
                <a:solidFill>
                  <a:schemeClr val="bg1"/>
                </a:solidFill>
              </a:rPr>
              <a:t>Dataset</a:t>
            </a:r>
          </a:p>
        </p:txBody>
      </p:sp>
      <p:sp>
        <p:nvSpPr>
          <p:cNvPr id="7" name="Rectangle 6"/>
          <p:cNvSpPr/>
          <p:nvPr/>
        </p:nvSpPr>
        <p:spPr>
          <a:xfrm>
            <a:off x="3886200" y="133350"/>
            <a:ext cx="4953000" cy="4248150"/>
          </a:xfrm>
          <a:prstGeom prst="rect">
            <a:avLst/>
          </a:prstGeom>
        </p:spPr>
        <p:txBody>
          <a:bodyPr wrap="square">
            <a:spAutoFit/>
          </a:bodyPr>
          <a:lstStyle/>
          <a:p>
            <a:pPr fontAlgn="base"/>
            <a:r>
              <a:rPr lang="en-US" dirty="0"/>
              <a:t>The dataset used for the project was downloaded from </a:t>
            </a:r>
            <a:r>
              <a:rPr lang="en-US" i="1" dirty="0">
                <a:hlinkClick r:id="rId3"/>
              </a:rPr>
              <a:t>https://www.kaggle.com/c/fake-news/data</a:t>
            </a:r>
            <a:r>
              <a:rPr lang="en-US" i="1" dirty="0"/>
              <a:t> </a:t>
            </a:r>
          </a:p>
          <a:p>
            <a:pPr fontAlgn="base"/>
            <a:endParaRPr lang="en-US" i="1" dirty="0"/>
          </a:p>
          <a:p>
            <a:pPr fontAlgn="base"/>
            <a:r>
              <a:rPr lang="en-US" sz="2000" b="1" dirty="0"/>
              <a:t>train.csv</a:t>
            </a:r>
            <a:r>
              <a:rPr lang="en-US" dirty="0"/>
              <a:t>: A full training dataset with the following attributes:</a:t>
            </a:r>
          </a:p>
          <a:p>
            <a:pPr fontAlgn="base">
              <a:buFont typeface="Arial" pitchFamily="34" charset="0"/>
              <a:buChar char="•"/>
            </a:pPr>
            <a:r>
              <a:rPr lang="en-US" dirty="0"/>
              <a:t>id: unique id for a news article</a:t>
            </a:r>
          </a:p>
          <a:p>
            <a:pPr fontAlgn="base">
              <a:buFont typeface="Arial" pitchFamily="34" charset="0"/>
              <a:buChar char="•"/>
            </a:pPr>
            <a:r>
              <a:rPr lang="en-US" dirty="0"/>
              <a:t>title: the title of a news article</a:t>
            </a:r>
          </a:p>
          <a:p>
            <a:pPr fontAlgn="base">
              <a:buFont typeface="Arial" pitchFamily="34" charset="0"/>
              <a:buChar char="•"/>
            </a:pPr>
            <a:r>
              <a:rPr lang="en-US" dirty="0"/>
              <a:t>author: author of the news article</a:t>
            </a:r>
          </a:p>
          <a:p>
            <a:pPr fontAlgn="base">
              <a:buFont typeface="Arial" pitchFamily="34" charset="0"/>
              <a:buChar char="•"/>
            </a:pPr>
            <a:r>
              <a:rPr lang="en-US" dirty="0"/>
              <a:t>text: the text of the article; could be incomplete</a:t>
            </a:r>
          </a:p>
          <a:p>
            <a:pPr fontAlgn="base">
              <a:buFont typeface="Arial" pitchFamily="34" charset="0"/>
              <a:buChar char="•"/>
            </a:pPr>
            <a:r>
              <a:rPr lang="en-US" dirty="0"/>
              <a:t>label: a label that marks the article as potentially   unreliable</a:t>
            </a:r>
          </a:p>
          <a:p>
            <a:pPr lvl="1" fontAlgn="base"/>
            <a:r>
              <a:rPr lang="en-US" dirty="0"/>
              <a:t>1: unreliable</a:t>
            </a:r>
          </a:p>
          <a:p>
            <a:pPr lvl="1" fontAlgn="base"/>
            <a:r>
              <a:rPr lang="en-US" dirty="0"/>
              <a:t>0: reliable</a:t>
            </a:r>
          </a:p>
        </p:txBody>
      </p:sp>
      <p:pic>
        <p:nvPicPr>
          <p:cNvPr id="11266" name="Picture 2" descr="C:\Users\USER\Desktop\5th sem files\Machine Learning\Project\dataset.JPG"/>
          <p:cNvPicPr>
            <a:picLocks noChangeAspect="1" noChangeArrowheads="1"/>
          </p:cNvPicPr>
          <p:nvPr/>
        </p:nvPicPr>
        <p:blipFill>
          <a:blip r:embed="rId4"/>
          <a:srcRect/>
          <a:stretch>
            <a:fillRect/>
          </a:stretch>
        </p:blipFill>
        <p:spPr bwMode="auto">
          <a:xfrm>
            <a:off x="8305800" y="514350"/>
            <a:ext cx="2345550" cy="3878263"/>
          </a:xfrm>
          <a:prstGeom prst="rect">
            <a:avLst/>
          </a:prstGeom>
          <a:noFill/>
          <a:effectLst>
            <a:outerShdw blurRad="50800" dist="38100" dir="2700000" algn="tl"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986715" cy="1323439"/>
          </a:xfrm>
          <a:prstGeom prst="rect">
            <a:avLst/>
          </a:prstGeom>
          <a:noFill/>
        </p:spPr>
        <p:txBody>
          <a:bodyPr wrap="none" rtlCol="0">
            <a:spAutoFit/>
          </a:bodyPr>
          <a:lstStyle/>
          <a:p>
            <a:r>
              <a:rPr lang="en-US" sz="4000" dirty="0">
                <a:solidFill>
                  <a:schemeClr val="bg1"/>
                </a:solidFill>
              </a:rPr>
              <a:t>Text </a:t>
            </a:r>
          </a:p>
          <a:p>
            <a:r>
              <a:rPr lang="en-US" sz="4000" dirty="0">
                <a:solidFill>
                  <a:schemeClr val="bg1"/>
                </a:solidFill>
              </a:rPr>
              <a:t> Preparation</a:t>
            </a:r>
          </a:p>
        </p:txBody>
      </p:sp>
      <p:graphicFrame>
        <p:nvGraphicFramePr>
          <p:cNvPr id="7" name="Diagram 6"/>
          <p:cNvGraphicFramePr/>
          <p:nvPr/>
        </p:nvGraphicFramePr>
        <p:xfrm>
          <a:off x="3886200" y="0"/>
          <a:ext cx="7315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717411" cy="1323439"/>
          </a:xfrm>
          <a:prstGeom prst="rect">
            <a:avLst/>
          </a:prstGeom>
          <a:noFill/>
        </p:spPr>
        <p:txBody>
          <a:bodyPr wrap="none" rtlCol="0">
            <a:spAutoFit/>
          </a:bodyPr>
          <a:lstStyle/>
          <a:p>
            <a:r>
              <a:rPr lang="en-US" sz="4000" dirty="0">
                <a:solidFill>
                  <a:schemeClr val="bg1"/>
                </a:solidFill>
              </a:rPr>
              <a:t>Feature </a:t>
            </a:r>
          </a:p>
          <a:p>
            <a:r>
              <a:rPr lang="en-US" sz="4000" dirty="0">
                <a:solidFill>
                  <a:schemeClr val="bg1"/>
                </a:solidFill>
              </a:rPr>
              <a:t>Generation</a:t>
            </a:r>
          </a:p>
        </p:txBody>
      </p:sp>
      <p:graphicFrame>
        <p:nvGraphicFramePr>
          <p:cNvPr id="7" name="Diagram 6"/>
          <p:cNvGraphicFramePr/>
          <p:nvPr/>
        </p:nvGraphicFramePr>
        <p:xfrm>
          <a:off x="4419600" y="266700"/>
          <a:ext cx="73152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029200" y="1962150"/>
            <a:ext cx="1618610" cy="1477328"/>
          </a:xfrm>
          <a:prstGeom prst="rect">
            <a:avLst/>
          </a:prstGeom>
          <a:noFill/>
        </p:spPr>
        <p:txBody>
          <a:bodyPr wrap="square" rtlCol="0">
            <a:spAutoFit/>
          </a:bodyPr>
          <a:lstStyle/>
          <a:p>
            <a:r>
              <a:rPr lang="en-US" dirty="0"/>
              <a:t>Text Data </a:t>
            </a:r>
          </a:p>
          <a:p>
            <a:r>
              <a:rPr lang="en-US" dirty="0"/>
              <a:t> is often </a:t>
            </a:r>
          </a:p>
          <a:p>
            <a:r>
              <a:rPr lang="en-US" dirty="0"/>
              <a:t>Processed to </a:t>
            </a:r>
          </a:p>
          <a:p>
            <a:r>
              <a:rPr lang="en-US" dirty="0"/>
              <a:t>Generate </a:t>
            </a:r>
          </a:p>
          <a:p>
            <a:r>
              <a:rPr lang="en-US" dirty="0"/>
              <a:t>Features  like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223959" cy="1323439"/>
          </a:xfrm>
          <a:prstGeom prst="rect">
            <a:avLst/>
          </a:prstGeom>
          <a:noFill/>
        </p:spPr>
        <p:txBody>
          <a:bodyPr wrap="none" rtlCol="0">
            <a:spAutoFit/>
          </a:bodyPr>
          <a:lstStyle/>
          <a:p>
            <a:r>
              <a:rPr lang="en-US" sz="4000" dirty="0">
                <a:solidFill>
                  <a:schemeClr val="bg1"/>
                </a:solidFill>
              </a:rPr>
              <a:t>Count Vector</a:t>
            </a:r>
          </a:p>
          <a:p>
            <a:r>
              <a:rPr lang="en-US" sz="4000" dirty="0">
                <a:solidFill>
                  <a:schemeClr val="bg1"/>
                </a:solidFill>
              </a:rPr>
              <a:t>As Feature</a:t>
            </a:r>
          </a:p>
        </p:txBody>
      </p:sp>
      <p:sp>
        <p:nvSpPr>
          <p:cNvPr id="7" name="TextBox 6"/>
          <p:cNvSpPr txBox="1"/>
          <p:nvPr/>
        </p:nvSpPr>
        <p:spPr>
          <a:xfrm>
            <a:off x="3962548" y="285750"/>
            <a:ext cx="7010252" cy="4524315"/>
          </a:xfrm>
          <a:prstGeom prst="rect">
            <a:avLst/>
          </a:prstGeom>
          <a:noFill/>
        </p:spPr>
        <p:txBody>
          <a:bodyPr wrap="none" rtlCol="0">
            <a:spAutoFit/>
          </a:bodyPr>
          <a:lstStyle/>
          <a:p>
            <a:r>
              <a:rPr lang="en-US" sz="3600" dirty="0"/>
              <a:t>Count Vector is a matrix notation</a:t>
            </a:r>
          </a:p>
          <a:p>
            <a:r>
              <a:rPr lang="en-US" sz="3600" dirty="0"/>
              <a:t> of the dataset, in which rows</a:t>
            </a:r>
          </a:p>
          <a:p>
            <a:r>
              <a:rPr lang="en-US" sz="3600" dirty="0"/>
              <a:t> represent the documents in the </a:t>
            </a:r>
          </a:p>
          <a:p>
            <a:r>
              <a:rPr lang="en-US" sz="3600" dirty="0"/>
              <a:t>corpus, columns represent a term</a:t>
            </a:r>
          </a:p>
          <a:p>
            <a:r>
              <a:rPr lang="en-US" sz="3600" dirty="0"/>
              <a:t> from the corpus, and cells</a:t>
            </a:r>
          </a:p>
          <a:p>
            <a:r>
              <a:rPr lang="en-US" sz="3600" dirty="0"/>
              <a:t> represent the count of that </a:t>
            </a:r>
          </a:p>
          <a:p>
            <a:r>
              <a:rPr lang="en-US" sz="3600" dirty="0"/>
              <a:t>particular term in a particular</a:t>
            </a:r>
          </a:p>
          <a:p>
            <a:r>
              <a:rPr lang="en-US" sz="3600" dirty="0"/>
              <a:t> document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408032" cy="1938992"/>
          </a:xfrm>
          <a:prstGeom prst="rect">
            <a:avLst/>
          </a:prstGeom>
          <a:noFill/>
        </p:spPr>
        <p:txBody>
          <a:bodyPr wrap="none" rtlCol="0">
            <a:spAutoFit/>
          </a:bodyPr>
          <a:lstStyle/>
          <a:p>
            <a:r>
              <a:rPr lang="en-US" sz="4000" dirty="0">
                <a:solidFill>
                  <a:schemeClr val="bg1"/>
                </a:solidFill>
              </a:rPr>
              <a:t>TF-IDF</a:t>
            </a:r>
          </a:p>
          <a:p>
            <a:r>
              <a:rPr lang="en-US" sz="4000" dirty="0">
                <a:solidFill>
                  <a:schemeClr val="bg1"/>
                </a:solidFill>
              </a:rPr>
              <a:t> Vector as</a:t>
            </a:r>
          </a:p>
          <a:p>
            <a:r>
              <a:rPr lang="en-US" sz="4000" dirty="0">
                <a:solidFill>
                  <a:schemeClr val="bg1"/>
                </a:solidFill>
              </a:rPr>
              <a:t> Feature</a:t>
            </a:r>
          </a:p>
        </p:txBody>
      </p:sp>
      <p:sp>
        <p:nvSpPr>
          <p:cNvPr id="7" name="TextBox 6"/>
          <p:cNvSpPr txBox="1"/>
          <p:nvPr/>
        </p:nvSpPr>
        <p:spPr>
          <a:xfrm>
            <a:off x="4191000" y="0"/>
            <a:ext cx="6279283" cy="646331"/>
          </a:xfrm>
          <a:prstGeom prst="rect">
            <a:avLst/>
          </a:prstGeom>
          <a:noFill/>
        </p:spPr>
        <p:txBody>
          <a:bodyPr wrap="none" rtlCol="0">
            <a:spAutoFit/>
          </a:bodyPr>
          <a:lstStyle/>
          <a:p>
            <a:r>
              <a:rPr lang="en-US" b="1" i="1" dirty="0"/>
              <a:t>TF stands for Term Frequency: It calculates how frequently </a:t>
            </a:r>
          </a:p>
          <a:p>
            <a:r>
              <a:rPr lang="en-US" b="1" i="1" dirty="0"/>
              <a:t>a term appears in a document.</a:t>
            </a:r>
            <a:endParaRPr lang="en-US" b="1" dirty="0"/>
          </a:p>
        </p:txBody>
      </p:sp>
      <p:sp>
        <p:nvSpPr>
          <p:cNvPr id="8" name="TextBox 7"/>
          <p:cNvSpPr txBox="1"/>
          <p:nvPr/>
        </p:nvSpPr>
        <p:spPr>
          <a:xfrm>
            <a:off x="4267200" y="1733550"/>
            <a:ext cx="6457217" cy="646331"/>
          </a:xfrm>
          <a:prstGeom prst="rect">
            <a:avLst/>
          </a:prstGeom>
          <a:noFill/>
        </p:spPr>
        <p:txBody>
          <a:bodyPr wrap="none" rtlCol="0">
            <a:spAutoFit/>
          </a:bodyPr>
          <a:lstStyle/>
          <a:p>
            <a:r>
              <a:rPr lang="en-US" b="1" i="1" dirty="0"/>
              <a:t>IDF stands for Inverse Document Frequency: A word is not of</a:t>
            </a:r>
          </a:p>
          <a:p>
            <a:r>
              <a:rPr lang="en-US" b="1" i="1" dirty="0"/>
              <a:t> much use if it is present in all the documents</a:t>
            </a:r>
            <a:endParaRPr lang="en-US" b="1" dirty="0"/>
          </a:p>
        </p:txBody>
      </p:sp>
      <p:sp>
        <p:nvSpPr>
          <p:cNvPr id="9" name="TextBox 8"/>
          <p:cNvSpPr txBox="1"/>
          <p:nvPr/>
        </p:nvSpPr>
        <p:spPr>
          <a:xfrm>
            <a:off x="4343400" y="3790950"/>
            <a:ext cx="5881738" cy="369332"/>
          </a:xfrm>
          <a:prstGeom prst="rect">
            <a:avLst/>
          </a:prstGeom>
          <a:noFill/>
        </p:spPr>
        <p:txBody>
          <a:bodyPr wrap="none" rtlCol="0">
            <a:spAutoFit/>
          </a:bodyPr>
          <a:lstStyle/>
          <a:p>
            <a:r>
              <a:rPr lang="en-US" b="1" i="1" dirty="0"/>
              <a:t>TF-IDF – Term Frequency-Inverse Document Frequency </a:t>
            </a:r>
            <a:endParaRPr lang="en-US" b="1" dirty="0"/>
          </a:p>
        </p:txBody>
      </p:sp>
      <p:pic>
        <p:nvPicPr>
          <p:cNvPr id="1026" name="Picture 2" descr="C:\Users\USER\Desktop\5th sem files\Machine Learning\Project\004.JPG"/>
          <p:cNvPicPr>
            <a:picLocks noChangeAspect="1" noChangeArrowheads="1"/>
          </p:cNvPicPr>
          <p:nvPr/>
        </p:nvPicPr>
        <p:blipFill>
          <a:blip r:embed="rId3"/>
          <a:srcRect/>
          <a:stretch>
            <a:fillRect/>
          </a:stretch>
        </p:blipFill>
        <p:spPr bwMode="auto">
          <a:xfrm>
            <a:off x="4419600" y="819150"/>
            <a:ext cx="5309868" cy="609600"/>
          </a:xfrm>
          <a:prstGeom prst="rect">
            <a:avLst/>
          </a:prstGeom>
          <a:noFill/>
        </p:spPr>
      </p:pic>
      <p:pic>
        <p:nvPicPr>
          <p:cNvPr id="1027" name="Picture 3" descr="C:\Users\USER\Desktop\5th sem files\Machine Learning\Project\005.JPG"/>
          <p:cNvPicPr>
            <a:picLocks noChangeAspect="1" noChangeArrowheads="1"/>
          </p:cNvPicPr>
          <p:nvPr/>
        </p:nvPicPr>
        <p:blipFill>
          <a:blip r:embed="rId4"/>
          <a:srcRect/>
          <a:stretch>
            <a:fillRect/>
          </a:stretch>
        </p:blipFill>
        <p:spPr bwMode="auto">
          <a:xfrm>
            <a:off x="4572000" y="2724150"/>
            <a:ext cx="5111529" cy="487363"/>
          </a:xfrm>
          <a:prstGeom prst="rect">
            <a:avLst/>
          </a:prstGeom>
          <a:noFill/>
        </p:spPr>
      </p:pic>
      <p:pic>
        <p:nvPicPr>
          <p:cNvPr id="1028" name="Picture 4" descr="C:\Users\USER\Desktop\5th sem files\Machine Learning\Project\006.JPG"/>
          <p:cNvPicPr>
            <a:picLocks noChangeAspect="1" noChangeArrowheads="1"/>
          </p:cNvPicPr>
          <p:nvPr/>
        </p:nvPicPr>
        <p:blipFill>
          <a:blip r:embed="rId5"/>
          <a:srcRect/>
          <a:stretch>
            <a:fillRect/>
          </a:stretch>
        </p:blipFill>
        <p:spPr bwMode="auto">
          <a:xfrm>
            <a:off x="5562599" y="4324350"/>
            <a:ext cx="3333297" cy="563563"/>
          </a:xfrm>
          <a:prstGeom prst="rect">
            <a:avLst/>
          </a:prstGeom>
          <a:noFill/>
        </p:spPr>
      </p:pic>
      <p:sp>
        <p:nvSpPr>
          <p:cNvPr id="13" name="Right Arrow 12"/>
          <p:cNvSpPr/>
          <p:nvPr/>
        </p:nvSpPr>
        <p:spPr>
          <a:xfrm>
            <a:off x="3886200" y="133350"/>
            <a:ext cx="228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962400" y="1885950"/>
            <a:ext cx="228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962400" y="3867150"/>
            <a:ext cx="228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F1C1">
            <a:alpha val="85000"/>
          </a:srgbClr>
        </a:solidFill>
        <a:effectLst/>
      </p:bgPr>
    </p:bg>
    <p:spTree>
      <p:nvGrpSpPr>
        <p:cNvPr id="1" name=""/>
        <p:cNvGrpSpPr/>
        <p:nvPr/>
      </p:nvGrpSpPr>
      <p:grpSpPr>
        <a:xfrm>
          <a:off x="0" y="0"/>
          <a:ext cx="0" cy="0"/>
          <a:chOff x="0" y="0"/>
          <a:chExt cx="0" cy="0"/>
        </a:xfrm>
      </p:grpSpPr>
      <p:sp>
        <p:nvSpPr>
          <p:cNvPr id="2" name="Rectangle 1"/>
          <p:cNvSpPr/>
          <p:nvPr/>
        </p:nvSpPr>
        <p:spPr>
          <a:xfrm>
            <a:off x="0" y="0"/>
            <a:ext cx="3733800" cy="5143500"/>
          </a:xfrm>
          <a:prstGeom prst="rect">
            <a:avLst/>
          </a:prstGeom>
          <a:solidFill>
            <a:srgbClr val="AEBB9E">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rPr>
              <a:t>The </a:t>
            </a:r>
          </a:p>
          <a:p>
            <a:r>
              <a:rPr lang="en-US" sz="4800" dirty="0">
                <a:solidFill>
                  <a:schemeClr val="tx1"/>
                </a:solidFill>
              </a:rPr>
              <a:t>Algorithm</a:t>
            </a:r>
          </a:p>
        </p:txBody>
      </p:sp>
      <p:sp>
        <p:nvSpPr>
          <p:cNvPr id="4" name="Rounded Rectangle 3"/>
          <p:cNvSpPr/>
          <p:nvPr/>
        </p:nvSpPr>
        <p:spPr>
          <a:xfrm>
            <a:off x="152400" y="1581150"/>
            <a:ext cx="548640" cy="762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38200" y="1581150"/>
            <a:ext cx="548640" cy="76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64764" y="666750"/>
            <a:ext cx="7108036" cy="3785652"/>
          </a:xfrm>
          <a:prstGeom prst="rect">
            <a:avLst/>
          </a:prstGeom>
          <a:noFill/>
        </p:spPr>
        <p:txBody>
          <a:bodyPr wrap="square" rtlCol="0">
            <a:spAutoFit/>
          </a:bodyPr>
          <a:lstStyle/>
          <a:p>
            <a:pPr algn="just"/>
            <a:r>
              <a:rPr lang="en-US" sz="2400" dirty="0"/>
              <a:t>This section deals with training the classifier.</a:t>
            </a:r>
          </a:p>
          <a:p>
            <a:pPr algn="just"/>
            <a:r>
              <a:rPr lang="en-US" sz="2400" dirty="0"/>
              <a:t> Different classifiers were investigated to predict</a:t>
            </a:r>
          </a:p>
          <a:p>
            <a:pPr algn="just"/>
            <a:r>
              <a:rPr lang="en-US" sz="2400" dirty="0"/>
              <a:t> the class of the text. We explored specifically three</a:t>
            </a:r>
          </a:p>
          <a:p>
            <a:pPr algn="just"/>
            <a:r>
              <a:rPr lang="en-US" sz="2400" dirty="0"/>
              <a:t> different machine-learning algorithms</a:t>
            </a:r>
          </a:p>
          <a:p>
            <a:pPr algn="just"/>
            <a:endParaRPr lang="en-US" sz="2400" dirty="0"/>
          </a:p>
          <a:p>
            <a:pPr algn="just"/>
            <a:r>
              <a:rPr lang="en-US" sz="2400" dirty="0"/>
              <a:t> </a:t>
            </a:r>
            <a:r>
              <a:rPr lang="en-US" sz="2400" dirty="0">
                <a:sym typeface="Wingdings" pitchFamily="2" charset="2"/>
              </a:rPr>
              <a:t></a:t>
            </a:r>
            <a:r>
              <a:rPr lang="en-US" sz="2400" dirty="0"/>
              <a:t> Multinomial Naïve Bayes</a:t>
            </a:r>
          </a:p>
          <a:p>
            <a:pPr algn="just"/>
            <a:endParaRPr lang="en-US" sz="2400" dirty="0"/>
          </a:p>
          <a:p>
            <a:pPr algn="just"/>
            <a:r>
              <a:rPr lang="en-US" sz="2400" dirty="0"/>
              <a:t> </a:t>
            </a:r>
            <a:r>
              <a:rPr lang="en-US" sz="2400" dirty="0">
                <a:sym typeface="Wingdings" pitchFamily="2" charset="2"/>
              </a:rPr>
              <a:t></a:t>
            </a:r>
            <a:r>
              <a:rPr lang="en-US" sz="2400" dirty="0"/>
              <a:t>Passive Aggressive Classifier</a:t>
            </a:r>
          </a:p>
          <a:p>
            <a:pPr algn="just"/>
            <a:endParaRPr lang="en-US" sz="2400" dirty="0"/>
          </a:p>
          <a:p>
            <a:pPr algn="just"/>
            <a:r>
              <a:rPr lang="en-US" sz="2400" dirty="0"/>
              <a:t> </a:t>
            </a:r>
            <a:r>
              <a:rPr lang="en-US" sz="2400" dirty="0">
                <a:sym typeface="Wingdings" pitchFamily="2" charset="2"/>
              </a:rPr>
              <a:t></a:t>
            </a:r>
            <a:r>
              <a:rPr lang="en-US" sz="2400" dirty="0"/>
              <a:t>Linear Support Vector machines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996333" cy="1323439"/>
          </a:xfrm>
          <a:prstGeom prst="rect">
            <a:avLst/>
          </a:prstGeom>
          <a:noFill/>
        </p:spPr>
        <p:txBody>
          <a:bodyPr wrap="none" rtlCol="0">
            <a:spAutoFit/>
          </a:bodyPr>
          <a:lstStyle/>
          <a:p>
            <a:r>
              <a:rPr lang="en-US" sz="4000" dirty="0">
                <a:solidFill>
                  <a:schemeClr val="bg1"/>
                </a:solidFill>
              </a:rPr>
              <a:t>Naïve Bayes</a:t>
            </a:r>
          </a:p>
          <a:p>
            <a:endParaRPr lang="en-US" sz="4000" dirty="0">
              <a:solidFill>
                <a:schemeClr val="bg1"/>
              </a:solidFill>
            </a:endParaRPr>
          </a:p>
        </p:txBody>
      </p:sp>
      <p:sp>
        <p:nvSpPr>
          <p:cNvPr id="7" name="TextBox 6"/>
          <p:cNvSpPr txBox="1"/>
          <p:nvPr/>
        </p:nvSpPr>
        <p:spPr>
          <a:xfrm>
            <a:off x="3733800" y="0"/>
            <a:ext cx="3581399" cy="2246769"/>
          </a:xfrm>
          <a:prstGeom prst="rect">
            <a:avLst/>
          </a:prstGeom>
          <a:noFill/>
        </p:spPr>
        <p:txBody>
          <a:bodyPr wrap="square" rtlCol="0">
            <a:spAutoFit/>
          </a:bodyPr>
          <a:lstStyle/>
          <a:p>
            <a:r>
              <a:rPr lang="en-US" sz="2000" b="1" dirty="0"/>
              <a:t>This classification technique is based on Bayes theorem, which assumes that the presence of a particular feature in a class is </a:t>
            </a:r>
          </a:p>
          <a:p>
            <a:r>
              <a:rPr lang="en-US" sz="2000" b="1" dirty="0"/>
              <a:t>independent of the presence of any other feature. </a:t>
            </a:r>
          </a:p>
        </p:txBody>
      </p:sp>
      <p:pic>
        <p:nvPicPr>
          <p:cNvPr id="2050" name="Picture 2" descr="C:\Users\USER\Desktop\5th sem files\Machine Learning\Project\009.jpg"/>
          <p:cNvPicPr>
            <a:picLocks noChangeAspect="1" noChangeArrowheads="1"/>
          </p:cNvPicPr>
          <p:nvPr/>
        </p:nvPicPr>
        <p:blipFill>
          <a:blip r:embed="rId3"/>
          <a:srcRect/>
          <a:stretch>
            <a:fillRect/>
          </a:stretch>
        </p:blipFill>
        <p:spPr bwMode="auto">
          <a:xfrm>
            <a:off x="7391400" y="204062"/>
            <a:ext cx="3429000" cy="4832059"/>
          </a:xfrm>
          <a:prstGeom prst="rect">
            <a:avLst/>
          </a:prstGeom>
          <a:noFill/>
        </p:spPr>
      </p:pic>
      <p:pic>
        <p:nvPicPr>
          <p:cNvPr id="2052" name="Picture 4" descr="C:\Users\USER\Desktop\5th sem files\Machine Learning\Project\007.JPG"/>
          <p:cNvPicPr>
            <a:picLocks noChangeAspect="1" noChangeArrowheads="1"/>
          </p:cNvPicPr>
          <p:nvPr/>
        </p:nvPicPr>
        <p:blipFill>
          <a:blip r:embed="rId4"/>
          <a:srcRect/>
          <a:stretch>
            <a:fillRect/>
          </a:stretch>
        </p:blipFill>
        <p:spPr bwMode="auto">
          <a:xfrm>
            <a:off x="4495800" y="2419350"/>
            <a:ext cx="1729282" cy="579437"/>
          </a:xfrm>
          <a:prstGeom prst="rect">
            <a:avLst/>
          </a:prstGeom>
          <a:noFill/>
        </p:spPr>
      </p:pic>
      <p:pic>
        <p:nvPicPr>
          <p:cNvPr id="2053" name="Picture 5" descr="C:\Users\USER\Desktop\5th sem files\Machine Learning\Project\08.JPG"/>
          <p:cNvPicPr>
            <a:picLocks noChangeAspect="1" noChangeArrowheads="1"/>
          </p:cNvPicPr>
          <p:nvPr/>
        </p:nvPicPr>
        <p:blipFill>
          <a:blip r:embed="rId5"/>
          <a:srcRect/>
          <a:stretch>
            <a:fillRect/>
          </a:stretch>
        </p:blipFill>
        <p:spPr bwMode="auto">
          <a:xfrm>
            <a:off x="3886200" y="3486150"/>
            <a:ext cx="3429000" cy="121126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850460" cy="2554545"/>
          </a:xfrm>
          <a:prstGeom prst="rect">
            <a:avLst/>
          </a:prstGeom>
          <a:noFill/>
        </p:spPr>
        <p:txBody>
          <a:bodyPr wrap="none" rtlCol="0">
            <a:spAutoFit/>
          </a:bodyPr>
          <a:lstStyle/>
          <a:p>
            <a:r>
              <a:rPr lang="en-US" sz="4000" dirty="0">
                <a:solidFill>
                  <a:schemeClr val="bg1"/>
                </a:solidFill>
              </a:rPr>
              <a:t>Passive </a:t>
            </a:r>
          </a:p>
          <a:p>
            <a:r>
              <a:rPr lang="en-US" sz="4000" dirty="0">
                <a:solidFill>
                  <a:schemeClr val="bg1"/>
                </a:solidFill>
              </a:rPr>
              <a:t>Aggressive </a:t>
            </a:r>
          </a:p>
          <a:p>
            <a:r>
              <a:rPr lang="en-US" sz="4000" dirty="0">
                <a:solidFill>
                  <a:schemeClr val="bg1"/>
                </a:solidFill>
              </a:rPr>
              <a:t>Classifier</a:t>
            </a:r>
          </a:p>
          <a:p>
            <a:endParaRPr lang="en-US" sz="4000" dirty="0">
              <a:solidFill>
                <a:schemeClr val="bg1"/>
              </a:solidFill>
            </a:endParaRPr>
          </a:p>
        </p:txBody>
      </p:sp>
      <p:sp>
        <p:nvSpPr>
          <p:cNvPr id="7" name="TextBox 6"/>
          <p:cNvSpPr txBox="1"/>
          <p:nvPr/>
        </p:nvSpPr>
        <p:spPr>
          <a:xfrm>
            <a:off x="3886200" y="285750"/>
            <a:ext cx="3200400" cy="4401205"/>
          </a:xfrm>
          <a:prstGeom prst="rect">
            <a:avLst/>
          </a:prstGeom>
          <a:noFill/>
        </p:spPr>
        <p:txBody>
          <a:bodyPr wrap="square" rtlCol="0">
            <a:spAutoFit/>
          </a:bodyPr>
          <a:lstStyle/>
          <a:p>
            <a:pPr>
              <a:buFont typeface="Arial" pitchFamily="34" charset="0"/>
              <a:buChar char="•"/>
            </a:pPr>
            <a:r>
              <a:rPr lang="en-US" sz="2000" b="1" dirty="0"/>
              <a:t>The Passive Aggressive Algorithm is an online algorithm; ideal  for classifying massive streams of data (e.g. twitter). </a:t>
            </a:r>
          </a:p>
          <a:p>
            <a:endParaRPr lang="en-US" sz="2000" b="1" dirty="0"/>
          </a:p>
          <a:p>
            <a:pPr>
              <a:buFont typeface="Arial" pitchFamily="34" charset="0"/>
              <a:buChar char="•"/>
            </a:pPr>
            <a:r>
              <a:rPr lang="en-US" sz="2000" b="1" dirty="0"/>
              <a:t>It is easy to implement and very fast.</a:t>
            </a:r>
          </a:p>
          <a:p>
            <a:endParaRPr lang="en-US" sz="2000" b="1" dirty="0"/>
          </a:p>
          <a:p>
            <a:pPr>
              <a:buFont typeface="Arial" pitchFamily="34" charset="0"/>
              <a:buChar char="•"/>
            </a:pPr>
            <a:r>
              <a:rPr lang="en-US" sz="2000" b="1" dirty="0"/>
              <a:t> It works by taking an example,  learning from it and then throwing it away. </a:t>
            </a:r>
          </a:p>
        </p:txBody>
      </p:sp>
      <p:pic>
        <p:nvPicPr>
          <p:cNvPr id="3074" name="Picture 2" descr="C:\Users\USER\Desktop\5th sem files\Machine Learning\Project\011.jpg"/>
          <p:cNvPicPr>
            <a:picLocks noChangeAspect="1" noChangeArrowheads="1"/>
          </p:cNvPicPr>
          <p:nvPr/>
        </p:nvPicPr>
        <p:blipFill>
          <a:blip r:embed="rId3"/>
          <a:srcRect/>
          <a:stretch>
            <a:fillRect/>
          </a:stretch>
        </p:blipFill>
        <p:spPr bwMode="auto">
          <a:xfrm>
            <a:off x="7162800" y="201706"/>
            <a:ext cx="3657600" cy="484094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381000" y="10477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 y="1352550"/>
            <a:ext cx="3411511" cy="1815882"/>
          </a:xfrm>
          <a:prstGeom prst="rect">
            <a:avLst/>
          </a:prstGeom>
          <a:noFill/>
        </p:spPr>
        <p:txBody>
          <a:bodyPr wrap="none" rtlCol="0">
            <a:spAutoFit/>
          </a:bodyPr>
          <a:lstStyle/>
          <a:p>
            <a:r>
              <a:rPr lang="en-US" sz="3600" dirty="0">
                <a:solidFill>
                  <a:schemeClr val="bg1"/>
                </a:solidFill>
              </a:rPr>
              <a:t>Linear Support</a:t>
            </a:r>
          </a:p>
          <a:p>
            <a:r>
              <a:rPr lang="en-US" sz="3600" dirty="0">
                <a:solidFill>
                  <a:schemeClr val="bg1"/>
                </a:solidFill>
              </a:rPr>
              <a:t>Vector Machine</a:t>
            </a:r>
          </a:p>
          <a:p>
            <a:endParaRPr lang="en-US" sz="4000" dirty="0">
              <a:solidFill>
                <a:schemeClr val="bg1"/>
              </a:solidFill>
            </a:endParaRPr>
          </a:p>
        </p:txBody>
      </p:sp>
      <p:sp>
        <p:nvSpPr>
          <p:cNvPr id="7" name="TextBox 6"/>
          <p:cNvSpPr txBox="1"/>
          <p:nvPr/>
        </p:nvSpPr>
        <p:spPr>
          <a:xfrm>
            <a:off x="3886201" y="285750"/>
            <a:ext cx="3505199" cy="4401205"/>
          </a:xfrm>
          <a:prstGeom prst="rect">
            <a:avLst/>
          </a:prstGeom>
          <a:noFill/>
        </p:spPr>
        <p:txBody>
          <a:bodyPr wrap="square" rtlCol="0">
            <a:spAutoFit/>
          </a:bodyPr>
          <a:lstStyle/>
          <a:p>
            <a:pPr>
              <a:buFont typeface="Arial" pitchFamily="34" charset="0"/>
              <a:buChar char="•"/>
            </a:pPr>
            <a:r>
              <a:rPr lang="en-US" sz="2000" b="1" dirty="0"/>
              <a:t>In this algorithm, each data item is plotted as a point in </a:t>
            </a:r>
          </a:p>
          <a:p>
            <a:r>
              <a:rPr lang="en-US" sz="2000" b="1" dirty="0"/>
              <a:t>n-dimensional space (n is the number of features). </a:t>
            </a:r>
          </a:p>
          <a:p>
            <a:pPr>
              <a:buFont typeface="Arial" pitchFamily="34" charset="0"/>
              <a:buChar char="•"/>
            </a:pPr>
            <a:r>
              <a:rPr lang="en-US" sz="2000" b="1" dirty="0"/>
              <a:t>Values of each feature are the value of each co-ordinate. It specifically</a:t>
            </a:r>
          </a:p>
          <a:p>
            <a:r>
              <a:rPr lang="en-US" sz="2000" b="1" dirty="0"/>
              <a:t> extracts a best possible  hyper-plane or a set of hyper-planes in a high dimensional space that segregates two classes. </a:t>
            </a:r>
          </a:p>
          <a:p>
            <a:pPr>
              <a:buFont typeface="Arial" pitchFamily="34" charset="0"/>
              <a:buChar char="•"/>
            </a:pPr>
            <a:r>
              <a:rPr lang="en-US" sz="2000" b="1" dirty="0"/>
              <a:t>Linear kernel was used for SVM in this work.  </a:t>
            </a:r>
          </a:p>
        </p:txBody>
      </p:sp>
      <p:pic>
        <p:nvPicPr>
          <p:cNvPr id="2" name="Picture 2" descr="C:\Users\USER\Desktop\5th sem files\Machine Learning\Project\010.jpg"/>
          <p:cNvPicPr>
            <a:picLocks noChangeAspect="1" noChangeArrowheads="1"/>
          </p:cNvPicPr>
          <p:nvPr/>
        </p:nvPicPr>
        <p:blipFill>
          <a:blip r:embed="rId3"/>
          <a:srcRect/>
          <a:stretch>
            <a:fillRect/>
          </a:stretch>
        </p:blipFill>
        <p:spPr bwMode="auto">
          <a:xfrm>
            <a:off x="7391400" y="219705"/>
            <a:ext cx="3415426" cy="471424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381000" y="1123950"/>
            <a:ext cx="2959465" cy="769441"/>
          </a:xfrm>
          <a:prstGeom prst="rect">
            <a:avLst/>
          </a:prstGeom>
          <a:noFill/>
        </p:spPr>
        <p:txBody>
          <a:bodyPr wrap="none" rtlCol="0">
            <a:spAutoFit/>
          </a:bodyPr>
          <a:lstStyle/>
          <a:p>
            <a:r>
              <a:rPr lang="en-US" sz="4400" dirty="0">
                <a:solidFill>
                  <a:schemeClr val="bg1"/>
                </a:solidFill>
              </a:rPr>
              <a:t>Motivation</a:t>
            </a:r>
          </a:p>
        </p:txBody>
      </p:sp>
      <p:sp>
        <p:nvSpPr>
          <p:cNvPr id="5" name="Rectangle 4"/>
          <p:cNvSpPr/>
          <p:nvPr/>
        </p:nvSpPr>
        <p:spPr>
          <a:xfrm>
            <a:off x="533400" y="742951"/>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438150"/>
            <a:ext cx="5105400" cy="3785652"/>
          </a:xfrm>
          <a:prstGeom prst="rect">
            <a:avLst/>
          </a:prstGeom>
          <a:noFill/>
        </p:spPr>
        <p:txBody>
          <a:bodyPr wrap="square" rtlCol="0">
            <a:spAutoFit/>
          </a:bodyPr>
          <a:lstStyle/>
          <a:p>
            <a:r>
              <a:rPr lang="en-US" sz="2000" dirty="0"/>
              <a:t>⧫ Fake news encapsulates pieces of news that may be hoaxes and is generally spread through social media and other online media.</a:t>
            </a:r>
          </a:p>
          <a:p>
            <a:endParaRPr lang="en-US" sz="2000" dirty="0"/>
          </a:p>
          <a:p>
            <a:r>
              <a:rPr lang="en-US" sz="2000" dirty="0"/>
              <a:t>⧫ This is often done to further or impose certain ideas and is often achieved with political agendas.</a:t>
            </a:r>
          </a:p>
          <a:p>
            <a:endParaRPr lang="en-US" sz="2000" dirty="0"/>
          </a:p>
          <a:p>
            <a:r>
              <a:rPr lang="en-US" sz="2000" dirty="0"/>
              <a:t>⧫ With so much false information, consumers are skeptical and it erodes the trust they should have in the media.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F1C1">
            <a:alpha val="85000"/>
          </a:srgbClr>
        </a:solidFill>
        <a:effectLst/>
      </p:bgPr>
    </p:bg>
    <p:spTree>
      <p:nvGrpSpPr>
        <p:cNvPr id="1" name=""/>
        <p:cNvGrpSpPr/>
        <p:nvPr/>
      </p:nvGrpSpPr>
      <p:grpSpPr>
        <a:xfrm>
          <a:off x="0" y="0"/>
          <a:ext cx="0" cy="0"/>
          <a:chOff x="0" y="0"/>
          <a:chExt cx="0" cy="0"/>
        </a:xfrm>
      </p:grpSpPr>
      <p:sp>
        <p:nvSpPr>
          <p:cNvPr id="2" name="Rectangle 1"/>
          <p:cNvSpPr/>
          <p:nvPr/>
        </p:nvSpPr>
        <p:spPr>
          <a:xfrm>
            <a:off x="0" y="0"/>
            <a:ext cx="3733800" cy="5143500"/>
          </a:xfrm>
          <a:prstGeom prst="rect">
            <a:avLst/>
          </a:prstGeom>
          <a:solidFill>
            <a:srgbClr val="AEBB9E">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tx1"/>
                </a:solidFill>
              </a:rPr>
              <a:t>Metrics to</a:t>
            </a:r>
          </a:p>
          <a:p>
            <a:r>
              <a:rPr lang="en-US" sz="4400" dirty="0">
                <a:solidFill>
                  <a:schemeClr val="tx1"/>
                </a:solidFill>
              </a:rPr>
              <a:t>Access </a:t>
            </a:r>
          </a:p>
          <a:p>
            <a:r>
              <a:rPr lang="en-US" sz="4400" dirty="0">
                <a:solidFill>
                  <a:schemeClr val="tx1"/>
                </a:solidFill>
              </a:rPr>
              <a:t>Performance</a:t>
            </a:r>
          </a:p>
        </p:txBody>
      </p:sp>
      <p:sp>
        <p:nvSpPr>
          <p:cNvPr id="4" name="Rounded Rectangle 3"/>
          <p:cNvSpPr/>
          <p:nvPr/>
        </p:nvSpPr>
        <p:spPr>
          <a:xfrm>
            <a:off x="152400" y="1352550"/>
            <a:ext cx="548640" cy="762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38200" y="1352550"/>
            <a:ext cx="548640" cy="76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45153" y="209550"/>
            <a:ext cx="7625806" cy="1569660"/>
          </a:xfrm>
          <a:prstGeom prst="rect">
            <a:avLst/>
          </a:prstGeom>
          <a:noFill/>
        </p:spPr>
        <p:txBody>
          <a:bodyPr wrap="none" rtlCol="0">
            <a:spAutoFit/>
          </a:bodyPr>
          <a:lstStyle/>
          <a:p>
            <a:pPr algn="just"/>
            <a:r>
              <a:rPr lang="en-US" sz="2400" dirty="0"/>
              <a:t>We have explored some of the most significant metrics</a:t>
            </a:r>
          </a:p>
          <a:p>
            <a:pPr algn="just"/>
            <a:r>
              <a:rPr lang="en-US" sz="2400" dirty="0"/>
              <a:t> by which a machine learning model performance</a:t>
            </a:r>
          </a:p>
          <a:p>
            <a:pPr algn="just"/>
            <a:r>
              <a:rPr lang="en-US" sz="2400" dirty="0"/>
              <a:t> is measured. These metrics measures how well </a:t>
            </a:r>
          </a:p>
          <a:p>
            <a:pPr algn="just"/>
            <a:r>
              <a:rPr lang="en-US" sz="2400" dirty="0"/>
              <a:t>our model is able to classify or evaluate predictions. </a:t>
            </a:r>
          </a:p>
        </p:txBody>
      </p:sp>
      <p:graphicFrame>
        <p:nvGraphicFramePr>
          <p:cNvPr id="7" name="Diagram 6"/>
          <p:cNvGraphicFramePr/>
          <p:nvPr>
            <p:extLst>
              <p:ext uri="{D42A27DB-BD31-4B8C-83A1-F6EECF244321}">
                <p14:modId xmlns:p14="http://schemas.microsoft.com/office/powerpoint/2010/main" val="595874925"/>
              </p:ext>
            </p:extLst>
          </p:nvPr>
        </p:nvGraphicFramePr>
        <p:xfrm>
          <a:off x="3810000" y="1276350"/>
          <a:ext cx="66294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238387" cy="1938992"/>
          </a:xfrm>
          <a:prstGeom prst="rect">
            <a:avLst/>
          </a:prstGeom>
          <a:noFill/>
        </p:spPr>
        <p:txBody>
          <a:bodyPr wrap="none" rtlCol="0">
            <a:spAutoFit/>
          </a:bodyPr>
          <a:lstStyle/>
          <a:p>
            <a:r>
              <a:rPr lang="en-US" sz="4000" dirty="0">
                <a:solidFill>
                  <a:schemeClr val="bg1"/>
                </a:solidFill>
              </a:rPr>
              <a:t>Classification</a:t>
            </a:r>
          </a:p>
          <a:p>
            <a:r>
              <a:rPr lang="en-US" sz="4000" dirty="0">
                <a:solidFill>
                  <a:schemeClr val="bg1"/>
                </a:solidFill>
              </a:rPr>
              <a:t>Accuracy</a:t>
            </a:r>
          </a:p>
          <a:p>
            <a:endParaRPr lang="en-US" sz="4000" dirty="0">
              <a:solidFill>
                <a:schemeClr val="bg1"/>
              </a:solidFill>
            </a:endParaRPr>
          </a:p>
        </p:txBody>
      </p:sp>
      <p:sp>
        <p:nvSpPr>
          <p:cNvPr id="7" name="TextBox 6"/>
          <p:cNvSpPr txBox="1"/>
          <p:nvPr/>
        </p:nvSpPr>
        <p:spPr>
          <a:xfrm>
            <a:off x="3810000" y="0"/>
            <a:ext cx="6324600" cy="2031325"/>
          </a:xfrm>
          <a:prstGeom prst="rect">
            <a:avLst/>
          </a:prstGeom>
          <a:noFill/>
        </p:spPr>
        <p:txBody>
          <a:bodyPr wrap="square" rtlCol="0">
            <a:spAutoFit/>
          </a:bodyPr>
          <a:lstStyle/>
          <a:p>
            <a:pPr algn="just"/>
            <a:r>
              <a:rPr lang="en-US" b="1" dirty="0"/>
              <a:t>It is the most common evaluation metric for classification problems. It is defined as the number of correct predication as against the number of total predictions. However, this metric alone cannot give enough information to decide whether the model is a good one or not. It is suitable when there are equal numbers of observation in every class. </a:t>
            </a:r>
          </a:p>
        </p:txBody>
      </p:sp>
      <p:pic>
        <p:nvPicPr>
          <p:cNvPr id="13314" name="Picture 2" descr="C:\Users\USER\Desktop\5th sem files\Machine Learning\Project\Classification-Accuracy-is-Not-Enough-More-Performance-Measures-dNiDWABz3Ssr2M.jpg"/>
          <p:cNvPicPr>
            <a:picLocks noChangeAspect="1" noChangeArrowheads="1"/>
          </p:cNvPicPr>
          <p:nvPr/>
        </p:nvPicPr>
        <p:blipFill>
          <a:blip r:embed="rId3"/>
          <a:srcRect/>
          <a:stretch>
            <a:fillRect/>
          </a:stretch>
        </p:blipFill>
        <p:spPr bwMode="auto">
          <a:xfrm>
            <a:off x="6172200" y="1941538"/>
            <a:ext cx="4800600" cy="320196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553904" cy="1938992"/>
          </a:xfrm>
          <a:prstGeom prst="rect">
            <a:avLst/>
          </a:prstGeom>
          <a:noFill/>
        </p:spPr>
        <p:txBody>
          <a:bodyPr wrap="none" rtlCol="0">
            <a:spAutoFit/>
          </a:bodyPr>
          <a:lstStyle/>
          <a:p>
            <a:r>
              <a:rPr lang="en-US" sz="4000" dirty="0">
                <a:solidFill>
                  <a:schemeClr val="bg1"/>
                </a:solidFill>
              </a:rPr>
              <a:t>Confusion</a:t>
            </a:r>
          </a:p>
          <a:p>
            <a:r>
              <a:rPr lang="en-US" sz="4000" dirty="0">
                <a:solidFill>
                  <a:schemeClr val="bg1"/>
                </a:solidFill>
              </a:rPr>
              <a:t>Matrix</a:t>
            </a:r>
          </a:p>
          <a:p>
            <a:endParaRPr lang="en-US" sz="4000" dirty="0">
              <a:solidFill>
                <a:schemeClr val="bg1"/>
              </a:solidFill>
            </a:endParaRPr>
          </a:p>
        </p:txBody>
      </p:sp>
      <p:sp>
        <p:nvSpPr>
          <p:cNvPr id="7" name="TextBox 6"/>
          <p:cNvSpPr txBox="1"/>
          <p:nvPr/>
        </p:nvSpPr>
        <p:spPr>
          <a:xfrm>
            <a:off x="4114800" y="742951"/>
            <a:ext cx="4267200" cy="2308324"/>
          </a:xfrm>
          <a:prstGeom prst="rect">
            <a:avLst/>
          </a:prstGeom>
          <a:noFill/>
        </p:spPr>
        <p:txBody>
          <a:bodyPr wrap="square" rtlCol="0">
            <a:spAutoFit/>
          </a:bodyPr>
          <a:lstStyle/>
          <a:p>
            <a:pPr algn="just"/>
            <a:r>
              <a:rPr lang="en-US" dirty="0"/>
              <a:t>It is also known as Error matrix, which is a table representation that shows the performance of the model. It is special kind of Contingency table having two dimensions- “actual”, labeled on x-axis and “predicted” on y-axis. The cells of the table are the number of predictions made by the algorithm. </a:t>
            </a:r>
          </a:p>
        </p:txBody>
      </p:sp>
      <p:pic>
        <p:nvPicPr>
          <p:cNvPr id="5122" name="Picture 2" descr="C:\Users\USER\Desktop\5th sem files\Machine Learning\Project\012.JPG"/>
          <p:cNvPicPr>
            <a:picLocks noChangeAspect="1" noChangeArrowheads="1"/>
          </p:cNvPicPr>
          <p:nvPr/>
        </p:nvPicPr>
        <p:blipFill>
          <a:blip r:embed="rId3"/>
          <a:srcRect/>
          <a:stretch>
            <a:fillRect/>
          </a:stretch>
        </p:blipFill>
        <p:spPr bwMode="auto">
          <a:xfrm>
            <a:off x="6458247" y="2952750"/>
            <a:ext cx="4514554" cy="20351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238387" cy="1938992"/>
          </a:xfrm>
          <a:prstGeom prst="rect">
            <a:avLst/>
          </a:prstGeom>
          <a:noFill/>
        </p:spPr>
        <p:txBody>
          <a:bodyPr wrap="none" rtlCol="0">
            <a:spAutoFit/>
          </a:bodyPr>
          <a:lstStyle/>
          <a:p>
            <a:r>
              <a:rPr lang="en-US" sz="4000" dirty="0">
                <a:solidFill>
                  <a:schemeClr val="bg1"/>
                </a:solidFill>
              </a:rPr>
              <a:t>Classification</a:t>
            </a:r>
          </a:p>
          <a:p>
            <a:r>
              <a:rPr lang="en-US" sz="4000" dirty="0">
                <a:solidFill>
                  <a:schemeClr val="bg1"/>
                </a:solidFill>
              </a:rPr>
              <a:t>Report</a:t>
            </a:r>
          </a:p>
          <a:p>
            <a:endParaRPr lang="en-US" sz="4000" dirty="0">
              <a:solidFill>
                <a:schemeClr val="bg1"/>
              </a:solidFill>
            </a:endParaRPr>
          </a:p>
        </p:txBody>
      </p:sp>
      <p:sp>
        <p:nvSpPr>
          <p:cNvPr id="7" name="TextBox 6"/>
          <p:cNvSpPr txBox="1"/>
          <p:nvPr/>
        </p:nvSpPr>
        <p:spPr>
          <a:xfrm>
            <a:off x="4191000" y="0"/>
            <a:ext cx="6781800" cy="914400"/>
          </a:xfrm>
          <a:prstGeom prst="rect">
            <a:avLst/>
          </a:prstGeom>
          <a:noFill/>
        </p:spPr>
        <p:txBody>
          <a:bodyPr wrap="square" rtlCol="0">
            <a:spAutoFit/>
          </a:bodyPr>
          <a:lstStyle/>
          <a:p>
            <a:r>
              <a:rPr lang="en-US" i="1" dirty="0"/>
              <a:t>Precision: Precision is the ratio of correctly predicted positive instances</a:t>
            </a:r>
          </a:p>
          <a:p>
            <a:r>
              <a:rPr lang="en-US" i="1" dirty="0"/>
              <a:t> to the total predicted positive instances. High precision means low False Positive rate </a:t>
            </a:r>
            <a:endParaRPr lang="en-US" dirty="0"/>
          </a:p>
        </p:txBody>
      </p:sp>
      <p:sp>
        <p:nvSpPr>
          <p:cNvPr id="8" name="TextBox 7"/>
          <p:cNvSpPr txBox="1"/>
          <p:nvPr/>
        </p:nvSpPr>
        <p:spPr>
          <a:xfrm>
            <a:off x="4191000" y="1733550"/>
            <a:ext cx="6400800" cy="646331"/>
          </a:xfrm>
          <a:prstGeom prst="rect">
            <a:avLst/>
          </a:prstGeom>
          <a:noFill/>
        </p:spPr>
        <p:txBody>
          <a:bodyPr wrap="square" rtlCol="0">
            <a:spAutoFit/>
          </a:bodyPr>
          <a:lstStyle/>
          <a:p>
            <a:r>
              <a:rPr lang="en-US" i="1" dirty="0"/>
              <a:t>Recall (Sensitivity): Recall is the ratio of correctly predicted positive instances to the all instances in actual class - Yes.  </a:t>
            </a:r>
            <a:endParaRPr lang="en-US" dirty="0"/>
          </a:p>
        </p:txBody>
      </p:sp>
      <p:sp>
        <p:nvSpPr>
          <p:cNvPr id="9" name="TextBox 8"/>
          <p:cNvSpPr txBox="1"/>
          <p:nvPr/>
        </p:nvSpPr>
        <p:spPr>
          <a:xfrm>
            <a:off x="4114800" y="3333750"/>
            <a:ext cx="6629400" cy="923330"/>
          </a:xfrm>
          <a:prstGeom prst="rect">
            <a:avLst/>
          </a:prstGeom>
          <a:noFill/>
        </p:spPr>
        <p:txBody>
          <a:bodyPr wrap="square" rtlCol="0">
            <a:spAutoFit/>
          </a:bodyPr>
          <a:lstStyle/>
          <a:p>
            <a:r>
              <a:rPr lang="en-US" i="1" dirty="0"/>
              <a:t>F1-Score: It is the weighted average of Precision and Recall.</a:t>
            </a:r>
          </a:p>
          <a:p>
            <a:r>
              <a:rPr lang="en-US" i="1" dirty="0"/>
              <a:t> Therefore, it takes into consideration both false positives and false negatives . </a:t>
            </a:r>
            <a:endParaRPr lang="en-US" dirty="0"/>
          </a:p>
        </p:txBody>
      </p:sp>
      <p:pic>
        <p:nvPicPr>
          <p:cNvPr id="6146" name="Picture 2" descr="C:\Users\USER\Desktop\5th sem files\Machine Learning\Project\013.JPG"/>
          <p:cNvPicPr>
            <a:picLocks noChangeAspect="1" noChangeArrowheads="1"/>
          </p:cNvPicPr>
          <p:nvPr/>
        </p:nvPicPr>
        <p:blipFill>
          <a:blip r:embed="rId3"/>
          <a:srcRect/>
          <a:stretch>
            <a:fillRect/>
          </a:stretch>
        </p:blipFill>
        <p:spPr bwMode="auto">
          <a:xfrm>
            <a:off x="5791200" y="742950"/>
            <a:ext cx="2438400" cy="884201"/>
          </a:xfrm>
          <a:prstGeom prst="rect">
            <a:avLst/>
          </a:prstGeom>
          <a:noFill/>
        </p:spPr>
      </p:pic>
      <p:pic>
        <p:nvPicPr>
          <p:cNvPr id="6147" name="Picture 3" descr="C:\Users\USER\Desktop\5th sem files\Machine Learning\Project\014.JPG"/>
          <p:cNvPicPr>
            <a:picLocks noChangeAspect="1" noChangeArrowheads="1"/>
          </p:cNvPicPr>
          <p:nvPr/>
        </p:nvPicPr>
        <p:blipFill>
          <a:blip r:embed="rId4"/>
          <a:srcRect/>
          <a:stretch>
            <a:fillRect/>
          </a:stretch>
        </p:blipFill>
        <p:spPr bwMode="auto">
          <a:xfrm>
            <a:off x="5943600" y="2419350"/>
            <a:ext cx="2209800" cy="875982"/>
          </a:xfrm>
          <a:prstGeom prst="rect">
            <a:avLst/>
          </a:prstGeom>
          <a:noFill/>
        </p:spPr>
      </p:pic>
      <p:pic>
        <p:nvPicPr>
          <p:cNvPr id="6148" name="Picture 4" descr="C:\Users\USER\Desktop\5th sem files\Machine Learning\Project\015.JPG"/>
          <p:cNvPicPr>
            <a:picLocks noChangeAspect="1" noChangeArrowheads="1"/>
          </p:cNvPicPr>
          <p:nvPr/>
        </p:nvPicPr>
        <p:blipFill>
          <a:blip r:embed="rId5"/>
          <a:srcRect/>
          <a:stretch>
            <a:fillRect/>
          </a:stretch>
        </p:blipFill>
        <p:spPr bwMode="auto">
          <a:xfrm>
            <a:off x="5181600" y="4324350"/>
            <a:ext cx="4237358" cy="677863"/>
          </a:xfrm>
          <a:prstGeom prst="rect">
            <a:avLst/>
          </a:prstGeom>
          <a:noFill/>
        </p:spPr>
      </p:pic>
      <p:sp>
        <p:nvSpPr>
          <p:cNvPr id="12" name="Right Arrow 11"/>
          <p:cNvSpPr/>
          <p:nvPr/>
        </p:nvSpPr>
        <p:spPr>
          <a:xfrm>
            <a:off x="3886200" y="133350"/>
            <a:ext cx="228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886200" y="1885950"/>
            <a:ext cx="228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886200" y="3486150"/>
            <a:ext cx="228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EF1C1">
            <a:alpha val="86000"/>
          </a:srgbClr>
        </a:solidFill>
        <a:effectLst/>
      </p:bgPr>
    </p:bg>
    <p:spTree>
      <p:nvGrpSpPr>
        <p:cNvPr id="1" name=""/>
        <p:cNvGrpSpPr/>
        <p:nvPr/>
      </p:nvGrpSpPr>
      <p:grpSpPr>
        <a:xfrm>
          <a:off x="0" y="0"/>
          <a:ext cx="0" cy="0"/>
          <a:chOff x="0" y="0"/>
          <a:chExt cx="0" cy="0"/>
        </a:xfrm>
      </p:grpSpPr>
      <p:sp>
        <p:nvSpPr>
          <p:cNvPr id="2" name="Rectangle 1"/>
          <p:cNvSpPr/>
          <p:nvPr/>
        </p:nvSpPr>
        <p:spPr>
          <a:xfrm>
            <a:off x="0" y="0"/>
            <a:ext cx="3733800" cy="5143500"/>
          </a:xfrm>
          <a:prstGeom prst="rect">
            <a:avLst/>
          </a:prstGeom>
          <a:solidFill>
            <a:srgbClr val="AEBB9E">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tx1"/>
                </a:solidFill>
              </a:rPr>
              <a:t>Result and</a:t>
            </a:r>
          </a:p>
          <a:p>
            <a:r>
              <a:rPr lang="en-US" sz="4400" dirty="0">
                <a:solidFill>
                  <a:schemeClr val="tx1"/>
                </a:solidFill>
              </a:rPr>
              <a:t>Analysis</a:t>
            </a:r>
          </a:p>
        </p:txBody>
      </p:sp>
      <p:sp>
        <p:nvSpPr>
          <p:cNvPr id="4" name="Rounded Rectangle 3"/>
          <p:cNvSpPr/>
          <p:nvPr/>
        </p:nvSpPr>
        <p:spPr>
          <a:xfrm>
            <a:off x="152400" y="1352550"/>
            <a:ext cx="548640" cy="762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38200" y="1352550"/>
            <a:ext cx="548640" cy="76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43400" y="209550"/>
            <a:ext cx="5486400" cy="1477328"/>
          </a:xfrm>
          <a:prstGeom prst="rect">
            <a:avLst/>
          </a:prstGeom>
        </p:spPr>
        <p:txBody>
          <a:bodyPr wrap="square">
            <a:spAutoFit/>
          </a:bodyPr>
          <a:lstStyle/>
          <a:p>
            <a:pPr>
              <a:buFont typeface="Arial" pitchFamily="34" charset="0"/>
              <a:buChar char="•"/>
            </a:pPr>
            <a:r>
              <a:rPr lang="en-US" dirty="0"/>
              <a:t>Experiments were performed using the above algorithms using Vector features- Count Vectors and </a:t>
            </a:r>
            <a:r>
              <a:rPr lang="en-US" dirty="0" err="1"/>
              <a:t>Tf-Idf</a:t>
            </a:r>
            <a:r>
              <a:rPr lang="en-US" dirty="0"/>
              <a:t> vectors at Word level and N  gram-level. Accuracy was noted for all models. </a:t>
            </a:r>
          </a:p>
          <a:p>
            <a:r>
              <a:rPr lang="en-US" dirty="0"/>
              <a:t> </a:t>
            </a:r>
          </a:p>
        </p:txBody>
      </p:sp>
      <p:sp>
        <p:nvSpPr>
          <p:cNvPr id="8" name="Rectangle 7"/>
          <p:cNvSpPr/>
          <p:nvPr/>
        </p:nvSpPr>
        <p:spPr>
          <a:xfrm>
            <a:off x="4343400" y="1428750"/>
            <a:ext cx="5486400" cy="646331"/>
          </a:xfrm>
          <a:prstGeom prst="rect">
            <a:avLst/>
          </a:prstGeom>
        </p:spPr>
        <p:txBody>
          <a:bodyPr>
            <a:spAutoFit/>
          </a:bodyPr>
          <a:lstStyle/>
          <a:p>
            <a:pPr>
              <a:buFont typeface="Arial" pitchFamily="34" charset="0"/>
              <a:buChar char="•"/>
            </a:pPr>
            <a:r>
              <a:rPr lang="en-US" dirty="0"/>
              <a:t>We applied text classification on the articles body in two different publicly available datasets </a:t>
            </a:r>
          </a:p>
        </p:txBody>
      </p:sp>
      <p:pic>
        <p:nvPicPr>
          <p:cNvPr id="14338" name="Picture 2" descr="C:\Users\USER\Desktop\5th sem files\Machine Learning\Project\A-Practical-Guide-for-Data-Analysis-with-Pandas-by-Soner--8qbQxgoaWQQxM.jpg"/>
          <p:cNvPicPr>
            <a:picLocks noChangeAspect="1" noChangeArrowheads="1"/>
          </p:cNvPicPr>
          <p:nvPr/>
        </p:nvPicPr>
        <p:blipFill>
          <a:blip r:embed="rId2"/>
          <a:srcRect/>
          <a:stretch>
            <a:fillRect/>
          </a:stretch>
        </p:blipFill>
        <p:spPr bwMode="auto">
          <a:xfrm>
            <a:off x="6019800" y="2190750"/>
            <a:ext cx="4813300" cy="29527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315331" cy="3170099"/>
          </a:xfrm>
          <a:prstGeom prst="rect">
            <a:avLst/>
          </a:prstGeom>
          <a:noFill/>
        </p:spPr>
        <p:txBody>
          <a:bodyPr wrap="none" rtlCol="0">
            <a:spAutoFit/>
          </a:bodyPr>
          <a:lstStyle/>
          <a:p>
            <a:r>
              <a:rPr lang="en-US" sz="4000" dirty="0">
                <a:solidFill>
                  <a:schemeClr val="bg1"/>
                </a:solidFill>
              </a:rPr>
              <a:t>Classification</a:t>
            </a:r>
          </a:p>
          <a:p>
            <a:r>
              <a:rPr lang="en-US" sz="4000" dirty="0">
                <a:solidFill>
                  <a:schemeClr val="bg1"/>
                </a:solidFill>
              </a:rPr>
              <a:t>Accuracy and</a:t>
            </a:r>
          </a:p>
          <a:p>
            <a:r>
              <a:rPr lang="en-US" sz="4000" dirty="0">
                <a:solidFill>
                  <a:schemeClr val="bg1"/>
                </a:solidFill>
              </a:rPr>
              <a:t>Classifier</a:t>
            </a:r>
          </a:p>
          <a:p>
            <a:r>
              <a:rPr lang="en-US" sz="4000" dirty="0">
                <a:solidFill>
                  <a:schemeClr val="bg1"/>
                </a:solidFill>
              </a:rPr>
              <a:t>Time</a:t>
            </a:r>
          </a:p>
          <a:p>
            <a:endParaRPr lang="en-US" sz="4000" dirty="0">
              <a:solidFill>
                <a:schemeClr val="bg1"/>
              </a:solidFill>
            </a:endParaRPr>
          </a:p>
        </p:txBody>
      </p:sp>
      <p:sp>
        <p:nvSpPr>
          <p:cNvPr id="7" name="TextBox 6"/>
          <p:cNvSpPr txBox="1"/>
          <p:nvPr/>
        </p:nvSpPr>
        <p:spPr>
          <a:xfrm>
            <a:off x="4361717" y="1047750"/>
            <a:ext cx="1691489" cy="923330"/>
          </a:xfrm>
          <a:prstGeom prst="rect">
            <a:avLst/>
          </a:prstGeom>
          <a:noFill/>
        </p:spPr>
        <p:txBody>
          <a:bodyPr wrap="none" rtlCol="0">
            <a:spAutoFit/>
          </a:bodyPr>
          <a:lstStyle/>
          <a:p>
            <a:r>
              <a:rPr lang="en-US" b="1" dirty="0"/>
              <a:t>Classification </a:t>
            </a:r>
          </a:p>
          <a:p>
            <a:r>
              <a:rPr lang="en-US" b="1" dirty="0"/>
              <a:t>Accuracy and</a:t>
            </a:r>
          </a:p>
          <a:p>
            <a:r>
              <a:rPr lang="en-US" b="1" dirty="0"/>
              <a:t>Inference</a:t>
            </a:r>
            <a:endParaRPr lang="en-US" dirty="0"/>
          </a:p>
        </p:txBody>
      </p:sp>
      <p:sp>
        <p:nvSpPr>
          <p:cNvPr id="8" name="Rectangle 7"/>
          <p:cNvSpPr/>
          <p:nvPr/>
        </p:nvSpPr>
        <p:spPr>
          <a:xfrm>
            <a:off x="8763000" y="2937599"/>
            <a:ext cx="1255472" cy="646331"/>
          </a:xfrm>
          <a:prstGeom prst="rect">
            <a:avLst/>
          </a:prstGeom>
        </p:spPr>
        <p:txBody>
          <a:bodyPr wrap="none">
            <a:spAutoFit/>
          </a:bodyPr>
          <a:lstStyle/>
          <a:p>
            <a:r>
              <a:rPr lang="en-US" b="1" dirty="0"/>
              <a:t>Classifier </a:t>
            </a:r>
          </a:p>
          <a:p>
            <a:r>
              <a:rPr lang="en-US" b="1" dirty="0"/>
              <a:t>   Time</a:t>
            </a:r>
          </a:p>
        </p:txBody>
      </p:sp>
      <p:pic>
        <p:nvPicPr>
          <p:cNvPr id="4" name="Picture 3">
            <a:extLst>
              <a:ext uri="{FF2B5EF4-FFF2-40B4-BE49-F238E27FC236}">
                <a16:creationId xmlns:a16="http://schemas.microsoft.com/office/drawing/2014/main" id="{B6C19FE2-CFF3-564A-BCD9-61A37BA97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174" y="17647"/>
            <a:ext cx="4391026" cy="2335058"/>
          </a:xfrm>
          <a:prstGeom prst="rect">
            <a:avLst/>
          </a:prstGeom>
        </p:spPr>
      </p:pic>
      <p:pic>
        <p:nvPicPr>
          <p:cNvPr id="10" name="Picture 9">
            <a:extLst>
              <a:ext uri="{FF2B5EF4-FFF2-40B4-BE49-F238E27FC236}">
                <a16:creationId xmlns:a16="http://schemas.microsoft.com/office/drawing/2014/main" id="{D278C0F2-2F49-1A4A-AD08-C6B6EF8EC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830" y="2586797"/>
            <a:ext cx="4561503" cy="23450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238387" cy="2554545"/>
          </a:xfrm>
          <a:prstGeom prst="rect">
            <a:avLst/>
          </a:prstGeom>
          <a:noFill/>
        </p:spPr>
        <p:txBody>
          <a:bodyPr wrap="none" rtlCol="0">
            <a:spAutoFit/>
          </a:bodyPr>
          <a:lstStyle/>
          <a:p>
            <a:r>
              <a:rPr lang="en-US" sz="4000" dirty="0">
                <a:solidFill>
                  <a:schemeClr val="bg1"/>
                </a:solidFill>
              </a:rPr>
              <a:t>Classification</a:t>
            </a:r>
          </a:p>
          <a:p>
            <a:r>
              <a:rPr lang="en-US" sz="4000" dirty="0">
                <a:solidFill>
                  <a:schemeClr val="bg1"/>
                </a:solidFill>
              </a:rPr>
              <a:t>Report for </a:t>
            </a:r>
          </a:p>
          <a:p>
            <a:r>
              <a:rPr lang="en-US" sz="4000" dirty="0">
                <a:solidFill>
                  <a:schemeClr val="bg1"/>
                </a:solidFill>
              </a:rPr>
              <a:t>Naïve Bayes</a:t>
            </a:r>
          </a:p>
          <a:p>
            <a:endParaRPr lang="en-US" sz="4000" dirty="0">
              <a:solidFill>
                <a:schemeClr val="bg1"/>
              </a:solidFill>
            </a:endParaRPr>
          </a:p>
        </p:txBody>
      </p:sp>
      <p:pic>
        <p:nvPicPr>
          <p:cNvPr id="8" name="Picture 7">
            <a:extLst>
              <a:ext uri="{FF2B5EF4-FFF2-40B4-BE49-F238E27FC236}">
                <a16:creationId xmlns:a16="http://schemas.microsoft.com/office/drawing/2014/main" id="{C7164766-BD60-0A48-BFC2-8CB706501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899731"/>
            <a:ext cx="2965450" cy="2185408"/>
          </a:xfrm>
          <a:prstGeom prst="rect">
            <a:avLst/>
          </a:prstGeom>
        </p:spPr>
      </p:pic>
      <p:sp>
        <p:nvSpPr>
          <p:cNvPr id="9" name="TextBox 8">
            <a:extLst>
              <a:ext uri="{FF2B5EF4-FFF2-40B4-BE49-F238E27FC236}">
                <a16:creationId xmlns:a16="http://schemas.microsoft.com/office/drawing/2014/main" id="{CC4550B1-B098-504C-9BB4-E5D256F5F309}"/>
              </a:ext>
            </a:extLst>
          </p:cNvPr>
          <p:cNvSpPr txBox="1"/>
          <p:nvPr/>
        </p:nvSpPr>
        <p:spPr>
          <a:xfrm>
            <a:off x="8001000" y="3409950"/>
            <a:ext cx="1779654" cy="923330"/>
          </a:xfrm>
          <a:prstGeom prst="rect">
            <a:avLst/>
          </a:prstGeom>
          <a:noFill/>
        </p:spPr>
        <p:txBody>
          <a:bodyPr wrap="none" rtlCol="0">
            <a:spAutoFit/>
          </a:bodyPr>
          <a:lstStyle/>
          <a:p>
            <a:r>
              <a:rPr lang="en-US" dirty="0"/>
              <a:t>Precision: 0.84</a:t>
            </a:r>
          </a:p>
          <a:p>
            <a:r>
              <a:rPr lang="en-US" dirty="0"/>
              <a:t>Sensitivity: 0.90</a:t>
            </a:r>
          </a:p>
          <a:p>
            <a:r>
              <a:rPr lang="en-US" dirty="0"/>
              <a:t>Specificity: 0.83</a:t>
            </a:r>
          </a:p>
        </p:txBody>
      </p:sp>
      <p:pic>
        <p:nvPicPr>
          <p:cNvPr id="14" name="Picture 13">
            <a:extLst>
              <a:ext uri="{FF2B5EF4-FFF2-40B4-BE49-F238E27FC236}">
                <a16:creationId xmlns:a16="http://schemas.microsoft.com/office/drawing/2014/main" id="{01153B9E-60B7-234C-B9D2-C3E517BA4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132781"/>
            <a:ext cx="7391400" cy="275177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289683" cy="3170099"/>
          </a:xfrm>
          <a:prstGeom prst="rect">
            <a:avLst/>
          </a:prstGeom>
          <a:noFill/>
        </p:spPr>
        <p:txBody>
          <a:bodyPr wrap="none" rtlCol="0">
            <a:spAutoFit/>
          </a:bodyPr>
          <a:lstStyle/>
          <a:p>
            <a:r>
              <a:rPr lang="en-US" sz="4000" dirty="0">
                <a:solidFill>
                  <a:schemeClr val="bg1"/>
                </a:solidFill>
              </a:rPr>
              <a:t>Classification</a:t>
            </a:r>
          </a:p>
          <a:p>
            <a:r>
              <a:rPr lang="en-US" sz="4000" dirty="0">
                <a:solidFill>
                  <a:schemeClr val="bg1"/>
                </a:solidFill>
              </a:rPr>
              <a:t>Report for </a:t>
            </a:r>
          </a:p>
          <a:p>
            <a:r>
              <a:rPr lang="en-US" sz="4000" dirty="0">
                <a:solidFill>
                  <a:schemeClr val="bg1"/>
                </a:solidFill>
              </a:rPr>
              <a:t>Linear SVM</a:t>
            </a:r>
          </a:p>
          <a:p>
            <a:r>
              <a:rPr lang="en-US" sz="4000" dirty="0">
                <a:solidFill>
                  <a:schemeClr val="bg1"/>
                </a:solidFill>
              </a:rPr>
              <a:t>Using TF-IDF</a:t>
            </a:r>
          </a:p>
          <a:p>
            <a:endParaRPr lang="en-US" sz="4000" dirty="0">
              <a:solidFill>
                <a:schemeClr val="bg1"/>
              </a:solidFill>
            </a:endParaRPr>
          </a:p>
        </p:txBody>
      </p:sp>
      <p:pic>
        <p:nvPicPr>
          <p:cNvPr id="4" name="Picture 3">
            <a:extLst>
              <a:ext uri="{FF2B5EF4-FFF2-40B4-BE49-F238E27FC236}">
                <a16:creationId xmlns:a16="http://schemas.microsoft.com/office/drawing/2014/main" id="{C724D55B-CB78-C947-BB17-4C755EAA1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248798"/>
            <a:ext cx="6667500" cy="2650933"/>
          </a:xfrm>
          <a:prstGeom prst="rect">
            <a:avLst/>
          </a:prstGeom>
        </p:spPr>
      </p:pic>
      <p:pic>
        <p:nvPicPr>
          <p:cNvPr id="8" name="Picture 7">
            <a:extLst>
              <a:ext uri="{FF2B5EF4-FFF2-40B4-BE49-F238E27FC236}">
                <a16:creationId xmlns:a16="http://schemas.microsoft.com/office/drawing/2014/main" id="{C7164766-BD60-0A48-BFC2-8CB706501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2899731"/>
            <a:ext cx="2965450" cy="2185408"/>
          </a:xfrm>
          <a:prstGeom prst="rect">
            <a:avLst/>
          </a:prstGeom>
        </p:spPr>
      </p:pic>
      <p:sp>
        <p:nvSpPr>
          <p:cNvPr id="9" name="TextBox 8">
            <a:extLst>
              <a:ext uri="{FF2B5EF4-FFF2-40B4-BE49-F238E27FC236}">
                <a16:creationId xmlns:a16="http://schemas.microsoft.com/office/drawing/2014/main" id="{CC4550B1-B098-504C-9BB4-E5D256F5F309}"/>
              </a:ext>
            </a:extLst>
          </p:cNvPr>
          <p:cNvSpPr txBox="1"/>
          <p:nvPr/>
        </p:nvSpPr>
        <p:spPr>
          <a:xfrm>
            <a:off x="8001000" y="3409950"/>
            <a:ext cx="1779654" cy="923330"/>
          </a:xfrm>
          <a:prstGeom prst="rect">
            <a:avLst/>
          </a:prstGeom>
          <a:noFill/>
        </p:spPr>
        <p:txBody>
          <a:bodyPr wrap="none" rtlCol="0">
            <a:spAutoFit/>
          </a:bodyPr>
          <a:lstStyle/>
          <a:p>
            <a:r>
              <a:rPr lang="en-US" dirty="0"/>
              <a:t>Precision: 0.89</a:t>
            </a:r>
          </a:p>
          <a:p>
            <a:r>
              <a:rPr lang="en-US" dirty="0"/>
              <a:t>Sensitivity: 0.88</a:t>
            </a:r>
          </a:p>
          <a:p>
            <a:r>
              <a:rPr lang="en-US" dirty="0"/>
              <a:t>Specificity: 0.90</a:t>
            </a:r>
          </a:p>
        </p:txBody>
      </p:sp>
    </p:spTree>
    <p:extLst>
      <p:ext uri="{BB962C8B-B14F-4D97-AF65-F5344CB8AC3E}">
        <p14:creationId xmlns:p14="http://schemas.microsoft.com/office/powerpoint/2010/main" val="3163203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238387" cy="3170099"/>
          </a:xfrm>
          <a:prstGeom prst="rect">
            <a:avLst/>
          </a:prstGeom>
          <a:noFill/>
        </p:spPr>
        <p:txBody>
          <a:bodyPr wrap="none" rtlCol="0">
            <a:spAutoFit/>
          </a:bodyPr>
          <a:lstStyle/>
          <a:p>
            <a:r>
              <a:rPr lang="en-US" sz="4000" dirty="0">
                <a:solidFill>
                  <a:schemeClr val="bg1"/>
                </a:solidFill>
              </a:rPr>
              <a:t>Classification</a:t>
            </a:r>
          </a:p>
          <a:p>
            <a:r>
              <a:rPr lang="en-US" sz="4000" dirty="0">
                <a:solidFill>
                  <a:schemeClr val="bg1"/>
                </a:solidFill>
              </a:rPr>
              <a:t>Report for </a:t>
            </a:r>
          </a:p>
          <a:p>
            <a:r>
              <a:rPr lang="en-US" sz="4000" dirty="0">
                <a:solidFill>
                  <a:schemeClr val="bg1"/>
                </a:solidFill>
              </a:rPr>
              <a:t>PAC using </a:t>
            </a:r>
          </a:p>
          <a:p>
            <a:r>
              <a:rPr lang="en-US" sz="4000" dirty="0">
                <a:solidFill>
                  <a:schemeClr val="bg1"/>
                </a:solidFill>
              </a:rPr>
              <a:t>TF-IDF</a:t>
            </a:r>
          </a:p>
          <a:p>
            <a:endParaRPr lang="en-US" sz="4000" dirty="0">
              <a:solidFill>
                <a:schemeClr val="bg1"/>
              </a:solidFill>
            </a:endParaRPr>
          </a:p>
        </p:txBody>
      </p:sp>
      <p:pic>
        <p:nvPicPr>
          <p:cNvPr id="4" name="Picture 3">
            <a:extLst>
              <a:ext uri="{FF2B5EF4-FFF2-40B4-BE49-F238E27FC236}">
                <a16:creationId xmlns:a16="http://schemas.microsoft.com/office/drawing/2014/main" id="{3C05CBAD-919A-564B-BA2F-8EC5064C0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866" y="73409"/>
            <a:ext cx="7276191" cy="2422141"/>
          </a:xfrm>
          <a:prstGeom prst="rect">
            <a:avLst/>
          </a:prstGeom>
        </p:spPr>
      </p:pic>
      <p:pic>
        <p:nvPicPr>
          <p:cNvPr id="9" name="Picture 8">
            <a:extLst>
              <a:ext uri="{FF2B5EF4-FFF2-40B4-BE49-F238E27FC236}">
                <a16:creationId xmlns:a16="http://schemas.microsoft.com/office/drawing/2014/main" id="{431E43F1-B80E-7045-83D6-A5F13EB26D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423" y="2547498"/>
            <a:ext cx="3347977" cy="2467314"/>
          </a:xfrm>
          <a:prstGeom prst="rect">
            <a:avLst/>
          </a:prstGeom>
        </p:spPr>
      </p:pic>
      <p:sp>
        <p:nvSpPr>
          <p:cNvPr id="10" name="TextBox 9">
            <a:extLst>
              <a:ext uri="{FF2B5EF4-FFF2-40B4-BE49-F238E27FC236}">
                <a16:creationId xmlns:a16="http://schemas.microsoft.com/office/drawing/2014/main" id="{9F2AF04F-0E95-6049-9066-8DD0BFD187C1}"/>
              </a:ext>
            </a:extLst>
          </p:cNvPr>
          <p:cNvSpPr txBox="1"/>
          <p:nvPr/>
        </p:nvSpPr>
        <p:spPr>
          <a:xfrm>
            <a:off x="8229600" y="3257550"/>
            <a:ext cx="1779654" cy="923330"/>
          </a:xfrm>
          <a:prstGeom prst="rect">
            <a:avLst/>
          </a:prstGeom>
          <a:noFill/>
        </p:spPr>
        <p:txBody>
          <a:bodyPr wrap="none" rtlCol="0">
            <a:spAutoFit/>
          </a:bodyPr>
          <a:lstStyle/>
          <a:p>
            <a:r>
              <a:rPr lang="en-US" dirty="0"/>
              <a:t>Precision: 0.86</a:t>
            </a:r>
          </a:p>
          <a:p>
            <a:r>
              <a:rPr lang="en-US" dirty="0"/>
              <a:t>Sensitivity: 0.92</a:t>
            </a:r>
          </a:p>
          <a:p>
            <a:r>
              <a:rPr lang="en-US" dirty="0"/>
              <a:t>Specificity: 0.86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759089" cy="1323439"/>
          </a:xfrm>
          <a:prstGeom prst="rect">
            <a:avLst/>
          </a:prstGeom>
          <a:noFill/>
        </p:spPr>
        <p:txBody>
          <a:bodyPr wrap="none" rtlCol="0">
            <a:spAutoFit/>
          </a:bodyPr>
          <a:lstStyle/>
          <a:p>
            <a:r>
              <a:rPr lang="en-US" sz="4000" dirty="0">
                <a:solidFill>
                  <a:schemeClr val="bg1"/>
                </a:solidFill>
              </a:rPr>
              <a:t>Conclusion</a:t>
            </a:r>
          </a:p>
          <a:p>
            <a:endParaRPr lang="en-US" sz="4000" dirty="0">
              <a:solidFill>
                <a:schemeClr val="bg1"/>
              </a:solidFill>
            </a:endParaRPr>
          </a:p>
        </p:txBody>
      </p:sp>
      <p:graphicFrame>
        <p:nvGraphicFramePr>
          <p:cNvPr id="9" name="Diagram 8"/>
          <p:cNvGraphicFramePr/>
          <p:nvPr/>
        </p:nvGraphicFramePr>
        <p:xfrm>
          <a:off x="4191000" y="514350"/>
          <a:ext cx="5715000" cy="2192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4191000" y="2876550"/>
          <a:ext cx="6019800" cy="167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381000" y="1123950"/>
            <a:ext cx="3207929" cy="1569660"/>
          </a:xfrm>
          <a:prstGeom prst="rect">
            <a:avLst/>
          </a:prstGeom>
          <a:noFill/>
        </p:spPr>
        <p:txBody>
          <a:bodyPr wrap="none" rtlCol="0">
            <a:spAutoFit/>
          </a:bodyPr>
          <a:lstStyle/>
          <a:p>
            <a:r>
              <a:rPr lang="en-US" sz="4800" dirty="0">
                <a:solidFill>
                  <a:schemeClr val="bg1"/>
                </a:solidFill>
              </a:rPr>
              <a:t>Sources of </a:t>
            </a:r>
          </a:p>
          <a:p>
            <a:r>
              <a:rPr lang="en-US" sz="4800" dirty="0">
                <a:solidFill>
                  <a:schemeClr val="bg1"/>
                </a:solidFill>
              </a:rPr>
              <a:t>Fake News</a:t>
            </a:r>
          </a:p>
        </p:txBody>
      </p:sp>
      <p:sp>
        <p:nvSpPr>
          <p:cNvPr id="5" name="Rectangle 4"/>
          <p:cNvSpPr/>
          <p:nvPr/>
        </p:nvSpPr>
        <p:spPr>
          <a:xfrm>
            <a:off x="533400" y="742951"/>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C:\Users\USER\Desktop\5th sem files\Machine Learning\Project\001.JPG"/>
          <p:cNvPicPr>
            <a:picLocks noChangeAspect="1" noChangeArrowheads="1"/>
          </p:cNvPicPr>
          <p:nvPr/>
        </p:nvPicPr>
        <p:blipFill>
          <a:blip r:embed="rId3"/>
          <a:srcRect/>
          <a:stretch>
            <a:fillRect/>
          </a:stretch>
        </p:blipFill>
        <p:spPr bwMode="auto">
          <a:xfrm>
            <a:off x="4419600" y="285750"/>
            <a:ext cx="5715000" cy="4342534"/>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15811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000" y="1885950"/>
            <a:ext cx="2626040" cy="1323439"/>
          </a:xfrm>
          <a:prstGeom prst="rect">
            <a:avLst/>
          </a:prstGeom>
          <a:noFill/>
        </p:spPr>
        <p:txBody>
          <a:bodyPr wrap="none" rtlCol="0">
            <a:spAutoFit/>
          </a:bodyPr>
          <a:lstStyle/>
          <a:p>
            <a:r>
              <a:rPr lang="en-US" sz="4000" dirty="0">
                <a:solidFill>
                  <a:schemeClr val="bg1"/>
                </a:solidFill>
              </a:rPr>
              <a:t>References</a:t>
            </a:r>
          </a:p>
          <a:p>
            <a:endParaRPr lang="en-US" sz="4000" dirty="0">
              <a:solidFill>
                <a:schemeClr val="bg1"/>
              </a:solidFill>
            </a:endParaRPr>
          </a:p>
        </p:txBody>
      </p:sp>
      <p:sp>
        <p:nvSpPr>
          <p:cNvPr id="7" name="TextBox 6"/>
          <p:cNvSpPr txBox="1"/>
          <p:nvPr/>
        </p:nvSpPr>
        <p:spPr>
          <a:xfrm>
            <a:off x="3657600" y="0"/>
            <a:ext cx="7315200" cy="5143500"/>
          </a:xfrm>
          <a:prstGeom prst="rect">
            <a:avLst/>
          </a:prstGeom>
          <a:solidFill>
            <a:schemeClr val="tx2">
              <a:lumMod val="40000"/>
              <a:lumOff val="60000"/>
            </a:schemeClr>
          </a:solidFill>
        </p:spPr>
        <p:txBody>
          <a:bodyPr wrap="square" rtlCol="0">
            <a:spAutoFit/>
          </a:bodyPr>
          <a:lstStyle/>
          <a:p>
            <a:pPr>
              <a:buFont typeface="Wingdings" pitchFamily="2" charset="2"/>
              <a:buChar char="Ø"/>
            </a:pPr>
            <a:r>
              <a:rPr lang="en-US" sz="1600" dirty="0"/>
              <a:t>Emilio Ferrara, </a:t>
            </a:r>
            <a:r>
              <a:rPr lang="en-US" sz="1600" dirty="0" err="1"/>
              <a:t>Onur</a:t>
            </a:r>
            <a:r>
              <a:rPr lang="en-US" sz="1600" dirty="0"/>
              <a:t> </a:t>
            </a:r>
            <a:r>
              <a:rPr lang="en-US" sz="1600" dirty="0" err="1"/>
              <a:t>Varol</a:t>
            </a:r>
            <a:r>
              <a:rPr lang="en-US" sz="1600" dirty="0"/>
              <a:t>, Clayton Davis, </a:t>
            </a:r>
            <a:r>
              <a:rPr lang="en-US" sz="1600" dirty="0" err="1"/>
              <a:t>FilippoMenczer</a:t>
            </a:r>
            <a:r>
              <a:rPr lang="en-US" sz="1600" dirty="0"/>
              <a:t>, and Alessandro </a:t>
            </a:r>
            <a:r>
              <a:rPr lang="en-US" sz="1600" dirty="0" err="1"/>
              <a:t>Flammini</a:t>
            </a:r>
            <a:r>
              <a:rPr lang="en-US" sz="1600" dirty="0"/>
              <a:t>. The rise of social bots. Communications of the ACM, 59(7):96{104, 2016. </a:t>
            </a:r>
          </a:p>
          <a:p>
            <a:endParaRPr lang="en-US" sz="1600" dirty="0"/>
          </a:p>
          <a:p>
            <a:pPr>
              <a:buFont typeface="Wingdings" pitchFamily="2" charset="2"/>
              <a:buChar char="Ø"/>
            </a:pPr>
            <a:r>
              <a:rPr lang="es-ES" sz="1600" dirty="0"/>
              <a:t> </a:t>
            </a:r>
            <a:r>
              <a:rPr lang="es-ES" sz="1600" i="1" dirty="0"/>
              <a:t>Carlos Merlo (2017), "Millonario negocio FAKE NEWS", </a:t>
            </a:r>
            <a:r>
              <a:rPr lang="es-ES" sz="1600" i="1" dirty="0" err="1"/>
              <a:t>Univision</a:t>
            </a:r>
            <a:r>
              <a:rPr lang="es-ES" sz="1600" i="1" dirty="0"/>
              <a:t> Noticias</a:t>
            </a:r>
          </a:p>
          <a:p>
            <a:r>
              <a:rPr lang="es-ES" sz="1600" i="1" dirty="0"/>
              <a:t> </a:t>
            </a:r>
          </a:p>
          <a:p>
            <a:pPr>
              <a:buFont typeface="Wingdings" pitchFamily="2" charset="2"/>
              <a:buChar char="Ø"/>
            </a:pPr>
            <a:r>
              <a:rPr lang="en-US" sz="1600" dirty="0"/>
              <a:t> Chang, Juju; </a:t>
            </a:r>
            <a:r>
              <a:rPr lang="en-US" sz="1600" dirty="0" err="1"/>
              <a:t>Lefferman</a:t>
            </a:r>
            <a:r>
              <a:rPr lang="en-US" sz="1600" dirty="0"/>
              <a:t>, Jake; Pedersen, Claire; Martz, Geoff (November 29, 2016). "When Fake News Stories Make Real News Headlines". Nightline. ABC News. </a:t>
            </a:r>
          </a:p>
          <a:p>
            <a:pPr>
              <a:buFont typeface="Wingdings" pitchFamily="2" charset="2"/>
              <a:buChar char="Ø"/>
            </a:pPr>
            <a:endParaRPr lang="en-US" sz="1600" dirty="0"/>
          </a:p>
          <a:p>
            <a:pPr>
              <a:buFont typeface="Wingdings" pitchFamily="2" charset="2"/>
              <a:buChar char="Ø"/>
            </a:pPr>
            <a:r>
              <a:rPr lang="en-US" sz="1600" dirty="0"/>
              <a:t> https://www.cjr.org/analysis/facebook-rohingya-myanmar-fake-news.php </a:t>
            </a:r>
          </a:p>
          <a:p>
            <a:pPr>
              <a:buFont typeface="Wingdings" pitchFamily="2" charset="2"/>
              <a:buChar char="Ø"/>
            </a:pPr>
            <a:endParaRPr lang="en-US" sz="1600" dirty="0"/>
          </a:p>
          <a:p>
            <a:pPr>
              <a:buFont typeface="Wingdings" pitchFamily="2" charset="2"/>
              <a:buChar char="Ø"/>
            </a:pPr>
            <a:r>
              <a:rPr lang="en-US" sz="1600" dirty="0"/>
              <a:t> https://blog.paperspace.com/fake-news-detection/ </a:t>
            </a:r>
          </a:p>
          <a:p>
            <a:pPr>
              <a:buFont typeface="Wingdings" pitchFamily="2" charset="2"/>
              <a:buChar char="Ø"/>
            </a:pPr>
            <a:endParaRPr lang="en-US" sz="1600" dirty="0"/>
          </a:p>
          <a:p>
            <a:pPr>
              <a:buFont typeface="Wingdings" pitchFamily="2" charset="2"/>
              <a:buChar char="Ø"/>
            </a:pPr>
            <a:r>
              <a:rPr lang="en-US" sz="1600" dirty="0" err="1"/>
              <a:t>Eni</a:t>
            </a:r>
            <a:r>
              <a:rPr lang="en-US" sz="1600" dirty="0"/>
              <a:t> </a:t>
            </a:r>
            <a:r>
              <a:rPr lang="en-US" sz="1600" dirty="0" err="1"/>
              <a:t>Mustafaraj</a:t>
            </a:r>
            <a:r>
              <a:rPr lang="en-US" sz="1600" dirty="0"/>
              <a:t> and </a:t>
            </a:r>
            <a:r>
              <a:rPr lang="en-US" sz="1600" dirty="0" err="1"/>
              <a:t>Panagiotis</a:t>
            </a:r>
            <a:r>
              <a:rPr lang="en-US" sz="1600" dirty="0"/>
              <a:t> </a:t>
            </a:r>
            <a:r>
              <a:rPr lang="en-US" sz="1600" dirty="0" err="1"/>
              <a:t>Takis</a:t>
            </a:r>
            <a:r>
              <a:rPr lang="en-US" sz="1600" dirty="0"/>
              <a:t> Metaxas. The fake news spreading plague: Was it preventable? </a:t>
            </a:r>
            <a:r>
              <a:rPr lang="en-US" sz="1600" dirty="0" err="1"/>
              <a:t>arXiv</a:t>
            </a:r>
            <a:r>
              <a:rPr lang="en-US" sz="1600" dirty="0"/>
              <a:t> preprint arXiv:1703.06988, 2017. </a:t>
            </a:r>
          </a:p>
          <a:p>
            <a:pPr>
              <a:buFont typeface="Wingdings" pitchFamily="2" charset="2"/>
              <a:buChar char="Ø"/>
            </a:pPr>
            <a:endParaRPr lang="en-US" sz="1600" dirty="0"/>
          </a:p>
          <a:p>
            <a:pPr>
              <a:buFont typeface="Wingdings" pitchFamily="2" charset="2"/>
              <a:buChar char="Ø"/>
            </a:pPr>
            <a:r>
              <a:rPr lang="en-US" sz="1600" dirty="0"/>
              <a:t>Niall J Conroy, Victoria L Rubin, and </a:t>
            </a:r>
            <a:r>
              <a:rPr lang="en-US" sz="1600" dirty="0" err="1"/>
              <a:t>Yimin</a:t>
            </a:r>
            <a:r>
              <a:rPr lang="en-US" sz="1600" dirty="0"/>
              <a:t> Chen. Automatic deception detection: Methods for finding fake news. Proceedings of the Association for Information Science and Technology.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733800" cy="5143500"/>
          </a:xfrm>
          <a:prstGeom prst="rect">
            <a:avLst/>
          </a:prstGeom>
          <a:solidFill>
            <a:srgbClr val="AEBB9E">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tx1"/>
                </a:solidFill>
              </a:rPr>
              <a:t>What Next?</a:t>
            </a:r>
          </a:p>
        </p:txBody>
      </p:sp>
      <p:sp>
        <p:nvSpPr>
          <p:cNvPr id="4" name="Rounded Rectangle 3"/>
          <p:cNvSpPr/>
          <p:nvPr/>
        </p:nvSpPr>
        <p:spPr>
          <a:xfrm>
            <a:off x="152400" y="1733550"/>
            <a:ext cx="548640" cy="762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38200" y="1733550"/>
            <a:ext cx="548640" cy="76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95800" y="285750"/>
            <a:ext cx="5791200" cy="1569660"/>
          </a:xfrm>
          <a:prstGeom prst="rect">
            <a:avLst/>
          </a:prstGeom>
          <a:noFill/>
        </p:spPr>
        <p:txBody>
          <a:bodyPr wrap="square" rtlCol="0">
            <a:spAutoFit/>
          </a:bodyPr>
          <a:lstStyle/>
          <a:p>
            <a:pPr algn="just"/>
            <a:r>
              <a:rPr lang="en-US" sz="2400" dirty="0"/>
              <a:t>Adding more data to the dataset will test the consistency of the performance thereby increasing trust of users on the system. </a:t>
            </a:r>
          </a:p>
        </p:txBody>
      </p:sp>
      <p:sp>
        <p:nvSpPr>
          <p:cNvPr id="7" name="Rectangle 6"/>
          <p:cNvSpPr/>
          <p:nvPr/>
        </p:nvSpPr>
        <p:spPr>
          <a:xfrm>
            <a:off x="4495800" y="2952750"/>
            <a:ext cx="6172200" cy="1569660"/>
          </a:xfrm>
          <a:prstGeom prst="rect">
            <a:avLst/>
          </a:prstGeom>
        </p:spPr>
        <p:txBody>
          <a:bodyPr wrap="square">
            <a:spAutoFit/>
          </a:bodyPr>
          <a:lstStyle/>
          <a:p>
            <a:r>
              <a:rPr lang="en-US" sz="2400" dirty="0"/>
              <a:t>By exploring more social media features in our experiments, and combining them we can create an effective and reliable system for detecting Fake news.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605474" cy="1446550"/>
          </a:xfrm>
          <a:prstGeom prst="rect">
            <a:avLst/>
          </a:prstGeom>
          <a:noFill/>
        </p:spPr>
        <p:txBody>
          <a:bodyPr wrap="none" rtlCol="0">
            <a:spAutoFit/>
          </a:bodyPr>
          <a:lstStyle/>
          <a:p>
            <a:r>
              <a:rPr lang="en-US" sz="4400" dirty="0">
                <a:solidFill>
                  <a:schemeClr val="bg1"/>
                </a:solidFill>
              </a:rPr>
              <a:t>Do you trust</a:t>
            </a:r>
          </a:p>
          <a:p>
            <a:r>
              <a:rPr lang="en-US" sz="4400" dirty="0">
                <a:solidFill>
                  <a:schemeClr val="bg1"/>
                </a:solidFill>
              </a:rPr>
              <a:t>Mass Media ?</a:t>
            </a:r>
          </a:p>
        </p:txBody>
      </p:sp>
      <p:sp>
        <p:nvSpPr>
          <p:cNvPr id="5" name="Rectangle 4"/>
          <p:cNvSpPr/>
          <p:nvPr/>
        </p:nvSpPr>
        <p:spPr>
          <a:xfrm>
            <a:off x="381000" y="8953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Users\USER\Desktop\5th sem files\Machine Learning\Project\002.JPG"/>
          <p:cNvPicPr>
            <a:picLocks noChangeAspect="1" noChangeArrowheads="1"/>
          </p:cNvPicPr>
          <p:nvPr/>
        </p:nvPicPr>
        <p:blipFill>
          <a:blip r:embed="rId3"/>
          <a:srcRect/>
          <a:stretch>
            <a:fillRect/>
          </a:stretch>
        </p:blipFill>
        <p:spPr bwMode="auto">
          <a:xfrm>
            <a:off x="4495800" y="361950"/>
            <a:ext cx="5562600" cy="444796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179075" cy="1446550"/>
          </a:xfrm>
          <a:prstGeom prst="rect">
            <a:avLst/>
          </a:prstGeom>
          <a:noFill/>
        </p:spPr>
        <p:txBody>
          <a:bodyPr wrap="none" rtlCol="0">
            <a:spAutoFit/>
          </a:bodyPr>
          <a:lstStyle/>
          <a:p>
            <a:r>
              <a:rPr lang="en-US" sz="4400" dirty="0">
                <a:solidFill>
                  <a:schemeClr val="bg1"/>
                </a:solidFill>
              </a:rPr>
              <a:t> Trust in</a:t>
            </a:r>
          </a:p>
          <a:p>
            <a:r>
              <a:rPr lang="en-US" sz="4400" dirty="0">
                <a:solidFill>
                  <a:schemeClr val="bg1"/>
                </a:solidFill>
              </a:rPr>
              <a:t> Institutions</a:t>
            </a:r>
          </a:p>
        </p:txBody>
      </p:sp>
      <p:sp>
        <p:nvSpPr>
          <p:cNvPr id="5" name="Rectangle 4"/>
          <p:cNvSpPr/>
          <p:nvPr/>
        </p:nvSpPr>
        <p:spPr>
          <a:xfrm>
            <a:off x="533400" y="8191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Users\USER\Desktop\5th sem files\Machine Learning\Project\003.JPG"/>
          <p:cNvPicPr>
            <a:picLocks noChangeAspect="1" noChangeArrowheads="1"/>
          </p:cNvPicPr>
          <p:nvPr/>
        </p:nvPicPr>
        <p:blipFill>
          <a:blip r:embed="rId3"/>
          <a:srcRect/>
          <a:stretch>
            <a:fillRect/>
          </a:stretch>
        </p:blipFill>
        <p:spPr bwMode="auto">
          <a:xfrm>
            <a:off x="4038600" y="895350"/>
            <a:ext cx="6448534" cy="3619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733800" cy="5143500"/>
          </a:xfrm>
          <a:prstGeom prst="rect">
            <a:avLst/>
          </a:prstGeom>
          <a:solidFill>
            <a:srgbClr val="AEBB9E">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solidFill>
              </a:rPr>
              <a:t>Problem</a:t>
            </a:r>
          </a:p>
          <a:p>
            <a:r>
              <a:rPr lang="en-US" sz="4800" dirty="0">
                <a:solidFill>
                  <a:schemeClr val="tx1"/>
                </a:solidFill>
              </a:rPr>
              <a:t>Statement</a:t>
            </a:r>
          </a:p>
        </p:txBody>
      </p:sp>
      <p:sp>
        <p:nvSpPr>
          <p:cNvPr id="4" name="Rounded Rectangle 3"/>
          <p:cNvSpPr/>
          <p:nvPr/>
        </p:nvSpPr>
        <p:spPr>
          <a:xfrm>
            <a:off x="152400" y="1657350"/>
            <a:ext cx="548640" cy="762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838200" y="1657350"/>
            <a:ext cx="548640" cy="762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62600" y="209550"/>
            <a:ext cx="5085046" cy="1200329"/>
          </a:xfrm>
          <a:prstGeom prst="rect">
            <a:avLst/>
          </a:prstGeom>
          <a:noFill/>
        </p:spPr>
        <p:txBody>
          <a:bodyPr wrap="none" rtlCol="0">
            <a:spAutoFit/>
          </a:bodyPr>
          <a:lstStyle/>
          <a:p>
            <a:pPr algn="just"/>
            <a:r>
              <a:rPr lang="en-US" sz="2400" dirty="0"/>
              <a:t>Develop a machine learning</a:t>
            </a:r>
          </a:p>
          <a:p>
            <a:pPr algn="just"/>
            <a:r>
              <a:rPr lang="en-US" sz="2400" dirty="0"/>
              <a:t>program to identify fake/unreliable</a:t>
            </a:r>
          </a:p>
          <a:p>
            <a:pPr algn="just"/>
            <a:r>
              <a:rPr lang="en-US" sz="2400" dirty="0"/>
              <a:t>news based on content acquired.</a:t>
            </a:r>
          </a:p>
        </p:txBody>
      </p:sp>
      <p:pic>
        <p:nvPicPr>
          <p:cNvPr id="3074" name="Picture 2" descr="C:\Users\USER\Desktop\5th sem files\Machine Learning\Project\Fake-news-social-media-remain-concern-as-technology-advances-acXuS8YQqPToaM.jpg"/>
          <p:cNvPicPr>
            <a:picLocks noChangeAspect="1" noChangeArrowheads="1"/>
          </p:cNvPicPr>
          <p:nvPr/>
        </p:nvPicPr>
        <p:blipFill>
          <a:blip r:embed="rId2"/>
          <a:srcRect/>
          <a:stretch>
            <a:fillRect/>
          </a:stretch>
        </p:blipFill>
        <p:spPr bwMode="auto">
          <a:xfrm>
            <a:off x="5334000" y="1962150"/>
            <a:ext cx="5410200" cy="304323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533400" y="9715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489784" cy="1323439"/>
          </a:xfrm>
          <a:prstGeom prst="rect">
            <a:avLst/>
          </a:prstGeom>
          <a:noFill/>
        </p:spPr>
        <p:txBody>
          <a:bodyPr wrap="none" rtlCol="0">
            <a:spAutoFit/>
          </a:bodyPr>
          <a:lstStyle/>
          <a:p>
            <a:r>
              <a:rPr lang="en-US" sz="4000" dirty="0">
                <a:solidFill>
                  <a:schemeClr val="bg1"/>
                </a:solidFill>
              </a:rPr>
              <a:t>Detection </a:t>
            </a:r>
          </a:p>
          <a:p>
            <a:r>
              <a:rPr lang="en-US" sz="4000" dirty="0">
                <a:solidFill>
                  <a:schemeClr val="bg1"/>
                </a:solidFill>
              </a:rPr>
              <a:t> Methods</a:t>
            </a:r>
          </a:p>
        </p:txBody>
      </p:sp>
      <p:graphicFrame>
        <p:nvGraphicFramePr>
          <p:cNvPr id="8" name="Diagram 7"/>
          <p:cNvGraphicFramePr/>
          <p:nvPr/>
        </p:nvGraphicFramePr>
        <p:xfrm>
          <a:off x="4038600" y="285750"/>
          <a:ext cx="67818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609600" y="10477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2558714" cy="1938992"/>
          </a:xfrm>
          <a:prstGeom prst="rect">
            <a:avLst/>
          </a:prstGeom>
          <a:noFill/>
        </p:spPr>
        <p:txBody>
          <a:bodyPr wrap="none" rtlCol="0">
            <a:spAutoFit/>
          </a:bodyPr>
          <a:lstStyle/>
          <a:p>
            <a:r>
              <a:rPr lang="en-US" sz="4000" dirty="0">
                <a:solidFill>
                  <a:schemeClr val="bg1"/>
                </a:solidFill>
              </a:rPr>
              <a:t>Response </a:t>
            </a:r>
          </a:p>
          <a:p>
            <a:r>
              <a:rPr lang="en-US" sz="4000" dirty="0">
                <a:solidFill>
                  <a:schemeClr val="bg1"/>
                </a:solidFill>
              </a:rPr>
              <a:t>Based </a:t>
            </a:r>
          </a:p>
          <a:p>
            <a:r>
              <a:rPr lang="en-US" sz="4000" dirty="0">
                <a:solidFill>
                  <a:schemeClr val="bg1"/>
                </a:solidFill>
              </a:rPr>
              <a:t>Detection</a:t>
            </a:r>
          </a:p>
        </p:txBody>
      </p:sp>
      <p:sp>
        <p:nvSpPr>
          <p:cNvPr id="7" name="TextBox 6"/>
          <p:cNvSpPr txBox="1"/>
          <p:nvPr/>
        </p:nvSpPr>
        <p:spPr>
          <a:xfrm>
            <a:off x="4267200" y="438150"/>
            <a:ext cx="6575839" cy="4462760"/>
          </a:xfrm>
          <a:prstGeom prst="rect">
            <a:avLst/>
          </a:prstGeom>
          <a:noFill/>
        </p:spPr>
        <p:txBody>
          <a:bodyPr wrap="none" rtlCol="0">
            <a:spAutoFit/>
          </a:bodyPr>
          <a:lstStyle/>
          <a:p>
            <a:r>
              <a:rPr lang="en-US" sz="2000" dirty="0"/>
              <a:t>Response based technique takes into consideration</a:t>
            </a:r>
          </a:p>
          <a:p>
            <a:r>
              <a:rPr lang="en-US" sz="2000" dirty="0"/>
              <a:t> the collected responses on tweets/posts to determine</a:t>
            </a:r>
          </a:p>
          <a:p>
            <a:r>
              <a:rPr lang="en-US" sz="2000" dirty="0"/>
              <a:t> the credibility of the news . Implementation of the same</a:t>
            </a:r>
          </a:p>
          <a:p>
            <a:r>
              <a:rPr lang="en-US" sz="2000" dirty="0"/>
              <a:t> was carried out in five sub phases: </a:t>
            </a:r>
          </a:p>
          <a:p>
            <a:endParaRPr lang="en-US" sz="2000" dirty="0"/>
          </a:p>
          <a:p>
            <a:r>
              <a:rPr lang="en-US" sz="2400" b="1" dirty="0"/>
              <a:t>1) </a:t>
            </a:r>
            <a:r>
              <a:rPr lang="en-US" sz="2000" dirty="0"/>
              <a:t>Selecting the dataset and preprocessing it.</a:t>
            </a:r>
          </a:p>
          <a:p>
            <a:r>
              <a:rPr lang="en-US" sz="2400" b="1" dirty="0"/>
              <a:t>2) </a:t>
            </a:r>
            <a:r>
              <a:rPr lang="en-US" sz="2000" dirty="0"/>
              <a:t>Choosing relevant features for classification</a:t>
            </a:r>
          </a:p>
          <a:p>
            <a:r>
              <a:rPr lang="en-US" sz="2000" dirty="0"/>
              <a:t>    and Training the Model </a:t>
            </a:r>
          </a:p>
          <a:p>
            <a:r>
              <a:rPr lang="en-US" sz="2400" b="1" dirty="0"/>
              <a:t>3) </a:t>
            </a:r>
            <a:r>
              <a:rPr lang="en-US" sz="2000" dirty="0"/>
              <a:t>Evaluation of different model performance </a:t>
            </a:r>
          </a:p>
          <a:p>
            <a:r>
              <a:rPr lang="en-US" sz="2000" dirty="0"/>
              <a:t>     based on extracted features </a:t>
            </a:r>
          </a:p>
          <a:p>
            <a:r>
              <a:rPr lang="en-US" sz="2400" b="1" dirty="0"/>
              <a:t>4) </a:t>
            </a:r>
            <a:r>
              <a:rPr lang="en-US" sz="2000" dirty="0"/>
              <a:t>Improving performance </a:t>
            </a:r>
          </a:p>
          <a:p>
            <a:r>
              <a:rPr lang="en-US" sz="2400" b="1" dirty="0"/>
              <a:t>5) </a:t>
            </a:r>
            <a:r>
              <a:rPr lang="en-US" sz="2000" dirty="0"/>
              <a:t>Discussion and Presentation of results </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5th sem files\Machine Learning\Project\WallX_night_stars_starry_sky_187859_1080x1920.jpeg"/>
          <p:cNvPicPr>
            <a:picLocks noChangeAspect="1" noChangeArrowheads="1"/>
          </p:cNvPicPr>
          <p:nvPr/>
        </p:nvPicPr>
        <p:blipFill>
          <a:blip r:embed="rId2" cstate="print"/>
          <a:srcRect/>
          <a:stretch>
            <a:fillRect/>
          </a:stretch>
        </p:blipFill>
        <p:spPr bwMode="auto">
          <a:xfrm>
            <a:off x="0" y="-1"/>
            <a:ext cx="3810000" cy="5147733"/>
          </a:xfrm>
          <a:prstGeom prst="rect">
            <a:avLst/>
          </a:prstGeom>
          <a:noFill/>
        </p:spPr>
      </p:pic>
      <p:sp>
        <p:nvSpPr>
          <p:cNvPr id="3" name="TextBox 2"/>
          <p:cNvSpPr txBox="1"/>
          <p:nvPr/>
        </p:nvSpPr>
        <p:spPr>
          <a:xfrm>
            <a:off x="228600" y="1123950"/>
            <a:ext cx="325730" cy="769441"/>
          </a:xfrm>
          <a:prstGeom prst="rect">
            <a:avLst/>
          </a:prstGeom>
          <a:noFill/>
        </p:spPr>
        <p:txBody>
          <a:bodyPr wrap="none" rtlCol="0">
            <a:spAutoFit/>
          </a:bodyPr>
          <a:lstStyle/>
          <a:p>
            <a:r>
              <a:rPr lang="en-US" sz="4400" dirty="0">
                <a:solidFill>
                  <a:schemeClr val="bg1"/>
                </a:solidFill>
              </a:rPr>
              <a:t> </a:t>
            </a:r>
          </a:p>
        </p:txBody>
      </p:sp>
      <p:sp>
        <p:nvSpPr>
          <p:cNvPr id="5" name="Rectangle 4"/>
          <p:cNvSpPr/>
          <p:nvPr/>
        </p:nvSpPr>
        <p:spPr>
          <a:xfrm>
            <a:off x="609600" y="1047750"/>
            <a:ext cx="838200"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352550"/>
            <a:ext cx="3342582" cy="1754326"/>
          </a:xfrm>
          <a:prstGeom prst="rect">
            <a:avLst/>
          </a:prstGeom>
          <a:noFill/>
        </p:spPr>
        <p:txBody>
          <a:bodyPr wrap="none" rtlCol="0">
            <a:spAutoFit/>
          </a:bodyPr>
          <a:lstStyle/>
          <a:p>
            <a:r>
              <a:rPr lang="en-US" sz="3600" dirty="0">
                <a:solidFill>
                  <a:schemeClr val="bg1"/>
                </a:solidFill>
              </a:rPr>
              <a:t>Why Response </a:t>
            </a:r>
          </a:p>
          <a:p>
            <a:r>
              <a:rPr lang="en-US" sz="3600" dirty="0">
                <a:solidFill>
                  <a:schemeClr val="bg1"/>
                </a:solidFill>
              </a:rPr>
              <a:t>Based </a:t>
            </a:r>
          </a:p>
          <a:p>
            <a:r>
              <a:rPr lang="en-US" sz="3600" dirty="0">
                <a:solidFill>
                  <a:schemeClr val="bg1"/>
                </a:solidFill>
              </a:rPr>
              <a:t>Detection ?</a:t>
            </a:r>
          </a:p>
        </p:txBody>
      </p:sp>
      <p:graphicFrame>
        <p:nvGraphicFramePr>
          <p:cNvPr id="8" name="Diagram 7"/>
          <p:cNvGraphicFramePr/>
          <p:nvPr/>
        </p:nvGraphicFramePr>
        <p:xfrm>
          <a:off x="4267200" y="209550"/>
          <a:ext cx="5943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TotalTime>
  <Words>1438</Words>
  <Application>Microsoft Macintosh PowerPoint</Application>
  <PresentationFormat>Custom</PresentationFormat>
  <Paragraphs>231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 Antiqua</vt:lpstr>
      <vt:lpstr>Calibri</vt:lpstr>
      <vt:lpstr>Lucida Sans</vt:lpstr>
      <vt:lpstr>Wingdings</vt:lpstr>
      <vt:lpstr>Wingdings 2</vt:lpstr>
      <vt:lpstr>Wingdings 3</vt:lpstr>
      <vt:lpstr>Apex</vt:lpstr>
      <vt:lpstr>         Report Submission:             Group 2 (ML A2) CO-327          -Sourabh  2K18/CO/355          -Vishruth Khare  2k18/CO/393           Submitted to:         -Ms. Juhi Jain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Vishruth Khare</cp:lastModifiedBy>
  <cp:revision>109</cp:revision>
  <dcterms:created xsi:type="dcterms:W3CDTF">2006-08-16T00:00:00Z</dcterms:created>
  <dcterms:modified xsi:type="dcterms:W3CDTF">2020-11-20T17:02:47Z</dcterms:modified>
</cp:coreProperties>
</file>