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Century Gothic"/>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enturyGothic-bold.fntdata"/><Relationship Id="rId12"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enturyGothic-boldItalic.fntdata"/><Relationship Id="rId14"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1e057a5d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1e057a5d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28600" rtl="0" algn="l">
              <a:lnSpc>
                <a:spcPct val="150000"/>
              </a:lnSpc>
              <a:spcBef>
                <a:spcPts val="300"/>
              </a:spcBef>
              <a:spcAft>
                <a:spcPts val="1100"/>
              </a:spcAft>
              <a:buNone/>
            </a:pPr>
            <a:r>
              <a:t/>
            </a:r>
            <a:endParaRPr sz="1200">
              <a:solidFill>
                <a:srgbClr val="1F1F1F"/>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1d77e9c3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1d77e9c3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F1F1F"/>
                </a:solidFill>
              </a:rPr>
              <a:t>Overall life expectancy has increased from 2000 to 2015. We can see the increase in the mean and median of the life expectancy.</a:t>
            </a:r>
            <a:endParaRPr sz="1200">
              <a:solidFill>
                <a:srgbClr val="1F1F1F"/>
              </a:solidFill>
            </a:endParaRPr>
          </a:p>
          <a:p>
            <a:pPr indent="0" lvl="0" marL="0" rtl="0" algn="l">
              <a:spcBef>
                <a:spcPts val="0"/>
              </a:spcBef>
              <a:spcAft>
                <a:spcPts val="0"/>
              </a:spcAft>
              <a:buNone/>
            </a:pPr>
            <a:r>
              <a:rPr lang="en" sz="1200">
                <a:solidFill>
                  <a:srgbClr val="1F1F1F"/>
                </a:solidFill>
              </a:rPr>
              <a:t>The plot is getting narrower in 2015 as compared to 2000 showing that the overall life expectancy has increased and is falling in a narrower range.</a:t>
            </a:r>
            <a:endParaRPr sz="1200">
              <a:solidFill>
                <a:srgbClr val="1F1F1F"/>
              </a:solidFill>
            </a:endParaRPr>
          </a:p>
          <a:p>
            <a:pPr indent="0" lvl="0" marL="0" rtl="0" algn="l">
              <a:spcBef>
                <a:spcPts val="0"/>
              </a:spcBef>
              <a:spcAft>
                <a:spcPts val="0"/>
              </a:spcAft>
              <a:buNone/>
            </a:pPr>
            <a:r>
              <a:rPr lang="en" sz="1200">
                <a:solidFill>
                  <a:srgbClr val="1F1F1F"/>
                </a:solidFill>
              </a:rPr>
              <a:t>Skewness has reduced from 2000 to 2015 showing a more definitive range of the life expectancy.</a:t>
            </a:r>
            <a:endParaRPr sz="1200">
              <a:solidFill>
                <a:srgbClr val="1F1F1F"/>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1d77e9c3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1d77e9c3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marR="228600" rtl="0" algn="l">
              <a:lnSpc>
                <a:spcPct val="150000"/>
              </a:lnSpc>
              <a:spcBef>
                <a:spcPts val="300"/>
              </a:spcBef>
              <a:spcAft>
                <a:spcPts val="0"/>
              </a:spcAft>
              <a:buNone/>
            </a:pPr>
            <a:r>
              <a:rPr lang="en" sz="1200">
                <a:solidFill>
                  <a:srgbClr val="1F1F1F"/>
                </a:solidFill>
              </a:rPr>
              <a:t>Fig 1</a:t>
            </a:r>
            <a:endParaRPr sz="1200">
              <a:solidFill>
                <a:srgbClr val="1F1F1F"/>
              </a:solidFill>
            </a:endParaRPr>
          </a:p>
          <a:p>
            <a:pPr indent="-304800" lvl="0" marL="457200" marR="228600" rtl="0" algn="l">
              <a:lnSpc>
                <a:spcPct val="150000"/>
              </a:lnSpc>
              <a:spcBef>
                <a:spcPts val="1100"/>
              </a:spcBef>
              <a:spcAft>
                <a:spcPts val="0"/>
              </a:spcAft>
              <a:buClr>
                <a:srgbClr val="1F1F1F"/>
              </a:buClr>
              <a:buSzPts val="1200"/>
              <a:buAutoNum type="arabicPeriod"/>
            </a:pPr>
            <a:r>
              <a:rPr lang="en" sz="1200">
                <a:solidFill>
                  <a:srgbClr val="1F1F1F"/>
                </a:solidFill>
              </a:rPr>
              <a:t>Global life expectancy increased between 2000 and 2015. The average life expectancy across all regions rose from about 60 years old in 2000 to nearly 70 years old in 2015.</a:t>
            </a:r>
            <a:endParaRPr sz="1200">
              <a:solidFill>
                <a:srgbClr val="1F1F1F"/>
              </a:solidFill>
            </a:endParaRPr>
          </a:p>
          <a:p>
            <a:pPr indent="-304800" lvl="0" marL="457200" marR="228600" rtl="0" algn="l">
              <a:lnSpc>
                <a:spcPct val="150000"/>
              </a:lnSpc>
              <a:spcBef>
                <a:spcPts val="0"/>
              </a:spcBef>
              <a:spcAft>
                <a:spcPts val="0"/>
              </a:spcAft>
              <a:buClr>
                <a:srgbClr val="1F1F1F"/>
              </a:buClr>
              <a:buSzPts val="1200"/>
              <a:buAutoNum type="arabicPeriod"/>
            </a:pPr>
            <a:r>
              <a:rPr lang="en" sz="1200">
                <a:solidFill>
                  <a:srgbClr val="1F1F1F"/>
                </a:solidFill>
              </a:rPr>
              <a:t>The rate of increase in life expectancy varied by region. Some regions, such as North America, Oceania, and the European Union, saw faster increases than others, such as Africa and Asia.</a:t>
            </a:r>
            <a:endParaRPr sz="1200">
              <a:solidFill>
                <a:srgbClr val="1F1F1F"/>
              </a:solidFill>
            </a:endParaRPr>
          </a:p>
          <a:p>
            <a:pPr indent="-304800" lvl="0" marL="457200" marR="228600" rtl="0" algn="l">
              <a:lnSpc>
                <a:spcPct val="150000"/>
              </a:lnSpc>
              <a:spcBef>
                <a:spcPts val="0"/>
              </a:spcBef>
              <a:spcAft>
                <a:spcPts val="0"/>
              </a:spcAft>
              <a:buClr>
                <a:srgbClr val="1F1F1F"/>
              </a:buClr>
              <a:buSzPts val="1200"/>
              <a:buAutoNum type="arabicPeriod"/>
            </a:pPr>
            <a:r>
              <a:rPr lang="en" sz="1200">
                <a:solidFill>
                  <a:srgbClr val="1F1F1F"/>
                </a:solidFill>
              </a:rPr>
              <a:t>Despite the increase, disparities in life expectancy persist. In 2015, people in North America and Oceania could still expect to live, on average, about 10 years longer than people in Africa.</a:t>
            </a:r>
            <a:endParaRPr sz="1200">
              <a:solidFill>
                <a:srgbClr val="1F1F1F"/>
              </a:solidFill>
            </a:endParaRPr>
          </a:p>
          <a:p>
            <a:pPr indent="0" lvl="0" marL="0" marR="228600" rtl="0" algn="l">
              <a:lnSpc>
                <a:spcPct val="150000"/>
              </a:lnSpc>
              <a:spcBef>
                <a:spcPts val="1800"/>
              </a:spcBef>
              <a:spcAft>
                <a:spcPts val="0"/>
              </a:spcAft>
              <a:buClr>
                <a:schemeClr val="dk1"/>
              </a:buClr>
              <a:buSzPts val="1100"/>
              <a:buFont typeface="Arial"/>
              <a:buNone/>
            </a:pPr>
            <a:r>
              <a:rPr lang="en" sz="1200">
                <a:solidFill>
                  <a:srgbClr val="1F1F1F"/>
                </a:solidFill>
              </a:rPr>
              <a:t>Overall, the data shows that while global life expectancy is improving, there is still a long way to go to ensure that everyone has the opportunity to live a long and healthy life.</a:t>
            </a:r>
            <a:endParaRPr sz="1200">
              <a:solidFill>
                <a:srgbClr val="1F1F1F"/>
              </a:solidFill>
            </a:endParaRPr>
          </a:p>
          <a:p>
            <a:pPr indent="-304800" lvl="0" marL="457200" marR="228600" rtl="0" algn="l">
              <a:lnSpc>
                <a:spcPct val="150000"/>
              </a:lnSpc>
              <a:spcBef>
                <a:spcPts val="1800"/>
              </a:spcBef>
              <a:spcAft>
                <a:spcPts val="0"/>
              </a:spcAft>
              <a:buClr>
                <a:srgbClr val="1F1F1F"/>
              </a:buClr>
              <a:buSzPts val="1200"/>
              <a:buAutoNum type="arabicPeriod"/>
            </a:pPr>
            <a:r>
              <a:rPr lang="en" sz="1200">
                <a:solidFill>
                  <a:srgbClr val="1F1F1F"/>
                </a:solidFill>
              </a:rPr>
              <a:t>Global life expectancy jumped from 60 to 70 years between 2000 and 2015.</a:t>
            </a:r>
            <a:endParaRPr sz="1200">
              <a:solidFill>
                <a:srgbClr val="1F1F1F"/>
              </a:solidFill>
            </a:endParaRPr>
          </a:p>
          <a:p>
            <a:pPr indent="-304800" lvl="0" marL="457200" marR="228600" rtl="0" algn="l">
              <a:lnSpc>
                <a:spcPct val="150000"/>
              </a:lnSpc>
              <a:spcBef>
                <a:spcPts val="0"/>
              </a:spcBef>
              <a:spcAft>
                <a:spcPts val="0"/>
              </a:spcAft>
              <a:buClr>
                <a:srgbClr val="1F1F1F"/>
              </a:buClr>
              <a:buSzPts val="1200"/>
              <a:buAutoNum type="arabicPeriod"/>
            </a:pPr>
            <a:r>
              <a:rPr lang="en" sz="1200">
                <a:solidFill>
                  <a:srgbClr val="1F1F1F"/>
                </a:solidFill>
              </a:rPr>
              <a:t>North America, Oceania, and the EU outpaced Africa and Asia in life expectancy growth.</a:t>
            </a:r>
            <a:endParaRPr sz="1200">
              <a:solidFill>
                <a:srgbClr val="1F1F1F"/>
              </a:solidFill>
            </a:endParaRPr>
          </a:p>
          <a:p>
            <a:pPr indent="-304800" lvl="0" marL="457200" marR="228600" rtl="0" algn="l">
              <a:lnSpc>
                <a:spcPct val="150000"/>
              </a:lnSpc>
              <a:spcBef>
                <a:spcPts val="0"/>
              </a:spcBef>
              <a:spcAft>
                <a:spcPts val="0"/>
              </a:spcAft>
              <a:buClr>
                <a:srgbClr val="1F1F1F"/>
              </a:buClr>
              <a:buSzPts val="1200"/>
              <a:buAutoNum type="arabicPeriod"/>
            </a:pPr>
            <a:r>
              <a:rPr lang="en" sz="1200">
                <a:solidFill>
                  <a:srgbClr val="1F1F1F"/>
                </a:solidFill>
              </a:rPr>
              <a:t>Despite the gains, a 10-year life expectancy gap persists between continents.</a:t>
            </a:r>
            <a:endParaRPr sz="1200">
              <a:solidFill>
                <a:srgbClr val="1F1F1F"/>
              </a:solidFill>
            </a:endParaRPr>
          </a:p>
          <a:p>
            <a:pPr indent="0" lvl="0" marL="0" rtl="0" algn="l">
              <a:spcBef>
                <a:spcPts val="11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Fig 2</a:t>
            </a:r>
            <a:endParaRPr/>
          </a:p>
          <a:p>
            <a:pPr indent="0" lvl="0" marL="0" rtl="0" algn="l">
              <a:spcBef>
                <a:spcPts val="0"/>
              </a:spcBef>
              <a:spcAft>
                <a:spcPts val="0"/>
              </a:spcAft>
              <a:buNone/>
            </a:pPr>
            <a:r>
              <a:t/>
            </a:r>
            <a:endParaRPr/>
          </a:p>
          <a:p>
            <a:pPr indent="-304800" lvl="0" marL="457200" marR="228600" rtl="0" algn="l">
              <a:lnSpc>
                <a:spcPct val="150000"/>
              </a:lnSpc>
              <a:spcBef>
                <a:spcPts val="300"/>
              </a:spcBef>
              <a:spcAft>
                <a:spcPts val="0"/>
              </a:spcAft>
              <a:buClr>
                <a:srgbClr val="1F1F1F"/>
              </a:buClr>
              <a:buSzPts val="1200"/>
              <a:buAutoNum type="arabicPeriod"/>
            </a:pPr>
            <a:r>
              <a:rPr lang="en" sz="1200">
                <a:solidFill>
                  <a:srgbClr val="1F1F1F"/>
                </a:solidFill>
              </a:rPr>
              <a:t>Infant mortality rates have been steadily declining across all regions since 2000.</a:t>
            </a:r>
            <a:endParaRPr sz="1200">
              <a:solidFill>
                <a:srgbClr val="1F1F1F"/>
              </a:solidFill>
            </a:endParaRPr>
          </a:p>
          <a:p>
            <a:pPr indent="-304800" lvl="0" marL="457200" marR="228600" rtl="0" algn="l">
              <a:lnSpc>
                <a:spcPct val="150000"/>
              </a:lnSpc>
              <a:spcBef>
                <a:spcPts val="0"/>
              </a:spcBef>
              <a:spcAft>
                <a:spcPts val="0"/>
              </a:spcAft>
              <a:buClr>
                <a:srgbClr val="1F1F1F"/>
              </a:buClr>
              <a:buSzPts val="1200"/>
              <a:buAutoNum type="arabicPeriod"/>
            </a:pPr>
            <a:r>
              <a:rPr lang="en" sz="1200">
                <a:solidFill>
                  <a:srgbClr val="1F1F1F"/>
                </a:solidFill>
              </a:rPr>
              <a:t>In 2015, the Middle East and North Africa had the highest infant mortality rates, followed by sub-Saharan Africa.</a:t>
            </a:r>
            <a:endParaRPr sz="1200">
              <a:solidFill>
                <a:srgbClr val="1F1F1F"/>
              </a:solidFill>
            </a:endParaRPr>
          </a:p>
          <a:p>
            <a:pPr indent="-304800" lvl="0" marL="457200" marR="228600" rtl="0" algn="l">
              <a:lnSpc>
                <a:spcPct val="150000"/>
              </a:lnSpc>
              <a:spcBef>
                <a:spcPts val="0"/>
              </a:spcBef>
              <a:spcAft>
                <a:spcPts val="0"/>
              </a:spcAft>
              <a:buClr>
                <a:srgbClr val="1F1F1F"/>
              </a:buClr>
              <a:buSzPts val="1200"/>
              <a:buAutoNum type="arabicPeriod"/>
            </a:pPr>
            <a:r>
              <a:rPr lang="en" sz="1200">
                <a:solidFill>
                  <a:srgbClr val="1F1F1F"/>
                </a:solidFill>
              </a:rPr>
              <a:t>High-income regions such as Europe, North America, and Oceania had the lowest infant mortality rates in 2015.</a:t>
            </a:r>
            <a:endParaRPr sz="1200">
              <a:solidFill>
                <a:srgbClr val="1F1F1F"/>
              </a:solidFill>
            </a:endParaRPr>
          </a:p>
          <a:p>
            <a:pPr indent="0" lvl="0" marL="0" marR="228600" rtl="0" algn="l">
              <a:lnSpc>
                <a:spcPct val="150000"/>
              </a:lnSpc>
              <a:spcBef>
                <a:spcPts val="1800"/>
              </a:spcBef>
              <a:spcAft>
                <a:spcPts val="0"/>
              </a:spcAft>
              <a:buClr>
                <a:schemeClr val="dk1"/>
              </a:buClr>
              <a:buSzPts val="1100"/>
              <a:buFont typeface="Arial"/>
              <a:buNone/>
            </a:pPr>
            <a:r>
              <a:rPr lang="en" sz="1200">
                <a:solidFill>
                  <a:srgbClr val="1F1F1F"/>
                </a:solidFill>
              </a:rPr>
              <a:t>I hope this is helpful!</a:t>
            </a:r>
            <a:endParaRPr sz="1200">
              <a:solidFill>
                <a:srgbClr val="1F1F1F"/>
              </a:solidFill>
            </a:endParaRPr>
          </a:p>
          <a:p>
            <a:pPr indent="0" lvl="0" marL="0" rtl="0" algn="l">
              <a:spcBef>
                <a:spcPts val="18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1d77e9c3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1d77e9c3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28600" rtl="0" algn="l">
              <a:lnSpc>
                <a:spcPct val="150000"/>
              </a:lnSpc>
              <a:spcBef>
                <a:spcPts val="300"/>
              </a:spcBef>
              <a:spcAft>
                <a:spcPts val="0"/>
              </a:spcAft>
              <a:buClr>
                <a:schemeClr val="dk1"/>
              </a:buClr>
              <a:buSzPts val="1100"/>
              <a:buFont typeface="Arial"/>
              <a:buNone/>
            </a:pPr>
            <a:r>
              <a:rPr lang="en" sz="1200">
                <a:solidFill>
                  <a:srgbClr val="1F1F1F"/>
                </a:solidFill>
              </a:rPr>
              <a:t>3 Key Points: Infant Mortality Rate Map</a:t>
            </a:r>
            <a:endParaRPr sz="1200">
              <a:solidFill>
                <a:srgbClr val="1F1F1F"/>
              </a:solidFill>
            </a:endParaRPr>
          </a:p>
          <a:p>
            <a:pPr indent="-304800" lvl="0" marL="457200" marR="228600" rtl="0" algn="l">
              <a:lnSpc>
                <a:spcPct val="150000"/>
              </a:lnSpc>
              <a:spcBef>
                <a:spcPts val="300"/>
              </a:spcBef>
              <a:spcAft>
                <a:spcPts val="0"/>
              </a:spcAft>
              <a:buClr>
                <a:srgbClr val="1F1F1F"/>
              </a:buClr>
              <a:buSzPts val="1200"/>
              <a:buAutoNum type="arabicPeriod"/>
            </a:pPr>
            <a:r>
              <a:rPr lang="en" sz="1200">
                <a:solidFill>
                  <a:srgbClr val="1F1F1F"/>
                </a:solidFill>
              </a:rPr>
              <a:t>Global Disparity: The map highlights stark differences in infant mortality, with Africa and South America bearing the heaviest burden compared to Europe, North America, and Oceania. This underscores the uneven distribution of healthcare and living conditions worldwide.</a:t>
            </a:r>
            <a:br>
              <a:rPr lang="en" sz="1200">
                <a:solidFill>
                  <a:srgbClr val="1F1F1F"/>
                </a:solidFill>
              </a:rPr>
            </a:br>
            <a:endParaRPr sz="1200">
              <a:solidFill>
                <a:srgbClr val="1F1F1F"/>
              </a:solidFill>
            </a:endParaRPr>
          </a:p>
          <a:p>
            <a:pPr indent="-304800" lvl="0" marL="457200" marR="228600" rtl="0" algn="l">
              <a:lnSpc>
                <a:spcPct val="150000"/>
              </a:lnSpc>
              <a:spcBef>
                <a:spcPts val="0"/>
              </a:spcBef>
              <a:spcAft>
                <a:spcPts val="0"/>
              </a:spcAft>
              <a:buClr>
                <a:srgbClr val="1F1F1F"/>
              </a:buClr>
              <a:buSzPts val="1200"/>
              <a:buAutoNum type="arabicPeriod"/>
            </a:pPr>
            <a:r>
              <a:rPr lang="en" sz="1200">
                <a:solidFill>
                  <a:srgbClr val="1F1F1F"/>
                </a:solidFill>
              </a:rPr>
              <a:t>Outdated Data: The map's reference to "polio" suggests its creation predates widespread polio vaccination, potentially rendering the depicted rates inaccurate for the contemporary world.</a:t>
            </a:r>
            <a:br>
              <a:rPr lang="en" sz="1200">
                <a:solidFill>
                  <a:srgbClr val="1F1F1F"/>
                </a:solidFill>
              </a:rPr>
            </a:br>
            <a:endParaRPr sz="1200">
              <a:solidFill>
                <a:srgbClr val="1F1F1F"/>
              </a:solidFill>
            </a:endParaRPr>
          </a:p>
          <a:p>
            <a:pPr indent="-304800" lvl="0" marL="457200" marR="228600" rtl="0" algn="l">
              <a:lnSpc>
                <a:spcPct val="150000"/>
              </a:lnSpc>
              <a:spcBef>
                <a:spcPts val="0"/>
              </a:spcBef>
              <a:spcAft>
                <a:spcPts val="0"/>
              </a:spcAft>
              <a:buClr>
                <a:srgbClr val="1F1F1F"/>
              </a:buClr>
              <a:buSzPts val="1200"/>
              <a:buAutoNum type="arabicPeriod"/>
            </a:pPr>
            <a:r>
              <a:rPr lang="en" sz="1200">
                <a:solidFill>
                  <a:srgbClr val="1F1F1F"/>
                </a:solidFill>
              </a:rPr>
              <a:t>Misleading Representation: The dot distribution, while providing a general picture of high and low rates, fails to account for population density. A small country with a high rate could have the same dot count as a large country with a low rate, distorting the true picture.</a:t>
            </a:r>
            <a:br>
              <a:rPr lang="en" sz="1200">
                <a:solidFill>
                  <a:srgbClr val="1F1F1F"/>
                </a:solidFill>
              </a:rPr>
            </a:br>
            <a:endParaRPr sz="1200">
              <a:solidFill>
                <a:srgbClr val="1F1F1F"/>
              </a:solidFill>
            </a:endParaRPr>
          </a:p>
          <a:p>
            <a:pPr indent="0" lvl="0" marL="0" marR="228600" rtl="0" algn="l">
              <a:lnSpc>
                <a:spcPct val="150000"/>
              </a:lnSpc>
              <a:spcBef>
                <a:spcPts val="1800"/>
              </a:spcBef>
              <a:spcAft>
                <a:spcPts val="0"/>
              </a:spcAft>
              <a:buClr>
                <a:schemeClr val="dk1"/>
              </a:buClr>
              <a:buSzPts val="1100"/>
              <a:buFont typeface="Arial"/>
              <a:buNone/>
            </a:pPr>
            <a:r>
              <a:rPr lang="en" sz="1200">
                <a:solidFill>
                  <a:srgbClr val="1F1F1F"/>
                </a:solidFill>
              </a:rPr>
              <a:t>These points emphasize the need for cautious interpretation when analyzing the map, acknowledging its limitations alongside the valuable insights it offers.</a:t>
            </a:r>
            <a:endParaRPr sz="1200">
              <a:solidFill>
                <a:srgbClr val="1F1F1F"/>
              </a:solidFill>
            </a:endParaRPr>
          </a:p>
          <a:p>
            <a:pPr indent="0" lvl="0" marL="0" marR="228600" rtl="0" algn="l">
              <a:lnSpc>
                <a:spcPct val="150000"/>
              </a:lnSpc>
              <a:spcBef>
                <a:spcPts val="1800"/>
              </a:spcBef>
              <a:spcAft>
                <a:spcPts val="0"/>
              </a:spcAft>
              <a:buClr>
                <a:schemeClr val="dk1"/>
              </a:buClr>
              <a:buSzPts val="1100"/>
              <a:buFont typeface="Arial"/>
              <a:buNone/>
            </a:pPr>
            <a:r>
              <a:rPr lang="en" sz="1200">
                <a:solidFill>
                  <a:srgbClr val="1F1F1F"/>
                </a:solidFill>
              </a:rPr>
              <a:t>3 Key Points: Infant Mortality Map</a:t>
            </a:r>
            <a:endParaRPr sz="1200">
              <a:solidFill>
                <a:srgbClr val="1F1F1F"/>
              </a:solidFill>
            </a:endParaRPr>
          </a:p>
          <a:p>
            <a:pPr indent="-304800" lvl="0" marL="457200" marR="228600" rtl="0" algn="l">
              <a:lnSpc>
                <a:spcPct val="150000"/>
              </a:lnSpc>
              <a:spcBef>
                <a:spcPts val="300"/>
              </a:spcBef>
              <a:spcAft>
                <a:spcPts val="0"/>
              </a:spcAft>
              <a:buClr>
                <a:srgbClr val="1F1F1F"/>
              </a:buClr>
              <a:buSzPts val="1200"/>
              <a:buChar char="●"/>
            </a:pPr>
            <a:r>
              <a:rPr lang="en" sz="1200">
                <a:solidFill>
                  <a:srgbClr val="1F1F1F"/>
                </a:solidFill>
              </a:rPr>
              <a:t>Global Gap: Stark differences exist. Africa &amp; South America suffer high rates, while Europe, North America &amp; Oceania fare much better. Healthcare &amp; living conditions disparities laid bare.</a:t>
            </a:r>
            <a:endParaRPr sz="1200">
              <a:solidFill>
                <a:srgbClr val="1F1F1F"/>
              </a:solidFill>
            </a:endParaRPr>
          </a:p>
          <a:p>
            <a:pPr indent="-304800" lvl="0" marL="457200" marR="228600" rtl="0" algn="l">
              <a:lnSpc>
                <a:spcPct val="150000"/>
              </a:lnSpc>
              <a:spcBef>
                <a:spcPts val="0"/>
              </a:spcBef>
              <a:spcAft>
                <a:spcPts val="0"/>
              </a:spcAft>
              <a:buClr>
                <a:srgbClr val="1F1F1F"/>
              </a:buClr>
              <a:buSzPts val="1200"/>
              <a:buChar char="●"/>
            </a:pPr>
            <a:r>
              <a:rPr lang="en" sz="1200">
                <a:solidFill>
                  <a:srgbClr val="1F1F1F"/>
                </a:solidFill>
              </a:rPr>
              <a:t>Outdated Data: Map's "polio" reference suggests pre-vaccine era data. Rates depicted may not reflect the current reality.</a:t>
            </a:r>
            <a:endParaRPr sz="1200">
              <a:solidFill>
                <a:srgbClr val="1F1F1F"/>
              </a:solidFill>
            </a:endParaRPr>
          </a:p>
          <a:p>
            <a:pPr indent="-304800" lvl="0" marL="457200" marR="228600" rtl="0" algn="l">
              <a:lnSpc>
                <a:spcPct val="150000"/>
              </a:lnSpc>
              <a:spcBef>
                <a:spcPts val="0"/>
              </a:spcBef>
              <a:spcAft>
                <a:spcPts val="0"/>
              </a:spcAft>
              <a:buClr>
                <a:srgbClr val="1F1F1F"/>
              </a:buClr>
              <a:buSzPts val="1200"/>
              <a:buChar char="●"/>
            </a:pPr>
            <a:r>
              <a:rPr lang="en" sz="1200">
                <a:solidFill>
                  <a:srgbClr val="1F1F1F"/>
                </a:solidFill>
              </a:rPr>
              <a:t>Misleading Dots: Dot distribution paints a general picture, but ignores population density. A small, high-rate country could have same dot count as a large, low-rate one.</a:t>
            </a:r>
            <a:endParaRPr sz="1200">
              <a:solidFill>
                <a:srgbClr val="1F1F1F"/>
              </a:solidFill>
            </a:endParaRPr>
          </a:p>
          <a:p>
            <a:pPr indent="0" lvl="0" marL="0" marR="228600" rtl="0" algn="l">
              <a:lnSpc>
                <a:spcPct val="150000"/>
              </a:lnSpc>
              <a:spcBef>
                <a:spcPts val="1800"/>
              </a:spcBef>
              <a:spcAft>
                <a:spcPts val="0"/>
              </a:spcAft>
              <a:buClr>
                <a:schemeClr val="dk1"/>
              </a:buClr>
              <a:buSzPts val="1100"/>
              <a:buFont typeface="Arial"/>
              <a:buNone/>
            </a:pPr>
            <a:r>
              <a:rPr lang="en" sz="1200">
                <a:solidFill>
                  <a:srgbClr val="1F1F1F"/>
                </a:solidFill>
              </a:rPr>
              <a:t>Interpret with caution. Valuable insights, but limitations need consideration.</a:t>
            </a:r>
            <a:endParaRPr sz="1200">
              <a:solidFill>
                <a:srgbClr val="1F1F1F"/>
              </a:solidFill>
            </a:endParaRPr>
          </a:p>
          <a:p>
            <a:pPr indent="0" lvl="0" marL="0" rtl="0" algn="l">
              <a:spcBef>
                <a:spcPts val="18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Fig 2</a:t>
            </a:r>
            <a:endParaRPr/>
          </a:p>
          <a:p>
            <a:pPr indent="0" lvl="0" marL="0" rtl="0" algn="l">
              <a:spcBef>
                <a:spcPts val="0"/>
              </a:spcBef>
              <a:spcAft>
                <a:spcPts val="0"/>
              </a:spcAft>
              <a:buNone/>
            </a:pPr>
            <a:r>
              <a:t/>
            </a:r>
            <a:endParaRPr/>
          </a:p>
          <a:p>
            <a:pPr indent="0" lvl="0" marL="0" marR="228600" rtl="0" algn="l">
              <a:lnSpc>
                <a:spcPct val="150000"/>
              </a:lnSpc>
              <a:spcBef>
                <a:spcPts val="0"/>
              </a:spcBef>
              <a:spcAft>
                <a:spcPts val="0"/>
              </a:spcAft>
              <a:buClr>
                <a:schemeClr val="dk1"/>
              </a:buClr>
              <a:buSzPts val="1100"/>
              <a:buFont typeface="Arial"/>
              <a:buNone/>
            </a:pPr>
            <a:r>
              <a:rPr lang="en" sz="1200">
                <a:solidFill>
                  <a:srgbClr val="1F1F1F"/>
                </a:solidFill>
              </a:rPr>
              <a:t>Sure, here are 3 important points from the image:</a:t>
            </a:r>
            <a:endParaRPr sz="1200">
              <a:solidFill>
                <a:srgbClr val="1F1F1F"/>
              </a:solidFill>
            </a:endParaRPr>
          </a:p>
          <a:p>
            <a:pPr indent="-304800" lvl="0" marL="457200" marR="228600" rtl="0" algn="l">
              <a:lnSpc>
                <a:spcPct val="150000"/>
              </a:lnSpc>
              <a:spcBef>
                <a:spcPts val="1800"/>
              </a:spcBef>
              <a:spcAft>
                <a:spcPts val="0"/>
              </a:spcAft>
              <a:buClr>
                <a:srgbClr val="1F1F1F"/>
              </a:buClr>
              <a:buSzPts val="1200"/>
              <a:buAutoNum type="arabicPeriod"/>
            </a:pPr>
            <a:r>
              <a:rPr lang="en" sz="1200">
                <a:solidFill>
                  <a:srgbClr val="1F1F1F"/>
                </a:solidFill>
              </a:rPr>
              <a:t>Infant mortality rates vary greatly across the world. The countries with the highest rates are in Africa, while the countries with the lowest rates are in Europe and North America.</a:t>
            </a:r>
            <a:br>
              <a:rPr lang="en" sz="1200">
                <a:solidFill>
                  <a:srgbClr val="1F1F1F"/>
                </a:solidFill>
              </a:rPr>
            </a:br>
            <a:endParaRPr sz="1200">
              <a:solidFill>
                <a:srgbClr val="1F1F1F"/>
              </a:solidFill>
            </a:endParaRPr>
          </a:p>
          <a:p>
            <a:pPr indent="-304800" lvl="0" marL="457200" marR="228600" rtl="0" algn="l">
              <a:lnSpc>
                <a:spcPct val="150000"/>
              </a:lnSpc>
              <a:spcBef>
                <a:spcPts val="0"/>
              </a:spcBef>
              <a:spcAft>
                <a:spcPts val="0"/>
              </a:spcAft>
              <a:buClr>
                <a:srgbClr val="1F1F1F"/>
              </a:buClr>
              <a:buSzPts val="1200"/>
              <a:buAutoNum type="arabicPeriod"/>
            </a:pPr>
            <a:r>
              <a:rPr lang="en" sz="1200">
                <a:solidFill>
                  <a:srgbClr val="1F1F1F"/>
                </a:solidFill>
              </a:rPr>
              <a:t>There is a clear correlation between infant mortality rates and economic development. The countries with the highest rates are also the poorest countries in the world.</a:t>
            </a:r>
            <a:br>
              <a:rPr lang="en" sz="1200">
                <a:solidFill>
                  <a:srgbClr val="1F1F1F"/>
                </a:solidFill>
              </a:rPr>
            </a:br>
            <a:endParaRPr sz="1200">
              <a:solidFill>
                <a:srgbClr val="1F1F1F"/>
              </a:solidFill>
            </a:endParaRPr>
          </a:p>
          <a:p>
            <a:pPr indent="-304800" lvl="0" marL="457200" marR="228600" rtl="0" algn="l">
              <a:lnSpc>
                <a:spcPct val="150000"/>
              </a:lnSpc>
              <a:spcBef>
                <a:spcPts val="0"/>
              </a:spcBef>
              <a:spcAft>
                <a:spcPts val="0"/>
              </a:spcAft>
              <a:buClr>
                <a:srgbClr val="1F1F1F"/>
              </a:buClr>
              <a:buSzPts val="1200"/>
              <a:buAutoNum type="arabicPeriod"/>
            </a:pPr>
            <a:r>
              <a:rPr lang="en" sz="1200">
                <a:solidFill>
                  <a:srgbClr val="1F1F1F"/>
                </a:solidFill>
              </a:rPr>
              <a:t>The good news is that infant mortality rates have been declining in recent decades. This is due to a number of factors, including improved access to healthcare, better sanitation, and increased education levels.</a:t>
            </a:r>
            <a:br>
              <a:rPr lang="en" sz="1200">
                <a:solidFill>
                  <a:srgbClr val="1F1F1F"/>
                </a:solidFill>
              </a:rPr>
            </a:br>
            <a:endParaRPr sz="1200">
              <a:solidFill>
                <a:srgbClr val="1F1F1F"/>
              </a:solidFill>
            </a:endParaRPr>
          </a:p>
          <a:p>
            <a:pPr indent="0" lvl="0" marL="0" marR="228600" rtl="0" algn="l">
              <a:lnSpc>
                <a:spcPct val="150000"/>
              </a:lnSpc>
              <a:spcBef>
                <a:spcPts val="1800"/>
              </a:spcBef>
              <a:spcAft>
                <a:spcPts val="0"/>
              </a:spcAft>
              <a:buClr>
                <a:schemeClr val="dk1"/>
              </a:buClr>
              <a:buSzPts val="1100"/>
              <a:buFont typeface="Arial"/>
              <a:buNone/>
            </a:pPr>
            <a:r>
              <a:rPr lang="en" sz="1200">
                <a:solidFill>
                  <a:srgbClr val="1F1F1F"/>
                </a:solidFill>
              </a:rPr>
              <a:t>I hope this helps! Let me know if you have any other questions.</a:t>
            </a:r>
            <a:endParaRPr sz="1200">
              <a:solidFill>
                <a:srgbClr val="1F1F1F"/>
              </a:solidFill>
            </a:endParaRPr>
          </a:p>
          <a:p>
            <a:pPr indent="0" lvl="0" marL="0" rtl="0" algn="l">
              <a:spcBef>
                <a:spcPts val="18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1e057a5dc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1e057a5dc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vpr8@pitt.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823039" y="3198204"/>
            <a:ext cx="10790078" cy="2519041"/>
            <a:chOff x="710288" y="2137750"/>
            <a:chExt cx="7723197" cy="1803050"/>
          </a:xfrm>
        </p:grpSpPr>
        <p:sp>
          <p:nvSpPr>
            <p:cNvPr id="55" name="Google Shape;55;p13"/>
            <p:cNvSpPr/>
            <p:nvPr/>
          </p:nvSpPr>
          <p:spPr>
            <a:xfrm>
              <a:off x="710288" y="2172905"/>
              <a:ext cx="7723197" cy="1739465"/>
            </a:xfrm>
            <a:custGeom>
              <a:rect b="b" l="l" r="r" t="t"/>
              <a:pathLst>
                <a:path extrusionOk="0" h="48295" w="214429">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cap="flat" cmpd="sng" w="19050">
              <a:solidFill>
                <a:srgbClr val="00D4F0"/>
              </a:solidFill>
              <a:prstDash val="solid"/>
              <a:round/>
              <a:headEnd len="med" w="med" type="none"/>
              <a:tailEnd len="med" w="med" type="none"/>
            </a:ln>
          </p:spPr>
        </p:sp>
        <p:sp>
          <p:nvSpPr>
            <p:cNvPr id="56" name="Google Shape;56;p13"/>
            <p:cNvSpPr/>
            <p:nvPr/>
          </p:nvSpPr>
          <p:spPr>
            <a:xfrm>
              <a:off x="8000975" y="2718588"/>
              <a:ext cx="71400" cy="71400"/>
            </a:xfrm>
            <a:prstGeom prst="ellipse">
              <a:avLst/>
            </a:prstGeom>
            <a:solidFill>
              <a:srgbClr val="00D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7390663" y="3292175"/>
              <a:ext cx="71400" cy="71400"/>
            </a:xfrm>
            <a:prstGeom prst="ellipse">
              <a:avLst/>
            </a:prstGeom>
            <a:solidFill>
              <a:srgbClr val="00D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6780325" y="3003575"/>
              <a:ext cx="71400" cy="71400"/>
            </a:xfrm>
            <a:prstGeom prst="ellipse">
              <a:avLst/>
            </a:prstGeom>
            <a:solidFill>
              <a:srgbClr val="00D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6170038" y="2137750"/>
              <a:ext cx="71400" cy="71400"/>
            </a:xfrm>
            <a:prstGeom prst="ellipse">
              <a:avLst/>
            </a:prstGeom>
            <a:solidFill>
              <a:srgbClr val="00D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5559700" y="2426363"/>
              <a:ext cx="71400" cy="71400"/>
            </a:xfrm>
            <a:prstGeom prst="ellipse">
              <a:avLst/>
            </a:prstGeom>
            <a:solidFill>
              <a:srgbClr val="00D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4949413" y="3006938"/>
              <a:ext cx="71400" cy="71400"/>
            </a:xfrm>
            <a:prstGeom prst="ellipse">
              <a:avLst/>
            </a:prstGeom>
            <a:solidFill>
              <a:srgbClr val="00D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339088" y="3292175"/>
              <a:ext cx="71400" cy="71400"/>
            </a:xfrm>
            <a:prstGeom prst="ellipse">
              <a:avLst/>
            </a:prstGeom>
            <a:solidFill>
              <a:srgbClr val="00D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728775" y="3003575"/>
              <a:ext cx="71400" cy="71400"/>
            </a:xfrm>
            <a:prstGeom prst="ellipse">
              <a:avLst/>
            </a:prstGeom>
            <a:solidFill>
              <a:srgbClr val="00D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118475" y="3869400"/>
              <a:ext cx="71400" cy="71400"/>
            </a:xfrm>
            <a:prstGeom prst="ellipse">
              <a:avLst/>
            </a:prstGeom>
            <a:solidFill>
              <a:srgbClr val="00D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2508163" y="2426363"/>
              <a:ext cx="71400" cy="71400"/>
            </a:xfrm>
            <a:prstGeom prst="ellipse">
              <a:avLst/>
            </a:prstGeom>
            <a:solidFill>
              <a:srgbClr val="00D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1897850" y="3580775"/>
              <a:ext cx="71400" cy="71400"/>
            </a:xfrm>
            <a:prstGeom prst="ellipse">
              <a:avLst/>
            </a:prstGeom>
            <a:solidFill>
              <a:srgbClr val="00D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1287538" y="3292188"/>
              <a:ext cx="71400" cy="71400"/>
            </a:xfrm>
            <a:prstGeom prst="ellipse">
              <a:avLst/>
            </a:prstGeom>
            <a:solidFill>
              <a:srgbClr val="00D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13"/>
          <p:cNvGrpSpPr/>
          <p:nvPr/>
        </p:nvGrpSpPr>
        <p:grpSpPr>
          <a:xfrm>
            <a:off x="-1765076" y="3264703"/>
            <a:ext cx="10787812" cy="2988041"/>
            <a:chOff x="711150" y="1559663"/>
            <a:chExt cx="7721575" cy="2350013"/>
          </a:xfrm>
        </p:grpSpPr>
        <p:sp>
          <p:nvSpPr>
            <p:cNvPr id="69" name="Google Shape;69;p13"/>
            <p:cNvSpPr/>
            <p:nvPr/>
          </p:nvSpPr>
          <p:spPr>
            <a:xfrm>
              <a:off x="711150" y="1595125"/>
              <a:ext cx="7721575" cy="2314550"/>
            </a:xfrm>
            <a:custGeom>
              <a:rect b="b" l="l" r="r" t="t"/>
              <a:pathLst>
                <a:path extrusionOk="0" h="92582" w="308863">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cap="flat" cmpd="sng" w="19050">
              <a:solidFill>
                <a:srgbClr val="1E35A1"/>
              </a:solidFill>
              <a:prstDash val="solid"/>
              <a:round/>
              <a:headEnd len="med" w="med" type="none"/>
              <a:tailEnd len="med" w="med" type="none"/>
            </a:ln>
          </p:spPr>
        </p:sp>
        <p:sp>
          <p:nvSpPr>
            <p:cNvPr id="70" name="Google Shape;70;p13"/>
            <p:cNvSpPr/>
            <p:nvPr/>
          </p:nvSpPr>
          <p:spPr>
            <a:xfrm>
              <a:off x="1287538" y="2426363"/>
              <a:ext cx="71400" cy="71400"/>
            </a:xfrm>
            <a:prstGeom prst="ellipse">
              <a:avLst/>
            </a:prstGeom>
            <a:solidFill>
              <a:srgbClr val="1E35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1897863" y="3003575"/>
              <a:ext cx="71400" cy="71400"/>
            </a:xfrm>
            <a:prstGeom prst="ellipse">
              <a:avLst/>
            </a:prstGeom>
            <a:solidFill>
              <a:srgbClr val="1E35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2508163" y="3580788"/>
              <a:ext cx="71400" cy="71400"/>
            </a:xfrm>
            <a:prstGeom prst="ellipse">
              <a:avLst/>
            </a:prstGeom>
            <a:solidFill>
              <a:srgbClr val="1E35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3118475" y="2137738"/>
              <a:ext cx="71400" cy="71400"/>
            </a:xfrm>
            <a:prstGeom prst="ellipse">
              <a:avLst/>
            </a:prstGeom>
            <a:solidFill>
              <a:srgbClr val="1E35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3728788" y="2714950"/>
              <a:ext cx="71400" cy="71400"/>
            </a:xfrm>
            <a:prstGeom prst="ellipse">
              <a:avLst/>
            </a:prstGeom>
            <a:solidFill>
              <a:srgbClr val="1E35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4339088" y="1559938"/>
              <a:ext cx="71400" cy="71400"/>
            </a:xfrm>
            <a:prstGeom prst="ellipse">
              <a:avLst/>
            </a:prstGeom>
            <a:solidFill>
              <a:srgbClr val="1E35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4949400" y="2426363"/>
              <a:ext cx="71400" cy="71400"/>
            </a:xfrm>
            <a:prstGeom prst="ellipse">
              <a:avLst/>
            </a:prstGeom>
            <a:solidFill>
              <a:srgbClr val="1E35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5559713" y="3292175"/>
              <a:ext cx="71400" cy="71400"/>
            </a:xfrm>
            <a:prstGeom prst="ellipse">
              <a:avLst/>
            </a:prstGeom>
            <a:solidFill>
              <a:srgbClr val="1E35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6170025" y="3006938"/>
              <a:ext cx="71400" cy="71400"/>
            </a:xfrm>
            <a:prstGeom prst="ellipse">
              <a:avLst/>
            </a:prstGeom>
            <a:solidFill>
              <a:srgbClr val="1E35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6780338" y="3580775"/>
              <a:ext cx="71400" cy="71400"/>
            </a:xfrm>
            <a:prstGeom prst="ellipse">
              <a:avLst/>
            </a:prstGeom>
            <a:solidFill>
              <a:srgbClr val="1E35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7390650" y="1849138"/>
              <a:ext cx="71400" cy="71400"/>
            </a:xfrm>
            <a:prstGeom prst="ellipse">
              <a:avLst/>
            </a:prstGeom>
            <a:solidFill>
              <a:srgbClr val="1E35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8006675" y="1559663"/>
              <a:ext cx="71400" cy="71400"/>
            </a:xfrm>
            <a:prstGeom prst="ellipse">
              <a:avLst/>
            </a:prstGeom>
            <a:solidFill>
              <a:srgbClr val="1E35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3"/>
          <p:cNvSpPr txBox="1"/>
          <p:nvPr/>
        </p:nvSpPr>
        <p:spPr>
          <a:xfrm>
            <a:off x="112800" y="51450"/>
            <a:ext cx="9031200" cy="962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3000">
                <a:solidFill>
                  <a:srgbClr val="1E35A1"/>
                </a:solidFill>
                <a:latin typeface="Century Gothic"/>
                <a:ea typeface="Century Gothic"/>
                <a:cs typeface="Century Gothic"/>
                <a:sym typeface="Century Gothic"/>
              </a:rPr>
              <a:t>INFSCI 2415: </a:t>
            </a:r>
            <a:r>
              <a:rPr b="1" lang="en" sz="3000">
                <a:solidFill>
                  <a:srgbClr val="1E35A1"/>
                </a:solidFill>
                <a:latin typeface="Century Gothic"/>
                <a:ea typeface="Century Gothic"/>
                <a:cs typeface="Century Gothic"/>
                <a:sym typeface="Century Gothic"/>
              </a:rPr>
              <a:t>Analysis of </a:t>
            </a:r>
            <a:r>
              <a:rPr b="1" lang="en" sz="3000">
                <a:solidFill>
                  <a:srgbClr val="1E35A1"/>
                </a:solidFill>
                <a:latin typeface="Century Gothic"/>
                <a:ea typeface="Century Gothic"/>
                <a:cs typeface="Century Gothic"/>
                <a:sym typeface="Century Gothic"/>
              </a:rPr>
              <a:t>Global Life Expectancy</a:t>
            </a:r>
            <a:endParaRPr b="1" sz="3000">
              <a:solidFill>
                <a:srgbClr val="1E35A1"/>
              </a:solidFill>
              <a:latin typeface="Century Gothic"/>
              <a:ea typeface="Century Gothic"/>
              <a:cs typeface="Century Gothic"/>
              <a:sym typeface="Century Gothic"/>
            </a:endParaRPr>
          </a:p>
          <a:p>
            <a:pPr indent="0" lvl="0" marL="0" rtl="0" algn="ctr">
              <a:lnSpc>
                <a:spcPct val="115000"/>
              </a:lnSpc>
              <a:spcBef>
                <a:spcPts val="0"/>
              </a:spcBef>
              <a:spcAft>
                <a:spcPts val="0"/>
              </a:spcAft>
              <a:buNone/>
            </a:pPr>
            <a:r>
              <a:rPr b="1" lang="en" sz="1600">
                <a:solidFill>
                  <a:srgbClr val="0C79F3"/>
                </a:solidFill>
                <a:latin typeface="Century Gothic"/>
                <a:ea typeface="Century Gothic"/>
                <a:cs typeface="Century Gothic"/>
                <a:sym typeface="Century Gothic"/>
              </a:rPr>
              <a:t>Vishruth Pradeep Reddy | </a:t>
            </a:r>
            <a:r>
              <a:rPr b="1" lang="en" sz="1600" u="sng">
                <a:solidFill>
                  <a:schemeClr val="hlink"/>
                </a:solidFill>
                <a:latin typeface="Century Gothic"/>
                <a:ea typeface="Century Gothic"/>
                <a:cs typeface="Century Gothic"/>
                <a:sym typeface="Century Gothic"/>
                <a:hlinkClick r:id="rId3"/>
              </a:rPr>
              <a:t>vpr8@pitt.edu</a:t>
            </a:r>
            <a:r>
              <a:rPr b="1" lang="en" sz="1600">
                <a:solidFill>
                  <a:srgbClr val="0C79F3"/>
                </a:solidFill>
                <a:latin typeface="Century Gothic"/>
                <a:ea typeface="Century Gothic"/>
                <a:cs typeface="Century Gothic"/>
                <a:sym typeface="Century Gothic"/>
              </a:rPr>
              <a:t> |12.04.2023</a:t>
            </a:r>
            <a:endParaRPr b="1" sz="1600">
              <a:solidFill>
                <a:srgbClr val="0C79F3"/>
              </a:solidFill>
              <a:latin typeface="Century Gothic"/>
              <a:ea typeface="Century Gothic"/>
              <a:cs typeface="Century Gothic"/>
              <a:sym typeface="Century Gothic"/>
            </a:endParaRPr>
          </a:p>
        </p:txBody>
      </p:sp>
      <p:sp>
        <p:nvSpPr>
          <p:cNvPr id="83" name="Google Shape;83;p13"/>
          <p:cNvSpPr txBox="1"/>
          <p:nvPr/>
        </p:nvSpPr>
        <p:spPr>
          <a:xfrm>
            <a:off x="2326575" y="1028700"/>
            <a:ext cx="39822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Century Gothic"/>
                <a:ea typeface="Century Gothic"/>
                <a:cs typeface="Century Gothic"/>
                <a:sym typeface="Century Gothic"/>
              </a:rPr>
              <a:t>Life Expectancy (World Health Organization)</a:t>
            </a:r>
            <a:endParaRPr sz="1200">
              <a:solidFill>
                <a:schemeClr val="dk1"/>
              </a:solidFill>
              <a:latin typeface="Century Gothic"/>
              <a:ea typeface="Century Gothic"/>
              <a:cs typeface="Century Gothic"/>
              <a:sym typeface="Century Gothic"/>
            </a:endParaRPr>
          </a:p>
        </p:txBody>
      </p:sp>
      <p:grpSp>
        <p:nvGrpSpPr>
          <p:cNvPr id="84" name="Google Shape;84;p13"/>
          <p:cNvGrpSpPr/>
          <p:nvPr/>
        </p:nvGrpSpPr>
        <p:grpSpPr>
          <a:xfrm>
            <a:off x="215387" y="1058025"/>
            <a:ext cx="1991734" cy="1623800"/>
            <a:chOff x="2725222" y="768432"/>
            <a:chExt cx="1109107" cy="1623800"/>
          </a:xfrm>
        </p:grpSpPr>
        <p:sp>
          <p:nvSpPr>
            <p:cNvPr id="85" name="Google Shape;85;p13"/>
            <p:cNvSpPr/>
            <p:nvPr/>
          </p:nvSpPr>
          <p:spPr>
            <a:xfrm>
              <a:off x="2725222" y="768432"/>
              <a:ext cx="1109100" cy="320700"/>
            </a:xfrm>
            <a:prstGeom prst="roundRect">
              <a:avLst>
                <a:gd fmla="val 50000" name="adj"/>
              </a:avLst>
            </a:prstGeom>
            <a:solidFill>
              <a:srgbClr val="1E35A1"/>
            </a:solidFill>
            <a:ln cap="flat" cmpd="sng" w="9525">
              <a:solidFill>
                <a:srgbClr val="1E35A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300">
                  <a:solidFill>
                    <a:srgbClr val="FFFFFF"/>
                  </a:solidFill>
                  <a:latin typeface="Century Gothic"/>
                  <a:ea typeface="Century Gothic"/>
                  <a:cs typeface="Century Gothic"/>
                  <a:sym typeface="Century Gothic"/>
                </a:rPr>
                <a:t>Data Set Title</a:t>
              </a:r>
              <a:endParaRPr b="1" sz="1300">
                <a:solidFill>
                  <a:srgbClr val="FFFFFF"/>
                </a:solidFill>
                <a:latin typeface="Century Gothic"/>
                <a:ea typeface="Century Gothic"/>
                <a:cs typeface="Century Gothic"/>
                <a:sym typeface="Century Gothic"/>
              </a:endParaRPr>
            </a:p>
          </p:txBody>
        </p:sp>
        <p:sp>
          <p:nvSpPr>
            <p:cNvPr id="86" name="Google Shape;86;p13"/>
            <p:cNvSpPr/>
            <p:nvPr/>
          </p:nvSpPr>
          <p:spPr>
            <a:xfrm>
              <a:off x="2725229" y="1419982"/>
              <a:ext cx="1109100" cy="320700"/>
            </a:xfrm>
            <a:prstGeom prst="roundRect">
              <a:avLst>
                <a:gd fmla="val 50000" name="adj"/>
              </a:avLst>
            </a:prstGeom>
            <a:solidFill>
              <a:srgbClr val="0C79F3"/>
            </a:solidFill>
            <a:ln cap="flat" cmpd="sng" w="9525">
              <a:solidFill>
                <a:srgbClr val="0C79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Century Gothic"/>
                  <a:ea typeface="Century Gothic"/>
                  <a:cs typeface="Century Gothic"/>
                  <a:sym typeface="Century Gothic"/>
                </a:rPr>
                <a:t>Brief Description</a:t>
              </a:r>
              <a:endParaRPr b="1" sz="1300">
                <a:solidFill>
                  <a:srgbClr val="FFFFFF"/>
                </a:solidFill>
                <a:latin typeface="Century Gothic"/>
                <a:ea typeface="Century Gothic"/>
                <a:cs typeface="Century Gothic"/>
                <a:sym typeface="Century Gothic"/>
              </a:endParaRPr>
            </a:p>
          </p:txBody>
        </p:sp>
        <p:sp>
          <p:nvSpPr>
            <p:cNvPr id="87" name="Google Shape;87;p13"/>
            <p:cNvSpPr/>
            <p:nvPr/>
          </p:nvSpPr>
          <p:spPr>
            <a:xfrm>
              <a:off x="2725229" y="2071532"/>
              <a:ext cx="1109100" cy="320700"/>
            </a:xfrm>
            <a:prstGeom prst="roundRect">
              <a:avLst>
                <a:gd fmla="val 50000" name="adj"/>
              </a:avLst>
            </a:prstGeom>
            <a:solidFill>
              <a:srgbClr val="00D4F0"/>
            </a:solidFill>
            <a:ln cap="flat" cmpd="sng" w="9525">
              <a:solidFill>
                <a:srgbClr val="00D4F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Century Gothic"/>
                  <a:ea typeface="Century Gothic"/>
                  <a:cs typeface="Century Gothic"/>
                  <a:sym typeface="Century Gothic"/>
                </a:rPr>
                <a:t>Link (Data Set)</a:t>
              </a:r>
              <a:endParaRPr b="1" sz="1300">
                <a:solidFill>
                  <a:srgbClr val="FFFFFF"/>
                </a:solidFill>
                <a:latin typeface="Century Gothic"/>
                <a:ea typeface="Century Gothic"/>
                <a:cs typeface="Century Gothic"/>
                <a:sym typeface="Century Gothic"/>
              </a:endParaRPr>
            </a:p>
          </p:txBody>
        </p:sp>
      </p:grpSp>
      <p:sp>
        <p:nvSpPr>
          <p:cNvPr id="88" name="Google Shape;88;p13"/>
          <p:cNvSpPr txBox="1"/>
          <p:nvPr/>
        </p:nvSpPr>
        <p:spPr>
          <a:xfrm>
            <a:off x="2326575" y="1579075"/>
            <a:ext cx="64512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Century Gothic"/>
                <a:ea typeface="Century Gothic"/>
                <a:cs typeface="Century Gothic"/>
                <a:sym typeface="Century Gothic"/>
              </a:rPr>
              <a:t>Data from 2000-2015 encompassess 9 regions (179 countries), featuring information on life expectancy, health, immunization, and economic/demographic indicators</a:t>
            </a:r>
            <a:endParaRPr sz="1200">
              <a:solidFill>
                <a:schemeClr val="dk1"/>
              </a:solidFill>
              <a:latin typeface="Century Gothic"/>
              <a:ea typeface="Century Gothic"/>
              <a:cs typeface="Century Gothic"/>
              <a:sym typeface="Century Gothic"/>
            </a:endParaRPr>
          </a:p>
        </p:txBody>
      </p:sp>
      <p:sp>
        <p:nvSpPr>
          <p:cNvPr id="89" name="Google Shape;89;p13"/>
          <p:cNvSpPr txBox="1"/>
          <p:nvPr/>
        </p:nvSpPr>
        <p:spPr>
          <a:xfrm>
            <a:off x="2362375" y="2341850"/>
            <a:ext cx="61206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Century Gothic"/>
                <a:ea typeface="Century Gothic"/>
                <a:cs typeface="Century Gothic"/>
                <a:sym typeface="Century Gothic"/>
              </a:rPr>
              <a:t>https://www.kaggle.com/datasets/lashagoch/life-expectancy-who-updated</a:t>
            </a:r>
            <a:endParaRPr sz="1200">
              <a:solidFill>
                <a:schemeClr val="dk1"/>
              </a:solidFill>
              <a:latin typeface="Century Gothic"/>
              <a:ea typeface="Century Gothic"/>
              <a:cs typeface="Century Gothic"/>
              <a:sym typeface="Century Gothic"/>
            </a:endParaRPr>
          </a:p>
        </p:txBody>
      </p:sp>
      <p:sp>
        <p:nvSpPr>
          <p:cNvPr id="90" name="Google Shape;90;p13"/>
          <p:cNvSpPr/>
          <p:nvPr/>
        </p:nvSpPr>
        <p:spPr>
          <a:xfrm>
            <a:off x="215400" y="2883500"/>
            <a:ext cx="1991700" cy="320700"/>
          </a:xfrm>
          <a:prstGeom prst="roundRect">
            <a:avLst>
              <a:gd fmla="val 50000" name="adj"/>
            </a:avLst>
          </a:prstGeom>
          <a:solidFill>
            <a:srgbClr val="00D4F0"/>
          </a:solidFill>
          <a:ln cap="flat" cmpd="sng" w="9525">
            <a:solidFill>
              <a:srgbClr val="00D4F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Century Gothic"/>
                <a:ea typeface="Century Gothic"/>
                <a:cs typeface="Century Gothic"/>
                <a:sym typeface="Century Gothic"/>
              </a:rPr>
              <a:t>Link (GitHub)</a:t>
            </a:r>
            <a:endParaRPr b="1" sz="1300">
              <a:solidFill>
                <a:srgbClr val="FFFFFF"/>
              </a:solidFill>
              <a:latin typeface="Century Gothic"/>
              <a:ea typeface="Century Gothic"/>
              <a:cs typeface="Century Gothic"/>
              <a:sym typeface="Century Gothic"/>
            </a:endParaRPr>
          </a:p>
        </p:txBody>
      </p:sp>
      <p:sp>
        <p:nvSpPr>
          <p:cNvPr id="91" name="Google Shape;91;p13"/>
          <p:cNvSpPr txBox="1"/>
          <p:nvPr/>
        </p:nvSpPr>
        <p:spPr>
          <a:xfrm>
            <a:off x="2362375" y="2859200"/>
            <a:ext cx="61206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Century Gothic"/>
                <a:ea typeface="Century Gothic"/>
                <a:cs typeface="Century Gothic"/>
                <a:sym typeface="Century Gothic"/>
              </a:rPr>
              <a:t>https://github.com/vishruthreddy18/Global-Life-Expectancy-Analysis</a:t>
            </a:r>
            <a:endParaRPr sz="1200">
              <a:solidFill>
                <a:schemeClr val="dk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nvSpPr>
        <p:spPr>
          <a:xfrm>
            <a:off x="629100" y="-27800"/>
            <a:ext cx="85149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0C79F3"/>
                </a:solidFill>
                <a:latin typeface="Century Gothic"/>
                <a:ea typeface="Century Gothic"/>
                <a:cs typeface="Century Gothic"/>
                <a:sym typeface="Century Gothic"/>
              </a:rPr>
              <a:t>Box Plot</a:t>
            </a:r>
            <a:r>
              <a:rPr lang="en" sz="1500">
                <a:solidFill>
                  <a:schemeClr val="dk1"/>
                </a:solidFill>
                <a:latin typeface="Century Gothic"/>
                <a:ea typeface="Century Gothic"/>
                <a:cs typeface="Century Gothic"/>
                <a:sym typeface="Century Gothic"/>
              </a:rPr>
              <a:t> &amp; </a:t>
            </a:r>
            <a:r>
              <a:rPr b="1" lang="en" sz="1500">
                <a:solidFill>
                  <a:srgbClr val="00D4F0"/>
                </a:solidFill>
                <a:latin typeface="Century Gothic"/>
                <a:ea typeface="Century Gothic"/>
                <a:cs typeface="Century Gothic"/>
                <a:sym typeface="Century Gothic"/>
              </a:rPr>
              <a:t>Violin Plot</a:t>
            </a:r>
            <a:r>
              <a:rPr lang="en" sz="1500">
                <a:solidFill>
                  <a:srgbClr val="00D4F0"/>
                </a:solidFill>
                <a:latin typeface="Century Gothic"/>
                <a:ea typeface="Century Gothic"/>
                <a:cs typeface="Century Gothic"/>
                <a:sym typeface="Century Gothic"/>
              </a:rPr>
              <a:t> </a:t>
            </a:r>
            <a:r>
              <a:rPr b="1" lang="en" sz="1200">
                <a:solidFill>
                  <a:schemeClr val="dk1"/>
                </a:solidFill>
                <a:latin typeface="Century Gothic"/>
                <a:ea typeface="Century Gothic"/>
                <a:cs typeface="Century Gothic"/>
                <a:sym typeface="Century Gothic"/>
              </a:rPr>
              <a:t>showing the visual summary of Life Expectancy over Various Regions across the Globe</a:t>
            </a:r>
            <a:endParaRPr b="1" sz="1200">
              <a:solidFill>
                <a:schemeClr val="dk1"/>
              </a:solidFill>
              <a:latin typeface="Century Gothic"/>
              <a:ea typeface="Century Gothic"/>
              <a:cs typeface="Century Gothic"/>
              <a:sym typeface="Century Gothic"/>
            </a:endParaRPr>
          </a:p>
        </p:txBody>
      </p:sp>
      <p:sp>
        <p:nvSpPr>
          <p:cNvPr id="97" name="Google Shape;97;p14"/>
          <p:cNvSpPr/>
          <p:nvPr/>
        </p:nvSpPr>
        <p:spPr>
          <a:xfrm>
            <a:off x="55625" y="117188"/>
            <a:ext cx="607500" cy="92100"/>
          </a:xfrm>
          <a:prstGeom prst="rect">
            <a:avLst/>
          </a:prstGeom>
          <a:solidFill>
            <a:srgbClr val="1E35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55625" y="252963"/>
            <a:ext cx="607500" cy="92100"/>
          </a:xfrm>
          <a:prstGeom prst="rect">
            <a:avLst/>
          </a:prstGeom>
          <a:solidFill>
            <a:srgbClr val="00D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4"/>
          <p:cNvPicPr preferRelativeResize="0"/>
          <p:nvPr/>
        </p:nvPicPr>
        <p:blipFill>
          <a:blip r:embed="rId3">
            <a:alphaModFix/>
          </a:blip>
          <a:stretch>
            <a:fillRect/>
          </a:stretch>
        </p:blipFill>
        <p:spPr>
          <a:xfrm>
            <a:off x="5436900" y="668100"/>
            <a:ext cx="3665224" cy="2371100"/>
          </a:xfrm>
          <a:prstGeom prst="rect">
            <a:avLst/>
          </a:prstGeom>
          <a:noFill/>
          <a:ln>
            <a:noFill/>
          </a:ln>
        </p:spPr>
      </p:pic>
      <p:sp>
        <p:nvSpPr>
          <p:cNvPr id="100" name="Google Shape;100;p14"/>
          <p:cNvSpPr txBox="1"/>
          <p:nvPr/>
        </p:nvSpPr>
        <p:spPr>
          <a:xfrm>
            <a:off x="127500" y="3142950"/>
            <a:ext cx="8889000" cy="2031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u="sng">
                <a:solidFill>
                  <a:srgbClr val="1E35A1"/>
                </a:solidFill>
                <a:latin typeface="Century Gothic"/>
                <a:ea typeface="Century Gothic"/>
                <a:cs typeface="Century Gothic"/>
                <a:sym typeface="Century Gothic"/>
              </a:rPr>
              <a:t>KEY OBSERVATIONS</a:t>
            </a:r>
            <a:endParaRPr b="1" sz="1200" u="sng">
              <a:solidFill>
                <a:srgbClr val="1E35A1"/>
              </a:solidFill>
              <a:latin typeface="Century Gothic"/>
              <a:ea typeface="Century Gothic"/>
              <a:cs typeface="Century Gothic"/>
              <a:sym typeface="Century Gothic"/>
            </a:endParaRPr>
          </a:p>
          <a:p>
            <a:pPr indent="-304800" lvl="0" marL="457200" rtl="0" algn="l">
              <a:lnSpc>
                <a:spcPct val="150000"/>
              </a:lnSpc>
              <a:spcBef>
                <a:spcPts val="0"/>
              </a:spcBef>
              <a:spcAft>
                <a:spcPts val="0"/>
              </a:spcAft>
              <a:buClr>
                <a:srgbClr val="0C79F3"/>
              </a:buClr>
              <a:buSzPts val="1200"/>
              <a:buFont typeface="Century Gothic"/>
              <a:buChar char="●"/>
            </a:pPr>
            <a:r>
              <a:rPr b="1" lang="en" sz="1200">
                <a:solidFill>
                  <a:srgbClr val="0C79F3"/>
                </a:solidFill>
                <a:latin typeface="Century Gothic"/>
                <a:ea typeface="Century Gothic"/>
                <a:cs typeface="Century Gothic"/>
                <a:sym typeface="Century Gothic"/>
              </a:rPr>
              <a:t>Life Expectancy varies significantly by Region: </a:t>
            </a:r>
            <a:r>
              <a:rPr b="1" lang="en" sz="1200">
                <a:solidFill>
                  <a:schemeClr val="dk1"/>
                </a:solidFill>
                <a:latin typeface="Century Gothic"/>
                <a:ea typeface="Century Gothic"/>
                <a:cs typeface="Century Gothic"/>
                <a:sym typeface="Century Gothic"/>
              </a:rPr>
              <a:t>lowest in Africa and highest European Union</a:t>
            </a:r>
            <a:endParaRPr b="1" sz="1200">
              <a:solidFill>
                <a:schemeClr val="dk1"/>
              </a:solidFill>
              <a:latin typeface="Century Gothic"/>
              <a:ea typeface="Century Gothic"/>
              <a:cs typeface="Century Gothic"/>
              <a:sym typeface="Century Gothic"/>
            </a:endParaRPr>
          </a:p>
          <a:p>
            <a:pPr indent="-304800" lvl="1" marL="914400" rtl="0" algn="l">
              <a:lnSpc>
                <a:spcPct val="150000"/>
              </a:lnSpc>
              <a:spcBef>
                <a:spcPts val="0"/>
              </a:spcBef>
              <a:spcAft>
                <a:spcPts val="0"/>
              </a:spcAft>
              <a:buClr>
                <a:schemeClr val="dk1"/>
              </a:buClr>
              <a:buSzPts val="1200"/>
              <a:buFont typeface="Century Gothic"/>
              <a:buChar char="○"/>
            </a:pPr>
            <a:r>
              <a:rPr b="1" lang="en" sz="1200">
                <a:solidFill>
                  <a:srgbClr val="00D4F0"/>
                </a:solidFill>
                <a:latin typeface="Century Gothic"/>
                <a:ea typeface="Century Gothic"/>
                <a:cs typeface="Century Gothic"/>
                <a:sym typeface="Century Gothic"/>
              </a:rPr>
              <a:t>Possible Explanation:</a:t>
            </a:r>
            <a:r>
              <a:rPr b="1" lang="en" sz="1200">
                <a:solidFill>
                  <a:schemeClr val="dk1"/>
                </a:solidFill>
                <a:latin typeface="Century Gothic"/>
                <a:ea typeface="Century Gothic"/>
                <a:cs typeface="Century Gothic"/>
                <a:sym typeface="Century Gothic"/>
              </a:rPr>
              <a:t> </a:t>
            </a:r>
            <a:r>
              <a:rPr lang="en" sz="1200">
                <a:solidFill>
                  <a:schemeClr val="dk1"/>
                </a:solidFill>
                <a:latin typeface="Century Gothic"/>
                <a:ea typeface="Century Gothic"/>
                <a:cs typeface="Century Gothic"/>
                <a:sym typeface="Century Gothic"/>
              </a:rPr>
              <a:t>healthcare, sanitation, education</a:t>
            </a:r>
            <a:endParaRPr sz="1200">
              <a:solidFill>
                <a:schemeClr val="dk1"/>
              </a:solidFill>
              <a:latin typeface="Century Gothic"/>
              <a:ea typeface="Century Gothic"/>
              <a:cs typeface="Century Gothic"/>
              <a:sym typeface="Century Gothic"/>
            </a:endParaRPr>
          </a:p>
          <a:p>
            <a:pPr indent="-304800" lvl="0" marL="457200" rtl="0" algn="l">
              <a:lnSpc>
                <a:spcPct val="150000"/>
              </a:lnSpc>
              <a:spcBef>
                <a:spcPts val="0"/>
              </a:spcBef>
              <a:spcAft>
                <a:spcPts val="0"/>
              </a:spcAft>
              <a:buClr>
                <a:srgbClr val="0C79F3"/>
              </a:buClr>
              <a:buSzPts val="1200"/>
              <a:buFont typeface="Roboto Medium"/>
              <a:buChar char="●"/>
            </a:pPr>
            <a:r>
              <a:rPr b="1" lang="en" sz="1200">
                <a:solidFill>
                  <a:srgbClr val="0C79F3"/>
                </a:solidFill>
                <a:latin typeface="Century Gothic"/>
                <a:ea typeface="Century Gothic"/>
                <a:cs typeface="Century Gothic"/>
                <a:sym typeface="Century Gothic"/>
              </a:rPr>
              <a:t>Outliers in all regions:</a:t>
            </a:r>
            <a:r>
              <a:rPr lang="en" sz="1200">
                <a:solidFill>
                  <a:schemeClr val="dk1"/>
                </a:solidFill>
                <a:latin typeface="Century Gothic"/>
                <a:ea typeface="Century Gothic"/>
                <a:cs typeface="Century Gothic"/>
                <a:sym typeface="Century Gothic"/>
              </a:rPr>
              <a:t> </a:t>
            </a:r>
            <a:r>
              <a:rPr b="1" lang="en" sz="1200">
                <a:solidFill>
                  <a:schemeClr val="dk1"/>
                </a:solidFill>
                <a:latin typeface="Century Gothic"/>
                <a:ea typeface="Century Gothic"/>
                <a:cs typeface="Century Gothic"/>
                <a:sym typeface="Century Gothic"/>
              </a:rPr>
              <a:t>shows that individuals present in all regions that live significantly shorter or longer than typical</a:t>
            </a:r>
            <a:endParaRPr b="1" sz="1200">
              <a:solidFill>
                <a:schemeClr val="dk1"/>
              </a:solidFill>
              <a:latin typeface="Century Gothic"/>
              <a:ea typeface="Century Gothic"/>
              <a:cs typeface="Century Gothic"/>
              <a:sym typeface="Century Gothic"/>
            </a:endParaRPr>
          </a:p>
          <a:p>
            <a:pPr indent="-304800" lvl="1" marL="914400" rtl="0" algn="l">
              <a:lnSpc>
                <a:spcPct val="150000"/>
              </a:lnSpc>
              <a:spcBef>
                <a:spcPts val="0"/>
              </a:spcBef>
              <a:spcAft>
                <a:spcPts val="0"/>
              </a:spcAft>
              <a:buClr>
                <a:schemeClr val="dk1"/>
              </a:buClr>
              <a:buSzPts val="1200"/>
              <a:buFont typeface="Century Gothic"/>
              <a:buChar char="○"/>
            </a:pPr>
            <a:r>
              <a:rPr b="1" lang="en" sz="1200">
                <a:solidFill>
                  <a:srgbClr val="00D4F0"/>
                </a:solidFill>
                <a:latin typeface="Century Gothic"/>
                <a:ea typeface="Century Gothic"/>
                <a:cs typeface="Century Gothic"/>
                <a:sym typeface="Century Gothic"/>
              </a:rPr>
              <a:t>Possible Explanation:</a:t>
            </a:r>
            <a:r>
              <a:rPr lang="en" sz="1200">
                <a:solidFill>
                  <a:schemeClr val="dk1"/>
                </a:solidFill>
                <a:latin typeface="Century Gothic"/>
                <a:ea typeface="Century Gothic"/>
                <a:cs typeface="Century Gothic"/>
                <a:sym typeface="Century Gothic"/>
              </a:rPr>
              <a:t> individual factors like genetics or lifestyle choices</a:t>
            </a:r>
            <a:endParaRPr sz="1200">
              <a:solidFill>
                <a:schemeClr val="dk1"/>
              </a:solidFill>
              <a:latin typeface="Century Gothic"/>
              <a:ea typeface="Century Gothic"/>
              <a:cs typeface="Century Gothic"/>
              <a:sym typeface="Century Gothic"/>
            </a:endParaRPr>
          </a:p>
          <a:p>
            <a:pPr indent="-304800" lvl="0" marL="457200" rtl="0" algn="l">
              <a:lnSpc>
                <a:spcPct val="150000"/>
              </a:lnSpc>
              <a:spcBef>
                <a:spcPts val="0"/>
              </a:spcBef>
              <a:spcAft>
                <a:spcPts val="0"/>
              </a:spcAft>
              <a:buClr>
                <a:srgbClr val="0C79F3"/>
              </a:buClr>
              <a:buSzPts val="1200"/>
              <a:buFont typeface="Century Gothic"/>
              <a:buChar char="●"/>
            </a:pPr>
            <a:r>
              <a:rPr b="1" lang="en" sz="1200">
                <a:solidFill>
                  <a:srgbClr val="0C79F3"/>
                </a:solidFill>
                <a:latin typeface="Century Gothic"/>
                <a:ea typeface="Century Gothic"/>
                <a:cs typeface="Century Gothic"/>
                <a:sym typeface="Century Gothic"/>
              </a:rPr>
              <a:t>Asymmetrical</a:t>
            </a:r>
            <a:r>
              <a:rPr b="1" lang="en" sz="1200">
                <a:solidFill>
                  <a:srgbClr val="0C79F3"/>
                </a:solidFill>
                <a:latin typeface="Century Gothic"/>
                <a:ea typeface="Century Gothic"/>
                <a:cs typeface="Century Gothic"/>
                <a:sym typeface="Century Gothic"/>
              </a:rPr>
              <a:t> and </a:t>
            </a:r>
            <a:r>
              <a:rPr b="1" lang="en" sz="1200">
                <a:solidFill>
                  <a:srgbClr val="0C79F3"/>
                </a:solidFill>
                <a:latin typeface="Century Gothic"/>
                <a:ea typeface="Century Gothic"/>
                <a:cs typeface="Century Gothic"/>
                <a:sym typeface="Century Gothic"/>
              </a:rPr>
              <a:t>uneven distribution of life expectancy: </a:t>
            </a:r>
            <a:r>
              <a:rPr lang="en" sz="1200">
                <a:solidFill>
                  <a:schemeClr val="dk1"/>
                </a:solidFill>
                <a:latin typeface="Century Gothic"/>
                <a:ea typeface="Century Gothic"/>
                <a:cs typeface="Century Gothic"/>
                <a:sym typeface="Century Gothic"/>
              </a:rPr>
              <a:t>Varying box sizes (regions)</a:t>
            </a:r>
            <a:endParaRPr sz="1200">
              <a:solidFill>
                <a:schemeClr val="dk1"/>
              </a:solidFill>
              <a:latin typeface="Century Gothic"/>
              <a:ea typeface="Century Gothic"/>
              <a:cs typeface="Century Gothic"/>
              <a:sym typeface="Century Gothic"/>
            </a:endParaRPr>
          </a:p>
        </p:txBody>
      </p:sp>
      <p:pic>
        <p:nvPicPr>
          <p:cNvPr id="101" name="Google Shape;101;p14"/>
          <p:cNvPicPr preferRelativeResize="0"/>
          <p:nvPr/>
        </p:nvPicPr>
        <p:blipFill rotWithShape="1">
          <a:blip r:embed="rId4">
            <a:alphaModFix/>
          </a:blip>
          <a:srcRect b="32120" l="0" r="0" t="0"/>
          <a:stretch/>
        </p:blipFill>
        <p:spPr>
          <a:xfrm>
            <a:off x="0" y="515700"/>
            <a:ext cx="5375200" cy="2564962"/>
          </a:xfrm>
          <a:prstGeom prst="rect">
            <a:avLst/>
          </a:prstGeom>
          <a:noFill/>
          <a:ln>
            <a:noFill/>
          </a:ln>
        </p:spPr>
      </p:pic>
      <p:sp>
        <p:nvSpPr>
          <p:cNvPr id="102" name="Google Shape;102;p14"/>
          <p:cNvSpPr/>
          <p:nvPr/>
        </p:nvSpPr>
        <p:spPr>
          <a:xfrm>
            <a:off x="4463700" y="1867275"/>
            <a:ext cx="108300" cy="141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4"/>
          <p:cNvSpPr txBox="1"/>
          <p:nvPr/>
        </p:nvSpPr>
        <p:spPr>
          <a:xfrm>
            <a:off x="3675150" y="2008875"/>
            <a:ext cx="1685400" cy="667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950">
                <a:solidFill>
                  <a:srgbClr val="0C79F3"/>
                </a:solidFill>
                <a:latin typeface="Century Gothic"/>
                <a:ea typeface="Century Gothic"/>
                <a:cs typeface="Century Gothic"/>
                <a:sym typeface="Century Gothic"/>
              </a:rPr>
              <a:t>Legend: </a:t>
            </a:r>
            <a:r>
              <a:rPr lang="en" sz="950">
                <a:solidFill>
                  <a:schemeClr val="dk1"/>
                </a:solidFill>
                <a:latin typeface="Century Gothic"/>
                <a:ea typeface="Century Gothic"/>
                <a:cs typeface="Century Gothic"/>
                <a:sym typeface="Century Gothic"/>
              </a:rPr>
              <a:t>Each color represents a specific region</a:t>
            </a:r>
            <a:endParaRPr sz="950">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5"/>
          <p:cNvPicPr preferRelativeResize="0"/>
          <p:nvPr/>
        </p:nvPicPr>
        <p:blipFill>
          <a:blip r:embed="rId3">
            <a:alphaModFix/>
          </a:blip>
          <a:stretch>
            <a:fillRect/>
          </a:stretch>
        </p:blipFill>
        <p:spPr>
          <a:xfrm>
            <a:off x="0" y="702300"/>
            <a:ext cx="5561626" cy="3425200"/>
          </a:xfrm>
          <a:prstGeom prst="rect">
            <a:avLst/>
          </a:prstGeom>
          <a:noFill/>
          <a:ln>
            <a:noFill/>
          </a:ln>
        </p:spPr>
      </p:pic>
      <p:sp>
        <p:nvSpPr>
          <p:cNvPr id="109" name="Google Shape;109;p15"/>
          <p:cNvSpPr/>
          <p:nvPr/>
        </p:nvSpPr>
        <p:spPr>
          <a:xfrm>
            <a:off x="55625" y="117188"/>
            <a:ext cx="607500" cy="92100"/>
          </a:xfrm>
          <a:prstGeom prst="rect">
            <a:avLst/>
          </a:prstGeom>
          <a:solidFill>
            <a:srgbClr val="1E35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55625" y="252963"/>
            <a:ext cx="607500" cy="92100"/>
          </a:xfrm>
          <a:prstGeom prst="rect">
            <a:avLst/>
          </a:prstGeom>
          <a:solidFill>
            <a:srgbClr val="00D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txBox="1"/>
          <p:nvPr/>
        </p:nvSpPr>
        <p:spPr>
          <a:xfrm>
            <a:off x="629100" y="-27800"/>
            <a:ext cx="85149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0C79F3"/>
                </a:solidFill>
                <a:latin typeface="Century Gothic"/>
                <a:ea typeface="Century Gothic"/>
                <a:cs typeface="Century Gothic"/>
                <a:sym typeface="Century Gothic"/>
              </a:rPr>
              <a:t>KD</a:t>
            </a:r>
            <a:r>
              <a:rPr b="1" lang="en" sz="1500">
                <a:solidFill>
                  <a:srgbClr val="0C79F3"/>
                </a:solidFill>
                <a:latin typeface="Century Gothic"/>
                <a:ea typeface="Century Gothic"/>
                <a:cs typeface="Century Gothic"/>
                <a:sym typeface="Century Gothic"/>
              </a:rPr>
              <a:t>E Plot</a:t>
            </a:r>
            <a:r>
              <a:rPr lang="en" sz="1500">
                <a:solidFill>
                  <a:srgbClr val="00D4F0"/>
                </a:solidFill>
                <a:latin typeface="Century Gothic"/>
                <a:ea typeface="Century Gothic"/>
                <a:cs typeface="Century Gothic"/>
                <a:sym typeface="Century Gothic"/>
              </a:rPr>
              <a:t> </a:t>
            </a:r>
            <a:r>
              <a:rPr b="1" lang="en" sz="1200">
                <a:solidFill>
                  <a:schemeClr val="dk1"/>
                </a:solidFill>
                <a:latin typeface="Century Gothic"/>
                <a:ea typeface="Century Gothic"/>
                <a:cs typeface="Century Gothic"/>
                <a:sym typeface="Century Gothic"/>
              </a:rPr>
              <a:t>showing the Life Expectancy Density of Individuals across the Globe (years 2000 &amp; 2015)</a:t>
            </a:r>
            <a:endParaRPr b="1" sz="1200">
              <a:solidFill>
                <a:schemeClr val="dk1"/>
              </a:solidFill>
              <a:latin typeface="Century Gothic"/>
              <a:ea typeface="Century Gothic"/>
              <a:cs typeface="Century Gothic"/>
              <a:sym typeface="Century Gothic"/>
            </a:endParaRPr>
          </a:p>
        </p:txBody>
      </p:sp>
      <p:sp>
        <p:nvSpPr>
          <p:cNvPr id="112" name="Google Shape;112;p15"/>
          <p:cNvSpPr txBox="1"/>
          <p:nvPr/>
        </p:nvSpPr>
        <p:spPr>
          <a:xfrm>
            <a:off x="5262025" y="2128400"/>
            <a:ext cx="3810900" cy="2862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u="sng">
                <a:solidFill>
                  <a:srgbClr val="1E35A1"/>
                </a:solidFill>
                <a:latin typeface="Century Gothic"/>
                <a:ea typeface="Century Gothic"/>
                <a:cs typeface="Century Gothic"/>
                <a:sym typeface="Century Gothic"/>
              </a:rPr>
              <a:t>KEY OBSERVATIONS</a:t>
            </a:r>
            <a:endParaRPr b="1" sz="1200" u="sng">
              <a:solidFill>
                <a:srgbClr val="1E35A1"/>
              </a:solidFill>
              <a:latin typeface="Century Gothic"/>
              <a:ea typeface="Century Gothic"/>
              <a:cs typeface="Century Gothic"/>
              <a:sym typeface="Century Gothic"/>
            </a:endParaRPr>
          </a:p>
          <a:p>
            <a:pPr indent="-304800" lvl="0" marL="457200" rtl="0" algn="l">
              <a:lnSpc>
                <a:spcPct val="150000"/>
              </a:lnSpc>
              <a:spcBef>
                <a:spcPts val="0"/>
              </a:spcBef>
              <a:spcAft>
                <a:spcPts val="0"/>
              </a:spcAft>
              <a:buClr>
                <a:srgbClr val="0C79F3"/>
              </a:buClr>
              <a:buSzPts val="1200"/>
              <a:buFont typeface="Century Gothic"/>
              <a:buChar char="●"/>
            </a:pPr>
            <a:r>
              <a:rPr b="1" lang="en" sz="1200">
                <a:solidFill>
                  <a:srgbClr val="0C79F3"/>
                </a:solidFill>
                <a:latin typeface="Century Gothic"/>
                <a:ea typeface="Century Gothic"/>
                <a:cs typeface="Century Gothic"/>
                <a:sym typeface="Century Gothic"/>
              </a:rPr>
              <a:t>Global Life Expectancy Soared</a:t>
            </a:r>
            <a:r>
              <a:rPr b="1" lang="en" sz="1200">
                <a:solidFill>
                  <a:srgbClr val="0C79F3"/>
                </a:solidFill>
                <a:latin typeface="Century Gothic"/>
                <a:ea typeface="Century Gothic"/>
                <a:cs typeface="Century Gothic"/>
                <a:sym typeface="Century Gothic"/>
              </a:rPr>
              <a:t>: </a:t>
            </a:r>
            <a:r>
              <a:rPr b="1" lang="en" sz="1200">
                <a:solidFill>
                  <a:schemeClr val="dk1"/>
                </a:solidFill>
                <a:latin typeface="Century Gothic"/>
                <a:ea typeface="Century Gothic"/>
                <a:cs typeface="Century Gothic"/>
                <a:sym typeface="Century Gothic"/>
              </a:rPr>
              <a:t>observable increases in mean and median life expectancy from 2000 to 2015</a:t>
            </a:r>
            <a:endParaRPr b="1" sz="1200">
              <a:solidFill>
                <a:schemeClr val="dk1"/>
              </a:solidFill>
              <a:latin typeface="Century Gothic"/>
              <a:ea typeface="Century Gothic"/>
              <a:cs typeface="Century Gothic"/>
              <a:sym typeface="Century Gothic"/>
            </a:endParaRPr>
          </a:p>
          <a:p>
            <a:pPr indent="-304800" lvl="1" marL="914400" rtl="0" algn="l">
              <a:lnSpc>
                <a:spcPct val="150000"/>
              </a:lnSpc>
              <a:spcBef>
                <a:spcPts val="0"/>
              </a:spcBef>
              <a:spcAft>
                <a:spcPts val="0"/>
              </a:spcAft>
              <a:buClr>
                <a:schemeClr val="dk1"/>
              </a:buClr>
              <a:buSzPts val="1200"/>
              <a:buFont typeface="Century Gothic"/>
              <a:buChar char="○"/>
            </a:pPr>
            <a:r>
              <a:rPr b="1" lang="en" sz="1200">
                <a:solidFill>
                  <a:srgbClr val="00D4F0"/>
                </a:solidFill>
                <a:latin typeface="Century Gothic"/>
                <a:ea typeface="Century Gothic"/>
                <a:cs typeface="Century Gothic"/>
                <a:sym typeface="Century Gothic"/>
              </a:rPr>
              <a:t>Possible Explanation</a:t>
            </a:r>
            <a:r>
              <a:rPr lang="en" sz="1200">
                <a:solidFill>
                  <a:srgbClr val="00D4F0"/>
                </a:solidFill>
                <a:latin typeface="Century Gothic"/>
                <a:ea typeface="Century Gothic"/>
                <a:cs typeface="Century Gothic"/>
                <a:sym typeface="Century Gothic"/>
              </a:rPr>
              <a:t>:</a:t>
            </a:r>
            <a:r>
              <a:rPr lang="en" sz="1200">
                <a:solidFill>
                  <a:schemeClr val="dk1"/>
                </a:solidFill>
                <a:latin typeface="Century Gothic"/>
                <a:ea typeface="Century Gothic"/>
                <a:cs typeface="Century Gothic"/>
                <a:sym typeface="Century Gothic"/>
              </a:rPr>
              <a:t> healthcare, sanitation etc.</a:t>
            </a:r>
            <a:endParaRPr sz="1200">
              <a:solidFill>
                <a:schemeClr val="dk1"/>
              </a:solidFill>
              <a:latin typeface="Century Gothic"/>
              <a:ea typeface="Century Gothic"/>
              <a:cs typeface="Century Gothic"/>
              <a:sym typeface="Century Gothic"/>
            </a:endParaRPr>
          </a:p>
          <a:p>
            <a:pPr indent="-304800" lvl="0" marL="457200" rtl="0" algn="l">
              <a:lnSpc>
                <a:spcPct val="150000"/>
              </a:lnSpc>
              <a:spcBef>
                <a:spcPts val="0"/>
              </a:spcBef>
              <a:spcAft>
                <a:spcPts val="0"/>
              </a:spcAft>
              <a:buClr>
                <a:srgbClr val="0C79F3"/>
              </a:buClr>
              <a:buSzPts val="1200"/>
              <a:buFont typeface="Century Gothic"/>
              <a:buChar char="●"/>
            </a:pPr>
            <a:r>
              <a:rPr b="1" lang="en" sz="1200">
                <a:solidFill>
                  <a:srgbClr val="0C79F3"/>
                </a:solidFill>
                <a:latin typeface="Century Gothic"/>
                <a:ea typeface="Century Gothic"/>
                <a:cs typeface="Century Gothic"/>
                <a:sym typeface="Century Gothic"/>
              </a:rPr>
              <a:t>Number of individuals with higher life expectancy has increased</a:t>
            </a:r>
            <a:endParaRPr b="1" sz="1200">
              <a:solidFill>
                <a:srgbClr val="0C79F3"/>
              </a:solidFill>
              <a:latin typeface="Century Gothic"/>
              <a:ea typeface="Century Gothic"/>
              <a:cs typeface="Century Gothic"/>
              <a:sym typeface="Century Gothic"/>
            </a:endParaRPr>
          </a:p>
          <a:p>
            <a:pPr indent="-304800" lvl="1" marL="914400" rtl="0" algn="l">
              <a:lnSpc>
                <a:spcPct val="150000"/>
              </a:lnSpc>
              <a:spcBef>
                <a:spcPts val="0"/>
              </a:spcBef>
              <a:spcAft>
                <a:spcPts val="0"/>
              </a:spcAft>
              <a:buClr>
                <a:schemeClr val="dk1"/>
              </a:buClr>
              <a:buSzPts val="1200"/>
              <a:buFont typeface="Century Gothic"/>
              <a:buChar char="○"/>
            </a:pPr>
            <a:r>
              <a:rPr lang="en" sz="1200">
                <a:solidFill>
                  <a:schemeClr val="dk1"/>
                </a:solidFill>
                <a:latin typeface="Century Gothic"/>
                <a:ea typeface="Century Gothic"/>
                <a:cs typeface="Century Gothic"/>
                <a:sym typeface="Century Gothic"/>
              </a:rPr>
              <a:t>Skewness reduced from 2000 to 2015</a:t>
            </a:r>
            <a:endParaRPr sz="1200">
              <a:solidFill>
                <a:schemeClr val="dk1"/>
              </a:solidFill>
              <a:latin typeface="Century Gothic"/>
              <a:ea typeface="Century Gothic"/>
              <a:cs typeface="Century Gothic"/>
              <a:sym typeface="Century Gothic"/>
            </a:endParaRPr>
          </a:p>
          <a:p>
            <a:pPr indent="-304800" lvl="1" marL="914400" rtl="0" algn="l">
              <a:lnSpc>
                <a:spcPct val="150000"/>
              </a:lnSpc>
              <a:spcBef>
                <a:spcPts val="0"/>
              </a:spcBef>
              <a:spcAft>
                <a:spcPts val="0"/>
              </a:spcAft>
              <a:buClr>
                <a:schemeClr val="dk1"/>
              </a:buClr>
              <a:buSzPts val="1200"/>
              <a:buFont typeface="Century Gothic"/>
              <a:buChar char="○"/>
            </a:pPr>
            <a:r>
              <a:rPr lang="en" sz="1200">
                <a:solidFill>
                  <a:schemeClr val="dk1"/>
                </a:solidFill>
                <a:latin typeface="Century Gothic"/>
                <a:ea typeface="Century Gothic"/>
                <a:cs typeface="Century Gothic"/>
                <a:sym typeface="Century Gothic"/>
              </a:rPr>
              <a:t>Plot getting narrower in 2015</a:t>
            </a:r>
            <a:endParaRPr b="1" sz="1200">
              <a:solidFill>
                <a:schemeClr val="dk1"/>
              </a:solidFill>
              <a:latin typeface="Century Gothic"/>
              <a:ea typeface="Century Gothic"/>
              <a:cs typeface="Century Gothic"/>
              <a:sym typeface="Century Gothic"/>
            </a:endParaRPr>
          </a:p>
        </p:txBody>
      </p:sp>
      <p:sp>
        <p:nvSpPr>
          <p:cNvPr id="113" name="Google Shape;113;p15"/>
          <p:cNvSpPr/>
          <p:nvPr/>
        </p:nvSpPr>
        <p:spPr>
          <a:xfrm>
            <a:off x="4765675" y="1128525"/>
            <a:ext cx="311100" cy="141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15"/>
          <p:cNvSpPr txBox="1"/>
          <p:nvPr/>
        </p:nvSpPr>
        <p:spPr>
          <a:xfrm>
            <a:off x="5076775" y="938825"/>
            <a:ext cx="2049900" cy="499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950">
                <a:solidFill>
                  <a:srgbClr val="0C79F3"/>
                </a:solidFill>
                <a:latin typeface="Century Gothic"/>
                <a:ea typeface="Century Gothic"/>
                <a:cs typeface="Century Gothic"/>
                <a:sym typeface="Century Gothic"/>
              </a:rPr>
              <a:t>Legend: </a:t>
            </a:r>
            <a:r>
              <a:rPr lang="en" sz="950">
                <a:solidFill>
                  <a:schemeClr val="dk1"/>
                </a:solidFill>
                <a:latin typeface="Century Gothic"/>
                <a:ea typeface="Century Gothic"/>
                <a:cs typeface="Century Gothic"/>
                <a:sym typeface="Century Gothic"/>
              </a:rPr>
              <a:t>Each color represents a specific year</a:t>
            </a:r>
            <a:endParaRPr sz="950">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6"/>
          <p:cNvPicPr preferRelativeResize="0"/>
          <p:nvPr/>
        </p:nvPicPr>
        <p:blipFill>
          <a:blip r:embed="rId3">
            <a:alphaModFix/>
          </a:blip>
          <a:stretch>
            <a:fillRect/>
          </a:stretch>
        </p:blipFill>
        <p:spPr>
          <a:xfrm>
            <a:off x="4887101" y="626550"/>
            <a:ext cx="4153150" cy="3544450"/>
          </a:xfrm>
          <a:prstGeom prst="rect">
            <a:avLst/>
          </a:prstGeom>
          <a:noFill/>
          <a:ln>
            <a:noFill/>
          </a:ln>
        </p:spPr>
      </p:pic>
      <p:pic>
        <p:nvPicPr>
          <p:cNvPr id="120" name="Google Shape;120;p16"/>
          <p:cNvPicPr preferRelativeResize="0"/>
          <p:nvPr/>
        </p:nvPicPr>
        <p:blipFill>
          <a:blip r:embed="rId4">
            <a:alphaModFix/>
          </a:blip>
          <a:stretch>
            <a:fillRect/>
          </a:stretch>
        </p:blipFill>
        <p:spPr>
          <a:xfrm>
            <a:off x="55625" y="626550"/>
            <a:ext cx="4758800" cy="2450300"/>
          </a:xfrm>
          <a:prstGeom prst="rect">
            <a:avLst/>
          </a:prstGeom>
          <a:noFill/>
          <a:ln>
            <a:noFill/>
          </a:ln>
        </p:spPr>
      </p:pic>
      <p:sp>
        <p:nvSpPr>
          <p:cNvPr id="121" name="Google Shape;121;p16"/>
          <p:cNvSpPr/>
          <p:nvPr/>
        </p:nvSpPr>
        <p:spPr>
          <a:xfrm>
            <a:off x="55625" y="183213"/>
            <a:ext cx="607500" cy="92100"/>
          </a:xfrm>
          <a:prstGeom prst="rect">
            <a:avLst/>
          </a:prstGeom>
          <a:solidFill>
            <a:srgbClr val="1E35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55625" y="347263"/>
            <a:ext cx="607500" cy="92100"/>
          </a:xfrm>
          <a:prstGeom prst="rect">
            <a:avLst/>
          </a:prstGeom>
          <a:solidFill>
            <a:srgbClr val="00D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nvSpPr>
        <p:spPr>
          <a:xfrm>
            <a:off x="663125" y="58425"/>
            <a:ext cx="42912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0C79F3"/>
                </a:solidFill>
                <a:latin typeface="Century Gothic"/>
                <a:ea typeface="Century Gothic"/>
                <a:cs typeface="Century Gothic"/>
                <a:sym typeface="Century Gothic"/>
              </a:rPr>
              <a:t>Bar Plot </a:t>
            </a:r>
            <a:r>
              <a:rPr b="1" lang="en" sz="1200">
                <a:solidFill>
                  <a:schemeClr val="dk1"/>
                </a:solidFill>
                <a:latin typeface="Century Gothic"/>
                <a:ea typeface="Century Gothic"/>
                <a:cs typeface="Century Gothic"/>
                <a:sym typeface="Century Gothic"/>
              </a:rPr>
              <a:t>showing Infant Death Rates by Year (per region)</a:t>
            </a:r>
            <a:endParaRPr b="1" sz="1200">
              <a:solidFill>
                <a:schemeClr val="dk1"/>
              </a:solidFill>
              <a:latin typeface="Century Gothic"/>
              <a:ea typeface="Century Gothic"/>
              <a:cs typeface="Century Gothic"/>
              <a:sym typeface="Century Gothic"/>
            </a:endParaRPr>
          </a:p>
        </p:txBody>
      </p:sp>
      <p:sp>
        <p:nvSpPr>
          <p:cNvPr id="124" name="Google Shape;124;p16"/>
          <p:cNvSpPr txBox="1"/>
          <p:nvPr/>
        </p:nvSpPr>
        <p:spPr>
          <a:xfrm>
            <a:off x="5542800" y="58425"/>
            <a:ext cx="36012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0C79F3"/>
                </a:solidFill>
                <a:latin typeface="Century Gothic"/>
                <a:ea typeface="Century Gothic"/>
                <a:cs typeface="Century Gothic"/>
                <a:sym typeface="Century Gothic"/>
              </a:rPr>
              <a:t>Point </a:t>
            </a:r>
            <a:r>
              <a:rPr b="1" lang="en" sz="1500">
                <a:solidFill>
                  <a:srgbClr val="0C79F3"/>
                </a:solidFill>
                <a:latin typeface="Century Gothic"/>
                <a:ea typeface="Century Gothic"/>
                <a:cs typeface="Century Gothic"/>
                <a:sym typeface="Century Gothic"/>
              </a:rPr>
              <a:t>Plot </a:t>
            </a:r>
            <a:r>
              <a:rPr b="1" lang="en" sz="1200">
                <a:solidFill>
                  <a:schemeClr val="dk1"/>
                </a:solidFill>
                <a:latin typeface="Century Gothic"/>
                <a:ea typeface="Century Gothic"/>
                <a:cs typeface="Century Gothic"/>
                <a:sym typeface="Century Gothic"/>
              </a:rPr>
              <a:t>showing Life Expectancy by Region (years 2000 &amp; 2015)</a:t>
            </a:r>
            <a:endParaRPr b="1" sz="1200">
              <a:solidFill>
                <a:schemeClr val="dk1"/>
              </a:solidFill>
              <a:latin typeface="Century Gothic"/>
              <a:ea typeface="Century Gothic"/>
              <a:cs typeface="Century Gothic"/>
              <a:sym typeface="Century Gothic"/>
            </a:endParaRPr>
          </a:p>
        </p:txBody>
      </p:sp>
      <p:sp>
        <p:nvSpPr>
          <p:cNvPr id="125" name="Google Shape;125;p16"/>
          <p:cNvSpPr/>
          <p:nvPr/>
        </p:nvSpPr>
        <p:spPr>
          <a:xfrm>
            <a:off x="4887100" y="136063"/>
            <a:ext cx="607500" cy="92100"/>
          </a:xfrm>
          <a:prstGeom prst="rect">
            <a:avLst/>
          </a:prstGeom>
          <a:solidFill>
            <a:srgbClr val="1E35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4887100" y="275313"/>
            <a:ext cx="607500" cy="92100"/>
          </a:xfrm>
          <a:prstGeom prst="rect">
            <a:avLst/>
          </a:prstGeom>
          <a:solidFill>
            <a:srgbClr val="00D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txBox="1"/>
          <p:nvPr/>
        </p:nvSpPr>
        <p:spPr>
          <a:xfrm>
            <a:off x="122600" y="3124000"/>
            <a:ext cx="5699400" cy="2031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u="sng">
                <a:solidFill>
                  <a:srgbClr val="1E35A1"/>
                </a:solidFill>
                <a:latin typeface="Century Gothic"/>
                <a:ea typeface="Century Gothic"/>
                <a:cs typeface="Century Gothic"/>
                <a:sym typeface="Century Gothic"/>
              </a:rPr>
              <a:t>KEY OBSERVATIONS</a:t>
            </a:r>
            <a:endParaRPr b="1" sz="1200" u="sng">
              <a:solidFill>
                <a:srgbClr val="1E35A1"/>
              </a:solidFill>
              <a:latin typeface="Century Gothic"/>
              <a:ea typeface="Century Gothic"/>
              <a:cs typeface="Century Gothic"/>
              <a:sym typeface="Century Gothic"/>
            </a:endParaRPr>
          </a:p>
          <a:p>
            <a:pPr indent="-304800" lvl="0" marL="457200" rtl="0" algn="l">
              <a:lnSpc>
                <a:spcPct val="150000"/>
              </a:lnSpc>
              <a:spcBef>
                <a:spcPts val="0"/>
              </a:spcBef>
              <a:spcAft>
                <a:spcPts val="0"/>
              </a:spcAft>
              <a:buClr>
                <a:srgbClr val="0C79F3"/>
              </a:buClr>
              <a:buSzPts val="1200"/>
              <a:buFont typeface="Century Gothic"/>
              <a:buChar char="●"/>
            </a:pPr>
            <a:r>
              <a:rPr b="1" lang="en" sz="1200">
                <a:solidFill>
                  <a:srgbClr val="0C79F3"/>
                </a:solidFill>
                <a:latin typeface="Century Gothic"/>
                <a:ea typeface="Century Gothic"/>
                <a:cs typeface="Century Gothic"/>
                <a:sym typeface="Century Gothic"/>
              </a:rPr>
              <a:t>Regardless of Region, from years 2000 to 2015:</a:t>
            </a:r>
            <a:endParaRPr b="1" sz="1200">
              <a:solidFill>
                <a:srgbClr val="0C79F3"/>
              </a:solidFill>
              <a:latin typeface="Century Gothic"/>
              <a:ea typeface="Century Gothic"/>
              <a:cs typeface="Century Gothic"/>
              <a:sym typeface="Century Gothic"/>
            </a:endParaRPr>
          </a:p>
          <a:p>
            <a:pPr indent="-304800" lvl="1" marL="914400" rtl="0" algn="l">
              <a:lnSpc>
                <a:spcPct val="150000"/>
              </a:lnSpc>
              <a:spcBef>
                <a:spcPts val="0"/>
              </a:spcBef>
              <a:spcAft>
                <a:spcPts val="0"/>
              </a:spcAft>
              <a:buClr>
                <a:schemeClr val="dk1"/>
              </a:buClr>
              <a:buSzPts val="1200"/>
              <a:buFont typeface="Century Gothic"/>
              <a:buChar char="○"/>
            </a:pPr>
            <a:r>
              <a:rPr lang="en" sz="1200">
                <a:solidFill>
                  <a:schemeClr val="dk1"/>
                </a:solidFill>
                <a:latin typeface="Century Gothic"/>
                <a:ea typeface="Century Gothic"/>
                <a:cs typeface="Century Gothic"/>
                <a:sym typeface="Century Gothic"/>
              </a:rPr>
              <a:t>Infant death rate have decreased</a:t>
            </a:r>
            <a:endParaRPr sz="1200">
              <a:solidFill>
                <a:schemeClr val="dk1"/>
              </a:solidFill>
              <a:latin typeface="Century Gothic"/>
              <a:ea typeface="Century Gothic"/>
              <a:cs typeface="Century Gothic"/>
              <a:sym typeface="Century Gothic"/>
            </a:endParaRPr>
          </a:p>
          <a:p>
            <a:pPr indent="-304800" lvl="1" marL="914400" rtl="0" algn="l">
              <a:lnSpc>
                <a:spcPct val="150000"/>
              </a:lnSpc>
              <a:spcBef>
                <a:spcPts val="0"/>
              </a:spcBef>
              <a:spcAft>
                <a:spcPts val="0"/>
              </a:spcAft>
              <a:buClr>
                <a:schemeClr val="dk1"/>
              </a:buClr>
              <a:buSzPts val="1200"/>
              <a:buFont typeface="Century Gothic"/>
              <a:buChar char="○"/>
            </a:pPr>
            <a:r>
              <a:rPr lang="en" sz="1200">
                <a:solidFill>
                  <a:schemeClr val="dk1"/>
                </a:solidFill>
                <a:latin typeface="Century Gothic"/>
                <a:ea typeface="Century Gothic"/>
                <a:cs typeface="Century Gothic"/>
                <a:sym typeface="Century Gothic"/>
              </a:rPr>
              <a:t>Life Expectancy has increased</a:t>
            </a:r>
            <a:endParaRPr sz="1200">
              <a:solidFill>
                <a:schemeClr val="dk1"/>
              </a:solidFill>
              <a:latin typeface="Century Gothic"/>
              <a:ea typeface="Century Gothic"/>
              <a:cs typeface="Century Gothic"/>
              <a:sym typeface="Century Gothic"/>
            </a:endParaRPr>
          </a:p>
          <a:p>
            <a:pPr indent="-304800" lvl="0" marL="457200" rtl="0" algn="l">
              <a:lnSpc>
                <a:spcPct val="150000"/>
              </a:lnSpc>
              <a:spcBef>
                <a:spcPts val="0"/>
              </a:spcBef>
              <a:spcAft>
                <a:spcPts val="0"/>
              </a:spcAft>
              <a:buClr>
                <a:srgbClr val="0C79F3"/>
              </a:buClr>
              <a:buSzPts val="1200"/>
              <a:buFont typeface="Century Gothic"/>
              <a:buChar char="●"/>
            </a:pPr>
            <a:r>
              <a:rPr b="1" lang="en" sz="1200">
                <a:solidFill>
                  <a:srgbClr val="0C79F3"/>
                </a:solidFill>
                <a:latin typeface="Century Gothic"/>
                <a:ea typeface="Century Gothic"/>
                <a:cs typeface="Century Gothic"/>
                <a:sym typeface="Century Gothic"/>
              </a:rPr>
              <a:t>Life Expectancy and Infant Death Rate are inversely proportional</a:t>
            </a:r>
            <a:endParaRPr b="1" sz="1200">
              <a:solidFill>
                <a:srgbClr val="0C79F3"/>
              </a:solidFill>
              <a:latin typeface="Century Gothic"/>
              <a:ea typeface="Century Gothic"/>
              <a:cs typeface="Century Gothic"/>
              <a:sym typeface="Century Gothic"/>
            </a:endParaRPr>
          </a:p>
          <a:p>
            <a:pPr indent="-304800" lvl="1" marL="914400" rtl="0" algn="l">
              <a:lnSpc>
                <a:spcPct val="150000"/>
              </a:lnSpc>
              <a:spcBef>
                <a:spcPts val="0"/>
              </a:spcBef>
              <a:spcAft>
                <a:spcPts val="0"/>
              </a:spcAft>
              <a:buClr>
                <a:schemeClr val="dk1"/>
              </a:buClr>
              <a:buSzPts val="1200"/>
              <a:buFont typeface="Century Gothic"/>
              <a:buChar char="○"/>
            </a:pPr>
            <a:r>
              <a:rPr lang="en" sz="1200">
                <a:solidFill>
                  <a:schemeClr val="dk1"/>
                </a:solidFill>
                <a:latin typeface="Century Gothic"/>
                <a:ea typeface="Century Gothic"/>
                <a:cs typeface="Century Gothic"/>
                <a:sym typeface="Century Gothic"/>
              </a:rPr>
              <a:t>E.g., Africa has highest infant death rates but lowest life expectancy)</a:t>
            </a:r>
            <a:endParaRPr sz="1200">
              <a:solidFill>
                <a:srgbClr val="1E35A1"/>
              </a:solidFill>
              <a:latin typeface="Century Gothic"/>
              <a:ea typeface="Century Gothic"/>
              <a:cs typeface="Century Gothic"/>
              <a:sym typeface="Century Gothic"/>
            </a:endParaRPr>
          </a:p>
        </p:txBody>
      </p:sp>
      <p:sp>
        <p:nvSpPr>
          <p:cNvPr id="128" name="Google Shape;128;p16"/>
          <p:cNvSpPr/>
          <p:nvPr/>
        </p:nvSpPr>
        <p:spPr>
          <a:xfrm>
            <a:off x="3926300" y="1873575"/>
            <a:ext cx="150900" cy="188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p16"/>
          <p:cNvSpPr/>
          <p:nvPr/>
        </p:nvSpPr>
        <p:spPr>
          <a:xfrm>
            <a:off x="5058000" y="2345106"/>
            <a:ext cx="207600" cy="14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16"/>
          <p:cNvSpPr txBox="1"/>
          <p:nvPr/>
        </p:nvSpPr>
        <p:spPr>
          <a:xfrm>
            <a:off x="3228350" y="2082300"/>
            <a:ext cx="1791900" cy="667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950">
                <a:solidFill>
                  <a:srgbClr val="0C79F3"/>
                </a:solidFill>
                <a:latin typeface="Century Gothic"/>
                <a:ea typeface="Century Gothic"/>
                <a:cs typeface="Century Gothic"/>
                <a:sym typeface="Century Gothic"/>
              </a:rPr>
              <a:t>Legend: </a:t>
            </a:r>
            <a:r>
              <a:rPr lang="en" sz="950">
                <a:solidFill>
                  <a:schemeClr val="dk1"/>
                </a:solidFill>
                <a:latin typeface="Century Gothic"/>
                <a:ea typeface="Century Gothic"/>
                <a:cs typeface="Century Gothic"/>
                <a:sym typeface="Century Gothic"/>
              </a:rPr>
              <a:t>Each color represents a specific region (top) and year (right)</a:t>
            </a:r>
            <a:endParaRPr sz="950">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17"/>
          <p:cNvPicPr preferRelativeResize="0"/>
          <p:nvPr/>
        </p:nvPicPr>
        <p:blipFill>
          <a:blip r:embed="rId3">
            <a:alphaModFix/>
          </a:blip>
          <a:stretch>
            <a:fillRect/>
          </a:stretch>
        </p:blipFill>
        <p:spPr>
          <a:xfrm>
            <a:off x="0" y="0"/>
            <a:ext cx="4826250" cy="2600375"/>
          </a:xfrm>
          <a:prstGeom prst="rect">
            <a:avLst/>
          </a:prstGeom>
          <a:noFill/>
          <a:ln>
            <a:noFill/>
          </a:ln>
        </p:spPr>
      </p:pic>
      <p:pic>
        <p:nvPicPr>
          <p:cNvPr id="136" name="Google Shape;136;p17"/>
          <p:cNvPicPr preferRelativeResize="0"/>
          <p:nvPr/>
        </p:nvPicPr>
        <p:blipFill>
          <a:blip r:embed="rId4">
            <a:alphaModFix/>
          </a:blip>
          <a:stretch>
            <a:fillRect/>
          </a:stretch>
        </p:blipFill>
        <p:spPr>
          <a:xfrm>
            <a:off x="75950" y="2715050"/>
            <a:ext cx="4750300" cy="2428450"/>
          </a:xfrm>
          <a:prstGeom prst="rect">
            <a:avLst/>
          </a:prstGeom>
          <a:noFill/>
          <a:ln>
            <a:noFill/>
          </a:ln>
        </p:spPr>
      </p:pic>
      <p:sp>
        <p:nvSpPr>
          <p:cNvPr id="137" name="Google Shape;137;p17"/>
          <p:cNvSpPr/>
          <p:nvPr/>
        </p:nvSpPr>
        <p:spPr>
          <a:xfrm>
            <a:off x="4884150" y="220938"/>
            <a:ext cx="607500" cy="92100"/>
          </a:xfrm>
          <a:prstGeom prst="rect">
            <a:avLst/>
          </a:prstGeom>
          <a:solidFill>
            <a:srgbClr val="1E35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a:off x="4884150" y="394413"/>
            <a:ext cx="607500" cy="92100"/>
          </a:xfrm>
          <a:prstGeom prst="rect">
            <a:avLst/>
          </a:prstGeom>
          <a:solidFill>
            <a:srgbClr val="00D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txBox="1"/>
          <p:nvPr/>
        </p:nvSpPr>
        <p:spPr>
          <a:xfrm>
            <a:off x="5491650" y="117200"/>
            <a:ext cx="35541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0C79F3"/>
                </a:solidFill>
                <a:latin typeface="Century Gothic"/>
                <a:ea typeface="Century Gothic"/>
                <a:cs typeface="Century Gothic"/>
                <a:sym typeface="Century Gothic"/>
              </a:rPr>
              <a:t>Scatter</a:t>
            </a:r>
            <a:r>
              <a:rPr b="1" lang="en" sz="1500">
                <a:solidFill>
                  <a:srgbClr val="0C79F3"/>
                </a:solidFill>
                <a:latin typeface="Century Gothic"/>
                <a:ea typeface="Century Gothic"/>
                <a:cs typeface="Century Gothic"/>
                <a:sym typeface="Century Gothic"/>
              </a:rPr>
              <a:t> Plot </a:t>
            </a:r>
            <a:r>
              <a:rPr b="1" lang="en" sz="1200">
                <a:solidFill>
                  <a:schemeClr val="dk1"/>
                </a:solidFill>
                <a:latin typeface="Century Gothic"/>
                <a:ea typeface="Century Gothic"/>
                <a:cs typeface="Century Gothic"/>
                <a:sym typeface="Century Gothic"/>
              </a:rPr>
              <a:t>showing </a:t>
            </a:r>
            <a:r>
              <a:rPr b="1" lang="en" sz="1200">
                <a:solidFill>
                  <a:schemeClr val="dk1"/>
                </a:solidFill>
                <a:latin typeface="Century Gothic"/>
                <a:ea typeface="Century Gothic"/>
                <a:cs typeface="Century Gothic"/>
                <a:sym typeface="Century Gothic"/>
              </a:rPr>
              <a:t>distribution of </a:t>
            </a:r>
            <a:r>
              <a:rPr b="1" lang="en" sz="1200">
                <a:solidFill>
                  <a:schemeClr val="dk1"/>
                </a:solidFill>
                <a:latin typeface="Century Gothic"/>
                <a:ea typeface="Century Gothic"/>
                <a:cs typeface="Century Gothic"/>
                <a:sym typeface="Century Gothic"/>
              </a:rPr>
              <a:t>% population vaccinated (Polio or DTP) vs Infant Death Rate (by Region)</a:t>
            </a:r>
            <a:endParaRPr b="1" sz="1200">
              <a:solidFill>
                <a:schemeClr val="dk1"/>
              </a:solidFill>
              <a:latin typeface="Century Gothic"/>
              <a:ea typeface="Century Gothic"/>
              <a:cs typeface="Century Gothic"/>
              <a:sym typeface="Century Gothic"/>
            </a:endParaRPr>
          </a:p>
        </p:txBody>
      </p:sp>
      <p:sp>
        <p:nvSpPr>
          <p:cNvPr id="140" name="Google Shape;140;p17"/>
          <p:cNvSpPr txBox="1"/>
          <p:nvPr/>
        </p:nvSpPr>
        <p:spPr>
          <a:xfrm>
            <a:off x="4884150" y="870050"/>
            <a:ext cx="4260000" cy="397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u="sng">
                <a:solidFill>
                  <a:srgbClr val="1E35A1"/>
                </a:solidFill>
                <a:latin typeface="Century Gothic"/>
                <a:ea typeface="Century Gothic"/>
                <a:cs typeface="Century Gothic"/>
                <a:sym typeface="Century Gothic"/>
              </a:rPr>
              <a:t>KEY OBSERVATIONS</a:t>
            </a:r>
            <a:endParaRPr b="1" sz="1200" u="sng">
              <a:solidFill>
                <a:srgbClr val="1E35A1"/>
              </a:solidFill>
              <a:latin typeface="Century Gothic"/>
              <a:ea typeface="Century Gothic"/>
              <a:cs typeface="Century Gothic"/>
              <a:sym typeface="Century Gothic"/>
            </a:endParaRPr>
          </a:p>
          <a:p>
            <a:pPr indent="-304800" lvl="0" marL="457200" rtl="0" algn="l">
              <a:lnSpc>
                <a:spcPct val="150000"/>
              </a:lnSpc>
              <a:spcBef>
                <a:spcPts val="0"/>
              </a:spcBef>
              <a:spcAft>
                <a:spcPts val="0"/>
              </a:spcAft>
              <a:buClr>
                <a:srgbClr val="0C79F3"/>
              </a:buClr>
              <a:buSzPts val="1200"/>
              <a:buFont typeface="Century Gothic"/>
              <a:buChar char="●"/>
            </a:pPr>
            <a:r>
              <a:rPr b="1" lang="en" sz="1200">
                <a:solidFill>
                  <a:srgbClr val="0C79F3"/>
                </a:solidFill>
                <a:latin typeface="Century Gothic"/>
                <a:ea typeface="Century Gothic"/>
                <a:cs typeface="Century Gothic"/>
                <a:sym typeface="Century Gothic"/>
              </a:rPr>
              <a:t>Disparities in the distribution of healthcare observed across different regions</a:t>
            </a:r>
            <a:endParaRPr b="1" sz="1200">
              <a:solidFill>
                <a:srgbClr val="0C79F3"/>
              </a:solidFill>
              <a:latin typeface="Century Gothic"/>
              <a:ea typeface="Century Gothic"/>
              <a:cs typeface="Century Gothic"/>
              <a:sym typeface="Century Gothic"/>
            </a:endParaRPr>
          </a:p>
          <a:p>
            <a:pPr indent="-304800" lvl="1" marL="914400" rtl="0" algn="l">
              <a:lnSpc>
                <a:spcPct val="150000"/>
              </a:lnSpc>
              <a:spcBef>
                <a:spcPts val="0"/>
              </a:spcBef>
              <a:spcAft>
                <a:spcPts val="0"/>
              </a:spcAft>
              <a:buClr>
                <a:schemeClr val="dk1"/>
              </a:buClr>
              <a:buSzPts val="1200"/>
              <a:buFont typeface="Century Gothic"/>
              <a:buChar char="○"/>
            </a:pPr>
            <a:r>
              <a:rPr lang="en" sz="1200">
                <a:solidFill>
                  <a:schemeClr val="dk1"/>
                </a:solidFill>
                <a:latin typeface="Century Gothic"/>
                <a:ea typeface="Century Gothic"/>
                <a:cs typeface="Century Gothic"/>
                <a:sym typeface="Century Gothic"/>
              </a:rPr>
              <a:t>E.g., Vaccine coverage lower in Africa and Asia compared to EU and North America</a:t>
            </a:r>
            <a:endParaRPr sz="1200">
              <a:solidFill>
                <a:schemeClr val="dk1"/>
              </a:solidFill>
              <a:latin typeface="Century Gothic"/>
              <a:ea typeface="Century Gothic"/>
              <a:cs typeface="Century Gothic"/>
              <a:sym typeface="Century Gothic"/>
            </a:endParaRPr>
          </a:p>
          <a:p>
            <a:pPr indent="-304800" lvl="0" marL="457200" rtl="0" algn="l">
              <a:lnSpc>
                <a:spcPct val="150000"/>
              </a:lnSpc>
              <a:spcBef>
                <a:spcPts val="0"/>
              </a:spcBef>
              <a:spcAft>
                <a:spcPts val="0"/>
              </a:spcAft>
              <a:buClr>
                <a:srgbClr val="0C79F3"/>
              </a:buClr>
              <a:buSzPts val="1200"/>
              <a:buFont typeface="Century Gothic"/>
              <a:buChar char="●"/>
            </a:pPr>
            <a:r>
              <a:rPr b="1" lang="en" sz="1200">
                <a:solidFill>
                  <a:srgbClr val="0C79F3"/>
                </a:solidFill>
                <a:latin typeface="Century Gothic"/>
                <a:ea typeface="Century Gothic"/>
                <a:cs typeface="Century Gothic"/>
                <a:sym typeface="Century Gothic"/>
              </a:rPr>
              <a:t>Infant Death Rates are inversely proportional to vaccination coverage in the population</a:t>
            </a:r>
            <a:endParaRPr b="1" sz="1200">
              <a:solidFill>
                <a:srgbClr val="0C79F3"/>
              </a:solidFill>
              <a:latin typeface="Century Gothic"/>
              <a:ea typeface="Century Gothic"/>
              <a:cs typeface="Century Gothic"/>
              <a:sym typeface="Century Gothic"/>
            </a:endParaRPr>
          </a:p>
          <a:p>
            <a:pPr indent="-304800" lvl="1" marL="914400" rtl="0" algn="l">
              <a:lnSpc>
                <a:spcPct val="150000"/>
              </a:lnSpc>
              <a:spcBef>
                <a:spcPts val="0"/>
              </a:spcBef>
              <a:spcAft>
                <a:spcPts val="0"/>
              </a:spcAft>
              <a:buClr>
                <a:schemeClr val="dk1"/>
              </a:buClr>
              <a:buSzPts val="1200"/>
              <a:buFont typeface="Century Gothic"/>
              <a:buChar char="○"/>
            </a:pPr>
            <a:r>
              <a:rPr lang="en" sz="1200">
                <a:solidFill>
                  <a:schemeClr val="dk1"/>
                </a:solidFill>
                <a:latin typeface="Century Gothic"/>
                <a:ea typeface="Century Gothic"/>
                <a:cs typeface="Century Gothic"/>
                <a:sym typeface="Century Gothic"/>
              </a:rPr>
              <a:t>Regions with lower vaccination coverage have a higher infant death rate (e.g., Africa and Asia)</a:t>
            </a:r>
            <a:endParaRPr sz="1200">
              <a:solidFill>
                <a:schemeClr val="dk1"/>
              </a:solidFill>
              <a:latin typeface="Century Gothic"/>
              <a:ea typeface="Century Gothic"/>
              <a:cs typeface="Century Gothic"/>
              <a:sym typeface="Century Gothic"/>
            </a:endParaRPr>
          </a:p>
          <a:p>
            <a:pPr indent="-304800" lvl="1" marL="914400" rtl="0" algn="l">
              <a:lnSpc>
                <a:spcPct val="150000"/>
              </a:lnSpc>
              <a:spcBef>
                <a:spcPts val="0"/>
              </a:spcBef>
              <a:spcAft>
                <a:spcPts val="0"/>
              </a:spcAft>
              <a:buClr>
                <a:schemeClr val="dk1"/>
              </a:buClr>
              <a:buSzPts val="1200"/>
              <a:buFont typeface="Century Gothic"/>
              <a:buChar char="○"/>
            </a:pPr>
            <a:r>
              <a:rPr lang="en" sz="1200">
                <a:solidFill>
                  <a:schemeClr val="dk1"/>
                </a:solidFill>
                <a:latin typeface="Century Gothic"/>
                <a:ea typeface="Century Gothic"/>
                <a:cs typeface="Century Gothic"/>
                <a:sym typeface="Century Gothic"/>
              </a:rPr>
              <a:t>Regions with higher vaccination coverage have a lower infant death rate (e.g., EU and North America)</a:t>
            </a:r>
            <a:endParaRPr sz="1200">
              <a:solidFill>
                <a:schemeClr val="dk1"/>
              </a:solidFill>
              <a:latin typeface="Century Gothic"/>
              <a:ea typeface="Century Gothic"/>
              <a:cs typeface="Century Gothic"/>
              <a:sym typeface="Century Gothic"/>
            </a:endParaRPr>
          </a:p>
        </p:txBody>
      </p:sp>
      <p:sp>
        <p:nvSpPr>
          <p:cNvPr id="141" name="Google Shape;141;p17"/>
          <p:cNvSpPr/>
          <p:nvPr/>
        </p:nvSpPr>
        <p:spPr>
          <a:xfrm>
            <a:off x="3964725" y="1354875"/>
            <a:ext cx="150900" cy="188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p17"/>
          <p:cNvSpPr/>
          <p:nvPr/>
        </p:nvSpPr>
        <p:spPr>
          <a:xfrm>
            <a:off x="3964725" y="2435225"/>
            <a:ext cx="150900" cy="188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17"/>
          <p:cNvSpPr txBox="1"/>
          <p:nvPr/>
        </p:nvSpPr>
        <p:spPr>
          <a:xfrm>
            <a:off x="3256650" y="1676900"/>
            <a:ext cx="1569600" cy="667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950">
                <a:solidFill>
                  <a:srgbClr val="0C79F3"/>
                </a:solidFill>
                <a:latin typeface="Century Gothic"/>
                <a:ea typeface="Century Gothic"/>
                <a:cs typeface="Century Gothic"/>
                <a:sym typeface="Century Gothic"/>
              </a:rPr>
              <a:t>Legend: </a:t>
            </a:r>
            <a:r>
              <a:rPr lang="en" sz="950">
                <a:solidFill>
                  <a:schemeClr val="dk1"/>
                </a:solidFill>
                <a:latin typeface="Century Gothic"/>
                <a:ea typeface="Century Gothic"/>
                <a:cs typeface="Century Gothic"/>
                <a:sym typeface="Century Gothic"/>
              </a:rPr>
              <a:t>Each color represents a specific region</a:t>
            </a:r>
            <a:endParaRPr sz="950">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35A1"/>
        </a:solidFill>
      </p:bgPr>
    </p:bg>
    <p:spTree>
      <p:nvGrpSpPr>
        <p:cNvPr id="147" name="Shape 147"/>
        <p:cNvGrpSpPr/>
        <p:nvPr/>
      </p:nvGrpSpPr>
      <p:grpSpPr>
        <a:xfrm>
          <a:off x="0" y="0"/>
          <a:ext cx="0" cy="0"/>
          <a:chOff x="0" y="0"/>
          <a:chExt cx="0" cy="0"/>
        </a:xfrm>
      </p:grpSpPr>
      <p:sp>
        <p:nvSpPr>
          <p:cNvPr id="148" name="Google Shape;148;p18"/>
          <p:cNvSpPr txBox="1"/>
          <p:nvPr/>
        </p:nvSpPr>
        <p:spPr>
          <a:xfrm>
            <a:off x="2958850" y="1886125"/>
            <a:ext cx="3570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lt1"/>
                </a:solidFill>
                <a:latin typeface="Century Gothic"/>
                <a:ea typeface="Century Gothic"/>
                <a:cs typeface="Century Gothic"/>
                <a:sym typeface="Century Gothic"/>
              </a:rPr>
              <a:t>THANK YOU!</a:t>
            </a:r>
            <a:endParaRPr sz="4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