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70" r:id="rId4"/>
    <p:sldId id="259" r:id="rId5"/>
    <p:sldId id="272" r:id="rId6"/>
    <p:sldId id="261" r:id="rId7"/>
    <p:sldId id="260" r:id="rId8"/>
    <p:sldId id="262" r:id="rId9"/>
    <p:sldId id="273" r:id="rId10"/>
    <p:sldId id="263" r:id="rId11"/>
    <p:sldId id="281" r:id="rId12"/>
    <p:sldId id="277" r:id="rId13"/>
    <p:sldId id="274" r:id="rId14"/>
    <p:sldId id="275" r:id="rId15"/>
    <p:sldId id="276" r:id="rId16"/>
    <p:sldId id="282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52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D59059-4D77-4436-8EEC-0B34A9821CDF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F765AF-868E-4276-8586-79B6ADF92877}">
      <dgm:prSet phldrT="[Text]"/>
      <dgm:spPr/>
      <dgm:t>
        <a:bodyPr/>
        <a:lstStyle/>
        <a:p>
          <a:r>
            <a:rPr lang="en-US" dirty="0"/>
            <a:t>Data Selection</a:t>
          </a:r>
        </a:p>
      </dgm:t>
    </dgm:pt>
    <dgm:pt modelId="{B32F4ACB-9E82-4928-923F-7BC8D00307A5}" type="parTrans" cxnId="{4636C45E-4B0F-43C9-8FDE-15C8EB976599}">
      <dgm:prSet/>
      <dgm:spPr/>
      <dgm:t>
        <a:bodyPr/>
        <a:lstStyle/>
        <a:p>
          <a:endParaRPr lang="en-US"/>
        </a:p>
      </dgm:t>
    </dgm:pt>
    <dgm:pt modelId="{63790EE3-B506-4D36-ABD2-627300126091}" type="sibTrans" cxnId="{4636C45E-4B0F-43C9-8FDE-15C8EB976599}">
      <dgm:prSet/>
      <dgm:spPr/>
      <dgm:t>
        <a:bodyPr/>
        <a:lstStyle/>
        <a:p>
          <a:endParaRPr lang="en-US"/>
        </a:p>
      </dgm:t>
    </dgm:pt>
    <dgm:pt modelId="{D1EC8387-4064-4BFF-A935-A2067AFA1608}">
      <dgm:prSet phldrT="[Text]"/>
      <dgm:spPr/>
      <dgm:t>
        <a:bodyPr/>
        <a:lstStyle/>
        <a:p>
          <a:endParaRPr lang="en-US" dirty="0"/>
        </a:p>
      </dgm:t>
    </dgm:pt>
    <dgm:pt modelId="{8FDB9B41-B57A-427A-A1D9-0A04ABED87D0}" type="parTrans" cxnId="{280BEA97-16CF-49E6-AA42-899C3E1A07E1}">
      <dgm:prSet/>
      <dgm:spPr/>
      <dgm:t>
        <a:bodyPr/>
        <a:lstStyle/>
        <a:p>
          <a:endParaRPr lang="en-US"/>
        </a:p>
      </dgm:t>
    </dgm:pt>
    <dgm:pt modelId="{6B0470C1-1658-40B2-9B0E-25A2ED927BEF}" type="sibTrans" cxnId="{280BEA97-16CF-49E6-AA42-899C3E1A07E1}">
      <dgm:prSet/>
      <dgm:spPr/>
      <dgm:t>
        <a:bodyPr/>
        <a:lstStyle/>
        <a:p>
          <a:endParaRPr lang="en-US"/>
        </a:p>
      </dgm:t>
    </dgm:pt>
    <dgm:pt modelId="{36F521AA-9E55-410C-9D23-5C733B2748A9}">
      <dgm:prSet phldrT="[Text]"/>
      <dgm:spPr/>
      <dgm:t>
        <a:bodyPr/>
        <a:lstStyle/>
        <a:p>
          <a:r>
            <a:rPr lang="en-US" dirty="0"/>
            <a:t> Downloaded March, July &amp; December 2014 data</a:t>
          </a:r>
        </a:p>
      </dgm:t>
    </dgm:pt>
    <dgm:pt modelId="{2B160AD6-1D36-4599-BE2F-304EB65FBE19}" type="parTrans" cxnId="{E0CB0681-6BD1-4AFF-87D6-615BEBD7698A}">
      <dgm:prSet/>
      <dgm:spPr/>
      <dgm:t>
        <a:bodyPr/>
        <a:lstStyle/>
        <a:p>
          <a:endParaRPr lang="en-US"/>
        </a:p>
      </dgm:t>
    </dgm:pt>
    <dgm:pt modelId="{261F5787-B409-4C93-93C4-10FF2A29D2DE}" type="sibTrans" cxnId="{E0CB0681-6BD1-4AFF-87D6-615BEBD7698A}">
      <dgm:prSet/>
      <dgm:spPr/>
      <dgm:t>
        <a:bodyPr/>
        <a:lstStyle/>
        <a:p>
          <a:endParaRPr lang="en-US"/>
        </a:p>
      </dgm:t>
    </dgm:pt>
    <dgm:pt modelId="{CF45AAC0-406C-4CC2-A611-CCD40B5CBDC6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E7CCABE4-0A4B-41A1-BF5C-2B4D3CBCA9AB}" type="parTrans" cxnId="{660E4B94-FB78-4F8C-B069-5DE093E0CF05}">
      <dgm:prSet/>
      <dgm:spPr/>
      <dgm:t>
        <a:bodyPr/>
        <a:lstStyle/>
        <a:p>
          <a:endParaRPr lang="en-US"/>
        </a:p>
      </dgm:t>
    </dgm:pt>
    <dgm:pt modelId="{645BDDD4-2689-41F5-9177-B46C7B590D56}" type="sibTrans" cxnId="{660E4B94-FB78-4F8C-B069-5DE093E0CF05}">
      <dgm:prSet/>
      <dgm:spPr/>
      <dgm:t>
        <a:bodyPr/>
        <a:lstStyle/>
        <a:p>
          <a:endParaRPr lang="en-US"/>
        </a:p>
      </dgm:t>
    </dgm:pt>
    <dgm:pt modelId="{1137C61D-DC75-4F75-9433-413749298DA3}">
      <dgm:prSet phldrT="[Text]"/>
      <dgm:spPr/>
      <dgm:t>
        <a:bodyPr/>
        <a:lstStyle/>
        <a:p>
          <a:r>
            <a:rPr lang="en-US" dirty="0"/>
            <a:t>Removed all rows where NPS type was NULL</a:t>
          </a:r>
        </a:p>
      </dgm:t>
    </dgm:pt>
    <dgm:pt modelId="{1BC96E6F-142B-4A49-8F49-6B4A11CEC90D}" type="parTrans" cxnId="{846C79E5-2426-40AB-A836-BAB28C0586B1}">
      <dgm:prSet/>
      <dgm:spPr/>
      <dgm:t>
        <a:bodyPr/>
        <a:lstStyle/>
        <a:p>
          <a:endParaRPr lang="en-US"/>
        </a:p>
      </dgm:t>
    </dgm:pt>
    <dgm:pt modelId="{164ABED0-15D2-4675-9A69-0AA615B98020}" type="sibTrans" cxnId="{846C79E5-2426-40AB-A836-BAB28C0586B1}">
      <dgm:prSet/>
      <dgm:spPr/>
      <dgm:t>
        <a:bodyPr/>
        <a:lstStyle/>
        <a:p>
          <a:endParaRPr lang="en-US"/>
        </a:p>
      </dgm:t>
    </dgm:pt>
    <dgm:pt modelId="{B52AFEF4-B3B1-4BFD-969F-B7F26D860CCD}">
      <dgm:prSet phldrT="[Text]"/>
      <dgm:spPr/>
      <dgm:t>
        <a:bodyPr/>
        <a:lstStyle/>
        <a:p>
          <a:r>
            <a:rPr lang="en-US" dirty="0"/>
            <a:t>Data Visualization</a:t>
          </a:r>
        </a:p>
      </dgm:t>
    </dgm:pt>
    <dgm:pt modelId="{184D1C98-3CD6-4417-83AC-25771201532E}" type="parTrans" cxnId="{D27EA204-DCDE-45F1-8180-302ECDA1F3AF}">
      <dgm:prSet/>
      <dgm:spPr/>
      <dgm:t>
        <a:bodyPr/>
        <a:lstStyle/>
        <a:p>
          <a:endParaRPr lang="en-US"/>
        </a:p>
      </dgm:t>
    </dgm:pt>
    <dgm:pt modelId="{7C19711F-09CF-4644-9815-45A956D54F22}" type="sibTrans" cxnId="{D27EA204-DCDE-45F1-8180-302ECDA1F3AF}">
      <dgm:prSet/>
      <dgm:spPr/>
      <dgm:t>
        <a:bodyPr/>
        <a:lstStyle/>
        <a:p>
          <a:endParaRPr lang="en-US"/>
        </a:p>
      </dgm:t>
    </dgm:pt>
    <dgm:pt modelId="{D8ED3DB5-1A0E-4FFE-BD40-43D1C5650610}">
      <dgm:prSet phldrT="[Text]"/>
      <dgm:spPr/>
      <dgm:t>
        <a:bodyPr/>
        <a:lstStyle/>
        <a:p>
          <a:r>
            <a:rPr lang="en-US" dirty="0"/>
            <a:t>Modelling Techniques</a:t>
          </a:r>
        </a:p>
      </dgm:t>
    </dgm:pt>
    <dgm:pt modelId="{198D4551-45BC-4055-B276-74D6B42C5CBB}" type="parTrans" cxnId="{B877789A-8E89-4370-A028-56A7A71BECFE}">
      <dgm:prSet/>
      <dgm:spPr/>
      <dgm:t>
        <a:bodyPr/>
        <a:lstStyle/>
        <a:p>
          <a:endParaRPr lang="en-US"/>
        </a:p>
      </dgm:t>
    </dgm:pt>
    <dgm:pt modelId="{36A1D40D-899E-4F73-BD2C-9CFC470C623B}" type="sibTrans" cxnId="{B877789A-8E89-4370-A028-56A7A71BECFE}">
      <dgm:prSet/>
      <dgm:spPr/>
      <dgm:t>
        <a:bodyPr/>
        <a:lstStyle/>
        <a:p>
          <a:endParaRPr lang="en-US"/>
        </a:p>
      </dgm:t>
    </dgm:pt>
    <dgm:pt modelId="{CC2FF110-1D8A-46AB-BD62-DD683D647C67}">
      <dgm:prSet phldrT="[Text]"/>
      <dgm:spPr/>
      <dgm:t>
        <a:bodyPr/>
        <a:lstStyle/>
        <a:p>
          <a:r>
            <a:rPr lang="en-US" dirty="0"/>
            <a:t>Use of descriptive statistics and recommendations based on the data observed</a:t>
          </a:r>
        </a:p>
      </dgm:t>
    </dgm:pt>
    <dgm:pt modelId="{FA411A5E-391A-4BFA-9C08-E1BB72600ED8}" type="parTrans" cxnId="{575B7CD0-D2C7-47C6-A531-C850670CFAAD}">
      <dgm:prSet/>
      <dgm:spPr/>
      <dgm:t>
        <a:bodyPr/>
        <a:lstStyle/>
        <a:p>
          <a:endParaRPr lang="en-US"/>
        </a:p>
      </dgm:t>
    </dgm:pt>
    <dgm:pt modelId="{D8C6EF9B-5892-4FEF-8FBC-F529CD93BEC9}" type="sibTrans" cxnId="{575B7CD0-D2C7-47C6-A531-C850670CFAAD}">
      <dgm:prSet/>
      <dgm:spPr/>
      <dgm:t>
        <a:bodyPr/>
        <a:lstStyle/>
        <a:p>
          <a:endParaRPr lang="en-US"/>
        </a:p>
      </dgm:t>
    </dgm:pt>
    <dgm:pt modelId="{C183F388-4216-4E56-BC36-90D98ED268A5}">
      <dgm:prSet/>
      <dgm:spPr/>
      <dgm:t>
        <a:bodyPr/>
        <a:lstStyle/>
        <a:p>
          <a:r>
            <a:rPr lang="en-US" dirty="0"/>
            <a:t>Use of inferential statistics and recommendations based on the data observed</a:t>
          </a:r>
        </a:p>
      </dgm:t>
    </dgm:pt>
    <dgm:pt modelId="{CF9BDBEB-2340-480F-8898-BE6674B24F0D}" type="parTrans" cxnId="{7703AC2F-2AE8-40DC-8DDD-4BE81FBE35F8}">
      <dgm:prSet/>
      <dgm:spPr/>
      <dgm:t>
        <a:bodyPr/>
        <a:lstStyle/>
        <a:p>
          <a:endParaRPr lang="en-US"/>
        </a:p>
      </dgm:t>
    </dgm:pt>
    <dgm:pt modelId="{B41C8632-3276-4C72-AF1A-05996AF54C6A}" type="sibTrans" cxnId="{7703AC2F-2AE8-40DC-8DDD-4BE81FBE35F8}">
      <dgm:prSet/>
      <dgm:spPr/>
      <dgm:t>
        <a:bodyPr/>
        <a:lstStyle/>
        <a:p>
          <a:endParaRPr lang="en-US"/>
        </a:p>
      </dgm:t>
    </dgm:pt>
    <dgm:pt modelId="{E3B0F6F3-0EDD-48E7-822D-110F0ECC2E0E}" type="pres">
      <dgm:prSet presAssocID="{1ED59059-4D77-4436-8EEC-0B34A9821CDF}" presName="Name0" presStyleCnt="0">
        <dgm:presLayoutVars>
          <dgm:dir/>
          <dgm:animLvl val="lvl"/>
          <dgm:resizeHandles/>
        </dgm:presLayoutVars>
      </dgm:prSet>
      <dgm:spPr/>
    </dgm:pt>
    <dgm:pt modelId="{EC77DAD2-799A-4E02-9C4C-7F2F2B78D2C4}" type="pres">
      <dgm:prSet presAssocID="{C6F765AF-868E-4276-8586-79B6ADF92877}" presName="linNode" presStyleCnt="0"/>
      <dgm:spPr/>
    </dgm:pt>
    <dgm:pt modelId="{D194A772-0DB5-4F13-AC1F-D65C363E7B7A}" type="pres">
      <dgm:prSet presAssocID="{C6F765AF-868E-4276-8586-79B6ADF92877}" presName="parentShp" presStyleLbl="node1" presStyleIdx="0" presStyleCnt="4">
        <dgm:presLayoutVars>
          <dgm:bulletEnabled val="1"/>
        </dgm:presLayoutVars>
      </dgm:prSet>
      <dgm:spPr/>
    </dgm:pt>
    <dgm:pt modelId="{8F0D3BEF-2AAE-4DD0-B7D4-EEC4D35D9951}" type="pres">
      <dgm:prSet presAssocID="{C6F765AF-868E-4276-8586-79B6ADF92877}" presName="childShp" presStyleLbl="bgAccFollowNode1" presStyleIdx="0" presStyleCnt="4">
        <dgm:presLayoutVars>
          <dgm:bulletEnabled val="1"/>
        </dgm:presLayoutVars>
      </dgm:prSet>
      <dgm:spPr/>
    </dgm:pt>
    <dgm:pt modelId="{8EFD9042-38A4-4596-A72D-3D70561337F5}" type="pres">
      <dgm:prSet presAssocID="{63790EE3-B506-4D36-ABD2-627300126091}" presName="spacing" presStyleCnt="0"/>
      <dgm:spPr/>
    </dgm:pt>
    <dgm:pt modelId="{5CD8917A-BA8D-49D1-8D6C-C2046419D6AB}" type="pres">
      <dgm:prSet presAssocID="{CF45AAC0-406C-4CC2-A611-CCD40B5CBDC6}" presName="linNode" presStyleCnt="0"/>
      <dgm:spPr/>
    </dgm:pt>
    <dgm:pt modelId="{96CBE1F5-36D0-485D-8641-C0D5744958ED}" type="pres">
      <dgm:prSet presAssocID="{CF45AAC0-406C-4CC2-A611-CCD40B5CBDC6}" presName="parentShp" presStyleLbl="node1" presStyleIdx="1" presStyleCnt="4">
        <dgm:presLayoutVars>
          <dgm:bulletEnabled val="1"/>
        </dgm:presLayoutVars>
      </dgm:prSet>
      <dgm:spPr/>
    </dgm:pt>
    <dgm:pt modelId="{C85E8711-21D0-48B1-9C82-77792A31FD52}" type="pres">
      <dgm:prSet presAssocID="{CF45AAC0-406C-4CC2-A611-CCD40B5CBDC6}" presName="childShp" presStyleLbl="bgAccFollowNode1" presStyleIdx="1" presStyleCnt="4">
        <dgm:presLayoutVars>
          <dgm:bulletEnabled val="1"/>
        </dgm:presLayoutVars>
      </dgm:prSet>
      <dgm:spPr/>
    </dgm:pt>
    <dgm:pt modelId="{D8BF353E-87B1-4C2E-B092-643E5C5F3D25}" type="pres">
      <dgm:prSet presAssocID="{645BDDD4-2689-41F5-9177-B46C7B590D56}" presName="spacing" presStyleCnt="0"/>
      <dgm:spPr/>
    </dgm:pt>
    <dgm:pt modelId="{3A1DE8BA-D89A-4324-BEF2-6E97B584017C}" type="pres">
      <dgm:prSet presAssocID="{B52AFEF4-B3B1-4BFD-969F-B7F26D860CCD}" presName="linNode" presStyleCnt="0"/>
      <dgm:spPr/>
    </dgm:pt>
    <dgm:pt modelId="{01715383-02E6-445B-9CD9-227EF68A93A7}" type="pres">
      <dgm:prSet presAssocID="{B52AFEF4-B3B1-4BFD-969F-B7F26D860CCD}" presName="parentShp" presStyleLbl="node1" presStyleIdx="2" presStyleCnt="4">
        <dgm:presLayoutVars>
          <dgm:bulletEnabled val="1"/>
        </dgm:presLayoutVars>
      </dgm:prSet>
      <dgm:spPr/>
    </dgm:pt>
    <dgm:pt modelId="{305A52E0-FA99-46A1-A107-0FCAEB717BAC}" type="pres">
      <dgm:prSet presAssocID="{B52AFEF4-B3B1-4BFD-969F-B7F26D860CCD}" presName="childShp" presStyleLbl="bgAccFollowNode1" presStyleIdx="2" presStyleCnt="4">
        <dgm:presLayoutVars>
          <dgm:bulletEnabled val="1"/>
        </dgm:presLayoutVars>
      </dgm:prSet>
      <dgm:spPr/>
    </dgm:pt>
    <dgm:pt modelId="{B8138156-D875-4361-BC71-B7BC3EA40B72}" type="pres">
      <dgm:prSet presAssocID="{7C19711F-09CF-4644-9815-45A956D54F22}" presName="spacing" presStyleCnt="0"/>
      <dgm:spPr/>
    </dgm:pt>
    <dgm:pt modelId="{E423A3AA-2BE8-4DBC-A941-73829BE90376}" type="pres">
      <dgm:prSet presAssocID="{D8ED3DB5-1A0E-4FFE-BD40-43D1C5650610}" presName="linNode" presStyleCnt="0"/>
      <dgm:spPr/>
    </dgm:pt>
    <dgm:pt modelId="{A50BD081-19C8-406B-9FDB-C7DE29F6050F}" type="pres">
      <dgm:prSet presAssocID="{D8ED3DB5-1A0E-4FFE-BD40-43D1C5650610}" presName="parentShp" presStyleLbl="node1" presStyleIdx="3" presStyleCnt="4">
        <dgm:presLayoutVars>
          <dgm:bulletEnabled val="1"/>
        </dgm:presLayoutVars>
      </dgm:prSet>
      <dgm:spPr/>
    </dgm:pt>
    <dgm:pt modelId="{E8751FF0-1EA9-466C-B01E-9D61FACE6F70}" type="pres">
      <dgm:prSet presAssocID="{D8ED3DB5-1A0E-4FFE-BD40-43D1C5650610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D27EA204-DCDE-45F1-8180-302ECDA1F3AF}" srcId="{1ED59059-4D77-4436-8EEC-0B34A9821CDF}" destId="{B52AFEF4-B3B1-4BFD-969F-B7F26D860CCD}" srcOrd="2" destOrd="0" parTransId="{184D1C98-3CD6-4417-83AC-25771201532E}" sibTransId="{7C19711F-09CF-4644-9815-45A956D54F22}"/>
    <dgm:cxn modelId="{7703AC2F-2AE8-40DC-8DDD-4BE81FBE35F8}" srcId="{D8ED3DB5-1A0E-4FFE-BD40-43D1C5650610}" destId="{C183F388-4216-4E56-BC36-90D98ED268A5}" srcOrd="0" destOrd="0" parTransId="{CF9BDBEB-2340-480F-8898-BE6674B24F0D}" sibTransId="{B41C8632-3276-4C72-AF1A-05996AF54C6A}"/>
    <dgm:cxn modelId="{95500F30-D81B-4DEB-A26B-74B394B1AF61}" type="presOf" srcId="{CC2FF110-1D8A-46AB-BD62-DD683D647C67}" destId="{305A52E0-FA99-46A1-A107-0FCAEB717BAC}" srcOrd="0" destOrd="0" presId="urn:microsoft.com/office/officeart/2005/8/layout/vList6"/>
    <dgm:cxn modelId="{3270EB40-966E-484C-A2EA-C979B528BF96}" type="presOf" srcId="{C6F765AF-868E-4276-8586-79B6ADF92877}" destId="{D194A772-0DB5-4F13-AC1F-D65C363E7B7A}" srcOrd="0" destOrd="0" presId="urn:microsoft.com/office/officeart/2005/8/layout/vList6"/>
    <dgm:cxn modelId="{4636C45E-4B0F-43C9-8FDE-15C8EB976599}" srcId="{1ED59059-4D77-4436-8EEC-0B34A9821CDF}" destId="{C6F765AF-868E-4276-8586-79B6ADF92877}" srcOrd="0" destOrd="0" parTransId="{B32F4ACB-9E82-4928-923F-7BC8D00307A5}" sibTransId="{63790EE3-B506-4D36-ABD2-627300126091}"/>
    <dgm:cxn modelId="{E0CB0681-6BD1-4AFF-87D6-615BEBD7698A}" srcId="{C6F765AF-868E-4276-8586-79B6ADF92877}" destId="{36F521AA-9E55-410C-9D23-5C733B2748A9}" srcOrd="1" destOrd="0" parTransId="{2B160AD6-1D36-4599-BE2F-304EB65FBE19}" sibTransId="{261F5787-B409-4C93-93C4-10FF2A29D2DE}"/>
    <dgm:cxn modelId="{732FD290-BBBD-4CD6-B9D3-BF19D5C3E307}" type="presOf" srcId="{36F521AA-9E55-410C-9D23-5C733B2748A9}" destId="{8F0D3BEF-2AAE-4DD0-B7D4-EEC4D35D9951}" srcOrd="0" destOrd="1" presId="urn:microsoft.com/office/officeart/2005/8/layout/vList6"/>
    <dgm:cxn modelId="{660E4B94-FB78-4F8C-B069-5DE093E0CF05}" srcId="{1ED59059-4D77-4436-8EEC-0B34A9821CDF}" destId="{CF45AAC0-406C-4CC2-A611-CCD40B5CBDC6}" srcOrd="1" destOrd="0" parTransId="{E7CCABE4-0A4B-41A1-BF5C-2B4D3CBCA9AB}" sibTransId="{645BDDD4-2689-41F5-9177-B46C7B590D56}"/>
    <dgm:cxn modelId="{280BEA97-16CF-49E6-AA42-899C3E1A07E1}" srcId="{C6F765AF-868E-4276-8586-79B6ADF92877}" destId="{D1EC8387-4064-4BFF-A935-A2067AFA1608}" srcOrd="0" destOrd="0" parTransId="{8FDB9B41-B57A-427A-A1D9-0A04ABED87D0}" sibTransId="{6B0470C1-1658-40B2-9B0E-25A2ED927BEF}"/>
    <dgm:cxn modelId="{B877789A-8E89-4370-A028-56A7A71BECFE}" srcId="{1ED59059-4D77-4436-8EEC-0B34A9821CDF}" destId="{D8ED3DB5-1A0E-4FFE-BD40-43D1C5650610}" srcOrd="3" destOrd="0" parTransId="{198D4551-45BC-4055-B276-74D6B42C5CBB}" sibTransId="{36A1D40D-899E-4F73-BD2C-9CFC470C623B}"/>
    <dgm:cxn modelId="{6FCB7DA4-8E8F-476B-B8E4-E8260001CAA7}" type="presOf" srcId="{1ED59059-4D77-4436-8EEC-0B34A9821CDF}" destId="{E3B0F6F3-0EDD-48E7-822D-110F0ECC2E0E}" srcOrd="0" destOrd="0" presId="urn:microsoft.com/office/officeart/2005/8/layout/vList6"/>
    <dgm:cxn modelId="{6C6E50A9-D064-408F-80D0-035EB0A143E4}" type="presOf" srcId="{D8ED3DB5-1A0E-4FFE-BD40-43D1C5650610}" destId="{A50BD081-19C8-406B-9FDB-C7DE29F6050F}" srcOrd="0" destOrd="0" presId="urn:microsoft.com/office/officeart/2005/8/layout/vList6"/>
    <dgm:cxn modelId="{85A16AB6-2520-48A9-83EB-B84A3C7E62C9}" type="presOf" srcId="{CF45AAC0-406C-4CC2-A611-CCD40B5CBDC6}" destId="{96CBE1F5-36D0-485D-8641-C0D5744958ED}" srcOrd="0" destOrd="0" presId="urn:microsoft.com/office/officeart/2005/8/layout/vList6"/>
    <dgm:cxn modelId="{10B471C1-2623-4636-9E40-4DA43E12CD2F}" type="presOf" srcId="{D1EC8387-4064-4BFF-A935-A2067AFA1608}" destId="{8F0D3BEF-2AAE-4DD0-B7D4-EEC4D35D9951}" srcOrd="0" destOrd="0" presId="urn:microsoft.com/office/officeart/2005/8/layout/vList6"/>
    <dgm:cxn modelId="{575B7CD0-D2C7-47C6-A531-C850670CFAAD}" srcId="{B52AFEF4-B3B1-4BFD-969F-B7F26D860CCD}" destId="{CC2FF110-1D8A-46AB-BD62-DD683D647C67}" srcOrd="0" destOrd="0" parTransId="{FA411A5E-391A-4BFA-9C08-E1BB72600ED8}" sibTransId="{D8C6EF9B-5892-4FEF-8FBC-F529CD93BEC9}"/>
    <dgm:cxn modelId="{3A0579DA-C3A4-4B6C-BFCC-EA00823AFEB7}" type="presOf" srcId="{C183F388-4216-4E56-BC36-90D98ED268A5}" destId="{E8751FF0-1EA9-466C-B01E-9D61FACE6F70}" srcOrd="0" destOrd="0" presId="urn:microsoft.com/office/officeart/2005/8/layout/vList6"/>
    <dgm:cxn modelId="{846C79E5-2426-40AB-A836-BAB28C0586B1}" srcId="{CF45AAC0-406C-4CC2-A611-CCD40B5CBDC6}" destId="{1137C61D-DC75-4F75-9433-413749298DA3}" srcOrd="0" destOrd="0" parTransId="{1BC96E6F-142B-4A49-8F49-6B4A11CEC90D}" sibTransId="{164ABED0-15D2-4675-9A69-0AA615B98020}"/>
    <dgm:cxn modelId="{B79448EE-0967-4110-AC5C-1926CB0D8735}" type="presOf" srcId="{B52AFEF4-B3B1-4BFD-969F-B7F26D860CCD}" destId="{01715383-02E6-445B-9CD9-227EF68A93A7}" srcOrd="0" destOrd="0" presId="urn:microsoft.com/office/officeart/2005/8/layout/vList6"/>
    <dgm:cxn modelId="{63FF99F4-1AAD-45FB-A836-DC26F0B9C653}" type="presOf" srcId="{1137C61D-DC75-4F75-9433-413749298DA3}" destId="{C85E8711-21D0-48B1-9C82-77792A31FD52}" srcOrd="0" destOrd="0" presId="urn:microsoft.com/office/officeart/2005/8/layout/vList6"/>
    <dgm:cxn modelId="{73BA80A8-83FE-47E5-A9F7-1A02276AF850}" type="presParOf" srcId="{E3B0F6F3-0EDD-48E7-822D-110F0ECC2E0E}" destId="{EC77DAD2-799A-4E02-9C4C-7F2F2B78D2C4}" srcOrd="0" destOrd="0" presId="urn:microsoft.com/office/officeart/2005/8/layout/vList6"/>
    <dgm:cxn modelId="{48CF7B37-8B70-4E73-8AB7-7090E6CC9CEA}" type="presParOf" srcId="{EC77DAD2-799A-4E02-9C4C-7F2F2B78D2C4}" destId="{D194A772-0DB5-4F13-AC1F-D65C363E7B7A}" srcOrd="0" destOrd="0" presId="urn:microsoft.com/office/officeart/2005/8/layout/vList6"/>
    <dgm:cxn modelId="{E6D6F01B-5C84-49D7-9C3C-6D5DDE346499}" type="presParOf" srcId="{EC77DAD2-799A-4E02-9C4C-7F2F2B78D2C4}" destId="{8F0D3BEF-2AAE-4DD0-B7D4-EEC4D35D9951}" srcOrd="1" destOrd="0" presId="urn:microsoft.com/office/officeart/2005/8/layout/vList6"/>
    <dgm:cxn modelId="{B29CC8AD-E798-43DF-BC40-0AFBE838DD1F}" type="presParOf" srcId="{E3B0F6F3-0EDD-48E7-822D-110F0ECC2E0E}" destId="{8EFD9042-38A4-4596-A72D-3D70561337F5}" srcOrd="1" destOrd="0" presId="urn:microsoft.com/office/officeart/2005/8/layout/vList6"/>
    <dgm:cxn modelId="{F20C74A6-44C4-4739-A74F-651A57FC12C4}" type="presParOf" srcId="{E3B0F6F3-0EDD-48E7-822D-110F0ECC2E0E}" destId="{5CD8917A-BA8D-49D1-8D6C-C2046419D6AB}" srcOrd="2" destOrd="0" presId="urn:microsoft.com/office/officeart/2005/8/layout/vList6"/>
    <dgm:cxn modelId="{4299A770-D13D-41F6-9280-DC9B4E8CAB64}" type="presParOf" srcId="{5CD8917A-BA8D-49D1-8D6C-C2046419D6AB}" destId="{96CBE1F5-36D0-485D-8641-C0D5744958ED}" srcOrd="0" destOrd="0" presId="urn:microsoft.com/office/officeart/2005/8/layout/vList6"/>
    <dgm:cxn modelId="{D53E4CC0-6937-407F-BFDE-61E8B320BFD2}" type="presParOf" srcId="{5CD8917A-BA8D-49D1-8D6C-C2046419D6AB}" destId="{C85E8711-21D0-48B1-9C82-77792A31FD52}" srcOrd="1" destOrd="0" presId="urn:microsoft.com/office/officeart/2005/8/layout/vList6"/>
    <dgm:cxn modelId="{3567DCE8-8BC3-413C-AA11-69D0A82A2779}" type="presParOf" srcId="{E3B0F6F3-0EDD-48E7-822D-110F0ECC2E0E}" destId="{D8BF353E-87B1-4C2E-B092-643E5C5F3D25}" srcOrd="3" destOrd="0" presId="urn:microsoft.com/office/officeart/2005/8/layout/vList6"/>
    <dgm:cxn modelId="{A9F5E7BF-6DBA-4BB7-B7F9-21ED3F3CA45B}" type="presParOf" srcId="{E3B0F6F3-0EDD-48E7-822D-110F0ECC2E0E}" destId="{3A1DE8BA-D89A-4324-BEF2-6E97B584017C}" srcOrd="4" destOrd="0" presId="urn:microsoft.com/office/officeart/2005/8/layout/vList6"/>
    <dgm:cxn modelId="{9CC88A50-2B76-4380-B114-D0A0C2C65767}" type="presParOf" srcId="{3A1DE8BA-D89A-4324-BEF2-6E97B584017C}" destId="{01715383-02E6-445B-9CD9-227EF68A93A7}" srcOrd="0" destOrd="0" presId="urn:microsoft.com/office/officeart/2005/8/layout/vList6"/>
    <dgm:cxn modelId="{8113E0A9-46C9-49D4-8A72-EDD033B80954}" type="presParOf" srcId="{3A1DE8BA-D89A-4324-BEF2-6E97B584017C}" destId="{305A52E0-FA99-46A1-A107-0FCAEB717BAC}" srcOrd="1" destOrd="0" presId="urn:microsoft.com/office/officeart/2005/8/layout/vList6"/>
    <dgm:cxn modelId="{21B580B2-CCD8-4AAF-956F-C20D54315DAD}" type="presParOf" srcId="{E3B0F6F3-0EDD-48E7-822D-110F0ECC2E0E}" destId="{B8138156-D875-4361-BC71-B7BC3EA40B72}" srcOrd="5" destOrd="0" presId="urn:microsoft.com/office/officeart/2005/8/layout/vList6"/>
    <dgm:cxn modelId="{9EA7D863-AE64-4EF8-BFF3-770DC08687E5}" type="presParOf" srcId="{E3B0F6F3-0EDD-48E7-822D-110F0ECC2E0E}" destId="{E423A3AA-2BE8-4DBC-A941-73829BE90376}" srcOrd="6" destOrd="0" presId="urn:microsoft.com/office/officeart/2005/8/layout/vList6"/>
    <dgm:cxn modelId="{BDDA362A-9AB8-4D56-9217-B077ED8CA4C8}" type="presParOf" srcId="{E423A3AA-2BE8-4DBC-A941-73829BE90376}" destId="{A50BD081-19C8-406B-9FDB-C7DE29F6050F}" srcOrd="0" destOrd="0" presId="urn:microsoft.com/office/officeart/2005/8/layout/vList6"/>
    <dgm:cxn modelId="{A2D80AF1-1C21-4580-A8F1-3192F8D87A4D}" type="presParOf" srcId="{E423A3AA-2BE8-4DBC-A941-73829BE90376}" destId="{E8751FF0-1EA9-466C-B01E-9D61FACE6F7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D3BEF-2AAE-4DD0-B7D4-EEC4D35D9951}">
      <dsp:nvSpPr>
        <dsp:cNvPr id="0" name=""/>
        <dsp:cNvSpPr/>
      </dsp:nvSpPr>
      <dsp:spPr>
        <a:xfrm>
          <a:off x="3840479" y="1272"/>
          <a:ext cx="5760720" cy="10095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 Downloaded March, July &amp; December 2014 data</a:t>
          </a:r>
        </a:p>
      </dsp:txBody>
      <dsp:txXfrm>
        <a:off x="3840479" y="127460"/>
        <a:ext cx="5382157" cy="757125"/>
      </dsp:txXfrm>
    </dsp:sp>
    <dsp:sp modelId="{D194A772-0DB5-4F13-AC1F-D65C363E7B7A}">
      <dsp:nvSpPr>
        <dsp:cNvPr id="0" name=""/>
        <dsp:cNvSpPr/>
      </dsp:nvSpPr>
      <dsp:spPr>
        <a:xfrm>
          <a:off x="0" y="1272"/>
          <a:ext cx="3840480" cy="10095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Selection</a:t>
          </a:r>
        </a:p>
      </dsp:txBody>
      <dsp:txXfrm>
        <a:off x="49280" y="50552"/>
        <a:ext cx="3741920" cy="910941"/>
      </dsp:txXfrm>
    </dsp:sp>
    <dsp:sp modelId="{C85E8711-21D0-48B1-9C82-77792A31FD52}">
      <dsp:nvSpPr>
        <dsp:cNvPr id="0" name=""/>
        <dsp:cNvSpPr/>
      </dsp:nvSpPr>
      <dsp:spPr>
        <a:xfrm>
          <a:off x="3840479" y="1111723"/>
          <a:ext cx="5760720" cy="10095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Removed all rows where NPS type was NULL</a:t>
          </a:r>
        </a:p>
      </dsp:txBody>
      <dsp:txXfrm>
        <a:off x="3840479" y="1237911"/>
        <a:ext cx="5382157" cy="757125"/>
      </dsp:txXfrm>
    </dsp:sp>
    <dsp:sp modelId="{96CBE1F5-36D0-485D-8641-C0D5744958ED}">
      <dsp:nvSpPr>
        <dsp:cNvPr id="0" name=""/>
        <dsp:cNvSpPr/>
      </dsp:nvSpPr>
      <dsp:spPr>
        <a:xfrm>
          <a:off x="0" y="1111723"/>
          <a:ext cx="3840480" cy="10095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Cleaning</a:t>
          </a:r>
        </a:p>
      </dsp:txBody>
      <dsp:txXfrm>
        <a:off x="49280" y="1161003"/>
        <a:ext cx="3741920" cy="910941"/>
      </dsp:txXfrm>
    </dsp:sp>
    <dsp:sp modelId="{305A52E0-FA99-46A1-A107-0FCAEB717BAC}">
      <dsp:nvSpPr>
        <dsp:cNvPr id="0" name=""/>
        <dsp:cNvSpPr/>
      </dsp:nvSpPr>
      <dsp:spPr>
        <a:xfrm>
          <a:off x="3840479" y="2222175"/>
          <a:ext cx="5760720" cy="10095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 of descriptive statistics and recommendations based on the data observed</a:t>
          </a:r>
        </a:p>
      </dsp:txBody>
      <dsp:txXfrm>
        <a:off x="3840479" y="2348363"/>
        <a:ext cx="5382157" cy="757125"/>
      </dsp:txXfrm>
    </dsp:sp>
    <dsp:sp modelId="{01715383-02E6-445B-9CD9-227EF68A93A7}">
      <dsp:nvSpPr>
        <dsp:cNvPr id="0" name=""/>
        <dsp:cNvSpPr/>
      </dsp:nvSpPr>
      <dsp:spPr>
        <a:xfrm>
          <a:off x="0" y="2222175"/>
          <a:ext cx="3840480" cy="10095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Visualization</a:t>
          </a:r>
        </a:p>
      </dsp:txBody>
      <dsp:txXfrm>
        <a:off x="49280" y="2271455"/>
        <a:ext cx="3741920" cy="910941"/>
      </dsp:txXfrm>
    </dsp:sp>
    <dsp:sp modelId="{E8751FF0-1EA9-466C-B01E-9D61FACE6F70}">
      <dsp:nvSpPr>
        <dsp:cNvPr id="0" name=""/>
        <dsp:cNvSpPr/>
      </dsp:nvSpPr>
      <dsp:spPr>
        <a:xfrm>
          <a:off x="3840479" y="3332626"/>
          <a:ext cx="5760720" cy="10095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 of inferential statistics and recommendations based on the data observed</a:t>
          </a:r>
        </a:p>
      </dsp:txBody>
      <dsp:txXfrm>
        <a:off x="3840479" y="3458814"/>
        <a:ext cx="5382157" cy="757125"/>
      </dsp:txXfrm>
    </dsp:sp>
    <dsp:sp modelId="{A50BD081-19C8-406B-9FDB-C7DE29F6050F}">
      <dsp:nvSpPr>
        <dsp:cNvPr id="0" name=""/>
        <dsp:cNvSpPr/>
      </dsp:nvSpPr>
      <dsp:spPr>
        <a:xfrm>
          <a:off x="0" y="3332626"/>
          <a:ext cx="3840480" cy="10095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Modelling Techniques</a:t>
          </a:r>
        </a:p>
      </dsp:txBody>
      <dsp:txXfrm>
        <a:off x="49280" y="3381906"/>
        <a:ext cx="3741920" cy="910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3079"/>
            <a:ext cx="5120641" cy="2560320"/>
          </a:xfrm>
        </p:spPr>
        <p:txBody>
          <a:bodyPr>
            <a:normAutofit/>
          </a:bodyPr>
          <a:lstStyle/>
          <a:p>
            <a:r>
              <a:rPr lang="en-US" dirty="0"/>
              <a:t>HYATT GROUP DATA ANALYSIS</a:t>
            </a:r>
            <a:br>
              <a:rPr lang="en-US" dirty="0"/>
            </a:br>
            <a:endParaRPr lang="en-US" dirty="0"/>
          </a:p>
        </p:txBody>
      </p:sp>
      <p:pic>
        <p:nvPicPr>
          <p:cNvPr id="24" name="Picture Placeholder 23" descr="A group of people standing in front of a store&#10;&#10;Description generated with high confidence">
            <a:extLst>
              <a:ext uri="{FF2B5EF4-FFF2-40B4-BE49-F238E27FC236}">
                <a16:creationId xmlns:a16="http://schemas.microsoft.com/office/drawing/2014/main" id="{237E84C8-486B-4CF7-A355-D5A85D8DE7C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4547" r="42491"/>
          <a:stretch/>
        </p:blipFill>
        <p:spPr>
          <a:xfrm>
            <a:off x="6743703" y="0"/>
            <a:ext cx="5448297" cy="6858000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E2B3D6-B36E-4E30-A465-B5C1ADE9D3B9}"/>
              </a:ext>
            </a:extLst>
          </p:cNvPr>
          <p:cNvSpPr txBox="1"/>
          <p:nvPr/>
        </p:nvSpPr>
        <p:spPr>
          <a:xfrm>
            <a:off x="53930" y="0"/>
            <a:ext cx="250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IST 687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DDF9A-8420-489F-B2B7-9FFC7452209C}"/>
              </a:ext>
            </a:extLst>
          </p:cNvPr>
          <p:cNvSpPr txBox="1"/>
          <p:nvPr/>
        </p:nvSpPr>
        <p:spPr>
          <a:xfrm>
            <a:off x="834887" y="2345634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Vishwanath Hegde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122F6C-3BB8-4CF8-9705-E0E4C1C46FDD}"/>
              </a:ext>
            </a:extLst>
          </p:cNvPr>
          <p:cNvSpPr txBox="1">
            <a:spLocks/>
          </p:cNvSpPr>
          <p:nvPr/>
        </p:nvSpPr>
        <p:spPr>
          <a:xfrm>
            <a:off x="1295400" y="1873584"/>
            <a:ext cx="6400800" cy="25603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D71E07-58B4-406B-AF9E-A7B0C8FA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06C29C-94FC-4B68-899A-8D46ADAAA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following modeling techniques were utilized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Support Vector Machines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Association Rules Mining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Correlation modeling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Linear Modeling</a:t>
            </a:r>
          </a:p>
          <a:p>
            <a:pPr marL="32004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Random Forest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0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08D41-961E-41E4-8BF2-C6434274D687}"/>
              </a:ext>
            </a:extLst>
          </p:cNvPr>
          <p:cNvSpPr txBox="1"/>
          <p:nvPr/>
        </p:nvSpPr>
        <p:spPr>
          <a:xfrm>
            <a:off x="6949440" y="801858"/>
            <a:ext cx="524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8A428-E861-45A2-B9F5-973F877F1452}"/>
              </a:ext>
            </a:extLst>
          </p:cNvPr>
          <p:cNvSpPr txBox="1"/>
          <p:nvPr/>
        </p:nvSpPr>
        <p:spPr>
          <a:xfrm>
            <a:off x="1018095" y="1838708"/>
            <a:ext cx="1054859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Developed models to predict whether a customer was a Promoter, Detractor or Passive based on satisfaction ratings and facilities 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model produced the highest accuracy of 83% when the following factors were considered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Guest Room Satisfaction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Hotel Condition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Customer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Overall Satisfaction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Tranquility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Staff Cared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considering whether facilities were present or not out model had a maximum accuracy of only 20%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This suggests that the presence of facilities is not very important when determining if a customer is a Promoter, Detractor or Passive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7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08118" y="1151733"/>
            <a:ext cx="9601200" cy="103663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Correlation Modelling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DAA6B-3E4B-413A-B9DC-B6FAD2C46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08"/>
            <a:ext cx="6751983" cy="67519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F76E88-B237-4EB6-AED3-08A15D312E45}"/>
              </a:ext>
            </a:extLst>
          </p:cNvPr>
          <p:cNvSpPr/>
          <p:nvPr/>
        </p:nvSpPr>
        <p:spPr>
          <a:xfrm>
            <a:off x="3261815" y="3429000"/>
            <a:ext cx="2333767" cy="2289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08D41-961E-41E4-8BF2-C6434274D687}"/>
              </a:ext>
            </a:extLst>
          </p:cNvPr>
          <p:cNvSpPr txBox="1"/>
          <p:nvPr/>
        </p:nvSpPr>
        <p:spPr>
          <a:xfrm>
            <a:off x="6949440" y="2505529"/>
            <a:ext cx="5242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Staff Cared ratings is highly correlated to customer service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Guest Room ratings is highly correlated to tranquility and hotel condition</a:t>
            </a:r>
          </a:p>
        </p:txBody>
      </p:sp>
    </p:spTree>
    <p:extLst>
      <p:ext uri="{BB962C8B-B14F-4D97-AF65-F5344CB8AC3E}">
        <p14:creationId xmlns:p14="http://schemas.microsoft.com/office/powerpoint/2010/main" val="23271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08117" y="801858"/>
            <a:ext cx="9601200" cy="103663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Association Rules Mining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08D41-961E-41E4-8BF2-C6434274D687}"/>
              </a:ext>
            </a:extLst>
          </p:cNvPr>
          <p:cNvSpPr txBox="1"/>
          <p:nvPr/>
        </p:nvSpPr>
        <p:spPr>
          <a:xfrm>
            <a:off x="6870615" y="2024267"/>
            <a:ext cx="5242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 out which attributes frequently occur with the word detractor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person is likely to become detractor when he rates the hotel low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 service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internet satisfaction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staff care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 in service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food &amp; beverage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non availability of a business center and indoor was frequently associated with detractor</a:t>
            </a: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FB331AA4-B7C4-4261-85BA-8DA70115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1858"/>
            <a:ext cx="6870615" cy="491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9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85119" y="1104450"/>
            <a:ext cx="9601200" cy="103663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Association Rules Mining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08D41-961E-41E4-8BF2-C6434274D687}"/>
              </a:ext>
            </a:extLst>
          </p:cNvPr>
          <p:cNvSpPr txBox="1"/>
          <p:nvPr/>
        </p:nvSpPr>
        <p:spPr>
          <a:xfrm>
            <a:off x="7113070" y="2649908"/>
            <a:ext cx="5242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 out which attributes frequently occur with the word promoter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person is likely to become promoter when he stays on club king, view king, guest room queen, guest room double bed or pool view 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8ED702EE-0D1F-4063-AB7C-F26C11613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157"/>
            <a:ext cx="7023190" cy="502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7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2878-2171-4F2E-A004-6F866CF3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CB3D2-DB34-4DCA-B0CE-1B61CA3BE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Improve hotel conditions, tranquility and guest room experience of Hyatt </a:t>
            </a:r>
            <a:r>
              <a:rPr lang="en-US" dirty="0" err="1"/>
              <a:t>Ziva</a:t>
            </a:r>
            <a:r>
              <a:rPr lang="en-US" dirty="0"/>
              <a:t> hotels  </a:t>
            </a:r>
          </a:p>
          <a:p>
            <a:pPr marL="285750" indent="-285750"/>
            <a:r>
              <a:rPr lang="en-US" dirty="0"/>
              <a:t>Provide staff training seminars to improve both customer service and staff care ratings</a:t>
            </a:r>
          </a:p>
          <a:p>
            <a:pPr marL="285750" indent="-285750"/>
            <a:r>
              <a:rPr lang="en-US" dirty="0"/>
              <a:t>Put up noise reducing barriers in guest rooms to improve both tranquility and guest room ratings</a:t>
            </a:r>
          </a:p>
          <a:p>
            <a:pPr marL="285750" indent="-285750"/>
            <a:r>
              <a:rPr lang="en-US" dirty="0"/>
              <a:t>Focus on upgrading </a:t>
            </a:r>
            <a:r>
              <a:rPr lang="en-US" dirty="0" err="1"/>
              <a:t>wifi</a:t>
            </a:r>
            <a:r>
              <a:rPr lang="en-US" dirty="0"/>
              <a:t> services to help improve the satisfaction of users in California</a:t>
            </a:r>
          </a:p>
          <a:p>
            <a:pPr marL="285750" indent="-285750"/>
            <a:r>
              <a:rPr lang="en-US" dirty="0"/>
              <a:t>Provide more rooms with queen/king beds or rooms with scenic views (consider improving landscaping)</a:t>
            </a:r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4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6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B108D41-961E-41E4-8BF2-C6434274D687}"/>
              </a:ext>
            </a:extLst>
          </p:cNvPr>
          <p:cNvSpPr txBox="1"/>
          <p:nvPr/>
        </p:nvSpPr>
        <p:spPr>
          <a:xfrm>
            <a:off x="6949440" y="801858"/>
            <a:ext cx="524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B054D-EA0E-4D15-90A8-36A25053E828}"/>
              </a:ext>
            </a:extLst>
          </p:cNvPr>
          <p:cNvSpPr txBox="1"/>
          <p:nvPr/>
        </p:nvSpPr>
        <p:spPr>
          <a:xfrm>
            <a:off x="0" y="5455977"/>
            <a:ext cx="12192000" cy="2308324"/>
          </a:xfrm>
          <a:prstGeom prst="rect">
            <a:avLst/>
          </a:prstGeom>
          <a:solidFill>
            <a:schemeClr val="accent5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Comic Sans MS" panose="030F0702030302020204" pitchFamily="66" charset="0"/>
              </a:rPr>
              <a:t>THANK YOU</a:t>
            </a:r>
          </a:p>
          <a:p>
            <a:pPr algn="ctr"/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3417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Hyatt brands are not performing well? </a:t>
            </a:r>
          </a:p>
          <a:p>
            <a:endParaRPr lang="en-US" dirty="0"/>
          </a:p>
          <a:p>
            <a:r>
              <a:rPr lang="en-US" dirty="0"/>
              <a:t>What are the demographics of Hyatt guests in California?</a:t>
            </a:r>
          </a:p>
          <a:p>
            <a:endParaRPr lang="en-US" dirty="0"/>
          </a:p>
          <a:p>
            <a:r>
              <a:rPr lang="en-US" dirty="0"/>
              <a:t>Which amenities and facilities most strongly influence net promoter score for customers in California?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7D3A70-CD24-4598-B8BD-C9FDF7802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412211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16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Respondents Worldwide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42DB0257-C49D-4173-B0B0-ECA822FB3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853" y="1638196"/>
            <a:ext cx="7968294" cy="496467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DB65CD-A85A-4AFA-81BE-4A9189155DE5}"/>
              </a:ext>
            </a:extLst>
          </p:cNvPr>
          <p:cNvSpPr txBox="1"/>
          <p:nvPr/>
        </p:nvSpPr>
        <p:spPr>
          <a:xfrm>
            <a:off x="3562066" y="6196084"/>
            <a:ext cx="48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USA has the highest number of Respondents</a:t>
            </a:r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Average Ratings Based on Brands</a:t>
            </a:r>
          </a:p>
        </p:txBody>
      </p:sp>
      <p:pic>
        <p:nvPicPr>
          <p:cNvPr id="5" name="Picture 4" descr="Average ratings of Types of customers categorised by brands&#10;&#10;Description generated with high confidence">
            <a:extLst>
              <a:ext uri="{FF2B5EF4-FFF2-40B4-BE49-F238E27FC236}">
                <a16:creationId xmlns:a16="http://schemas.microsoft.com/office/drawing/2014/main" id="{42DC88F1-3F59-494B-9A39-86774A83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2" y="1540924"/>
            <a:ext cx="10204176" cy="54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Statewise</a:t>
            </a:r>
            <a:r>
              <a:rPr lang="en-US" dirty="0"/>
              <a:t> Distribution of </a:t>
            </a:r>
            <a:br>
              <a:rPr lang="en-US" dirty="0"/>
            </a:br>
            <a:r>
              <a:rPr lang="en-US" dirty="0"/>
              <a:t>Promoters, Detractors &amp; Passives</a:t>
            </a:r>
          </a:p>
        </p:txBody>
      </p:sp>
      <p:pic>
        <p:nvPicPr>
          <p:cNvPr id="5" name="Content Placeholder 4" descr="A screenshot of a pencil&#10;&#10;Description generated with high confidence">
            <a:extLst>
              <a:ext uri="{FF2B5EF4-FFF2-40B4-BE49-F238E27FC236}">
                <a16:creationId xmlns:a16="http://schemas.microsoft.com/office/drawing/2014/main" id="{5384988C-B78F-4A0F-9E08-FD22D06B3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0"/>
            <a:ext cx="8561067" cy="5334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B28E2-83D8-4692-B1BB-A1CAE042F0A4}"/>
              </a:ext>
            </a:extLst>
          </p:cNvPr>
          <p:cNvSpPr txBox="1"/>
          <p:nvPr/>
        </p:nvSpPr>
        <p:spPr>
          <a:xfrm>
            <a:off x="8561067" y="2205841"/>
            <a:ext cx="36309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 has the highest number of promoters and detractors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 Dakota has the lowest number of promoters and detractors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Opportunity lies in converting passives to promoters and reducing the number of detractors</a:t>
            </a:r>
          </a:p>
        </p:txBody>
      </p:sp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NPS Statewide</a:t>
            </a:r>
          </a:p>
        </p:txBody>
      </p:sp>
      <p:pic>
        <p:nvPicPr>
          <p:cNvPr id="12" name="Picture 11" descr="A close up of a map&#10;&#10;Description generated with high confidence">
            <a:extLst>
              <a:ext uri="{FF2B5EF4-FFF2-40B4-BE49-F238E27FC236}">
                <a16:creationId xmlns:a16="http://schemas.microsoft.com/office/drawing/2014/main" id="{C835F080-0AD0-4640-A46C-15CB843E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0" y="1599953"/>
            <a:ext cx="7200041" cy="5152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4A6A9-99C4-4C6C-BF3B-66144D5D6467}"/>
              </a:ext>
            </a:extLst>
          </p:cNvPr>
          <p:cNvSpPr txBox="1"/>
          <p:nvPr/>
        </p:nvSpPr>
        <p:spPr>
          <a:xfrm>
            <a:off x="7374341" y="2922798"/>
            <a:ext cx="48176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Nebraska, Idaho and Iowa have very high NPS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Texas, New Mexico and California have medium NPS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Louisiana, </a:t>
            </a:r>
            <a:r>
              <a:rPr lang="en-US" dirty="0" err="1"/>
              <a:t>maine</a:t>
            </a:r>
            <a:r>
              <a:rPr lang="en-US" dirty="0"/>
              <a:t> and Rhode island have the lowest NPS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FOCUS ON CALIFORNIA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California (March, July &amp; December )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3301E9B-208B-4357-8C93-3CAF2A8F8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692" y="1761503"/>
            <a:ext cx="3244026" cy="242063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09F7661-ADF2-4D0D-A53C-B9674F7A2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324" y="1761503"/>
            <a:ext cx="3388009" cy="2560983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2A96028-C862-4F2D-800C-1DF86BE52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82" y="1761503"/>
            <a:ext cx="3434683" cy="25609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EB9737-4801-41F2-A5F0-2F770A4C9AC4}"/>
              </a:ext>
            </a:extLst>
          </p:cNvPr>
          <p:cNvSpPr txBox="1"/>
          <p:nvPr/>
        </p:nvSpPr>
        <p:spPr>
          <a:xfrm>
            <a:off x="861391" y="4746827"/>
            <a:ext cx="10257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customers visited Hyatt hotels for leisure than for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Hotels had more male visitors than females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people in the age group 46-55 visited Hyatt hotels</a:t>
            </a:r>
          </a:p>
        </p:txBody>
      </p:sp>
    </p:spTree>
    <p:extLst>
      <p:ext uri="{BB962C8B-B14F-4D97-AF65-F5344CB8AC3E}">
        <p14:creationId xmlns:p14="http://schemas.microsoft.com/office/powerpoint/2010/main" val="107421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527</TotalTime>
  <Words>561</Words>
  <Application>Microsoft Office PowerPoint</Application>
  <PresentationFormat>Widescreen</PresentationFormat>
  <Paragraphs>95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Book Antiqua</vt:lpstr>
      <vt:lpstr>Comic Sans MS</vt:lpstr>
      <vt:lpstr>Sales Direction 16X9</vt:lpstr>
      <vt:lpstr>HYATT GROUP DATA ANALYSIS </vt:lpstr>
      <vt:lpstr>Business Questions</vt:lpstr>
      <vt:lpstr>Approach</vt:lpstr>
      <vt:lpstr>Map of Respondents Worldwide</vt:lpstr>
      <vt:lpstr>Overview of Average Ratings Based on Brands</vt:lpstr>
      <vt:lpstr>Statewise Distribution of  Promoters, Detractors &amp; Passives</vt:lpstr>
      <vt:lpstr>Overview of NPS Statewide</vt:lpstr>
      <vt:lpstr>FOCUS ON CALIFORNIA</vt:lpstr>
      <vt:lpstr>Overview of California (March, July &amp; December )</vt:lpstr>
      <vt:lpstr>PowerPoint Presentation</vt:lpstr>
      <vt:lpstr>Models </vt:lpstr>
      <vt:lpstr>Support Vector Machine </vt:lpstr>
      <vt:lpstr>Correlation Modelling</vt:lpstr>
      <vt:lpstr>Association Rules Mining</vt:lpstr>
      <vt:lpstr>Association Rules Mining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HYATT GROUP DATA ANALYSIS</dc:title>
  <dc:creator>Vishwanath Hegde</dc:creator>
  <cp:lastModifiedBy>Vishwanath Hegde</cp:lastModifiedBy>
  <cp:revision>49</cp:revision>
  <dcterms:created xsi:type="dcterms:W3CDTF">2018-04-26T01:22:34Z</dcterms:created>
  <dcterms:modified xsi:type="dcterms:W3CDTF">2018-09-19T21:58:53Z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