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3db2bd0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3db2bd0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23ce8771bf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23ce8771bf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23ce8771b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23ce8771b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3ce8771b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3ce8771b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3ce8771b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3ce8771b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3ce8771b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3ce8771b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3ce8771bf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3ce8771bf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23ce8771b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23ce8771b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3ce8771b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3ce8771b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3ce8771b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3ce8771b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gauthamp10/google-playstore-apps?select=Google-Playstore.cs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4400"/>
              <a:buFont typeface="Calibri"/>
              <a:buNone/>
            </a:pPr>
            <a:r>
              <a:rPr lang="en" sz="4400">
                <a:latin typeface="Calibri"/>
                <a:ea typeface="Calibri"/>
                <a:cs typeface="Calibri"/>
                <a:sym typeface="Calibri"/>
              </a:rPr>
              <a:t>Google Play Store Analysis</a:t>
            </a:r>
            <a:endParaRPr sz="4400">
              <a:latin typeface="Calibri"/>
              <a:ea typeface="Calibri"/>
              <a:cs typeface="Calibri"/>
              <a:sym typeface="Calibri"/>
            </a:endParaRPr>
          </a:p>
          <a:p>
            <a:pPr indent="0" lvl="0" marL="0" rtl="0" algn="ctr">
              <a:spcBef>
                <a:spcPts val="0"/>
              </a:spcBef>
              <a:spcAft>
                <a:spcPts val="0"/>
              </a:spcAft>
              <a:buClr>
                <a:schemeClr val="dk1"/>
              </a:buClr>
              <a:buSzPts val="4400"/>
              <a:buFont typeface="Calibri"/>
              <a:buNone/>
            </a:pPr>
            <a:r>
              <a:rPr lang="en" sz="2955">
                <a:latin typeface="Calibri"/>
                <a:ea typeface="Calibri"/>
                <a:cs typeface="Calibri"/>
                <a:sym typeface="Calibri"/>
              </a:rPr>
              <a:t>Class Project Progress Report</a:t>
            </a:r>
            <a:endParaRPr sz="2955">
              <a:latin typeface="Calibri"/>
              <a:ea typeface="Calibri"/>
              <a:cs typeface="Calibri"/>
              <a:sym typeface="Calibri"/>
            </a:endParaRPr>
          </a:p>
          <a:p>
            <a:pPr indent="0" lvl="0" marL="0" rtl="0" algn="ctr">
              <a:spcBef>
                <a:spcPts val="0"/>
              </a:spcBef>
              <a:spcAft>
                <a:spcPts val="0"/>
              </a:spcAft>
              <a:buNone/>
            </a:pPr>
            <a:r>
              <a:t/>
            </a:r>
            <a:endParaRPr/>
          </a:p>
        </p:txBody>
      </p:sp>
      <p:pic>
        <p:nvPicPr>
          <p:cNvPr descr="C:\Users\hp-pc\Desktop\603 - Big Data Processing\img3.jpeg" id="58" name="Google Shape;58;p13"/>
          <p:cNvPicPr preferRelativeResize="0"/>
          <p:nvPr/>
        </p:nvPicPr>
        <p:blipFill rotWithShape="1">
          <a:blip r:embed="rId3">
            <a:alphaModFix/>
          </a:blip>
          <a:srcRect b="0" l="0" r="0" t="0"/>
          <a:stretch/>
        </p:blipFill>
        <p:spPr>
          <a:xfrm>
            <a:off x="105492" y="2006336"/>
            <a:ext cx="5257508" cy="2955470"/>
          </a:xfrm>
          <a:prstGeom prst="rect">
            <a:avLst/>
          </a:prstGeom>
          <a:noFill/>
          <a:ln>
            <a:noFill/>
          </a:ln>
        </p:spPr>
      </p:pic>
      <p:sp>
        <p:nvSpPr>
          <p:cNvPr id="59" name="Google Shape;59;p13"/>
          <p:cNvSpPr txBox="1"/>
          <p:nvPr/>
        </p:nvSpPr>
        <p:spPr>
          <a:xfrm>
            <a:off x="5569200" y="2386850"/>
            <a:ext cx="3574800" cy="1231500"/>
          </a:xfrm>
          <a:prstGeom prst="rect">
            <a:avLst/>
          </a:prstGeom>
          <a:noFill/>
          <a:ln>
            <a:noFill/>
          </a:ln>
        </p:spPr>
        <p:txBody>
          <a:bodyPr anchorCtr="0" anchor="t" bIns="91425" lIns="91425" spcFirstLastPara="1" rIns="91425" wrap="square" tIns="91425">
            <a:spAutoFit/>
          </a:bodyPr>
          <a:lstStyle/>
          <a:p>
            <a:pPr indent="-114300" lvl="0" marL="0" rtl="0" algn="l">
              <a:spcBef>
                <a:spcPts val="0"/>
              </a:spcBef>
              <a:spcAft>
                <a:spcPts val="0"/>
              </a:spcAft>
              <a:buClr>
                <a:schemeClr val="dk1"/>
              </a:buClr>
              <a:buSzPts val="1800"/>
              <a:buChar char="•"/>
            </a:pPr>
            <a:r>
              <a:rPr lang="en" sz="1800">
                <a:solidFill>
                  <a:schemeClr val="dk1"/>
                </a:solidFill>
                <a:latin typeface="Calibri"/>
                <a:ea typeface="Calibri"/>
                <a:cs typeface="Calibri"/>
                <a:sym typeface="Calibri"/>
              </a:rPr>
              <a:t> Sai Manoj Kalasani - FH55174</a:t>
            </a:r>
            <a:endParaRPr sz="1800">
              <a:solidFill>
                <a:schemeClr val="dk1"/>
              </a:solidFill>
              <a:latin typeface="Calibri"/>
              <a:ea typeface="Calibri"/>
              <a:cs typeface="Calibri"/>
              <a:sym typeface="Calibri"/>
            </a:endParaRPr>
          </a:p>
          <a:p>
            <a:pPr indent="-114300" lvl="0" marL="0" rtl="0" algn="l">
              <a:spcBef>
                <a:spcPts val="0"/>
              </a:spcBef>
              <a:spcAft>
                <a:spcPts val="0"/>
              </a:spcAft>
              <a:buClr>
                <a:schemeClr val="dk1"/>
              </a:buClr>
              <a:buSzPts val="1800"/>
              <a:buChar char="•"/>
            </a:pPr>
            <a:r>
              <a:rPr lang="en" sz="1800">
                <a:solidFill>
                  <a:schemeClr val="dk1"/>
                </a:solidFill>
                <a:latin typeface="Calibri"/>
                <a:ea typeface="Calibri"/>
                <a:cs typeface="Calibri"/>
                <a:sym typeface="Calibri"/>
              </a:rPr>
              <a:t> Komal Prakash Londhe - AY10453</a:t>
            </a:r>
            <a:endParaRPr>
              <a:solidFill>
                <a:schemeClr val="dk1"/>
              </a:solidFill>
            </a:endParaRPr>
          </a:p>
          <a:p>
            <a:pPr indent="-114300" lvl="0" marL="0" rtl="0" algn="l">
              <a:spcBef>
                <a:spcPts val="0"/>
              </a:spcBef>
              <a:spcAft>
                <a:spcPts val="0"/>
              </a:spcAft>
              <a:buClr>
                <a:schemeClr val="dk1"/>
              </a:buClr>
              <a:buSzPts val="1800"/>
              <a:buChar char="•"/>
            </a:pPr>
            <a:r>
              <a:rPr lang="en" sz="1800">
                <a:solidFill>
                  <a:schemeClr val="dk1"/>
                </a:solidFill>
                <a:latin typeface="Calibri"/>
                <a:ea typeface="Calibri"/>
                <a:cs typeface="Calibri"/>
                <a:sym typeface="Calibri"/>
              </a:rPr>
              <a:t> Viswas Kalyanam - RN49734</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t/>
            </a:r>
            <a:endParaRPr/>
          </a:p>
        </p:txBody>
      </p:sp>
      <p:sp>
        <p:nvSpPr>
          <p:cNvPr id="115" name="Google Shape;115;p22"/>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Clr>
                <a:schemeClr val="dk1"/>
              </a:buClr>
              <a:buSzPts val="3700"/>
              <a:buFont typeface="Arial"/>
              <a:buNone/>
            </a:pPr>
            <a:r>
              <a:t/>
            </a:r>
            <a:endParaRPr sz="1000">
              <a:solidFill>
                <a:schemeClr val="dk1"/>
              </a:solidFill>
              <a:latin typeface="Calibri"/>
              <a:ea typeface="Calibri"/>
              <a:cs typeface="Calibri"/>
              <a:sym typeface="Calibri"/>
            </a:endParaRPr>
          </a:p>
          <a:p>
            <a:pPr indent="-292100" lvl="0" marL="342900" rtl="0" algn="l">
              <a:lnSpc>
                <a:spcPct val="200000"/>
              </a:lnSpc>
              <a:spcBef>
                <a:spcPts val="0"/>
              </a:spcBef>
              <a:spcAft>
                <a:spcPts val="0"/>
              </a:spcAft>
              <a:buClr>
                <a:schemeClr val="dk1"/>
              </a:buClr>
              <a:buSzPts val="1000"/>
              <a:buChar char="•"/>
            </a:pPr>
            <a:r>
              <a:rPr lang="en" sz="1000">
                <a:solidFill>
                  <a:schemeClr val="dk1"/>
                </a:solidFill>
                <a:latin typeface="Times New Roman"/>
                <a:ea typeface="Times New Roman"/>
                <a:cs typeface="Times New Roman"/>
                <a:sym typeface="Times New Roman"/>
              </a:rPr>
              <a:t>Chile, A. (2019). Analysis of Google Play Store Application. </a:t>
            </a:r>
            <a:r>
              <a:rPr i="1" lang="en" sz="1000">
                <a:solidFill>
                  <a:schemeClr val="dk1"/>
                </a:solidFill>
                <a:latin typeface="Times New Roman"/>
                <a:ea typeface="Times New Roman"/>
                <a:cs typeface="Times New Roman"/>
                <a:sym typeface="Times New Roman"/>
              </a:rPr>
              <a:t>International Journal for Research in Applied Science and Engineering Technology</a:t>
            </a:r>
            <a:r>
              <a:rPr lang="en" sz="1000">
                <a:solidFill>
                  <a:schemeClr val="dk1"/>
                </a:solidFill>
                <a:latin typeface="Times New Roman"/>
                <a:ea typeface="Times New Roman"/>
                <a:cs typeface="Times New Roman"/>
                <a:sym typeface="Times New Roman"/>
              </a:rPr>
              <a:t>, </a:t>
            </a:r>
            <a:r>
              <a:rPr i="1" lang="en" sz="1000">
                <a:solidFill>
                  <a:schemeClr val="dk1"/>
                </a:solidFill>
                <a:latin typeface="Times New Roman"/>
                <a:ea typeface="Times New Roman"/>
                <a:cs typeface="Times New Roman"/>
                <a:sym typeface="Times New Roman"/>
              </a:rPr>
              <a:t>7</a:t>
            </a:r>
            <a:r>
              <a:rPr lang="en" sz="1000">
                <a:solidFill>
                  <a:schemeClr val="dk1"/>
                </a:solidFill>
                <a:latin typeface="Times New Roman"/>
                <a:ea typeface="Times New Roman"/>
                <a:cs typeface="Times New Roman"/>
                <a:sym typeface="Times New Roman"/>
              </a:rPr>
              <a:t>(6), 2362–2368. https://doi.org/10.22214/ijraset.2019.6398</a:t>
            </a:r>
            <a:endParaRPr sz="1000">
              <a:solidFill>
                <a:schemeClr val="dk1"/>
              </a:solidFill>
              <a:latin typeface="Calibri"/>
              <a:ea typeface="Calibri"/>
              <a:cs typeface="Calibri"/>
              <a:sym typeface="Calibri"/>
            </a:endParaRPr>
          </a:p>
          <a:p>
            <a:pPr indent="-231330" lvl="0" marL="342900" rtl="0" algn="l">
              <a:lnSpc>
                <a:spcPct val="100000"/>
              </a:lnSpc>
              <a:spcBef>
                <a:spcPts val="351"/>
              </a:spcBef>
              <a:spcAft>
                <a:spcPts val="0"/>
              </a:spcAft>
              <a:buClr>
                <a:schemeClr val="dk1"/>
              </a:buClr>
              <a:buSzPts val="3700"/>
              <a:buFont typeface="Arial"/>
              <a:buNone/>
            </a:pPr>
            <a:r>
              <a:t/>
            </a:r>
            <a:endParaRPr sz="1000">
              <a:solidFill>
                <a:schemeClr val="dk1"/>
              </a:solidFill>
              <a:latin typeface="Calibri"/>
              <a:ea typeface="Calibri"/>
              <a:cs typeface="Calibri"/>
              <a:sym typeface="Calibri"/>
            </a:endParaRPr>
          </a:p>
          <a:p>
            <a:pPr indent="-292100" lvl="0" marL="342900" rtl="0" algn="l">
              <a:lnSpc>
                <a:spcPct val="200000"/>
              </a:lnSpc>
              <a:spcBef>
                <a:spcPts val="0"/>
              </a:spcBef>
              <a:spcAft>
                <a:spcPts val="0"/>
              </a:spcAft>
              <a:buClr>
                <a:schemeClr val="dk1"/>
              </a:buClr>
              <a:buSzPts val="1000"/>
              <a:buChar char="•"/>
            </a:pPr>
            <a:r>
              <a:rPr lang="en" sz="1000">
                <a:solidFill>
                  <a:schemeClr val="dk1"/>
                </a:solidFill>
                <a:latin typeface="Times New Roman"/>
                <a:ea typeface="Times New Roman"/>
                <a:cs typeface="Times New Roman"/>
                <a:sym typeface="Times New Roman"/>
              </a:rPr>
              <a:t>Mahmood, A. (2019). Identifying the influence of various factor of apps on google play apps ratings. </a:t>
            </a:r>
            <a:r>
              <a:rPr i="1" lang="en" sz="1000">
                <a:solidFill>
                  <a:schemeClr val="dk1"/>
                </a:solidFill>
                <a:latin typeface="Times New Roman"/>
                <a:ea typeface="Times New Roman"/>
                <a:cs typeface="Times New Roman"/>
                <a:sym typeface="Times New Roman"/>
              </a:rPr>
              <a:t>Journal of Data, Information and Management</a:t>
            </a:r>
            <a:r>
              <a:rPr lang="en" sz="1000">
                <a:solidFill>
                  <a:schemeClr val="dk1"/>
                </a:solidFill>
                <a:latin typeface="Times New Roman"/>
                <a:ea typeface="Times New Roman"/>
                <a:cs typeface="Times New Roman"/>
                <a:sym typeface="Times New Roman"/>
              </a:rPr>
              <a:t>, </a:t>
            </a:r>
            <a:r>
              <a:rPr i="1" lang="en" sz="1000">
                <a:solidFill>
                  <a:schemeClr val="dk1"/>
                </a:solidFill>
                <a:latin typeface="Times New Roman"/>
                <a:ea typeface="Times New Roman"/>
                <a:cs typeface="Times New Roman"/>
                <a:sym typeface="Times New Roman"/>
              </a:rPr>
              <a:t>2</a:t>
            </a:r>
            <a:r>
              <a:rPr lang="en" sz="1000">
                <a:solidFill>
                  <a:schemeClr val="dk1"/>
                </a:solidFill>
                <a:latin typeface="Times New Roman"/>
                <a:ea typeface="Times New Roman"/>
                <a:cs typeface="Times New Roman"/>
                <a:sym typeface="Times New Roman"/>
              </a:rPr>
              <a:t>(1), 15–23. https://doi.org/10.1007/s42488-019-00015-w</a:t>
            </a:r>
            <a:endParaRPr sz="1000" u="sng">
              <a:solidFill>
                <a:schemeClr val="dk1"/>
              </a:solidFill>
              <a:latin typeface="Calibri"/>
              <a:ea typeface="Calibri"/>
              <a:cs typeface="Calibri"/>
              <a:sym typeface="Calibri"/>
            </a:endParaRPr>
          </a:p>
          <a:p>
            <a:pPr indent="-231330" lvl="0" marL="342900" rtl="0" algn="l">
              <a:lnSpc>
                <a:spcPct val="100000"/>
              </a:lnSpc>
              <a:spcBef>
                <a:spcPts val="351"/>
              </a:spcBef>
              <a:spcAft>
                <a:spcPts val="0"/>
              </a:spcAft>
              <a:buClr>
                <a:schemeClr val="dk1"/>
              </a:buClr>
              <a:buSzPts val="3700"/>
              <a:buFont typeface="Arial"/>
              <a:buNone/>
            </a:pPr>
            <a:r>
              <a:t/>
            </a:r>
            <a:endParaRPr sz="1000">
              <a:solidFill>
                <a:schemeClr val="dk1"/>
              </a:solidFill>
              <a:latin typeface="Calibri"/>
              <a:ea typeface="Calibri"/>
              <a:cs typeface="Calibri"/>
              <a:sym typeface="Calibri"/>
            </a:endParaRPr>
          </a:p>
          <a:p>
            <a:pPr indent="-292100" lvl="0" marL="342900" rtl="0" algn="l">
              <a:lnSpc>
                <a:spcPct val="200000"/>
              </a:lnSpc>
              <a:spcBef>
                <a:spcPts val="0"/>
              </a:spcBef>
              <a:spcAft>
                <a:spcPts val="0"/>
              </a:spcAft>
              <a:buClr>
                <a:schemeClr val="dk1"/>
              </a:buClr>
              <a:buSzPts val="1000"/>
              <a:buChar char="•"/>
            </a:pPr>
            <a:r>
              <a:rPr lang="en" sz="1000">
                <a:solidFill>
                  <a:schemeClr val="dk1"/>
                </a:solidFill>
                <a:latin typeface="Times New Roman"/>
                <a:ea typeface="Times New Roman"/>
                <a:cs typeface="Times New Roman"/>
                <a:sym typeface="Times New Roman"/>
              </a:rPr>
              <a:t>ICFAI Tech, Hyderabad &amp; ICFAI Tech, Hyderabad, Telangana, India. (2020, December 12). </a:t>
            </a:r>
            <a:r>
              <a:rPr i="1" lang="en" sz="1000">
                <a:solidFill>
                  <a:schemeClr val="dk1"/>
                </a:solidFill>
                <a:latin typeface="Times New Roman"/>
                <a:ea typeface="Times New Roman"/>
                <a:cs typeface="Times New Roman"/>
                <a:sym typeface="Times New Roman"/>
              </a:rPr>
              <a:t>Google Play Store Apps- Data Analysis and Ratings Prediction</a:t>
            </a:r>
            <a:r>
              <a:rPr lang="en" sz="1000">
                <a:solidFill>
                  <a:schemeClr val="dk1"/>
                </a:solidFill>
                <a:latin typeface="Times New Roman"/>
                <a:ea typeface="Times New Roman"/>
                <a:cs typeface="Times New Roman"/>
                <a:sym typeface="Times New Roman"/>
              </a:rPr>
              <a:t>. Https://Www.Irjet.Net/Archive. https://www.irjet.net/archives/V7/i12/IRJET-V7I1248.pdf</a:t>
            </a:r>
            <a:endParaRPr sz="1000">
              <a:solidFill>
                <a:schemeClr val="dk1"/>
              </a:solidFill>
              <a:latin typeface="Times New Roman"/>
              <a:ea typeface="Times New Roman"/>
              <a:cs typeface="Times New Roman"/>
              <a:sym typeface="Times New Roman"/>
            </a:endParaRPr>
          </a:p>
          <a:p>
            <a:pPr indent="-292100" lvl="0" marL="342900" rtl="0" algn="l">
              <a:lnSpc>
                <a:spcPct val="200000"/>
              </a:lnSpc>
              <a:spcBef>
                <a:spcPts val="0"/>
              </a:spcBef>
              <a:spcAft>
                <a:spcPts val="0"/>
              </a:spcAft>
              <a:buClr>
                <a:schemeClr val="dk1"/>
              </a:buClr>
              <a:buSzPts val="1000"/>
              <a:buChar char="•"/>
            </a:pPr>
            <a:r>
              <a:rPr lang="en" sz="1000">
                <a:solidFill>
                  <a:schemeClr val="dk1"/>
                </a:solidFill>
                <a:latin typeface="Times New Roman"/>
                <a:ea typeface="Times New Roman"/>
                <a:cs typeface="Times New Roman"/>
                <a:sym typeface="Times New Roman"/>
              </a:rPr>
              <a:t>Mokarizadeh, S. (2013, May 8). </a:t>
            </a:r>
            <a:r>
              <a:rPr i="1" lang="en" sz="1000">
                <a:solidFill>
                  <a:schemeClr val="dk1"/>
                </a:solidFill>
                <a:latin typeface="Times New Roman"/>
                <a:ea typeface="Times New Roman"/>
                <a:cs typeface="Times New Roman"/>
                <a:sym typeface="Times New Roman"/>
              </a:rPr>
              <a:t>SCITEPRESS - SCIENCE AND TECHNOLOGY PUBLICATIONS</a:t>
            </a:r>
            <a:r>
              <a:rPr lang="en" sz="1000">
                <a:solidFill>
                  <a:schemeClr val="dk1"/>
                </a:solidFill>
                <a:latin typeface="Times New Roman"/>
                <a:ea typeface="Times New Roman"/>
                <a:cs typeface="Times New Roman"/>
                <a:sym typeface="Times New Roman"/>
              </a:rPr>
              <a:t>. Https://Www.Scitepress.Org/. https://www.scitepress.org/Papers/2013/45020/</a:t>
            </a:r>
            <a:endParaRPr sz="1000">
              <a:solidFill>
                <a:schemeClr val="dk1"/>
              </a:solidFill>
              <a:latin typeface="Times New Roman"/>
              <a:ea typeface="Times New Roman"/>
              <a:cs typeface="Times New Roman"/>
              <a:sym typeface="Times New Roman"/>
            </a:endParaRPr>
          </a:p>
          <a:p>
            <a:pPr indent="0" lvl="0" marL="342900" rtl="0" algn="l">
              <a:lnSpc>
                <a:spcPct val="200000"/>
              </a:lnSpc>
              <a:spcBef>
                <a:spcPts val="0"/>
              </a:spcBef>
              <a:spcAft>
                <a:spcPts val="0"/>
              </a:spcAft>
              <a:buClr>
                <a:schemeClr val="dk1"/>
              </a:buClr>
              <a:buSzPts val="1100"/>
              <a:buFont typeface="Arial"/>
              <a:buNone/>
            </a:pPr>
            <a:r>
              <a:t/>
            </a:r>
            <a:endParaRPr sz="1000" u="sng">
              <a:solidFill>
                <a:schemeClr val="dk1"/>
              </a:solidFill>
              <a:latin typeface="Times New Roman"/>
              <a:ea typeface="Times New Roman"/>
              <a:cs typeface="Times New Roman"/>
              <a:sym typeface="Times New Roman"/>
            </a:endParaRPr>
          </a:p>
          <a:p>
            <a:pPr indent="-231330" lvl="0" marL="342900" rtl="0" algn="l">
              <a:lnSpc>
                <a:spcPct val="100000"/>
              </a:lnSpc>
              <a:spcBef>
                <a:spcPts val="351"/>
              </a:spcBef>
              <a:spcAft>
                <a:spcPts val="0"/>
              </a:spcAft>
              <a:buClr>
                <a:schemeClr val="dk1"/>
              </a:buClr>
              <a:buSzPts val="3700"/>
              <a:buFont typeface="Arial"/>
              <a:buNone/>
            </a:pPr>
            <a:r>
              <a:t/>
            </a:r>
            <a:endParaRPr sz="1000">
              <a:solidFill>
                <a:schemeClr val="dk1"/>
              </a:solidFill>
              <a:latin typeface="Calibri"/>
              <a:ea typeface="Calibri"/>
              <a:cs typeface="Calibri"/>
              <a:sym typeface="Calibri"/>
            </a:endParaRPr>
          </a:p>
          <a:p>
            <a:pPr indent="-342900" lvl="0" marL="342900" rtl="0" algn="l">
              <a:lnSpc>
                <a:spcPct val="100000"/>
              </a:lnSpc>
              <a:spcBef>
                <a:spcPts val="304"/>
              </a:spcBef>
              <a:spcAft>
                <a:spcPts val="0"/>
              </a:spcAft>
              <a:buClr>
                <a:schemeClr val="dk1"/>
              </a:buClr>
              <a:buSzPts val="3200"/>
              <a:buFont typeface="Arial"/>
              <a:buNone/>
            </a:pPr>
            <a:r>
              <a:t/>
            </a:r>
            <a:endParaRPr sz="1000">
              <a:solidFill>
                <a:schemeClr val="dk1"/>
              </a:solidFill>
              <a:latin typeface="Calibri"/>
              <a:ea typeface="Calibri"/>
              <a:cs typeface="Calibri"/>
              <a:sym typeface="Calibri"/>
            </a:endParaRPr>
          </a:p>
          <a:p>
            <a:pPr indent="0" lvl="0" marL="0" rtl="0" algn="l">
              <a:spcBef>
                <a:spcPts val="0"/>
              </a:spcBef>
              <a:spcAft>
                <a:spcPts val="1600"/>
              </a:spcAft>
              <a:buNone/>
            </a:pPr>
            <a:r>
              <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C:\Users\hp-pc\Desktop\603 - Big Data Processing\img10.jpg" id="122" name="Google Shape;122;p23"/>
          <p:cNvPicPr preferRelativeResize="0"/>
          <p:nvPr/>
        </p:nvPicPr>
        <p:blipFill rotWithShape="1">
          <a:blip r:embed="rId3">
            <a:alphaModFix/>
          </a:blip>
          <a:srcRect b="0" l="0" r="0" t="0"/>
          <a:stretch/>
        </p:blipFill>
        <p:spPr>
          <a:xfrm>
            <a:off x="0" y="569101"/>
            <a:ext cx="9143998" cy="4574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update</a:t>
            </a:r>
            <a:endParaRPr/>
          </a:p>
        </p:txBody>
      </p:sp>
      <p:sp>
        <p:nvSpPr>
          <p:cNvPr id="65" name="Google Shape;65;p14"/>
          <p:cNvSpPr txBox="1"/>
          <p:nvPr>
            <p:ph idx="1" type="body"/>
          </p:nvPr>
        </p:nvSpPr>
        <p:spPr>
          <a:xfrm>
            <a:off x="311700" y="1222450"/>
            <a:ext cx="8520600" cy="38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a:t>
            </a:r>
            <a:r>
              <a:rPr lang="en" sz="2400" u="sng">
                <a:solidFill>
                  <a:srgbClr val="0000FF"/>
                </a:solidFill>
                <a:latin typeface="Calibri"/>
                <a:ea typeface="Calibri"/>
                <a:cs typeface="Calibri"/>
                <a:sym typeface="Calibri"/>
                <a:hlinkClick r:id="rId3">
                  <a:extLst>
                    <a:ext uri="{A12FA001-AC4F-418D-AE19-62706E023703}">
                      <ahyp:hlinkClr val="tx"/>
                    </a:ext>
                  </a:extLst>
                </a:hlinkClick>
              </a:rPr>
              <a:t>https://www.kaggle.com/gauthamp10/google-playstore-apps?select=Google-Playstore.csv</a:t>
            </a:r>
            <a:endParaRPr/>
          </a:p>
          <a:p>
            <a:pPr indent="0" lvl="0" marL="0" rtl="0" algn="l">
              <a:spcBef>
                <a:spcPts val="1600"/>
              </a:spcBef>
              <a:spcAft>
                <a:spcPts val="0"/>
              </a:spcAft>
              <a:buNone/>
            </a:pPr>
            <a:r>
              <a:rPr lang="en"/>
              <a:t>It is an updated dataset with more than 2.3 million records of 600K applications and size of 673MB.</a:t>
            </a:r>
            <a:endParaRPr/>
          </a:p>
          <a:p>
            <a:pPr indent="0" lvl="0" marL="0" rtl="0" algn="l">
              <a:spcBef>
                <a:spcPts val="1600"/>
              </a:spcBef>
              <a:spcAft>
                <a:spcPts val="0"/>
              </a:spcAft>
              <a:buNone/>
            </a:pPr>
            <a:r>
              <a:rPr lang="en"/>
              <a:t>It contains 23 features: </a:t>
            </a:r>
            <a:r>
              <a:rPr lang="en">
                <a:solidFill>
                  <a:schemeClr val="dk1"/>
                </a:solidFill>
              </a:rPr>
              <a:t>App Name, App Id, Category, Rating, Rating Count, Installs, Minimum Installs, Maximum Installs, Free, Price, Currency, Size, Minimum Android, Developer Id, Developer Website, Developer Email, Released, Privacy Policy, Last Updated, Content Rating, Ad-Supported, In-app purchases, Editor Choice.</a:t>
            </a:r>
            <a:endParaRPr>
              <a:solidFill>
                <a:schemeClr val="dk1"/>
              </a:solidFill>
            </a:endParaRPr>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sz="1600"/>
          </a:p>
          <a:p>
            <a:pPr indent="0" lvl="0" marL="0" rtl="0" algn="l">
              <a:spcBef>
                <a:spcPts val="1600"/>
              </a:spcBef>
              <a:spcAft>
                <a:spcPts val="16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Methodology</a:t>
            </a:r>
            <a:endParaRPr/>
          </a:p>
        </p:txBody>
      </p:sp>
      <p:sp>
        <p:nvSpPr>
          <p:cNvPr id="71" name="Google Shape;71;p1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Clr>
                <a:schemeClr val="dk1"/>
              </a:buClr>
              <a:buSzPts val="2400"/>
              <a:buFont typeface="Arial"/>
              <a:buNone/>
            </a:pPr>
            <a:r>
              <a:rPr lang="en" sz="2400">
                <a:solidFill>
                  <a:schemeClr val="dk1"/>
                </a:solidFill>
                <a:latin typeface="Calibri"/>
                <a:ea typeface="Calibri"/>
                <a:cs typeface="Calibri"/>
                <a:sym typeface="Calibri"/>
              </a:rPr>
              <a:t>1. Data Cleaning </a:t>
            </a:r>
            <a:endParaRPr sz="3200">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None/>
            </a:pPr>
            <a:r>
              <a:rPr lang="en" sz="2400">
                <a:solidFill>
                  <a:schemeClr val="dk1"/>
                </a:solidFill>
                <a:latin typeface="Calibri"/>
                <a:ea typeface="Calibri"/>
                <a:cs typeface="Calibri"/>
                <a:sym typeface="Calibri"/>
              </a:rPr>
              <a:t>2. Final Data set uploading</a:t>
            </a:r>
            <a:endParaRPr sz="3200">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None/>
            </a:pPr>
            <a:r>
              <a:rPr lang="en" sz="2400">
                <a:solidFill>
                  <a:schemeClr val="dk1"/>
                </a:solidFill>
                <a:latin typeface="Calibri"/>
                <a:ea typeface="Calibri"/>
                <a:cs typeface="Calibri"/>
                <a:sym typeface="Calibri"/>
              </a:rPr>
              <a:t>3. Data Processing in spark</a:t>
            </a:r>
            <a:endParaRPr sz="3200">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None/>
            </a:pPr>
            <a:r>
              <a:rPr lang="en" sz="2400">
                <a:solidFill>
                  <a:schemeClr val="dk1"/>
                </a:solidFill>
                <a:latin typeface="Calibri"/>
                <a:ea typeface="Calibri"/>
                <a:cs typeface="Calibri"/>
                <a:sym typeface="Calibri"/>
              </a:rPr>
              <a:t>4. Execute MongoDB query in </a:t>
            </a:r>
            <a:endParaRPr sz="3200">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None/>
            </a:pPr>
            <a:r>
              <a:rPr lang="en" sz="2400">
                <a:solidFill>
                  <a:schemeClr val="dk1"/>
                </a:solidFill>
                <a:latin typeface="Calibri"/>
                <a:ea typeface="Calibri"/>
                <a:cs typeface="Calibri"/>
                <a:sym typeface="Calibri"/>
              </a:rPr>
              <a:t>Spark</a:t>
            </a:r>
            <a:endParaRPr sz="2400">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None/>
            </a:pPr>
            <a:r>
              <a:rPr lang="en" sz="2400">
                <a:solidFill>
                  <a:schemeClr val="dk1"/>
                </a:solidFill>
                <a:latin typeface="Calibri"/>
                <a:ea typeface="Calibri"/>
                <a:cs typeface="Calibri"/>
                <a:sym typeface="Calibri"/>
              </a:rPr>
              <a:t>5. Visualizing outcomes using </a:t>
            </a:r>
            <a:endParaRPr sz="2400">
              <a:solidFill>
                <a:schemeClr val="dk1"/>
              </a:solidFill>
              <a:latin typeface="Calibri"/>
              <a:ea typeface="Calibri"/>
              <a:cs typeface="Calibri"/>
              <a:sym typeface="Calibri"/>
            </a:endParaRPr>
          </a:p>
          <a:p>
            <a:pPr indent="-342900" lvl="0" marL="342900" rtl="0" algn="l">
              <a:lnSpc>
                <a:spcPct val="100000"/>
              </a:lnSpc>
              <a:spcBef>
                <a:spcPts val="480"/>
              </a:spcBef>
              <a:spcAft>
                <a:spcPts val="0"/>
              </a:spcAft>
              <a:buClr>
                <a:schemeClr val="dk1"/>
              </a:buClr>
              <a:buSzPts val="2400"/>
              <a:buFont typeface="Arial"/>
              <a:buNone/>
            </a:pPr>
            <a:r>
              <a:rPr lang="en" sz="2400">
                <a:solidFill>
                  <a:schemeClr val="dk1"/>
                </a:solidFill>
                <a:latin typeface="Calibri"/>
                <a:ea typeface="Calibri"/>
                <a:cs typeface="Calibri"/>
                <a:sym typeface="Calibri"/>
              </a:rPr>
              <a:t>draw.io</a:t>
            </a:r>
            <a:endParaRPr sz="24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pic>
        <p:nvPicPr>
          <p:cNvPr descr="C:\Users\hp-pc\Downloads\methodology.drawio.png" id="72" name="Google Shape;72;p15"/>
          <p:cNvPicPr preferRelativeResize="0"/>
          <p:nvPr/>
        </p:nvPicPr>
        <p:blipFill rotWithShape="1">
          <a:blip r:embed="rId3">
            <a:alphaModFix/>
          </a:blip>
          <a:srcRect b="0" l="0" r="0" t="0"/>
          <a:stretch/>
        </p:blipFill>
        <p:spPr>
          <a:xfrm>
            <a:off x="4572000" y="894682"/>
            <a:ext cx="4200525" cy="324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311700" y="605125"/>
            <a:ext cx="8520600" cy="403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u="sng"/>
          </a:p>
          <a:p>
            <a:pPr indent="0" lvl="0" marL="0" rtl="0" algn="l">
              <a:spcBef>
                <a:spcPts val="1600"/>
              </a:spcBef>
              <a:spcAft>
                <a:spcPts val="0"/>
              </a:spcAft>
              <a:buNone/>
            </a:pPr>
            <a:r>
              <a:rPr lang="en" sz="1600" u="sng"/>
              <a:t>Data Cleaning</a:t>
            </a:r>
            <a:r>
              <a:rPr lang="en" sz="1600"/>
              <a:t>: Though, it is a highly usable and updated dataset, it contains some unwanted data, like data with other languages, and few of them has application names as ‘0’, hence they are removed. </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78" name="Google Shape;78;p16"/>
          <p:cNvPicPr preferRelativeResize="0"/>
          <p:nvPr/>
        </p:nvPicPr>
        <p:blipFill>
          <a:blip r:embed="rId3">
            <a:alphaModFix/>
          </a:blip>
          <a:stretch>
            <a:fillRect/>
          </a:stretch>
        </p:blipFill>
        <p:spPr>
          <a:xfrm>
            <a:off x="880575" y="2045525"/>
            <a:ext cx="7120426" cy="3097975"/>
          </a:xfrm>
          <a:prstGeom prst="rect">
            <a:avLst/>
          </a:prstGeom>
          <a:noFill/>
          <a:ln>
            <a:noFill/>
          </a:ln>
        </p:spPr>
      </p:pic>
      <p:sp>
        <p:nvSpPr>
          <p:cNvPr id="79" name="Google Shape;79;p16"/>
          <p:cNvSpPr txBox="1"/>
          <p:nvPr/>
        </p:nvSpPr>
        <p:spPr>
          <a:xfrm>
            <a:off x="311700" y="605125"/>
            <a:ext cx="2949300" cy="4464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Completed Phases</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idx="1" type="body"/>
          </p:nvPr>
        </p:nvSpPr>
        <p:spPr>
          <a:xfrm>
            <a:off x="311700" y="616325"/>
            <a:ext cx="8520600" cy="402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u="sng"/>
              <a:t>Final Dataset Uploading</a:t>
            </a:r>
            <a:r>
              <a:rPr lang="en"/>
              <a:t>: </a:t>
            </a:r>
            <a:r>
              <a:rPr lang="en"/>
              <a:t>The Cleaned data is processed with Spark Using Pyspark.</a:t>
            </a:r>
            <a:endParaRPr/>
          </a:p>
          <a:p>
            <a:pPr indent="0" lvl="0" marL="0" rtl="0" algn="l">
              <a:spcBef>
                <a:spcPts val="1600"/>
              </a:spcBef>
              <a:spcAft>
                <a:spcPts val="1600"/>
              </a:spcAft>
              <a:buNone/>
            </a:pPr>
            <a:r>
              <a:t/>
            </a:r>
            <a:endParaRPr/>
          </a:p>
        </p:txBody>
      </p:sp>
      <p:pic>
        <p:nvPicPr>
          <p:cNvPr id="85" name="Google Shape;85;p17"/>
          <p:cNvPicPr preferRelativeResize="0"/>
          <p:nvPr/>
        </p:nvPicPr>
        <p:blipFill>
          <a:blip r:embed="rId3">
            <a:alphaModFix/>
          </a:blip>
          <a:stretch>
            <a:fillRect/>
          </a:stretch>
        </p:blipFill>
        <p:spPr>
          <a:xfrm>
            <a:off x="311701" y="1524901"/>
            <a:ext cx="8121450" cy="3416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6061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u="sng">
                <a:solidFill>
                  <a:schemeClr val="dk1"/>
                </a:solidFill>
                <a:latin typeface="Calibri"/>
                <a:ea typeface="Calibri"/>
                <a:cs typeface="Calibri"/>
                <a:sym typeface="Calibri"/>
              </a:rPr>
              <a:t>Data Processing in spark :</a:t>
            </a:r>
            <a:r>
              <a:rPr lang="en"/>
              <a:t>Started a spark session to run queries.</a:t>
            </a:r>
            <a:endParaRPr/>
          </a:p>
          <a:p>
            <a:pPr indent="0" lvl="0" marL="0" rtl="0" algn="l">
              <a:spcBef>
                <a:spcPts val="1600"/>
              </a:spcBef>
              <a:spcAft>
                <a:spcPts val="1600"/>
              </a:spcAft>
              <a:buNone/>
            </a:pPr>
            <a:r>
              <a:t/>
            </a:r>
            <a:endParaRPr/>
          </a:p>
        </p:txBody>
      </p:sp>
      <p:pic>
        <p:nvPicPr>
          <p:cNvPr id="91" name="Google Shape;91;p18"/>
          <p:cNvPicPr preferRelativeResize="0"/>
          <p:nvPr/>
        </p:nvPicPr>
        <p:blipFill>
          <a:blip r:embed="rId3">
            <a:alphaModFix/>
          </a:blip>
          <a:stretch>
            <a:fillRect/>
          </a:stretch>
        </p:blipFill>
        <p:spPr>
          <a:xfrm>
            <a:off x="997323" y="1284725"/>
            <a:ext cx="6722775"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In-Progress Tasks</a:t>
            </a:r>
            <a:endParaRPr/>
          </a:p>
        </p:txBody>
      </p:sp>
      <p:sp>
        <p:nvSpPr>
          <p:cNvPr id="97" name="Google Shape;97;p1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Completed the first task </a:t>
            </a:r>
            <a:endParaRPr/>
          </a:p>
          <a:p>
            <a:pPr indent="0" lvl="0" marL="0" rtl="0" algn="l">
              <a:spcBef>
                <a:spcPts val="1600"/>
              </a:spcBef>
              <a:spcAft>
                <a:spcPts val="0"/>
              </a:spcAft>
              <a:buNone/>
            </a:pPr>
            <a:r>
              <a:rPr lang="en"/>
              <a:t>using the query and got the list of top </a:t>
            </a:r>
            <a:endParaRPr/>
          </a:p>
          <a:p>
            <a:pPr indent="0" lvl="0" marL="0" rtl="0" algn="l">
              <a:spcBef>
                <a:spcPts val="1600"/>
              </a:spcBef>
              <a:spcAft>
                <a:spcPts val="0"/>
              </a:spcAft>
              <a:buClr>
                <a:schemeClr val="dk1"/>
              </a:buClr>
              <a:buSzPts val="1100"/>
              <a:buFont typeface="Arial"/>
              <a:buNone/>
            </a:pPr>
            <a:r>
              <a:rPr lang="en"/>
              <a:t>100 most downloaded apps.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4446702" y="946150"/>
            <a:ext cx="4520076" cy="3969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Working On</a:t>
            </a:r>
            <a:endParaRPr/>
          </a:p>
        </p:txBody>
      </p:sp>
      <p:sp>
        <p:nvSpPr>
          <p:cNvPr id="104" name="Google Shape;104;p2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Remaining 4 tasks.</a:t>
            </a:r>
            <a:endParaRPr/>
          </a:p>
          <a:p>
            <a:pPr indent="-368300" lvl="0" marL="342900" rtl="0" algn="l">
              <a:spcBef>
                <a:spcPts val="1600"/>
              </a:spcBef>
              <a:spcAft>
                <a:spcPts val="0"/>
              </a:spcAft>
              <a:buClr>
                <a:schemeClr val="dk1"/>
              </a:buClr>
              <a:buSzPts val="2200"/>
              <a:buChar char="•"/>
            </a:pPr>
            <a:r>
              <a:rPr lang="en">
                <a:solidFill>
                  <a:schemeClr val="dk1"/>
                </a:solidFill>
              </a:rPr>
              <a:t>Word cloud generation based on installations</a:t>
            </a:r>
            <a:endParaRPr>
              <a:solidFill>
                <a:schemeClr val="dk1"/>
              </a:solidFill>
            </a:endParaRPr>
          </a:p>
          <a:p>
            <a:pPr indent="-368300" lvl="0" marL="342900" rtl="0" algn="l">
              <a:spcBef>
                <a:spcPts val="0"/>
              </a:spcBef>
              <a:spcAft>
                <a:spcPts val="0"/>
              </a:spcAft>
              <a:buClr>
                <a:schemeClr val="dk1"/>
              </a:buClr>
              <a:buSzPts val="2200"/>
              <a:buChar char="•"/>
            </a:pPr>
            <a:r>
              <a:rPr lang="en">
                <a:solidFill>
                  <a:schemeClr val="dk1"/>
                </a:solidFill>
              </a:rPr>
              <a:t>Using bar graphs</a:t>
            </a:r>
            <a:endParaRPr>
              <a:solidFill>
                <a:schemeClr val="dk1"/>
              </a:solidFill>
            </a:endParaRPr>
          </a:p>
          <a:p>
            <a:pPr indent="114300" lvl="0" marL="800100" rtl="0" algn="l">
              <a:spcBef>
                <a:spcPts val="700"/>
              </a:spcBef>
              <a:spcAft>
                <a:spcPts val="0"/>
              </a:spcAft>
              <a:buClr>
                <a:schemeClr val="dk1"/>
              </a:buClr>
              <a:buSzPts val="1100"/>
              <a:buFont typeface="Arial"/>
              <a:buNone/>
            </a:pPr>
            <a:r>
              <a:rPr lang="en">
                <a:solidFill>
                  <a:schemeClr val="dk1"/>
                </a:solidFill>
              </a:rPr>
              <a:t>- find main category of apps downloaded per year</a:t>
            </a:r>
            <a:endParaRPr>
              <a:solidFill>
                <a:schemeClr val="dk1"/>
              </a:solidFill>
            </a:endParaRPr>
          </a:p>
          <a:p>
            <a:pPr indent="457200" lvl="0" marL="457200" rtl="0" algn="l">
              <a:spcBef>
                <a:spcPts val="700"/>
              </a:spcBef>
              <a:spcAft>
                <a:spcPts val="0"/>
              </a:spcAft>
              <a:buClr>
                <a:schemeClr val="dk1"/>
              </a:buClr>
              <a:buSzPts val="1100"/>
              <a:buFont typeface="Arial"/>
              <a:buNone/>
            </a:pPr>
            <a:r>
              <a:rPr lang="en">
                <a:solidFill>
                  <a:schemeClr val="dk1"/>
                </a:solidFill>
              </a:rPr>
              <a:t>- find the best developer based</a:t>
            </a:r>
            <a:endParaRPr>
              <a:solidFill>
                <a:schemeClr val="dk1"/>
              </a:solidFill>
            </a:endParaRPr>
          </a:p>
          <a:p>
            <a:pPr indent="-368300" lvl="0" marL="342900" rtl="0" algn="l">
              <a:spcBef>
                <a:spcPts val="700"/>
              </a:spcBef>
              <a:spcAft>
                <a:spcPts val="0"/>
              </a:spcAft>
              <a:buClr>
                <a:schemeClr val="dk1"/>
              </a:buClr>
              <a:buSzPts val="2200"/>
              <a:buChar char="•"/>
            </a:pPr>
            <a:r>
              <a:rPr lang="en">
                <a:solidFill>
                  <a:schemeClr val="dk1"/>
                </a:solidFill>
              </a:rPr>
              <a:t>Donut chart for the top 5 most rated apps</a:t>
            </a:r>
            <a:endParaRPr>
              <a:solidFill>
                <a:schemeClr val="dk1"/>
              </a:solidFill>
            </a:endParaRPr>
          </a:p>
          <a:p>
            <a:pPr indent="0" lvl="0" marL="0" rtl="0" algn="l">
              <a:lnSpc>
                <a:spcPct val="100000"/>
              </a:lnSpc>
              <a:spcBef>
                <a:spcPts val="448"/>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idx="1" type="body"/>
          </p:nvPr>
        </p:nvSpPr>
        <p:spPr>
          <a:xfrm>
            <a:off x="311700" y="683550"/>
            <a:ext cx="8520600" cy="39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Expectations</a:t>
            </a:r>
            <a:r>
              <a:rPr lang="en"/>
              <a:t>:</a:t>
            </a:r>
            <a:endParaRPr/>
          </a:p>
          <a:p>
            <a:pPr indent="0" lvl="0" marL="0" rtl="0" algn="l">
              <a:spcBef>
                <a:spcPts val="1600"/>
              </a:spcBef>
              <a:spcAft>
                <a:spcPts val="0"/>
              </a:spcAft>
              <a:buNone/>
            </a:pPr>
            <a:r>
              <a:rPr lang="en"/>
              <a:t>I expect to complete the project with all the proposed details and tasks and going to achieve all the expected results.</a:t>
            </a:r>
            <a:endParaRPr/>
          </a:p>
          <a:p>
            <a:pPr indent="0" lvl="0" marL="0" rtl="0" algn="l">
              <a:spcBef>
                <a:spcPts val="1600"/>
              </a:spcBef>
              <a:spcAft>
                <a:spcPts val="0"/>
              </a:spcAft>
              <a:buNone/>
            </a:pPr>
            <a:r>
              <a:rPr lang="en"/>
              <a:t>I expect to implement modelling with word2vec  and the machine learning sentiment classifier and try to get user reviews chart.</a:t>
            </a:r>
            <a:endParaRPr/>
          </a:p>
          <a:p>
            <a:pPr indent="0" lvl="0" marL="0" rtl="0" algn="l">
              <a:spcBef>
                <a:spcPts val="1600"/>
              </a:spcBef>
              <a:spcAft>
                <a:spcPts val="1600"/>
              </a:spcAft>
              <a:buNone/>
            </a:pPr>
            <a:r>
              <a:rPr lang="en"/>
              <a:t>I expect to get all the visualizations.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