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50" autoAdjust="0"/>
    <p:restoredTop sz="94660"/>
  </p:normalViewPr>
  <p:slideViewPr>
    <p:cSldViewPr snapToGrid="0">
      <p:cViewPr>
        <p:scale>
          <a:sx n="83" d="100"/>
          <a:sy n="83" d="100"/>
        </p:scale>
        <p:origin x="836"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15AF9A-6A58-49E7-867A-BE0B900BC7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AD35444-34AB-4634-8FA4-32DCEAD38849}" type="slidenum">
              <a:rPr lang="en-US" smtClean="0"/>
              <a:t>‹#›</a:t>
            </a:fld>
            <a:endParaRPr lang="en-US"/>
          </a:p>
        </p:txBody>
      </p:sp>
    </p:spTree>
    <p:extLst>
      <p:ext uri="{BB962C8B-B14F-4D97-AF65-F5344CB8AC3E}">
        <p14:creationId xmlns:p14="http://schemas.microsoft.com/office/powerpoint/2010/main" val="153651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5AF9A-6A58-49E7-867A-BE0B900BC7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127393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5AF9A-6A58-49E7-867A-BE0B900BC7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138756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5AF9A-6A58-49E7-867A-BE0B900BC7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36542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215AF9A-6A58-49E7-867A-BE0B900BC7D1}" type="datetimeFigureOut">
              <a:rPr lang="en-US" smtClean="0"/>
              <a:t>5/10/2022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D35444-34AB-4634-8FA4-32DCEAD38849}" type="slidenum">
              <a:rPr lang="en-US" smtClean="0"/>
              <a:t>‹#›</a:t>
            </a:fld>
            <a:endParaRPr lang="en-US"/>
          </a:p>
        </p:txBody>
      </p:sp>
    </p:spTree>
    <p:extLst>
      <p:ext uri="{BB962C8B-B14F-4D97-AF65-F5344CB8AC3E}">
        <p14:creationId xmlns:p14="http://schemas.microsoft.com/office/powerpoint/2010/main" val="66880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15AF9A-6A58-49E7-867A-BE0B900BC7D1}"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330067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15AF9A-6A58-49E7-867A-BE0B900BC7D1}"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370027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15AF9A-6A58-49E7-867A-BE0B900BC7D1}"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188625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5AF9A-6A58-49E7-867A-BE0B900BC7D1}"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124636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15AF9A-6A58-49E7-867A-BE0B900BC7D1}"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18686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15AF9A-6A58-49E7-867A-BE0B900BC7D1}" type="datetimeFigureOut">
              <a:rPr lang="en-US" smtClean="0"/>
              <a:t>5/10/2022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D35444-34AB-4634-8FA4-32DCEAD38849}" type="slidenum">
              <a:rPr lang="en-US" smtClean="0"/>
              <a:t>‹#›</a:t>
            </a:fld>
            <a:endParaRPr lang="en-US"/>
          </a:p>
        </p:txBody>
      </p:sp>
    </p:spTree>
    <p:extLst>
      <p:ext uri="{BB962C8B-B14F-4D97-AF65-F5344CB8AC3E}">
        <p14:creationId xmlns:p14="http://schemas.microsoft.com/office/powerpoint/2010/main" val="39940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215AF9A-6A58-49E7-867A-BE0B900BC7D1}" type="datetimeFigureOut">
              <a:rPr lang="en-US" smtClean="0"/>
              <a:t>5/10/2022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AD35444-34AB-4634-8FA4-32DCEAD38849}" type="slidenum">
              <a:rPr lang="en-US" smtClean="0"/>
              <a:t>‹#›</a:t>
            </a:fld>
            <a:endParaRPr lang="en-US"/>
          </a:p>
        </p:txBody>
      </p:sp>
    </p:spTree>
    <p:extLst>
      <p:ext uri="{BB962C8B-B14F-4D97-AF65-F5344CB8AC3E}">
        <p14:creationId xmlns:p14="http://schemas.microsoft.com/office/powerpoint/2010/main" val="3367229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D10F12-5FCA-4E26-8F7F-DB2B21F95B04}"/>
              </a:ext>
            </a:extLst>
          </p:cNvPr>
          <p:cNvSpPr>
            <a:spLocks noGrp="1"/>
          </p:cNvSpPr>
          <p:nvPr>
            <p:ph type="ctrTitle"/>
          </p:nvPr>
        </p:nvSpPr>
        <p:spPr/>
        <p:txBody>
          <a:bodyPr/>
          <a:lstStyle/>
          <a:p>
            <a:pPr algn="ctr"/>
            <a:r>
              <a:rPr lang="en-US" sz="5400" dirty="0"/>
              <a:t>BOSTON CITY CRIME INCIDENT REPORTS</a:t>
            </a:r>
          </a:p>
        </p:txBody>
      </p:sp>
      <p:sp>
        <p:nvSpPr>
          <p:cNvPr id="6" name="Subtitle 5">
            <a:extLst>
              <a:ext uri="{FF2B5EF4-FFF2-40B4-BE49-F238E27FC236}">
                <a16:creationId xmlns:a16="http://schemas.microsoft.com/office/drawing/2014/main" id="{4167A296-85F7-44FA-92EB-4CA23F1ED809}"/>
              </a:ext>
            </a:extLst>
          </p:cNvPr>
          <p:cNvSpPr>
            <a:spLocks noGrp="1"/>
          </p:cNvSpPr>
          <p:nvPr>
            <p:ph type="subTitle" idx="1"/>
          </p:nvPr>
        </p:nvSpPr>
        <p:spPr>
          <a:xfrm>
            <a:off x="889739" y="4468031"/>
            <a:ext cx="7891272" cy="1069848"/>
          </a:xfrm>
        </p:spPr>
        <p:txBody>
          <a:bodyPr>
            <a:normAutofit fontScale="92500" lnSpcReduction="20000"/>
          </a:bodyPr>
          <a:lstStyle/>
          <a:p>
            <a:pPr algn="just"/>
            <a:r>
              <a:rPr lang="en-US" dirty="0"/>
              <a:t>DATA-602</a:t>
            </a:r>
          </a:p>
          <a:p>
            <a:pPr algn="just"/>
            <a:r>
              <a:rPr lang="en-US" dirty="0"/>
              <a:t>Project Overview</a:t>
            </a:r>
          </a:p>
          <a:p>
            <a:pPr algn="just"/>
            <a:r>
              <a:rPr lang="en-US" dirty="0"/>
              <a:t>Viswas Kalyanam (RN49734)</a:t>
            </a:r>
          </a:p>
          <a:p>
            <a:endParaRPr lang="en-US" dirty="0"/>
          </a:p>
        </p:txBody>
      </p:sp>
    </p:spTree>
    <p:extLst>
      <p:ext uri="{BB962C8B-B14F-4D97-AF65-F5344CB8AC3E}">
        <p14:creationId xmlns:p14="http://schemas.microsoft.com/office/powerpoint/2010/main" val="311540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receipt&#10;&#10;Description automatically generated">
            <a:extLst>
              <a:ext uri="{FF2B5EF4-FFF2-40B4-BE49-F238E27FC236}">
                <a16:creationId xmlns:a16="http://schemas.microsoft.com/office/drawing/2014/main" id="{6C2164A7-FB6E-4F40-BDFB-970A98474E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6620461" y="0"/>
            <a:ext cx="3917323" cy="3429000"/>
          </a:xfrm>
        </p:spPr>
      </p:pic>
      <p:sp>
        <p:nvSpPr>
          <p:cNvPr id="10" name="Text Placeholder 9">
            <a:extLst>
              <a:ext uri="{FF2B5EF4-FFF2-40B4-BE49-F238E27FC236}">
                <a16:creationId xmlns:a16="http://schemas.microsoft.com/office/drawing/2014/main" id="{36B02A53-2CEF-4BF5-B5B2-EFFE9D844FAD}"/>
              </a:ext>
            </a:extLst>
          </p:cNvPr>
          <p:cNvSpPr>
            <a:spLocks noGrp="1"/>
          </p:cNvSpPr>
          <p:nvPr>
            <p:ph type="body" sz="half" idx="4294967295"/>
          </p:nvPr>
        </p:nvSpPr>
        <p:spPr>
          <a:xfrm>
            <a:off x="127746" y="2197634"/>
            <a:ext cx="5698221" cy="2581835"/>
          </a:xfrm>
        </p:spPr>
        <p:txBody>
          <a:bodyPr>
            <a:normAutofit/>
          </a:bodyPr>
          <a:lstStyle/>
          <a:p>
            <a:r>
              <a:rPr lang="en-US" dirty="0"/>
              <a:t>These are the Testing scores of logistic regression.</a:t>
            </a:r>
          </a:p>
          <a:p>
            <a:r>
              <a:rPr lang="en-US" dirty="0"/>
              <a:t>Accuracy is 66%</a:t>
            </a:r>
          </a:p>
          <a:p>
            <a:r>
              <a:rPr lang="en-US" dirty="0"/>
              <a:t>Performing ROC curve and getting the Area under curve values for the model.</a:t>
            </a:r>
          </a:p>
          <a:p>
            <a:r>
              <a:rPr lang="en-US" dirty="0"/>
              <a:t>AUC is 61%</a:t>
            </a:r>
          </a:p>
        </p:txBody>
      </p:sp>
      <p:pic>
        <p:nvPicPr>
          <p:cNvPr id="7" name="Picture 6" descr="Chart, line chart&#10;&#10;Description automatically generated">
            <a:extLst>
              <a:ext uri="{FF2B5EF4-FFF2-40B4-BE49-F238E27FC236}">
                <a16:creationId xmlns:a16="http://schemas.microsoft.com/office/drawing/2014/main" id="{CF909A9C-0A17-40A9-8CE1-8F994F1F4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033" y="3429000"/>
            <a:ext cx="4426177" cy="3010055"/>
          </a:xfrm>
          <a:prstGeom prst="rect">
            <a:avLst/>
          </a:prstGeom>
        </p:spPr>
      </p:pic>
    </p:spTree>
    <p:extLst>
      <p:ext uri="{BB962C8B-B14F-4D97-AF65-F5344CB8AC3E}">
        <p14:creationId xmlns:p14="http://schemas.microsoft.com/office/powerpoint/2010/main" val="4444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C95E-5462-47DF-9F8B-45EAC4C3D89F}"/>
              </a:ext>
            </a:extLst>
          </p:cNvPr>
          <p:cNvSpPr>
            <a:spLocks noGrp="1"/>
          </p:cNvSpPr>
          <p:nvPr>
            <p:ph type="title"/>
          </p:nvPr>
        </p:nvSpPr>
        <p:spPr/>
        <p:txBody>
          <a:bodyPr/>
          <a:lstStyle/>
          <a:p>
            <a:r>
              <a:rPr kumimoji="0" lang="en-US" sz="2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Rockwell" panose="02060603020205020403"/>
                <a:ea typeface="+mj-ea"/>
                <a:cs typeface="+mj-cs"/>
              </a:rPr>
              <a:t>DECISION TREE</a:t>
            </a:r>
            <a:endParaRPr lang="en-US" dirty="0"/>
          </a:p>
        </p:txBody>
      </p:sp>
      <p:sp>
        <p:nvSpPr>
          <p:cNvPr id="3" name="Content Placeholder 2">
            <a:extLst>
              <a:ext uri="{FF2B5EF4-FFF2-40B4-BE49-F238E27FC236}">
                <a16:creationId xmlns:a16="http://schemas.microsoft.com/office/drawing/2014/main" id="{ABC12401-FA0A-407C-BC72-CABE34AC1AF3}"/>
              </a:ext>
            </a:extLst>
          </p:cNvPr>
          <p:cNvSpPr>
            <a:spLocks noGrp="1"/>
          </p:cNvSpPr>
          <p:nvPr>
            <p:ph idx="1"/>
          </p:nvPr>
        </p:nvSpPr>
        <p:spPr>
          <a:xfrm>
            <a:off x="1014292" y="2121408"/>
            <a:ext cx="4738859" cy="2642617"/>
          </a:xfrm>
        </p:spPr>
        <p:txBody>
          <a:bodyPr/>
          <a:lstStyle/>
          <a:p>
            <a:r>
              <a:rPr lang="en-US" dirty="0"/>
              <a:t>These figures show the</a:t>
            </a:r>
          </a:p>
          <a:p>
            <a:r>
              <a:rPr lang="en-US" dirty="0"/>
              <a:t> validation scores (53.13%) and test scores (53.03%).</a:t>
            </a:r>
          </a:p>
          <a:p>
            <a:r>
              <a:rPr lang="en-US" dirty="0"/>
              <a:t>By performing hyperparameter search for better parameters and implementing them in the LR pipeline.</a:t>
            </a:r>
          </a:p>
          <a:p>
            <a:endParaRPr lang="en-US" dirty="0"/>
          </a:p>
        </p:txBody>
      </p:sp>
      <p:pic>
        <p:nvPicPr>
          <p:cNvPr id="5" name="Picture 4" descr="Text, letter&#10;&#10;Description automatically generated">
            <a:extLst>
              <a:ext uri="{FF2B5EF4-FFF2-40B4-BE49-F238E27FC236}">
                <a16:creationId xmlns:a16="http://schemas.microsoft.com/office/drawing/2014/main" id="{B9557AF7-F8F2-4EB2-88BD-36219691A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151" y="581960"/>
            <a:ext cx="5790739" cy="2847040"/>
          </a:xfrm>
          <a:prstGeom prst="rect">
            <a:avLst/>
          </a:prstGeom>
        </p:spPr>
      </p:pic>
      <p:pic>
        <p:nvPicPr>
          <p:cNvPr id="7" name="Picture 6" descr="Text&#10;&#10;Description automatically generated">
            <a:extLst>
              <a:ext uri="{FF2B5EF4-FFF2-40B4-BE49-F238E27FC236}">
                <a16:creationId xmlns:a16="http://schemas.microsoft.com/office/drawing/2014/main" id="{75AFB817-AD76-4F30-BF21-C6218B17D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3151" y="3505459"/>
            <a:ext cx="5926406" cy="2770581"/>
          </a:xfrm>
          <a:prstGeom prst="rect">
            <a:avLst/>
          </a:prstGeom>
        </p:spPr>
      </p:pic>
    </p:spTree>
    <p:extLst>
      <p:ext uri="{BB962C8B-B14F-4D97-AF65-F5344CB8AC3E}">
        <p14:creationId xmlns:p14="http://schemas.microsoft.com/office/powerpoint/2010/main" val="259903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AE428-0A61-4B91-BE23-66B33ABAEA8F}"/>
              </a:ext>
            </a:extLst>
          </p:cNvPr>
          <p:cNvSpPr>
            <a:spLocks noGrp="1"/>
          </p:cNvSpPr>
          <p:nvPr>
            <p:ph idx="1"/>
          </p:nvPr>
        </p:nvSpPr>
        <p:spPr>
          <a:xfrm>
            <a:off x="1069848" y="2121408"/>
            <a:ext cx="4598344" cy="3057631"/>
          </a:xfrm>
        </p:spPr>
        <p:txBody>
          <a:bodyPr/>
          <a:lstStyle/>
          <a:p>
            <a:r>
              <a:rPr lang="en-US" dirty="0"/>
              <a:t>These are the Testing scores of the decision tree.</a:t>
            </a:r>
          </a:p>
          <a:p>
            <a:r>
              <a:rPr lang="en-US" dirty="0"/>
              <a:t>Accuracy = 65%</a:t>
            </a:r>
          </a:p>
          <a:p>
            <a:r>
              <a:rPr lang="en-US" dirty="0"/>
              <a:t>Performing ROC curve and getting the Area under curve values for the model.</a:t>
            </a:r>
          </a:p>
          <a:p>
            <a:r>
              <a:rPr lang="en-US" dirty="0"/>
              <a:t>AUC is 51%</a:t>
            </a:r>
          </a:p>
          <a:p>
            <a:endParaRPr lang="en-US" dirty="0"/>
          </a:p>
        </p:txBody>
      </p:sp>
      <p:pic>
        <p:nvPicPr>
          <p:cNvPr id="5" name="Picture 4" descr="A picture containing text, receipt&#10;&#10;Description automatically generated">
            <a:extLst>
              <a:ext uri="{FF2B5EF4-FFF2-40B4-BE49-F238E27FC236}">
                <a16:creationId xmlns:a16="http://schemas.microsoft.com/office/drawing/2014/main" id="{4CBD8839-BCEE-4954-BF42-928CF5266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09" y="19941"/>
            <a:ext cx="4391430" cy="3409059"/>
          </a:xfrm>
          <a:prstGeom prst="rect">
            <a:avLst/>
          </a:prstGeom>
        </p:spPr>
      </p:pic>
      <p:pic>
        <p:nvPicPr>
          <p:cNvPr id="7" name="Picture 6" descr="Chart, line chart&#10;&#10;Description automatically generated">
            <a:extLst>
              <a:ext uri="{FF2B5EF4-FFF2-40B4-BE49-F238E27FC236}">
                <a16:creationId xmlns:a16="http://schemas.microsoft.com/office/drawing/2014/main" id="{001ED15F-6955-4F86-9EC9-6E3BAAABA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809" y="3537301"/>
            <a:ext cx="4102311" cy="2933851"/>
          </a:xfrm>
          <a:prstGeom prst="rect">
            <a:avLst/>
          </a:prstGeom>
        </p:spPr>
      </p:pic>
    </p:spTree>
    <p:extLst>
      <p:ext uri="{BB962C8B-B14F-4D97-AF65-F5344CB8AC3E}">
        <p14:creationId xmlns:p14="http://schemas.microsoft.com/office/powerpoint/2010/main" val="361189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B5DA-4AB9-488C-B968-4945CBAD9F71}"/>
              </a:ext>
            </a:extLst>
          </p:cNvPr>
          <p:cNvSpPr>
            <a:spLocks noGrp="1"/>
          </p:cNvSpPr>
          <p:nvPr>
            <p:ph type="title"/>
          </p:nvPr>
        </p:nvSpPr>
        <p:spPr/>
        <p:txBody>
          <a:bodyPr/>
          <a:lstStyle/>
          <a:p>
            <a:r>
              <a:rPr kumimoji="0" lang="en-US" sz="2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Rockwell" panose="02060603020205020403"/>
                <a:ea typeface="+mj-ea"/>
                <a:cs typeface="+mj-cs"/>
              </a:rPr>
              <a:t>KNN- CLASSIFIER</a:t>
            </a:r>
            <a:endParaRPr lang="en-US" dirty="0"/>
          </a:p>
        </p:txBody>
      </p:sp>
      <p:sp>
        <p:nvSpPr>
          <p:cNvPr id="3" name="Content Placeholder 2">
            <a:extLst>
              <a:ext uri="{FF2B5EF4-FFF2-40B4-BE49-F238E27FC236}">
                <a16:creationId xmlns:a16="http://schemas.microsoft.com/office/drawing/2014/main" id="{14ED2791-DB4E-42C3-B6A7-CEF96C3A08CD}"/>
              </a:ext>
            </a:extLst>
          </p:cNvPr>
          <p:cNvSpPr>
            <a:spLocks noGrp="1"/>
          </p:cNvSpPr>
          <p:nvPr>
            <p:ph idx="1"/>
          </p:nvPr>
        </p:nvSpPr>
        <p:spPr>
          <a:xfrm>
            <a:off x="1063752" y="3629497"/>
            <a:ext cx="5032248" cy="2585216"/>
          </a:xfrm>
        </p:spPr>
        <p:txBody>
          <a:bodyPr/>
          <a:lstStyle/>
          <a:p>
            <a:r>
              <a:rPr lang="en-US" dirty="0"/>
              <a:t>These are the Testing scores of the decision tree.</a:t>
            </a:r>
          </a:p>
          <a:p>
            <a:r>
              <a:rPr lang="en-US" dirty="0"/>
              <a:t>Performing ROC curve and getting the Area under curve values for the model.</a:t>
            </a:r>
          </a:p>
          <a:p>
            <a:r>
              <a:rPr lang="en-US" dirty="0"/>
              <a:t>AUC IS 59%</a:t>
            </a:r>
          </a:p>
        </p:txBody>
      </p:sp>
      <p:pic>
        <p:nvPicPr>
          <p:cNvPr id="5" name="Picture 4" descr="Graphical user interface, text, application, email&#10;&#10;Description automatically generated">
            <a:extLst>
              <a:ext uri="{FF2B5EF4-FFF2-40B4-BE49-F238E27FC236}">
                <a16:creationId xmlns:a16="http://schemas.microsoft.com/office/drawing/2014/main" id="{1637CAF7-097F-4364-B57C-FFA264D8C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752" y="1550626"/>
            <a:ext cx="9373082" cy="2025754"/>
          </a:xfrm>
          <a:prstGeom prst="rect">
            <a:avLst/>
          </a:prstGeom>
        </p:spPr>
      </p:pic>
      <p:pic>
        <p:nvPicPr>
          <p:cNvPr id="7" name="Picture 6" descr="Chart, line chart&#10;&#10;Description automatically generated">
            <a:extLst>
              <a:ext uri="{FF2B5EF4-FFF2-40B4-BE49-F238E27FC236}">
                <a16:creationId xmlns:a16="http://schemas.microsoft.com/office/drawing/2014/main" id="{721AF1F4-B610-4CC3-8DBA-69AABACE4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619" y="3407869"/>
            <a:ext cx="4191215" cy="2806844"/>
          </a:xfrm>
          <a:prstGeom prst="rect">
            <a:avLst/>
          </a:prstGeom>
        </p:spPr>
      </p:pic>
    </p:spTree>
    <p:extLst>
      <p:ext uri="{BB962C8B-B14F-4D97-AF65-F5344CB8AC3E}">
        <p14:creationId xmlns:p14="http://schemas.microsoft.com/office/powerpoint/2010/main" val="58245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C802-74AB-4E00-A9E0-C15DC691ADDB}"/>
              </a:ext>
            </a:extLst>
          </p:cNvPr>
          <p:cNvSpPr>
            <a:spLocks noGrp="1"/>
          </p:cNvSpPr>
          <p:nvPr>
            <p:ph type="title"/>
          </p:nvPr>
        </p:nvSpPr>
        <p:spPr/>
        <p:txBody>
          <a:bodyPr/>
          <a:lstStyle/>
          <a:p>
            <a:r>
              <a:rPr kumimoji="0" lang="en-US" sz="2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Rockwell" panose="02060603020205020403"/>
                <a:ea typeface="+mj-ea"/>
                <a:cs typeface="+mj-cs"/>
              </a:rPr>
              <a:t>CONCLUSION</a:t>
            </a:r>
            <a:endParaRPr lang="en-US" dirty="0"/>
          </a:p>
        </p:txBody>
      </p:sp>
      <p:sp>
        <p:nvSpPr>
          <p:cNvPr id="3" name="Content Placeholder 2">
            <a:extLst>
              <a:ext uri="{FF2B5EF4-FFF2-40B4-BE49-F238E27FC236}">
                <a16:creationId xmlns:a16="http://schemas.microsoft.com/office/drawing/2014/main" id="{164452B4-562C-474A-A9B3-D68762AA1A50}"/>
              </a:ext>
            </a:extLst>
          </p:cNvPr>
          <p:cNvSpPr>
            <a:spLocks noGrp="1"/>
          </p:cNvSpPr>
          <p:nvPr>
            <p:ph idx="1"/>
          </p:nvPr>
        </p:nvSpPr>
        <p:spPr>
          <a:xfrm>
            <a:off x="1069848" y="2121408"/>
            <a:ext cx="7943523" cy="2197019"/>
          </a:xfrm>
        </p:spPr>
        <p:txBody>
          <a:bodyPr>
            <a:normAutofit/>
          </a:bodyPr>
          <a:lstStyle/>
          <a:p>
            <a:pPr marL="0" indent="0" algn="just">
              <a:buNone/>
            </a:pPr>
            <a:r>
              <a:rPr lang="en-US" sz="2400" dirty="0"/>
              <a:t>Considering the three machine learning models, the Decision tree model shows the highest accuracy even though compared with the remaining models they are similar in their accuracy. Accuracy can be increased by using better modeling techniques.</a:t>
            </a:r>
          </a:p>
          <a:p>
            <a:endParaRPr lang="en-US" sz="2400" dirty="0"/>
          </a:p>
        </p:txBody>
      </p:sp>
    </p:spTree>
    <p:extLst>
      <p:ext uri="{BB962C8B-B14F-4D97-AF65-F5344CB8AC3E}">
        <p14:creationId xmlns:p14="http://schemas.microsoft.com/office/powerpoint/2010/main" val="253773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A7F67-F96A-42A5-BF80-A6361DCDFA1F}"/>
              </a:ext>
            </a:extLst>
          </p:cNvPr>
          <p:cNvSpPr>
            <a:spLocks noGrp="1"/>
          </p:cNvSpPr>
          <p:nvPr>
            <p:ph idx="1"/>
          </p:nvPr>
        </p:nvSpPr>
        <p:spPr>
          <a:xfrm>
            <a:off x="1069848" y="474133"/>
            <a:ext cx="10058400" cy="5698067"/>
          </a:xfrm>
        </p:spPr>
        <p:txBody>
          <a:bodyPr>
            <a:normAutofit/>
          </a:bodyPr>
          <a:lstStyle/>
          <a:p>
            <a:pPr marL="0" indent="0">
              <a:buNone/>
            </a:pPr>
            <a:endParaRPr lang="en-US" sz="3200" dirty="0"/>
          </a:p>
          <a:p>
            <a:pPr marL="0" indent="0">
              <a:buNone/>
            </a:pPr>
            <a:r>
              <a:rPr lang="en-US" sz="3200" u="sng" dirty="0"/>
              <a:t>CHAPTERS</a:t>
            </a:r>
          </a:p>
          <a:p>
            <a:pPr algn="just"/>
            <a:r>
              <a:rPr lang="en-US" sz="3200" dirty="0"/>
              <a:t>Dataset description.</a:t>
            </a:r>
          </a:p>
          <a:p>
            <a:pPr algn="just"/>
            <a:r>
              <a:rPr lang="en-US" sz="3200" dirty="0"/>
              <a:t>Aim of the project.</a:t>
            </a:r>
          </a:p>
          <a:p>
            <a:pPr algn="just"/>
            <a:r>
              <a:rPr lang="en-US" sz="3200" dirty="0"/>
              <a:t>Data Cleaning &amp; Removing Null Values.</a:t>
            </a:r>
          </a:p>
          <a:p>
            <a:pPr algn="just"/>
            <a:r>
              <a:rPr lang="en-US" sz="3200" dirty="0"/>
              <a:t>Exploratory Data Analysis (EDA).</a:t>
            </a:r>
          </a:p>
          <a:p>
            <a:pPr algn="just"/>
            <a:r>
              <a:rPr lang="en-US" sz="3200" dirty="0"/>
              <a:t>Modeling, Feature Engineering &amp; Evaluation.</a:t>
            </a:r>
          </a:p>
          <a:p>
            <a:pPr marL="0" indent="0">
              <a:buNone/>
            </a:pPr>
            <a:endParaRPr lang="en-US" sz="3200" dirty="0"/>
          </a:p>
        </p:txBody>
      </p:sp>
    </p:spTree>
    <p:extLst>
      <p:ext uri="{BB962C8B-B14F-4D97-AF65-F5344CB8AC3E}">
        <p14:creationId xmlns:p14="http://schemas.microsoft.com/office/powerpoint/2010/main" val="147432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5501-AEFB-4604-96C3-A9411A7E57F8}"/>
              </a:ext>
            </a:extLst>
          </p:cNvPr>
          <p:cNvSpPr>
            <a:spLocks noGrp="1"/>
          </p:cNvSpPr>
          <p:nvPr>
            <p:ph idx="1"/>
          </p:nvPr>
        </p:nvSpPr>
        <p:spPr>
          <a:xfrm>
            <a:off x="1069848" y="636693"/>
            <a:ext cx="10058400" cy="5535507"/>
          </a:xfrm>
        </p:spPr>
        <p:txBody>
          <a:bodyPr>
            <a:normAutofit/>
          </a:bodyPr>
          <a:lstStyle/>
          <a:p>
            <a:pPr marL="0" indent="0">
              <a:buNone/>
            </a:pPr>
            <a:r>
              <a:rPr lang="en-US" sz="2800" u="sng" dirty="0"/>
              <a:t>Dataset Description</a:t>
            </a:r>
          </a:p>
          <a:p>
            <a:pPr algn="just">
              <a:lnSpc>
                <a:spcPct val="100000"/>
              </a:lnSpc>
            </a:pPr>
            <a:r>
              <a:rPr lang="en-US" b="0" i="0" dirty="0">
                <a:solidFill>
                  <a:srgbClr val="000000"/>
                </a:solidFill>
                <a:effectLst/>
                <a:latin typeface="Rockwell" panose="02060603020205020403" pitchFamily="18" charset="0"/>
              </a:rPr>
              <a:t>Dataset had been extracted from the crime incident reports of Boston Police Department "Analyze Boston".</a:t>
            </a:r>
            <a:endParaRPr lang="en-US" b="0" i="0" u="sng" dirty="0">
              <a:solidFill>
                <a:srgbClr val="296EAA"/>
              </a:solidFill>
              <a:effectLst/>
              <a:latin typeface="Rockwell" panose="02060603020205020403" pitchFamily="18" charset="0"/>
            </a:endParaRPr>
          </a:p>
          <a:p>
            <a:pPr algn="just">
              <a:lnSpc>
                <a:spcPct val="100000"/>
              </a:lnSpc>
            </a:pPr>
            <a:r>
              <a:rPr lang="en-US" b="0" i="0" dirty="0">
                <a:solidFill>
                  <a:srgbClr val="000000"/>
                </a:solidFill>
                <a:effectLst/>
                <a:latin typeface="Rockwell" panose="02060603020205020403" pitchFamily="18" charset="0"/>
              </a:rPr>
              <a:t>Dataset consists of Boston city’s crime incident reports in the year 2021. </a:t>
            </a:r>
          </a:p>
          <a:p>
            <a:pPr algn="just">
              <a:lnSpc>
                <a:spcPct val="100000"/>
              </a:lnSpc>
            </a:pPr>
            <a:r>
              <a:rPr lang="en-US" dirty="0">
                <a:solidFill>
                  <a:srgbClr val="000000"/>
                </a:solidFill>
                <a:latin typeface="Rockwell" panose="02060603020205020403" pitchFamily="18" charset="0"/>
              </a:rPr>
              <a:t>This dataset contains 70,000 rows and 18 columns.</a:t>
            </a:r>
          </a:p>
          <a:p>
            <a:pPr algn="just">
              <a:lnSpc>
                <a:spcPct val="100000"/>
              </a:lnSpc>
            </a:pPr>
            <a:r>
              <a:rPr lang="en-US" b="0" i="0" dirty="0">
                <a:solidFill>
                  <a:srgbClr val="000000"/>
                </a:solidFill>
                <a:effectLst/>
                <a:latin typeface="Rockwell" panose="02060603020205020403" pitchFamily="18" charset="0"/>
              </a:rPr>
              <a:t>Which </a:t>
            </a:r>
            <a:r>
              <a:rPr lang="en-US" dirty="0">
                <a:solidFill>
                  <a:srgbClr val="000000"/>
                </a:solidFill>
                <a:latin typeface="Rockwell" panose="02060603020205020403" pitchFamily="18" charset="0"/>
              </a:rPr>
              <a:t>goes through the crimes committed based on the hour of the day and crimes are categorized into several categories for a better understanding of the dataset.</a:t>
            </a:r>
          </a:p>
          <a:p>
            <a:pPr algn="just"/>
            <a:r>
              <a:rPr lang="en-US" dirty="0">
                <a:solidFill>
                  <a:srgbClr val="000000"/>
                </a:solidFill>
                <a:latin typeface="Rockwell" panose="02060603020205020403" pitchFamily="18" charset="0"/>
              </a:rPr>
              <a:t>The main objective of the project is to anticipate when crimes will take place based on the kind of offense committed and the Hour of day.</a:t>
            </a:r>
          </a:p>
          <a:p>
            <a:pPr algn="just"/>
            <a:r>
              <a:rPr lang="en-US" dirty="0">
                <a:solidFill>
                  <a:srgbClr val="000000"/>
                </a:solidFill>
                <a:latin typeface="Rockwell" panose="02060603020205020403" pitchFamily="18" charset="0"/>
              </a:rPr>
              <a:t>Implementing the EDA on the required columns which gives an in-depth analysis of each, and every column considered in the dataset.</a:t>
            </a:r>
          </a:p>
          <a:p>
            <a:endParaRPr lang="en-US" sz="1400" dirty="0">
              <a:solidFill>
                <a:srgbClr val="000000"/>
              </a:solidFill>
              <a:latin typeface="Rockwell" panose="02060603020205020403" pitchFamily="18" charset="0"/>
            </a:endParaRPr>
          </a:p>
          <a:p>
            <a:endParaRPr lang="en-US" sz="1400" dirty="0">
              <a:solidFill>
                <a:srgbClr val="000000"/>
              </a:solidFill>
              <a:latin typeface="Rockwell" panose="02060603020205020403" pitchFamily="18" charset="0"/>
            </a:endParaRPr>
          </a:p>
          <a:p>
            <a:pPr marL="0" indent="0">
              <a:buNone/>
            </a:pPr>
            <a:endParaRPr lang="en-US" sz="1600" b="0" i="0" dirty="0">
              <a:solidFill>
                <a:srgbClr val="000000"/>
              </a:solidFill>
              <a:effectLst/>
              <a:latin typeface="Rockwell" panose="02060603020205020403" pitchFamily="18" charset="0"/>
            </a:endParaRPr>
          </a:p>
          <a:p>
            <a:endParaRPr lang="en-US" sz="1800" dirty="0">
              <a:latin typeface="Rockwell" panose="02060603020205020403" pitchFamily="18" charset="0"/>
            </a:endParaRPr>
          </a:p>
        </p:txBody>
      </p:sp>
    </p:spTree>
    <p:extLst>
      <p:ext uri="{BB962C8B-B14F-4D97-AF65-F5344CB8AC3E}">
        <p14:creationId xmlns:p14="http://schemas.microsoft.com/office/powerpoint/2010/main" val="216803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D1EE7-81C5-4358-AA77-E7FE9D1B55E5}"/>
              </a:ext>
            </a:extLst>
          </p:cNvPr>
          <p:cNvSpPr>
            <a:spLocks noGrp="1"/>
          </p:cNvSpPr>
          <p:nvPr>
            <p:ph idx="1"/>
          </p:nvPr>
        </p:nvSpPr>
        <p:spPr>
          <a:xfrm>
            <a:off x="102027" y="819215"/>
            <a:ext cx="11987946" cy="1816409"/>
          </a:xfrm>
        </p:spPr>
        <p:txBody>
          <a:bodyPr>
            <a:normAutofit/>
          </a:bodyPr>
          <a:lstStyle/>
          <a:p>
            <a:pPr marL="0" indent="0">
              <a:buNone/>
            </a:pPr>
            <a:r>
              <a:rPr lang="en-US" sz="2400" u="sng" dirty="0"/>
              <a:t>Data cleaning </a:t>
            </a:r>
          </a:p>
          <a:p>
            <a:r>
              <a:rPr lang="en-US" sz="2400" dirty="0"/>
              <a:t> This includes dropping the columns in the dataset which are not suitable for future analysis.</a:t>
            </a:r>
          </a:p>
          <a:p>
            <a:r>
              <a:rPr lang="en-US" sz="2400" dirty="0"/>
              <a:t>In this dataset we have two columns that consist of null values in the whole column.</a:t>
            </a:r>
          </a:p>
          <a:p>
            <a:pPr marL="0" indent="0">
              <a:buNone/>
            </a:pPr>
            <a:endParaRPr lang="en-US" dirty="0"/>
          </a:p>
        </p:txBody>
      </p:sp>
      <p:pic>
        <p:nvPicPr>
          <p:cNvPr id="5" name="Picture 4" descr="Graphical user interface, text&#10;&#10;Description automatically generated">
            <a:extLst>
              <a:ext uri="{FF2B5EF4-FFF2-40B4-BE49-F238E27FC236}">
                <a16:creationId xmlns:a16="http://schemas.microsoft.com/office/drawing/2014/main" id="{DBC76A30-707C-4CDC-A358-15DE2633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14" y="3467338"/>
            <a:ext cx="3214209" cy="2893204"/>
          </a:xfrm>
          <a:prstGeom prst="rect">
            <a:avLst/>
          </a:prstGeom>
        </p:spPr>
      </p:pic>
      <p:pic>
        <p:nvPicPr>
          <p:cNvPr id="7" name="Picture 6" descr="Table&#10;&#10;Description automatically generated">
            <a:extLst>
              <a:ext uri="{FF2B5EF4-FFF2-40B4-BE49-F238E27FC236}">
                <a16:creationId xmlns:a16="http://schemas.microsoft.com/office/drawing/2014/main" id="{2535880B-9C22-47BA-A5AE-2C6C92067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2492" y="3995769"/>
            <a:ext cx="7798854" cy="1836342"/>
          </a:xfrm>
          <a:prstGeom prst="rect">
            <a:avLst/>
          </a:prstGeom>
        </p:spPr>
      </p:pic>
    </p:spTree>
    <p:extLst>
      <p:ext uri="{BB962C8B-B14F-4D97-AF65-F5344CB8AC3E}">
        <p14:creationId xmlns:p14="http://schemas.microsoft.com/office/powerpoint/2010/main" val="87647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34E6C-3CD9-4145-AC5A-6BEEFD6DD17E}"/>
              </a:ext>
            </a:extLst>
          </p:cNvPr>
          <p:cNvSpPr>
            <a:spLocks noGrp="1"/>
          </p:cNvSpPr>
          <p:nvPr>
            <p:ph idx="1"/>
          </p:nvPr>
        </p:nvSpPr>
        <p:spPr>
          <a:xfrm>
            <a:off x="368300" y="1728908"/>
            <a:ext cx="5727700" cy="2773936"/>
          </a:xfrm>
        </p:spPr>
        <p:txBody>
          <a:bodyPr>
            <a:normAutofit lnSpcReduction="10000"/>
          </a:bodyPr>
          <a:lstStyle/>
          <a:p>
            <a:r>
              <a:rPr lang="en-US" u="sng" dirty="0"/>
              <a:t>Exploratory Data Analysis</a:t>
            </a:r>
          </a:p>
          <a:p>
            <a:r>
              <a:rPr lang="en-US" sz="1200" b="0" i="0" dirty="0">
                <a:solidFill>
                  <a:srgbClr val="000000"/>
                </a:solidFill>
                <a:effectLst/>
              </a:rPr>
              <a:t>Now coming to the EDA part, we are performing distribution on the columns which are having some interesting characteristics shown up.</a:t>
            </a:r>
            <a:r>
              <a:rPr lang="en-US" sz="1200" dirty="0"/>
              <a:t> </a:t>
            </a:r>
          </a:p>
          <a:p>
            <a:r>
              <a:rPr lang="en-US" sz="1200" dirty="0"/>
              <a:t>HOUR vs OFFENSE DESCRIPTION: Most of the offenses took place in the '0' &amp; '17' hours at midnight and Evening, respectively. (Figure:1)</a:t>
            </a:r>
          </a:p>
          <a:p>
            <a:r>
              <a:rPr lang="en-US" sz="1200" dirty="0"/>
              <a:t>DISTRICT vs OFFENSE DESCRIPTION: Considering the 'DISTRICT' &amp; 'OFFENSE_DESCRIPTION' in the dataset, most of the offenses are taken place in the 'B2' District. (Figure:2)</a:t>
            </a:r>
          </a:p>
          <a:p>
            <a:r>
              <a:rPr lang="en-US" sz="1200" dirty="0"/>
              <a:t>SHOOTING vs HOUR: Most of the shootings are taking place at 12:00 AM midnight. To be precise at '0' Hours in the morning. Shootings are less involved in the offenses and most of them were handled without shooting. (Figure:3)</a:t>
            </a:r>
          </a:p>
          <a:p>
            <a:pPr marL="0" indent="0">
              <a:buNone/>
            </a:pPr>
            <a:endParaRPr lang="en-US" sz="1200" dirty="0"/>
          </a:p>
        </p:txBody>
      </p:sp>
      <p:pic>
        <p:nvPicPr>
          <p:cNvPr id="11" name="Picture 10" descr="Chart, bar chart&#10;&#10;Description automatically generated">
            <a:extLst>
              <a:ext uri="{FF2B5EF4-FFF2-40B4-BE49-F238E27FC236}">
                <a16:creationId xmlns:a16="http://schemas.microsoft.com/office/drawing/2014/main" id="{8FA84F84-1213-443A-9E90-E9F62F971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013" y="2482337"/>
            <a:ext cx="5549686" cy="2108479"/>
          </a:xfrm>
          <a:prstGeom prst="rect">
            <a:avLst/>
          </a:prstGeom>
        </p:spPr>
      </p:pic>
      <p:pic>
        <p:nvPicPr>
          <p:cNvPr id="13" name="Picture 12" descr="Chart, bar chart&#10;&#10;Description automatically generated">
            <a:extLst>
              <a:ext uri="{FF2B5EF4-FFF2-40B4-BE49-F238E27FC236}">
                <a16:creationId xmlns:a16="http://schemas.microsoft.com/office/drawing/2014/main" id="{EB8A76CC-F0D5-4106-8DFD-E97A69541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012" y="262666"/>
            <a:ext cx="5549687" cy="2112094"/>
          </a:xfrm>
          <a:prstGeom prst="rect">
            <a:avLst/>
          </a:prstGeom>
        </p:spPr>
      </p:pic>
      <p:pic>
        <p:nvPicPr>
          <p:cNvPr id="15" name="Picture 14" descr="Chart, bar chart&#10;&#10;Description automatically generated">
            <a:extLst>
              <a:ext uri="{FF2B5EF4-FFF2-40B4-BE49-F238E27FC236}">
                <a16:creationId xmlns:a16="http://schemas.microsoft.com/office/drawing/2014/main" id="{5E060E65-FA47-4F1C-A6FA-EF84483A7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537" y="4590816"/>
            <a:ext cx="5549686" cy="2092402"/>
          </a:xfrm>
          <a:prstGeom prst="rect">
            <a:avLst/>
          </a:prstGeom>
        </p:spPr>
      </p:pic>
    </p:spTree>
    <p:extLst>
      <p:ext uri="{BB962C8B-B14F-4D97-AF65-F5344CB8AC3E}">
        <p14:creationId xmlns:p14="http://schemas.microsoft.com/office/powerpoint/2010/main" val="36196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703A1-F7FF-4329-96E7-32B6CE4B174A}"/>
              </a:ext>
            </a:extLst>
          </p:cNvPr>
          <p:cNvSpPr>
            <a:spLocks noGrp="1"/>
          </p:cNvSpPr>
          <p:nvPr>
            <p:ph idx="1"/>
          </p:nvPr>
        </p:nvSpPr>
        <p:spPr>
          <a:xfrm>
            <a:off x="516598" y="558053"/>
            <a:ext cx="11186185" cy="5550754"/>
          </a:xfrm>
        </p:spPr>
        <p:txBody>
          <a:bodyPr>
            <a:noAutofit/>
          </a:bodyPr>
          <a:lstStyle/>
          <a:p>
            <a:pPr marL="0" indent="0">
              <a:buNone/>
            </a:pPr>
            <a:r>
              <a:rPr lang="en-US" sz="3200" u="sng" dirty="0"/>
              <a:t>Modeling</a:t>
            </a:r>
          </a:p>
          <a:p>
            <a:r>
              <a:rPr lang="en-US" sz="3200" dirty="0"/>
              <a:t>Which consists of pipeline construction and feature engineering techniques.</a:t>
            </a:r>
          </a:p>
          <a:p>
            <a:r>
              <a:rPr lang="en-US" sz="3200" dirty="0"/>
              <a:t>Dataset consists of four categorical variables, three numerical variables, and one target variable which is ‘HOUR’.</a:t>
            </a:r>
          </a:p>
          <a:p>
            <a:r>
              <a:rPr lang="en-US" sz="3200" dirty="0"/>
              <a:t>‘HOUR’ is categorized into three types day, night &amp; midnight, which will be easier for the analysis.</a:t>
            </a:r>
          </a:p>
          <a:p>
            <a:r>
              <a:rPr lang="en-US" sz="3200" dirty="0"/>
              <a:t>Most of the time the crimes are taking place from 0 to &gt;6 those are midnight.</a:t>
            </a:r>
          </a:p>
        </p:txBody>
      </p:sp>
    </p:spTree>
    <p:extLst>
      <p:ext uri="{BB962C8B-B14F-4D97-AF65-F5344CB8AC3E}">
        <p14:creationId xmlns:p14="http://schemas.microsoft.com/office/powerpoint/2010/main" val="54118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C523C-2735-4C96-832A-8E2DDB4E0A04}"/>
              </a:ext>
            </a:extLst>
          </p:cNvPr>
          <p:cNvSpPr>
            <a:spLocks noGrp="1"/>
          </p:cNvSpPr>
          <p:nvPr>
            <p:ph idx="1"/>
          </p:nvPr>
        </p:nvSpPr>
        <p:spPr>
          <a:xfrm>
            <a:off x="1069848" y="353466"/>
            <a:ext cx="10058400" cy="6047334"/>
          </a:xfrm>
        </p:spPr>
        <p:txBody>
          <a:bodyPr>
            <a:noAutofit/>
          </a:bodyPr>
          <a:lstStyle/>
          <a:p>
            <a:pPr marL="0" indent="0">
              <a:buNone/>
            </a:pPr>
            <a:r>
              <a:rPr lang="en-US" sz="2800" u="sng" dirty="0"/>
              <a:t>Handling null values &amp; splitting the dataset.</a:t>
            </a:r>
          </a:p>
          <a:p>
            <a:r>
              <a:rPr lang="en-US" sz="2800" dirty="0"/>
              <a:t>Null values exist in the dataset.</a:t>
            </a:r>
          </a:p>
          <a:p>
            <a:r>
              <a:rPr lang="en-US" sz="2800" dirty="0"/>
              <a:t>By simple Imputer approach, we will fill the null values with the most frequently appearing values in every column, respectively.</a:t>
            </a:r>
          </a:p>
          <a:p>
            <a:r>
              <a:rPr lang="en-US" sz="2800" dirty="0"/>
              <a:t>Numerical values are filled by using </a:t>
            </a:r>
            <a:r>
              <a:rPr lang="en-US" sz="2800" dirty="0" err="1"/>
              <a:t>simple_imputer</a:t>
            </a:r>
            <a:r>
              <a:rPr lang="en-US" sz="2800" dirty="0"/>
              <a:t>(strategy = ‘median’).</a:t>
            </a:r>
          </a:p>
          <a:p>
            <a:r>
              <a:rPr lang="en-US" sz="2800" dirty="0"/>
              <a:t>Categorical values are filled by using </a:t>
            </a:r>
            <a:r>
              <a:rPr lang="en-US" sz="2800" dirty="0" err="1"/>
              <a:t>simple_imputer</a:t>
            </a:r>
            <a:r>
              <a:rPr lang="en-US" sz="2800" dirty="0"/>
              <a:t>(strategy = ‘</a:t>
            </a:r>
            <a:r>
              <a:rPr lang="en-US" sz="2800" dirty="0" err="1"/>
              <a:t>most_frequent</a:t>
            </a:r>
            <a:r>
              <a:rPr lang="en-US" sz="2800" dirty="0"/>
              <a:t>’).</a:t>
            </a:r>
          </a:p>
          <a:p>
            <a:r>
              <a:rPr lang="en-US" sz="2800" dirty="0"/>
              <a:t>By splitting the datasets into two categories testing &amp; Training.</a:t>
            </a:r>
          </a:p>
          <a:p>
            <a:r>
              <a:rPr lang="en-US" sz="2800" dirty="0"/>
              <a:t>Considering the 'HOUR' Column in the dataset, We have created a new column which is 'Time of day'.</a:t>
            </a:r>
          </a:p>
        </p:txBody>
      </p:sp>
    </p:spTree>
    <p:extLst>
      <p:ext uri="{BB962C8B-B14F-4D97-AF65-F5344CB8AC3E}">
        <p14:creationId xmlns:p14="http://schemas.microsoft.com/office/powerpoint/2010/main" val="100887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311C2-AFC4-4ADC-AA2F-054E4207D7FF}"/>
              </a:ext>
            </a:extLst>
          </p:cNvPr>
          <p:cNvSpPr>
            <a:spLocks noGrp="1"/>
          </p:cNvSpPr>
          <p:nvPr>
            <p:ph idx="1"/>
          </p:nvPr>
        </p:nvSpPr>
        <p:spPr>
          <a:xfrm>
            <a:off x="1069848" y="653143"/>
            <a:ext cx="10058400" cy="5519057"/>
          </a:xfrm>
        </p:spPr>
        <p:txBody>
          <a:bodyPr>
            <a:normAutofit/>
          </a:bodyPr>
          <a:lstStyle/>
          <a:p>
            <a:pPr marL="0" indent="0">
              <a:buNone/>
            </a:pPr>
            <a:r>
              <a:rPr lang="en-US" sz="2800" u="sng" dirty="0"/>
              <a:t>Types of models used for data analysis</a:t>
            </a:r>
          </a:p>
          <a:p>
            <a:r>
              <a:rPr lang="en-US" sz="2800" dirty="0"/>
              <a:t>Logistic Regression</a:t>
            </a:r>
          </a:p>
          <a:p>
            <a:r>
              <a:rPr lang="en-US" sz="2800" dirty="0"/>
              <a:t>Decision Tree</a:t>
            </a:r>
          </a:p>
          <a:p>
            <a:r>
              <a:rPr lang="en-US" sz="2800" dirty="0"/>
              <a:t>KNN - Classifier</a:t>
            </a:r>
          </a:p>
        </p:txBody>
      </p:sp>
    </p:spTree>
    <p:extLst>
      <p:ext uri="{BB962C8B-B14F-4D97-AF65-F5344CB8AC3E}">
        <p14:creationId xmlns:p14="http://schemas.microsoft.com/office/powerpoint/2010/main" val="62668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F9D8-C6D5-4175-8ECE-AA855CACDD71}"/>
              </a:ext>
            </a:extLst>
          </p:cNvPr>
          <p:cNvSpPr>
            <a:spLocks noGrp="1"/>
          </p:cNvSpPr>
          <p:nvPr>
            <p:ph type="title"/>
          </p:nvPr>
        </p:nvSpPr>
        <p:spPr/>
        <p:txBody>
          <a:bodyPr>
            <a:normAutofit/>
          </a:bodyPr>
          <a:lstStyle/>
          <a:p>
            <a:r>
              <a:rPr lang="en-US" sz="2400" dirty="0">
                <a:latin typeface="+mn-lt"/>
              </a:rPr>
              <a:t>Logistic regression</a:t>
            </a:r>
          </a:p>
        </p:txBody>
      </p:sp>
      <p:sp>
        <p:nvSpPr>
          <p:cNvPr id="12" name="Content Placeholder 11">
            <a:extLst>
              <a:ext uri="{FF2B5EF4-FFF2-40B4-BE49-F238E27FC236}">
                <a16:creationId xmlns:a16="http://schemas.microsoft.com/office/drawing/2014/main" id="{4CE515A8-FCC0-4A36-8753-271593EF3E75}"/>
              </a:ext>
            </a:extLst>
          </p:cNvPr>
          <p:cNvSpPr>
            <a:spLocks noGrp="1"/>
          </p:cNvSpPr>
          <p:nvPr>
            <p:ph idx="1"/>
          </p:nvPr>
        </p:nvSpPr>
        <p:spPr>
          <a:xfrm>
            <a:off x="1069848" y="2432622"/>
            <a:ext cx="4823806" cy="2197019"/>
          </a:xfrm>
        </p:spPr>
        <p:txBody>
          <a:bodyPr/>
          <a:lstStyle/>
          <a:p>
            <a:r>
              <a:rPr lang="en-US" dirty="0"/>
              <a:t>These figures show the validation scores and test scores.</a:t>
            </a:r>
          </a:p>
          <a:p>
            <a:r>
              <a:rPr lang="en-US" dirty="0"/>
              <a:t>By performing hyperparameter search for better parameters and implementing them in the LR pipeline.</a:t>
            </a:r>
          </a:p>
        </p:txBody>
      </p:sp>
      <p:pic>
        <p:nvPicPr>
          <p:cNvPr id="9" name="Picture 8" descr="Text&#10;&#10;Description automatically generated">
            <a:extLst>
              <a:ext uri="{FF2B5EF4-FFF2-40B4-BE49-F238E27FC236}">
                <a16:creationId xmlns:a16="http://schemas.microsoft.com/office/drawing/2014/main" id="{FEC22C6A-133F-4E49-9262-905D68F6E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44430"/>
            <a:ext cx="5775501" cy="2682439"/>
          </a:xfrm>
          <a:prstGeom prst="rect">
            <a:avLst/>
          </a:prstGeom>
        </p:spPr>
      </p:pic>
      <p:pic>
        <p:nvPicPr>
          <p:cNvPr id="11" name="Picture 10" descr="Text&#10;&#10;Description automatically generated">
            <a:extLst>
              <a:ext uri="{FF2B5EF4-FFF2-40B4-BE49-F238E27FC236}">
                <a16:creationId xmlns:a16="http://schemas.microsoft.com/office/drawing/2014/main" id="{416639AD-B5B3-4AA5-BAAA-D38CB53A9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31132"/>
            <a:ext cx="6035559" cy="2577993"/>
          </a:xfrm>
          <a:prstGeom prst="rect">
            <a:avLst/>
          </a:prstGeom>
        </p:spPr>
      </p:pic>
    </p:spTree>
    <p:extLst>
      <p:ext uri="{BB962C8B-B14F-4D97-AF65-F5344CB8AC3E}">
        <p14:creationId xmlns:p14="http://schemas.microsoft.com/office/powerpoint/2010/main" val="1040407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535</TotalTime>
  <Words>718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Rockwell</vt:lpstr>
      <vt:lpstr>Rockwell Condensed</vt:lpstr>
      <vt:lpstr>Wingdings</vt:lpstr>
      <vt:lpstr>Wood Type</vt:lpstr>
      <vt:lpstr>BOSTON CITY CRIME INCIDENT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 regression</vt:lpstr>
      <vt:lpstr>PowerPoint Presentation</vt:lpstr>
      <vt:lpstr>DECISION TREE</vt:lpstr>
      <vt:lpstr>PowerPoint Presentation</vt:lpstr>
      <vt:lpstr>KNN- CLASSIFIER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CITY CRIME INCIDENT REPORTS</dc:title>
  <dc:creator>Vishwas Kalyanam</dc:creator>
  <cp:lastModifiedBy>Vishwas Kalyanam</cp:lastModifiedBy>
  <cp:revision>1</cp:revision>
  <dcterms:created xsi:type="dcterms:W3CDTF">2022-05-11T03:11:48Z</dcterms:created>
  <dcterms:modified xsi:type="dcterms:W3CDTF">2022-05-11T12:07:38Z</dcterms:modified>
</cp:coreProperties>
</file>