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F9954-B8AD-4C5A-AF1F-8F4539A99DD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30360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9954-B8AD-4C5A-AF1F-8F4539A99DD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245996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9954-B8AD-4C5A-AF1F-8F4539A99DD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59038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9954-B8AD-4C5A-AF1F-8F4539A99DD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53516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F9954-B8AD-4C5A-AF1F-8F4539A99DD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86008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F9954-B8AD-4C5A-AF1F-8F4539A99DD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48123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F9954-B8AD-4C5A-AF1F-8F4539A99DDA}"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101066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F9954-B8AD-4C5A-AF1F-8F4539A99DDA}" type="datetimeFigureOut">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348843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F9954-B8AD-4C5A-AF1F-8F4539A99DDA}" type="datetimeFigureOut">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303024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F9954-B8AD-4C5A-AF1F-8F4539A99DD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402632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F9954-B8AD-4C5A-AF1F-8F4539A99DD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53FC3-6AAF-4065-9402-391FEEBBFCA8}" type="slidenum">
              <a:rPr lang="en-US" smtClean="0"/>
              <a:t>‹#›</a:t>
            </a:fld>
            <a:endParaRPr lang="en-US"/>
          </a:p>
        </p:txBody>
      </p:sp>
    </p:spTree>
    <p:extLst>
      <p:ext uri="{BB962C8B-B14F-4D97-AF65-F5344CB8AC3E}">
        <p14:creationId xmlns:p14="http://schemas.microsoft.com/office/powerpoint/2010/main" val="374622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F9954-B8AD-4C5A-AF1F-8F4539A99DDA}" type="datetimeFigureOut">
              <a:rPr lang="en-US" smtClean="0"/>
              <a:t>10/29/2017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53FC3-6AAF-4065-9402-391FEEBBFCA8}" type="slidenum">
              <a:rPr lang="en-US" smtClean="0"/>
              <a:t>‹#›</a:t>
            </a:fld>
            <a:endParaRPr lang="en-US"/>
          </a:p>
        </p:txBody>
      </p:sp>
    </p:spTree>
    <p:extLst>
      <p:ext uri="{BB962C8B-B14F-4D97-AF65-F5344CB8AC3E}">
        <p14:creationId xmlns:p14="http://schemas.microsoft.com/office/powerpoint/2010/main" val="34750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2400" dirty="0" smtClean="0">
                <a:solidFill>
                  <a:schemeClr val="tx2"/>
                </a:solidFill>
                <a:latin typeface="Verdana" pitchFamily="34" charset="0"/>
                <a:ea typeface="Verdana" pitchFamily="34" charset="0"/>
                <a:cs typeface="Verdana" pitchFamily="34" charset="0"/>
              </a:rPr>
              <a:t>What </a:t>
            </a:r>
            <a:r>
              <a:rPr lang="en-US" sz="2400" dirty="0">
                <a:solidFill>
                  <a:schemeClr val="tx2"/>
                </a:solidFill>
                <a:latin typeface="Verdana" pitchFamily="34" charset="0"/>
                <a:ea typeface="Verdana" pitchFamily="34" charset="0"/>
                <a:cs typeface="Verdana" pitchFamily="34" charset="0"/>
              </a:rPr>
              <a:t>is </a:t>
            </a:r>
            <a:r>
              <a:rPr lang="en-US" sz="2400" dirty="0" smtClean="0">
                <a:solidFill>
                  <a:schemeClr val="tx2"/>
                </a:solidFill>
                <a:latin typeface="Verdana" pitchFamily="34" charset="0"/>
                <a:ea typeface="Verdana" pitchFamily="34" charset="0"/>
                <a:cs typeface="Verdana" pitchFamily="34" charset="0"/>
              </a:rPr>
              <a:t>JDBC?</a:t>
            </a:r>
            <a:endParaRPr lang="en-US" sz="2400" dirty="0">
              <a:solidFill>
                <a:schemeClr val="tx2"/>
              </a:solidFill>
              <a:latin typeface="Verdana" pitchFamily="34" charset="0"/>
              <a:ea typeface="Verdana" pitchFamily="34" charset="0"/>
              <a:cs typeface="Verdana" pitchFamily="34" charset="0"/>
            </a:endParaRPr>
          </a:p>
        </p:txBody>
      </p:sp>
      <p:pic>
        <p:nvPicPr>
          <p:cNvPr id="1026" name="Picture 2" descr="E:\GITWorkspace\Java-Basics-Concept\All_Images\jd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47" y="1219200"/>
            <a:ext cx="7756706"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921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2000" dirty="0" smtClean="0">
                <a:latin typeface="Verdana" pitchFamily="34" charset="0"/>
                <a:ea typeface="Verdana" pitchFamily="34" charset="0"/>
                <a:cs typeface="Verdana" pitchFamily="34" charset="0"/>
              </a:rPr>
              <a:t>5 </a:t>
            </a:r>
            <a:r>
              <a:rPr lang="en-US" sz="2000" dirty="0">
                <a:latin typeface="Verdana" pitchFamily="34" charset="0"/>
                <a:ea typeface="Verdana" pitchFamily="34" charset="0"/>
                <a:cs typeface="Verdana" pitchFamily="34" charset="0"/>
              </a:rPr>
              <a:t>Steps to connect to the database in java</a:t>
            </a:r>
          </a:p>
        </p:txBody>
      </p:sp>
      <p:sp>
        <p:nvSpPr>
          <p:cNvPr id="8" name="TextBox 7"/>
          <p:cNvSpPr txBox="1"/>
          <p:nvPr/>
        </p:nvSpPr>
        <p:spPr>
          <a:xfrm>
            <a:off x="620110" y="1132489"/>
            <a:ext cx="837149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mj-lt"/>
              <a:buAutoNum type="arabicPeriod"/>
            </a:pPr>
            <a:r>
              <a:rPr lang="en-US" sz="1600" dirty="0">
                <a:latin typeface="Verdana" pitchFamily="34" charset="0"/>
                <a:ea typeface="Verdana" pitchFamily="34" charset="0"/>
                <a:cs typeface="Verdana" pitchFamily="34" charset="0"/>
              </a:rPr>
              <a:t>Register the driver class</a:t>
            </a:r>
          </a:p>
          <a:p>
            <a:pPr marL="342900" indent="-342900">
              <a:buFont typeface="+mj-lt"/>
              <a:buAutoNum type="arabicPeriod"/>
            </a:pPr>
            <a:r>
              <a:rPr lang="en-US" sz="1600" dirty="0">
                <a:latin typeface="Verdana" pitchFamily="34" charset="0"/>
                <a:ea typeface="Verdana" pitchFamily="34" charset="0"/>
                <a:cs typeface="Verdana" pitchFamily="34" charset="0"/>
              </a:rPr>
              <a:t>Creating connection</a:t>
            </a:r>
          </a:p>
          <a:p>
            <a:pPr marL="342900" indent="-342900">
              <a:buFont typeface="+mj-lt"/>
              <a:buAutoNum type="arabicPeriod"/>
            </a:pPr>
            <a:r>
              <a:rPr lang="en-US" sz="1600" dirty="0">
                <a:latin typeface="Verdana" pitchFamily="34" charset="0"/>
                <a:ea typeface="Verdana" pitchFamily="34" charset="0"/>
                <a:cs typeface="Verdana" pitchFamily="34" charset="0"/>
              </a:rPr>
              <a:t>Creating statement</a:t>
            </a:r>
          </a:p>
          <a:p>
            <a:pPr marL="342900" indent="-342900">
              <a:buFont typeface="+mj-lt"/>
              <a:buAutoNum type="arabicPeriod"/>
            </a:pPr>
            <a:r>
              <a:rPr lang="en-US" sz="1600" dirty="0">
                <a:latin typeface="Verdana" pitchFamily="34" charset="0"/>
                <a:ea typeface="Verdana" pitchFamily="34" charset="0"/>
                <a:cs typeface="Verdana" pitchFamily="34" charset="0"/>
              </a:rPr>
              <a:t>Executing queries</a:t>
            </a:r>
          </a:p>
          <a:p>
            <a:pPr marL="342900" indent="-342900">
              <a:buFont typeface="+mj-lt"/>
              <a:buAutoNum type="arabicPeriod"/>
            </a:pPr>
            <a:r>
              <a:rPr lang="en-US" sz="1600" dirty="0">
                <a:latin typeface="Verdana" pitchFamily="34" charset="0"/>
                <a:ea typeface="Verdana" pitchFamily="34" charset="0"/>
                <a:cs typeface="Verdana" pitchFamily="34" charset="0"/>
              </a:rPr>
              <a:t>Closing connection</a:t>
            </a:r>
          </a:p>
          <a:p>
            <a:endParaRPr lang="en-US" dirty="0"/>
          </a:p>
        </p:txBody>
      </p:sp>
      <p:sp>
        <p:nvSpPr>
          <p:cNvPr id="2" name="Rectangle 1"/>
          <p:cNvSpPr/>
          <p:nvPr/>
        </p:nvSpPr>
        <p:spPr>
          <a:xfrm>
            <a:off x="457200" y="2895600"/>
            <a:ext cx="8534400" cy="38779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1" dirty="0" smtClean="0"/>
              <a:t>1. Register </a:t>
            </a:r>
            <a:r>
              <a:rPr lang="en-US" sz="1600" b="1" dirty="0"/>
              <a:t>the driver </a:t>
            </a:r>
            <a:r>
              <a:rPr lang="en-US" sz="1600" b="1" dirty="0" smtClean="0"/>
              <a:t>class:-</a:t>
            </a:r>
          </a:p>
          <a:p>
            <a:r>
              <a:rPr lang="en-US" sz="1200" dirty="0">
                <a:latin typeface="Verdana" pitchFamily="34" charset="0"/>
                <a:ea typeface="Verdana" pitchFamily="34" charset="0"/>
                <a:cs typeface="Verdana" pitchFamily="34" charset="0"/>
              </a:rPr>
              <a:t>The </a:t>
            </a:r>
            <a:r>
              <a:rPr lang="en-US" sz="1200" dirty="0">
                <a:solidFill>
                  <a:srgbClr val="00B050"/>
                </a:solidFill>
                <a:latin typeface="Verdana" pitchFamily="34" charset="0"/>
                <a:ea typeface="Verdana" pitchFamily="34" charset="0"/>
                <a:cs typeface="Verdana" pitchFamily="34" charset="0"/>
              </a:rPr>
              <a:t>forName</a:t>
            </a:r>
            <a:r>
              <a:rPr lang="en-US" sz="1200" dirty="0">
                <a:latin typeface="Verdana" pitchFamily="34" charset="0"/>
                <a:ea typeface="Verdana" pitchFamily="34" charset="0"/>
                <a:cs typeface="Verdana" pitchFamily="34" charset="0"/>
              </a:rPr>
              <a:t>() method of Class </a:t>
            </a:r>
            <a:r>
              <a:rPr lang="en-US" sz="1200" dirty="0">
                <a:latin typeface="Verdana" pitchFamily="34" charset="0"/>
                <a:ea typeface="Verdana" pitchFamily="34" charset="0"/>
                <a:cs typeface="Verdana" pitchFamily="34" charset="0"/>
              </a:rPr>
              <a:t>class</a:t>
            </a:r>
            <a:r>
              <a:rPr lang="en-US" sz="1200" dirty="0">
                <a:latin typeface="Verdana" pitchFamily="34" charset="0"/>
                <a:ea typeface="Verdana" pitchFamily="34" charset="0"/>
                <a:cs typeface="Verdana" pitchFamily="34" charset="0"/>
              </a:rPr>
              <a:t> is used to register the driver class. This method is used to dynamically load the driver </a:t>
            </a:r>
            <a:r>
              <a:rPr lang="en-US" sz="1200" dirty="0" smtClean="0">
                <a:latin typeface="Verdana" pitchFamily="34" charset="0"/>
                <a:ea typeface="Verdana" pitchFamily="34" charset="0"/>
                <a:cs typeface="Verdana" pitchFamily="34" charset="0"/>
              </a:rPr>
              <a:t>class</a:t>
            </a:r>
          </a:p>
          <a:p>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e.g</a:t>
            </a:r>
            <a:r>
              <a:rPr lang="en-US" sz="1200" dirty="0" smtClean="0">
                <a:solidFill>
                  <a:srgbClr val="00B050"/>
                </a:solidFill>
                <a:latin typeface="Verdana" pitchFamily="34" charset="0"/>
                <a:ea typeface="Verdana" pitchFamily="34" charset="0"/>
                <a:cs typeface="Verdana" pitchFamily="34" charset="0"/>
              </a:rPr>
              <a:t>.</a:t>
            </a:r>
            <a:r>
              <a:rPr lang="en-US" sz="1200" dirty="0">
                <a:solidFill>
                  <a:srgbClr val="00B050"/>
                </a:solidFill>
              </a:rPr>
              <a:t> </a:t>
            </a:r>
            <a:r>
              <a:rPr lang="en-US" sz="1200" b="1" dirty="0">
                <a:solidFill>
                  <a:srgbClr val="00B050"/>
                </a:solidFill>
                <a:latin typeface="Verdana" pitchFamily="34" charset="0"/>
                <a:ea typeface="Verdana" pitchFamily="34" charset="0"/>
                <a:cs typeface="Verdana" pitchFamily="34" charset="0"/>
              </a:rPr>
              <a:t>Class.forName</a:t>
            </a:r>
            <a:r>
              <a:rPr lang="en-US" sz="1200" b="1" dirty="0" smtClean="0">
                <a:solidFill>
                  <a:srgbClr val="00B050"/>
                </a:solidFill>
                <a:latin typeface="Verdana" pitchFamily="34" charset="0"/>
                <a:ea typeface="Verdana" pitchFamily="34" charset="0"/>
                <a:cs typeface="Verdana" pitchFamily="34" charset="0"/>
              </a:rPr>
              <a:t>("</a:t>
            </a:r>
            <a:r>
              <a:rPr lang="en-US" sz="1200" b="1" dirty="0">
                <a:solidFill>
                  <a:srgbClr val="00B050"/>
                </a:solidFill>
                <a:latin typeface="Verdana" pitchFamily="34" charset="0"/>
                <a:ea typeface="Verdana" pitchFamily="34" charset="0"/>
                <a:cs typeface="Verdana" pitchFamily="34" charset="0"/>
              </a:rPr>
              <a:t>com.mysql.jdbc.Driver</a:t>
            </a:r>
            <a:r>
              <a:rPr lang="en-US" sz="1200" b="1" dirty="0" smtClean="0">
                <a:solidFill>
                  <a:srgbClr val="00B050"/>
                </a:solidFill>
                <a:latin typeface="Verdana" pitchFamily="34" charset="0"/>
                <a:ea typeface="Verdana" pitchFamily="34" charset="0"/>
                <a:cs typeface="Verdana" pitchFamily="34" charset="0"/>
              </a:rPr>
              <a:t>");//</a:t>
            </a:r>
            <a:r>
              <a:rPr lang="en-US" sz="1200" dirty="0" smtClean="0">
                <a:solidFill>
                  <a:srgbClr val="00B050"/>
                </a:solidFill>
                <a:latin typeface="Verdana" pitchFamily="34" charset="0"/>
                <a:ea typeface="Verdana" pitchFamily="34" charset="0"/>
                <a:cs typeface="Verdana" pitchFamily="34" charset="0"/>
              </a:rPr>
              <a:t>for MySQL DB</a:t>
            </a:r>
          </a:p>
          <a:p>
            <a:r>
              <a:rPr lang="en-US" sz="1200" dirty="0">
                <a:solidFill>
                  <a:srgbClr val="00B050"/>
                </a:solidFill>
                <a:latin typeface="Verdana" pitchFamily="34" charset="0"/>
                <a:ea typeface="Verdana" pitchFamily="34" charset="0"/>
                <a:cs typeface="Verdana" pitchFamily="34" charset="0"/>
              </a:rPr>
              <a:t> </a:t>
            </a:r>
            <a:r>
              <a:rPr lang="en-US" sz="1200" dirty="0" smtClean="0">
                <a:solidFill>
                  <a:srgbClr val="00B050"/>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Class.forName</a:t>
            </a:r>
            <a:r>
              <a:rPr lang="en-US" sz="1200" b="1" dirty="0">
                <a:solidFill>
                  <a:srgbClr val="00B050"/>
                </a:solidFill>
                <a:latin typeface="Verdana" pitchFamily="34" charset="0"/>
                <a:ea typeface="Verdana" pitchFamily="34" charset="0"/>
                <a:cs typeface="Verdana" pitchFamily="34" charset="0"/>
              </a:rPr>
              <a:t>("oracle.jdbc.driver.OracleDriver</a:t>
            </a:r>
            <a:r>
              <a:rPr lang="en-US" sz="1200" b="1" dirty="0" smtClean="0">
                <a:solidFill>
                  <a:srgbClr val="00B050"/>
                </a:solidFill>
                <a:latin typeface="Verdana" pitchFamily="34" charset="0"/>
                <a:ea typeface="Verdana" pitchFamily="34" charset="0"/>
                <a:cs typeface="Verdana" pitchFamily="34" charset="0"/>
              </a:rPr>
              <a:t>");//</a:t>
            </a:r>
            <a:r>
              <a:rPr lang="en-US" sz="1200" dirty="0" smtClean="0">
                <a:solidFill>
                  <a:srgbClr val="00B050"/>
                </a:solidFill>
                <a:latin typeface="Verdana" pitchFamily="34" charset="0"/>
                <a:ea typeface="Verdana" pitchFamily="34" charset="0"/>
                <a:cs typeface="Verdana" pitchFamily="34" charset="0"/>
              </a:rPr>
              <a:t>for Oracle DB</a:t>
            </a:r>
          </a:p>
          <a:p>
            <a:endParaRPr lang="en-US" sz="1200" dirty="0">
              <a:solidFill>
                <a:srgbClr val="00B050"/>
              </a:solidFill>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2. Create </a:t>
            </a:r>
            <a:r>
              <a:rPr lang="en-US" sz="1200" b="1" dirty="0">
                <a:latin typeface="Verdana" pitchFamily="34" charset="0"/>
                <a:ea typeface="Verdana" pitchFamily="34" charset="0"/>
                <a:cs typeface="Verdana" pitchFamily="34" charset="0"/>
              </a:rPr>
              <a:t>the connection </a:t>
            </a:r>
            <a:r>
              <a:rPr lang="en-US" sz="1200" b="1" dirty="0" smtClean="0">
                <a:latin typeface="Verdana" pitchFamily="34" charset="0"/>
                <a:ea typeface="Verdana" pitchFamily="34" charset="0"/>
                <a:cs typeface="Verdana" pitchFamily="34" charset="0"/>
              </a:rPr>
              <a:t>object:-</a:t>
            </a:r>
          </a:p>
          <a:p>
            <a:r>
              <a:rPr lang="en-US" sz="1200" dirty="0"/>
              <a:t>The </a:t>
            </a:r>
            <a:r>
              <a:rPr lang="en-US" sz="1200" dirty="0">
                <a:solidFill>
                  <a:srgbClr val="00B050"/>
                </a:solidFill>
              </a:rPr>
              <a:t>getConnection</a:t>
            </a:r>
            <a:r>
              <a:rPr lang="en-US" sz="1200" dirty="0"/>
              <a:t>() method of </a:t>
            </a:r>
            <a:r>
              <a:rPr lang="en-US" sz="1200" dirty="0">
                <a:solidFill>
                  <a:srgbClr val="00B050"/>
                </a:solidFill>
              </a:rPr>
              <a:t>DriverManager </a:t>
            </a:r>
            <a:r>
              <a:rPr lang="en-US" sz="1200" dirty="0"/>
              <a:t>class is used to establish connection with the database.</a:t>
            </a:r>
            <a:endParaRPr lang="en-US" sz="1200" b="1" dirty="0">
              <a:latin typeface="Verdana" pitchFamily="34" charset="0"/>
              <a:ea typeface="Verdana" pitchFamily="34" charset="0"/>
              <a:cs typeface="Verdana" pitchFamily="34" charset="0"/>
            </a:endParaRPr>
          </a:p>
          <a:p>
            <a:endParaRPr lang="en-US" sz="1000" b="1" dirty="0">
              <a:solidFill>
                <a:srgbClr val="00B050"/>
              </a:solidFill>
              <a:latin typeface="Verdana" pitchFamily="34" charset="0"/>
              <a:ea typeface="Verdana" pitchFamily="34" charset="0"/>
              <a:cs typeface="Verdana" pitchFamily="34" charset="0"/>
            </a:endParaRPr>
          </a:p>
          <a:p>
            <a:r>
              <a:rPr lang="en-US" sz="1100" b="1" dirty="0">
                <a:solidFill>
                  <a:srgbClr val="00B050"/>
                </a:solidFill>
                <a:latin typeface="Verdana" pitchFamily="34" charset="0"/>
                <a:ea typeface="Verdana" pitchFamily="34" charset="0"/>
                <a:cs typeface="Verdana" pitchFamily="34" charset="0"/>
              </a:rPr>
              <a:t>Co</a:t>
            </a:r>
            <a:r>
              <a:rPr lang="en-US" sz="1050" b="1" dirty="0">
                <a:solidFill>
                  <a:srgbClr val="00B050"/>
                </a:solidFill>
                <a:latin typeface="Verdana" pitchFamily="34" charset="0"/>
                <a:ea typeface="Verdana" pitchFamily="34" charset="0"/>
                <a:cs typeface="Verdana" pitchFamily="34" charset="0"/>
              </a:rPr>
              <a:t>nnection con=</a:t>
            </a:r>
            <a:r>
              <a:rPr lang="en-US" sz="1050" b="1" dirty="0" err="1">
                <a:solidFill>
                  <a:srgbClr val="00B050"/>
                </a:solidFill>
                <a:latin typeface="Verdana" pitchFamily="34" charset="0"/>
                <a:ea typeface="Verdana" pitchFamily="34" charset="0"/>
                <a:cs typeface="Verdana" pitchFamily="34" charset="0"/>
              </a:rPr>
              <a:t>DriverManager.getConnection</a:t>
            </a:r>
            <a:r>
              <a:rPr lang="en-US" sz="1050" b="1" dirty="0" smtClean="0">
                <a:solidFill>
                  <a:srgbClr val="00B050"/>
                </a:solidFill>
                <a:latin typeface="Verdana" pitchFamily="34" charset="0"/>
                <a:ea typeface="Verdana" pitchFamily="34" charset="0"/>
                <a:cs typeface="Verdana" pitchFamily="34" charset="0"/>
              </a:rPr>
              <a:t>("</a:t>
            </a:r>
            <a:r>
              <a:rPr lang="en-US" sz="1050" b="1" dirty="0" err="1">
                <a:solidFill>
                  <a:srgbClr val="00B050"/>
                </a:solidFill>
                <a:latin typeface="Verdana" pitchFamily="34" charset="0"/>
                <a:ea typeface="Verdana" pitchFamily="34" charset="0"/>
                <a:cs typeface="Verdana" pitchFamily="34" charset="0"/>
              </a:rPr>
              <a:t>jdbc:oracle:thin</a:t>
            </a:r>
            <a:r>
              <a:rPr lang="en-US" sz="1050" b="1" dirty="0">
                <a:solidFill>
                  <a:srgbClr val="00B050"/>
                </a:solidFill>
                <a:latin typeface="Verdana" pitchFamily="34" charset="0"/>
                <a:ea typeface="Verdana" pitchFamily="34" charset="0"/>
                <a:cs typeface="Verdana" pitchFamily="34" charset="0"/>
              </a:rPr>
              <a:t>:@localhost:1521:xe","system","password</a:t>
            </a:r>
            <a:r>
              <a:rPr lang="en-US" sz="1050" b="1" dirty="0" smtClean="0">
                <a:solidFill>
                  <a:srgbClr val="00B050"/>
                </a:solidFill>
                <a:latin typeface="Verdana" pitchFamily="34" charset="0"/>
                <a:ea typeface="Verdana" pitchFamily="34" charset="0"/>
                <a:cs typeface="Verdana" pitchFamily="34" charset="0"/>
              </a:rPr>
              <a:t>");</a:t>
            </a:r>
          </a:p>
          <a:p>
            <a:endParaRPr lang="en-US" sz="1050" b="1" dirty="0" smtClean="0">
              <a:solidFill>
                <a:srgbClr val="00B050"/>
              </a:solidFill>
              <a:latin typeface="Verdana" pitchFamily="34" charset="0"/>
              <a:ea typeface="Verdana" pitchFamily="34" charset="0"/>
              <a:cs typeface="Verdana" pitchFamily="34" charset="0"/>
            </a:endParaRPr>
          </a:p>
          <a:p>
            <a:r>
              <a:rPr lang="en-US" sz="1050" b="1" dirty="0" smtClean="0">
                <a:solidFill>
                  <a:srgbClr val="00B050"/>
                </a:solidFill>
                <a:latin typeface="Verdana" pitchFamily="34" charset="0"/>
                <a:ea typeface="Verdana" pitchFamily="34" charset="0"/>
                <a:cs typeface="Verdana" pitchFamily="34" charset="0"/>
              </a:rPr>
              <a:t>Connection con </a:t>
            </a:r>
            <a:r>
              <a:rPr lang="en-US" sz="1050" b="1" dirty="0">
                <a:solidFill>
                  <a:srgbClr val="00B050"/>
                </a:solidFill>
                <a:latin typeface="Verdana" pitchFamily="34" charset="0"/>
                <a:ea typeface="Verdana" pitchFamily="34" charset="0"/>
                <a:cs typeface="Verdana" pitchFamily="34" charset="0"/>
              </a:rPr>
              <a:t>= </a:t>
            </a:r>
            <a:r>
              <a:rPr lang="en-US" sz="1050" b="1" dirty="0" err="1">
                <a:solidFill>
                  <a:srgbClr val="00B050"/>
                </a:solidFill>
                <a:latin typeface="Verdana" pitchFamily="34" charset="0"/>
                <a:ea typeface="Verdana" pitchFamily="34" charset="0"/>
                <a:cs typeface="Verdana" pitchFamily="34" charset="0"/>
              </a:rPr>
              <a:t>DriverManager.</a:t>
            </a:r>
            <a:r>
              <a:rPr lang="en-US" sz="1050" b="1" i="1" dirty="0" err="1">
                <a:solidFill>
                  <a:srgbClr val="00B050"/>
                </a:solidFill>
                <a:latin typeface="Verdana" pitchFamily="34" charset="0"/>
                <a:ea typeface="Verdana" pitchFamily="34" charset="0"/>
                <a:cs typeface="Verdana" pitchFamily="34" charset="0"/>
              </a:rPr>
              <a:t>getConnection</a:t>
            </a:r>
            <a:r>
              <a:rPr lang="en-US" sz="1050" b="1" i="1" dirty="0">
                <a:solidFill>
                  <a:srgbClr val="00B050"/>
                </a:solidFill>
                <a:latin typeface="Verdana" pitchFamily="34" charset="0"/>
                <a:ea typeface="Verdana" pitchFamily="34" charset="0"/>
                <a:cs typeface="Verdana" pitchFamily="34" charset="0"/>
              </a:rPr>
              <a:t>("</a:t>
            </a:r>
            <a:r>
              <a:rPr lang="en-US" sz="1050" b="1" i="1" dirty="0" err="1">
                <a:solidFill>
                  <a:srgbClr val="00B050"/>
                </a:solidFill>
                <a:latin typeface="Verdana" pitchFamily="34" charset="0"/>
                <a:ea typeface="Verdana" pitchFamily="34" charset="0"/>
                <a:cs typeface="Verdana" pitchFamily="34" charset="0"/>
              </a:rPr>
              <a:t>jdbc:mysql</a:t>
            </a:r>
            <a:r>
              <a:rPr lang="en-US" sz="1050" b="1" i="1" dirty="0">
                <a:solidFill>
                  <a:srgbClr val="00B050"/>
                </a:solidFill>
                <a:latin typeface="Verdana" pitchFamily="34" charset="0"/>
                <a:ea typeface="Verdana" pitchFamily="34" charset="0"/>
                <a:cs typeface="Verdana" pitchFamily="34" charset="0"/>
              </a:rPr>
              <a:t>://</a:t>
            </a:r>
            <a:r>
              <a:rPr lang="en-US" sz="1050" b="1" i="1" dirty="0" err="1">
                <a:solidFill>
                  <a:srgbClr val="00B050"/>
                </a:solidFill>
                <a:latin typeface="Verdana" pitchFamily="34" charset="0"/>
                <a:ea typeface="Verdana" pitchFamily="34" charset="0"/>
                <a:cs typeface="Verdana" pitchFamily="34" charset="0"/>
              </a:rPr>
              <a:t>localhost</a:t>
            </a:r>
            <a:r>
              <a:rPr lang="en-US" sz="1050" b="1" i="1" dirty="0">
                <a:solidFill>
                  <a:srgbClr val="00B050"/>
                </a:solidFill>
                <a:latin typeface="Verdana" pitchFamily="34" charset="0"/>
                <a:ea typeface="Verdana" pitchFamily="34" charset="0"/>
                <a:cs typeface="Verdana" pitchFamily="34" charset="0"/>
              </a:rPr>
              <a:t>/</a:t>
            </a:r>
            <a:r>
              <a:rPr lang="en-US" sz="1050" b="1" i="1" dirty="0" err="1">
                <a:solidFill>
                  <a:srgbClr val="00B050"/>
                </a:solidFill>
                <a:latin typeface="Verdana" pitchFamily="34" charset="0"/>
                <a:ea typeface="Verdana" pitchFamily="34" charset="0"/>
                <a:cs typeface="Verdana" pitchFamily="34" charset="0"/>
              </a:rPr>
              <a:t>testdb</a:t>
            </a:r>
            <a:r>
              <a:rPr lang="en-US" sz="1050" b="1" i="1" dirty="0">
                <a:solidFill>
                  <a:srgbClr val="00B050"/>
                </a:solidFill>
                <a:latin typeface="Verdana" pitchFamily="34" charset="0"/>
                <a:ea typeface="Verdana" pitchFamily="34" charset="0"/>
                <a:cs typeface="Verdana" pitchFamily="34" charset="0"/>
              </a:rPr>
              <a:t>", "root", "System@1234</a:t>
            </a:r>
            <a:r>
              <a:rPr lang="en-US" sz="1050" b="1" i="1" dirty="0" smtClean="0">
                <a:solidFill>
                  <a:srgbClr val="00B050"/>
                </a:solidFill>
                <a:latin typeface="Verdana" pitchFamily="34" charset="0"/>
                <a:ea typeface="Verdana" pitchFamily="34" charset="0"/>
                <a:cs typeface="Verdana" pitchFamily="34" charset="0"/>
              </a:rPr>
              <a:t>");</a:t>
            </a:r>
            <a:endParaRPr lang="en-US" sz="1050" dirty="0" smtClean="0"/>
          </a:p>
          <a:p>
            <a:r>
              <a:rPr lang="en-US" sz="1400" b="1" dirty="0" smtClean="0"/>
              <a:t>3</a:t>
            </a:r>
            <a:r>
              <a:rPr lang="en-US" sz="2000" b="1" dirty="0" smtClean="0"/>
              <a:t>. </a:t>
            </a:r>
            <a:r>
              <a:rPr lang="en-US" sz="1200" b="1" dirty="0" smtClean="0">
                <a:latin typeface="Verdana" pitchFamily="34" charset="0"/>
                <a:ea typeface="Verdana" pitchFamily="34" charset="0"/>
                <a:cs typeface="Verdana" pitchFamily="34" charset="0"/>
              </a:rPr>
              <a:t>Create </a:t>
            </a:r>
            <a:r>
              <a:rPr lang="en-US" sz="1200" b="1" dirty="0">
                <a:latin typeface="Verdana" pitchFamily="34" charset="0"/>
                <a:ea typeface="Verdana" pitchFamily="34" charset="0"/>
                <a:cs typeface="Verdana" pitchFamily="34" charset="0"/>
              </a:rPr>
              <a:t>the Statement </a:t>
            </a:r>
            <a:r>
              <a:rPr lang="en-US" sz="1200" b="1" dirty="0" smtClean="0">
                <a:latin typeface="Verdana" pitchFamily="34" charset="0"/>
                <a:ea typeface="Verdana" pitchFamily="34" charset="0"/>
                <a:cs typeface="Verdana" pitchFamily="34" charset="0"/>
              </a:rPr>
              <a:t>object:-</a:t>
            </a:r>
          </a:p>
          <a:p>
            <a:r>
              <a:rPr lang="en-US" sz="1200" dirty="0"/>
              <a:t>The createStatement() method of Connection interface is used to create statement. The object of statement is responsible to execute queries with the </a:t>
            </a:r>
            <a:r>
              <a:rPr lang="en-US" sz="1200" dirty="0" smtClean="0"/>
              <a:t>database.</a:t>
            </a:r>
          </a:p>
          <a:p>
            <a:endParaRPr lang="en-US" sz="1200" dirty="0" smtClean="0"/>
          </a:p>
          <a:p>
            <a:r>
              <a:rPr lang="en-US" sz="1400" dirty="0">
                <a:solidFill>
                  <a:srgbClr val="00B050"/>
                </a:solidFill>
                <a:latin typeface="Verdana" pitchFamily="34" charset="0"/>
                <a:ea typeface="Verdana" pitchFamily="34" charset="0"/>
                <a:cs typeface="Verdana" pitchFamily="34" charset="0"/>
              </a:rPr>
              <a:t>Statement </a:t>
            </a:r>
            <a:r>
              <a:rPr lang="en-US" sz="1400" dirty="0" err="1">
                <a:solidFill>
                  <a:srgbClr val="00B050"/>
                </a:solidFill>
                <a:latin typeface="Verdana" pitchFamily="34" charset="0"/>
                <a:ea typeface="Verdana" pitchFamily="34" charset="0"/>
                <a:cs typeface="Verdana" pitchFamily="34" charset="0"/>
              </a:rPr>
              <a:t>stmt</a:t>
            </a:r>
            <a:r>
              <a:rPr lang="en-US" sz="1400" dirty="0">
                <a:solidFill>
                  <a:srgbClr val="00B050"/>
                </a:solidFill>
                <a:latin typeface="Verdana" pitchFamily="34" charset="0"/>
                <a:ea typeface="Verdana" pitchFamily="34" charset="0"/>
                <a:cs typeface="Verdana" pitchFamily="34" charset="0"/>
              </a:rPr>
              <a:t>=</a:t>
            </a:r>
            <a:r>
              <a:rPr lang="en-US" sz="1400" dirty="0" err="1">
                <a:solidFill>
                  <a:srgbClr val="00B050"/>
                </a:solidFill>
                <a:latin typeface="Verdana" pitchFamily="34" charset="0"/>
                <a:ea typeface="Verdana" pitchFamily="34" charset="0"/>
                <a:cs typeface="Verdana" pitchFamily="34" charset="0"/>
              </a:rPr>
              <a:t>con.createStatement</a:t>
            </a:r>
            <a:r>
              <a:rPr lang="en-US" sz="1400" dirty="0">
                <a:solidFill>
                  <a:srgbClr val="00B050"/>
                </a:solidFill>
                <a:latin typeface="Verdana" pitchFamily="34" charset="0"/>
                <a:ea typeface="Verdana" pitchFamily="34" charset="0"/>
                <a:cs typeface="Verdana" pitchFamily="34" charset="0"/>
              </a:rPr>
              <a:t>(); </a:t>
            </a:r>
          </a:p>
          <a:p>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8844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2000" dirty="0" smtClean="0">
                <a:latin typeface="Verdana" pitchFamily="34" charset="0"/>
                <a:ea typeface="Verdana" pitchFamily="34" charset="0"/>
                <a:cs typeface="Verdana" pitchFamily="34" charset="0"/>
              </a:rPr>
              <a:t>5 </a:t>
            </a:r>
            <a:r>
              <a:rPr lang="en-US" sz="2000" dirty="0">
                <a:latin typeface="Verdana" pitchFamily="34" charset="0"/>
                <a:ea typeface="Verdana" pitchFamily="34" charset="0"/>
                <a:cs typeface="Verdana" pitchFamily="34" charset="0"/>
              </a:rPr>
              <a:t>Steps to connect to the database in java</a:t>
            </a:r>
          </a:p>
        </p:txBody>
      </p:sp>
      <p:sp>
        <p:nvSpPr>
          <p:cNvPr id="8" name="TextBox 7"/>
          <p:cNvSpPr txBox="1"/>
          <p:nvPr/>
        </p:nvSpPr>
        <p:spPr>
          <a:xfrm>
            <a:off x="620110" y="1132489"/>
            <a:ext cx="8371490" cy="332398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4. Execute </a:t>
            </a:r>
            <a:r>
              <a:rPr lang="en-US" dirty="0"/>
              <a:t>the </a:t>
            </a:r>
            <a:r>
              <a:rPr lang="en-US" dirty="0" smtClean="0"/>
              <a:t>query:-</a:t>
            </a:r>
            <a:endParaRPr lang="en-US" dirty="0"/>
          </a:p>
          <a:p>
            <a:r>
              <a:rPr lang="en-US" sz="1100" dirty="0">
                <a:latin typeface="Verdana" pitchFamily="34" charset="0"/>
                <a:ea typeface="Verdana" pitchFamily="34" charset="0"/>
                <a:cs typeface="Verdana" pitchFamily="34" charset="0"/>
              </a:rPr>
              <a:t>The executeQuery() method of Statement interface is used to execute queries to the database. This method returns the object of ResultSet that can be used to get all the records of a table</a:t>
            </a:r>
            <a:r>
              <a:rPr lang="en-US" sz="1100" dirty="0" smtClean="0">
                <a:latin typeface="Verdana" pitchFamily="34" charset="0"/>
                <a:ea typeface="Verdana" pitchFamily="34" charset="0"/>
                <a:cs typeface="Verdana" pitchFamily="34" charset="0"/>
              </a:rPr>
              <a:t>.</a:t>
            </a:r>
          </a:p>
          <a:p>
            <a:endParaRPr lang="en-US" sz="1100" dirty="0">
              <a:latin typeface="Verdana" pitchFamily="34" charset="0"/>
              <a:ea typeface="Verdana" pitchFamily="34" charset="0"/>
              <a:cs typeface="Verdana" pitchFamily="34" charset="0"/>
            </a:endParaRPr>
          </a:p>
          <a:p>
            <a:r>
              <a:rPr lang="en-US" sz="1100" b="1" dirty="0">
                <a:solidFill>
                  <a:srgbClr val="00B050"/>
                </a:solidFill>
                <a:latin typeface="Verdana" pitchFamily="34" charset="0"/>
                <a:ea typeface="Verdana" pitchFamily="34" charset="0"/>
                <a:cs typeface="Verdana" pitchFamily="34" charset="0"/>
              </a:rPr>
              <a:t>ResultSet</a:t>
            </a:r>
            <a:r>
              <a:rPr lang="en-US" sz="1100" dirty="0">
                <a:solidFill>
                  <a:srgbClr val="00B050"/>
                </a:solidFill>
                <a:latin typeface="Verdana" pitchFamily="34" charset="0"/>
                <a:ea typeface="Verdana" pitchFamily="34" charset="0"/>
                <a:cs typeface="Verdana" pitchFamily="34" charset="0"/>
              </a:rPr>
              <a:t> </a:t>
            </a:r>
            <a:r>
              <a:rPr lang="en-US" sz="1100" dirty="0" err="1">
                <a:solidFill>
                  <a:srgbClr val="00B050"/>
                </a:solidFill>
                <a:latin typeface="Verdana" pitchFamily="34" charset="0"/>
                <a:ea typeface="Verdana" pitchFamily="34" charset="0"/>
                <a:cs typeface="Verdana" pitchFamily="34" charset="0"/>
              </a:rPr>
              <a:t>rs</a:t>
            </a:r>
            <a:r>
              <a:rPr lang="en-US" sz="1100" dirty="0">
                <a:solidFill>
                  <a:srgbClr val="00B050"/>
                </a:solidFill>
                <a:latin typeface="Verdana" pitchFamily="34" charset="0"/>
                <a:ea typeface="Verdana" pitchFamily="34" charset="0"/>
                <a:cs typeface="Verdana" pitchFamily="34" charset="0"/>
              </a:rPr>
              <a:t>=</a:t>
            </a:r>
            <a:r>
              <a:rPr lang="en-US" sz="1100" dirty="0" err="1">
                <a:solidFill>
                  <a:srgbClr val="00B050"/>
                </a:solidFill>
                <a:latin typeface="Verdana" pitchFamily="34" charset="0"/>
                <a:ea typeface="Verdana" pitchFamily="34" charset="0"/>
                <a:cs typeface="Verdana" pitchFamily="34" charset="0"/>
              </a:rPr>
              <a:t>stmt.executeQuery</a:t>
            </a:r>
            <a:r>
              <a:rPr lang="en-US" sz="1100" dirty="0">
                <a:solidFill>
                  <a:srgbClr val="00B050"/>
                </a:solidFill>
                <a:latin typeface="Verdana" pitchFamily="34" charset="0"/>
                <a:ea typeface="Verdana" pitchFamily="34" charset="0"/>
                <a:cs typeface="Verdana" pitchFamily="34" charset="0"/>
              </a:rPr>
              <a:t>("select * from </a:t>
            </a:r>
            <a:r>
              <a:rPr lang="en-US" sz="1100" dirty="0" err="1">
                <a:solidFill>
                  <a:srgbClr val="00B050"/>
                </a:solidFill>
                <a:latin typeface="Verdana" pitchFamily="34" charset="0"/>
                <a:ea typeface="Verdana" pitchFamily="34" charset="0"/>
                <a:cs typeface="Verdana" pitchFamily="34" charset="0"/>
              </a:rPr>
              <a:t>emp</a:t>
            </a:r>
            <a:r>
              <a:rPr lang="en-US" sz="1100" dirty="0">
                <a:solidFill>
                  <a:srgbClr val="00B050"/>
                </a:solidFill>
                <a:latin typeface="Verdana" pitchFamily="34" charset="0"/>
                <a:ea typeface="Verdana" pitchFamily="34" charset="0"/>
                <a:cs typeface="Verdana" pitchFamily="34" charset="0"/>
              </a:rPr>
              <a:t>");  </a:t>
            </a:r>
          </a:p>
          <a:p>
            <a:r>
              <a:rPr lang="en-US" sz="1100" dirty="0">
                <a:solidFill>
                  <a:srgbClr val="00B050"/>
                </a:solidFill>
                <a:latin typeface="Verdana" pitchFamily="34" charset="0"/>
                <a:ea typeface="Verdana" pitchFamily="34" charset="0"/>
                <a:cs typeface="Verdana" pitchFamily="34" charset="0"/>
              </a:rPr>
              <a:t>  </a:t>
            </a:r>
          </a:p>
          <a:p>
            <a:r>
              <a:rPr lang="en-US" sz="1100" b="1" dirty="0">
                <a:solidFill>
                  <a:srgbClr val="00B050"/>
                </a:solidFill>
                <a:latin typeface="Verdana" pitchFamily="34" charset="0"/>
                <a:ea typeface="Verdana" pitchFamily="34" charset="0"/>
                <a:cs typeface="Verdana" pitchFamily="34" charset="0"/>
              </a:rPr>
              <a:t>while</a:t>
            </a:r>
            <a:r>
              <a:rPr lang="en-US" sz="1100" dirty="0">
                <a:solidFill>
                  <a:srgbClr val="00B050"/>
                </a:solidFill>
                <a:latin typeface="Verdana" pitchFamily="34" charset="0"/>
                <a:ea typeface="Verdana" pitchFamily="34" charset="0"/>
                <a:cs typeface="Verdana" pitchFamily="34" charset="0"/>
              </a:rPr>
              <a:t>(</a:t>
            </a:r>
            <a:r>
              <a:rPr lang="en-US" sz="1100" dirty="0" err="1">
                <a:solidFill>
                  <a:srgbClr val="00B050"/>
                </a:solidFill>
                <a:latin typeface="Verdana" pitchFamily="34" charset="0"/>
                <a:ea typeface="Verdana" pitchFamily="34" charset="0"/>
                <a:cs typeface="Verdana" pitchFamily="34" charset="0"/>
              </a:rPr>
              <a:t>rs.next</a:t>
            </a:r>
            <a:r>
              <a:rPr lang="en-US" sz="1100" dirty="0">
                <a:solidFill>
                  <a:srgbClr val="00B050"/>
                </a:solidFill>
                <a:latin typeface="Verdana" pitchFamily="34" charset="0"/>
                <a:ea typeface="Verdana" pitchFamily="34" charset="0"/>
                <a:cs typeface="Verdana" pitchFamily="34" charset="0"/>
              </a:rPr>
              <a:t>()){  </a:t>
            </a:r>
          </a:p>
          <a:p>
            <a:r>
              <a:rPr lang="en-US" sz="1100" dirty="0">
                <a:solidFill>
                  <a:srgbClr val="00B050"/>
                </a:solidFill>
                <a:latin typeface="Verdana" pitchFamily="34" charset="0"/>
                <a:ea typeface="Verdana" pitchFamily="34" charset="0"/>
                <a:cs typeface="Verdana" pitchFamily="34" charset="0"/>
              </a:rPr>
              <a:t>System.out.println(</a:t>
            </a:r>
            <a:r>
              <a:rPr lang="en-US" sz="1100" dirty="0" err="1">
                <a:solidFill>
                  <a:srgbClr val="00B050"/>
                </a:solidFill>
                <a:latin typeface="Verdana" pitchFamily="34" charset="0"/>
                <a:ea typeface="Verdana" pitchFamily="34" charset="0"/>
                <a:cs typeface="Verdana" pitchFamily="34" charset="0"/>
              </a:rPr>
              <a:t>rs.getInt</a:t>
            </a:r>
            <a:r>
              <a:rPr lang="en-US" sz="1100" dirty="0">
                <a:solidFill>
                  <a:srgbClr val="00B050"/>
                </a:solidFill>
                <a:latin typeface="Verdana" pitchFamily="34" charset="0"/>
                <a:ea typeface="Verdana" pitchFamily="34" charset="0"/>
                <a:cs typeface="Verdana" pitchFamily="34" charset="0"/>
              </a:rPr>
              <a:t>(1)+" "+</a:t>
            </a:r>
            <a:r>
              <a:rPr lang="en-US" sz="1100" dirty="0" err="1">
                <a:solidFill>
                  <a:srgbClr val="00B050"/>
                </a:solidFill>
                <a:latin typeface="Verdana" pitchFamily="34" charset="0"/>
                <a:ea typeface="Verdana" pitchFamily="34" charset="0"/>
                <a:cs typeface="Verdana" pitchFamily="34" charset="0"/>
              </a:rPr>
              <a:t>rs.getString</a:t>
            </a:r>
            <a:r>
              <a:rPr lang="en-US" sz="1100" dirty="0">
                <a:solidFill>
                  <a:srgbClr val="00B050"/>
                </a:solidFill>
                <a:latin typeface="Verdana" pitchFamily="34" charset="0"/>
                <a:ea typeface="Verdana" pitchFamily="34" charset="0"/>
                <a:cs typeface="Verdana" pitchFamily="34" charset="0"/>
              </a:rPr>
              <a:t>(2));  </a:t>
            </a:r>
          </a:p>
          <a:p>
            <a:r>
              <a:rPr lang="en-US" sz="1100" dirty="0">
                <a:solidFill>
                  <a:srgbClr val="00B050"/>
                </a:solidFill>
                <a:latin typeface="Verdana" pitchFamily="34" charset="0"/>
                <a:ea typeface="Verdana" pitchFamily="34" charset="0"/>
                <a:cs typeface="Verdana" pitchFamily="34" charset="0"/>
              </a:rPr>
              <a:t>}</a:t>
            </a:r>
          </a:p>
          <a:p>
            <a:endParaRPr lang="en-US" sz="1100" dirty="0" smtClean="0">
              <a:latin typeface="Verdana" pitchFamily="34" charset="0"/>
              <a:ea typeface="Verdana" pitchFamily="34" charset="0"/>
              <a:cs typeface="Verdana" pitchFamily="34" charset="0"/>
            </a:endParaRPr>
          </a:p>
          <a:p>
            <a:r>
              <a:rPr lang="en-US" sz="1100" b="1" dirty="0"/>
              <a:t> </a:t>
            </a:r>
            <a:r>
              <a:rPr lang="en-US" sz="1200" b="1" dirty="0" smtClean="0">
                <a:latin typeface="Verdana" pitchFamily="34" charset="0"/>
                <a:ea typeface="Verdana" pitchFamily="34" charset="0"/>
                <a:cs typeface="Verdana" pitchFamily="34" charset="0"/>
              </a:rPr>
              <a:t>5. </a:t>
            </a:r>
            <a:r>
              <a:rPr lang="en-US" sz="1600" dirty="0" smtClean="0">
                <a:latin typeface="Verdana" pitchFamily="34" charset="0"/>
                <a:ea typeface="Verdana" pitchFamily="34" charset="0"/>
                <a:cs typeface="Verdana" pitchFamily="34" charset="0"/>
              </a:rPr>
              <a:t>Close </a:t>
            </a:r>
            <a:r>
              <a:rPr lang="en-US" sz="1600" dirty="0">
                <a:latin typeface="Verdana" pitchFamily="34" charset="0"/>
                <a:ea typeface="Verdana" pitchFamily="34" charset="0"/>
                <a:cs typeface="Verdana" pitchFamily="34" charset="0"/>
              </a:rPr>
              <a:t>the connection </a:t>
            </a:r>
            <a:r>
              <a:rPr lang="en-US" sz="1600" dirty="0" smtClean="0">
                <a:latin typeface="Verdana" pitchFamily="34" charset="0"/>
                <a:ea typeface="Verdana" pitchFamily="34" charset="0"/>
                <a:cs typeface="Verdana" pitchFamily="34" charset="0"/>
              </a:rPr>
              <a:t>object:-</a:t>
            </a:r>
            <a:endParaRPr lang="en-US" sz="1600" dirty="0">
              <a:latin typeface="Verdana" pitchFamily="34" charset="0"/>
              <a:ea typeface="Verdana" pitchFamily="34" charset="0"/>
              <a:cs typeface="Verdana" pitchFamily="34" charset="0"/>
            </a:endParaRPr>
          </a:p>
          <a:p>
            <a:endParaRPr lang="en-US" sz="1100" dirty="0">
              <a:latin typeface="Verdana" pitchFamily="34" charset="0"/>
              <a:ea typeface="Verdana" pitchFamily="34" charset="0"/>
              <a:cs typeface="Verdana" pitchFamily="34" charset="0"/>
            </a:endParaRPr>
          </a:p>
          <a:p>
            <a:r>
              <a:rPr lang="en-US" sz="1200" dirty="0">
                <a:latin typeface="Verdana" pitchFamily="34" charset="0"/>
                <a:ea typeface="Verdana" pitchFamily="34" charset="0"/>
                <a:cs typeface="Verdana" pitchFamily="34" charset="0"/>
              </a:rPr>
              <a:t>By closing connection object statement and ResultSet will be closed automatically. The close() method of Connection interface is used to close the </a:t>
            </a:r>
            <a:r>
              <a:rPr lang="en-US" sz="1200" dirty="0" smtClean="0">
                <a:latin typeface="Verdana" pitchFamily="34" charset="0"/>
                <a:ea typeface="Verdana" pitchFamily="34" charset="0"/>
                <a:cs typeface="Verdana" pitchFamily="34" charset="0"/>
              </a:rPr>
              <a:t>connection.</a:t>
            </a:r>
          </a:p>
          <a:p>
            <a:endParaRPr lang="en-US" sz="1200" dirty="0">
              <a:latin typeface="Verdana" pitchFamily="34" charset="0"/>
              <a:ea typeface="Verdana" pitchFamily="34" charset="0"/>
              <a:cs typeface="Verdana" pitchFamily="34" charset="0"/>
            </a:endParaRPr>
          </a:p>
          <a:p>
            <a:r>
              <a:rPr lang="en-US" sz="1400" b="1" dirty="0" err="1">
                <a:solidFill>
                  <a:srgbClr val="00B050"/>
                </a:solidFill>
              </a:rPr>
              <a:t>con.close</a:t>
            </a:r>
            <a:r>
              <a:rPr lang="en-US" sz="1400" b="1" dirty="0">
                <a:solidFill>
                  <a:srgbClr val="00B050"/>
                </a:solidFill>
              </a:rPr>
              <a:t>();  </a:t>
            </a:r>
          </a:p>
          <a:p>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87233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400" dirty="0">
                <a:latin typeface="Verdana" pitchFamily="34" charset="0"/>
                <a:ea typeface="Verdana" pitchFamily="34" charset="0"/>
                <a:cs typeface="Verdana" pitchFamily="34" charset="0"/>
              </a:rPr>
              <a:t>Example to Connect Java Application with </a:t>
            </a:r>
            <a:r>
              <a:rPr lang="en-US" sz="1400" dirty="0" smtClean="0">
                <a:latin typeface="Verdana" pitchFamily="34" charset="0"/>
                <a:ea typeface="Verdana" pitchFamily="34" charset="0"/>
                <a:cs typeface="Verdana" pitchFamily="34" charset="0"/>
              </a:rPr>
              <a:t>MySQL database</a:t>
            </a:r>
            <a:endParaRPr lang="en-US" sz="1400" dirty="0">
              <a:latin typeface="Verdana" pitchFamily="34" charset="0"/>
              <a:ea typeface="Verdana" pitchFamily="34" charset="0"/>
              <a:cs typeface="Verdana" pitchFamily="34" charset="0"/>
            </a:endParaRPr>
          </a:p>
        </p:txBody>
      </p:sp>
      <p:sp>
        <p:nvSpPr>
          <p:cNvPr id="8" name="TextBox 7"/>
          <p:cNvSpPr txBox="1"/>
          <p:nvPr/>
        </p:nvSpPr>
        <p:spPr>
          <a:xfrm>
            <a:off x="152400" y="1132489"/>
            <a:ext cx="8839200" cy="507831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a:latin typeface="Verdana" pitchFamily="34" charset="0"/>
                <a:ea typeface="Verdana" pitchFamily="34" charset="0"/>
                <a:cs typeface="Verdana" pitchFamily="34" charset="0"/>
              </a:rPr>
              <a:t>import</a:t>
            </a:r>
            <a:r>
              <a:rPr lang="en-US" sz="1200" dirty="0">
                <a:latin typeface="Verdana" pitchFamily="34" charset="0"/>
                <a:ea typeface="Verdana" pitchFamily="34" charset="0"/>
                <a:cs typeface="Verdana" pitchFamily="34" charset="0"/>
              </a:rPr>
              <a:t> </a:t>
            </a:r>
            <a:r>
              <a:rPr lang="en-US" sz="1200" dirty="0" err="1">
                <a:latin typeface="Verdana" pitchFamily="34" charset="0"/>
                <a:ea typeface="Verdana" pitchFamily="34" charset="0"/>
                <a:cs typeface="Verdana" pitchFamily="34" charset="0"/>
              </a:rPr>
              <a:t>java.sql</a:t>
            </a:r>
            <a:r>
              <a:rPr lang="en-US" sz="1200" dirty="0">
                <a:latin typeface="Verdana" pitchFamily="34" charset="0"/>
                <a:ea typeface="Verdana" pitchFamily="34" charset="0"/>
                <a:cs typeface="Verdana" pitchFamily="34" charset="0"/>
              </a:rPr>
              <a:t>.*;  </a:t>
            </a:r>
          </a:p>
          <a:p>
            <a:r>
              <a:rPr lang="en-US" sz="1200" b="1" dirty="0">
                <a:latin typeface="Verdana" pitchFamily="34" charset="0"/>
                <a:ea typeface="Verdana" pitchFamily="34" charset="0"/>
                <a:cs typeface="Verdana" pitchFamily="34" charset="0"/>
              </a:rPr>
              <a:t>class</a:t>
            </a:r>
            <a:r>
              <a:rPr lang="en-US" sz="1200" dirty="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MYSQLConn</a:t>
            </a:r>
            <a:r>
              <a:rPr lang="en-US" sz="1200" dirty="0" smtClean="0">
                <a:latin typeface="Verdana" pitchFamily="34" charset="0"/>
                <a:ea typeface="Verdana" pitchFamily="34" charset="0"/>
                <a:cs typeface="Verdana" pitchFamily="34" charset="0"/>
              </a:rPr>
              <a:t>{</a:t>
            </a:r>
            <a:r>
              <a:rPr lang="en-US" sz="1200" dirty="0">
                <a:latin typeface="Verdana" pitchFamily="34" charset="0"/>
                <a:ea typeface="Verdana" pitchFamily="34" charset="0"/>
                <a:cs typeface="Verdana" pitchFamily="34" charset="0"/>
              </a:rPr>
              <a:t>  </a:t>
            </a:r>
          </a:p>
          <a:p>
            <a:r>
              <a:rPr lang="en-US" sz="1200" b="1" dirty="0">
                <a:latin typeface="Verdana" pitchFamily="34" charset="0"/>
                <a:ea typeface="Verdana" pitchFamily="34" charset="0"/>
                <a:cs typeface="Verdana" pitchFamily="34" charset="0"/>
              </a:rPr>
              <a:t>public</a:t>
            </a:r>
            <a:r>
              <a:rPr lang="en-US" sz="1200" dirty="0">
                <a:latin typeface="Verdana" pitchFamily="34" charset="0"/>
                <a:ea typeface="Verdana" pitchFamily="34" charset="0"/>
                <a:cs typeface="Verdana" pitchFamily="34" charset="0"/>
              </a:rPr>
              <a:t> </a:t>
            </a:r>
            <a:r>
              <a:rPr lang="en-US" sz="1200" b="1" dirty="0">
                <a:latin typeface="Verdana" pitchFamily="34" charset="0"/>
                <a:ea typeface="Verdana" pitchFamily="34" charset="0"/>
                <a:cs typeface="Verdana" pitchFamily="34" charset="0"/>
              </a:rPr>
              <a:t>static</a:t>
            </a:r>
            <a:r>
              <a:rPr lang="en-US" sz="1200" dirty="0">
                <a:latin typeface="Verdana" pitchFamily="34" charset="0"/>
                <a:ea typeface="Verdana" pitchFamily="34" charset="0"/>
                <a:cs typeface="Verdana" pitchFamily="34" charset="0"/>
              </a:rPr>
              <a:t> </a:t>
            </a:r>
            <a:r>
              <a:rPr lang="en-US" sz="1200" b="1" dirty="0">
                <a:latin typeface="Verdana" pitchFamily="34" charset="0"/>
                <a:ea typeface="Verdana" pitchFamily="34" charset="0"/>
                <a:cs typeface="Verdana" pitchFamily="34" charset="0"/>
              </a:rPr>
              <a:t>void</a:t>
            </a:r>
            <a:r>
              <a:rPr lang="en-US" sz="1200" dirty="0">
                <a:latin typeface="Verdana" pitchFamily="34" charset="0"/>
                <a:ea typeface="Verdana" pitchFamily="34" charset="0"/>
                <a:cs typeface="Verdana" pitchFamily="34" charset="0"/>
              </a:rPr>
              <a:t> main(String args[]){  </a:t>
            </a:r>
          </a:p>
          <a:p>
            <a:r>
              <a:rPr lang="en-US" sz="1200" b="1" dirty="0">
                <a:latin typeface="Verdana" pitchFamily="34" charset="0"/>
                <a:ea typeface="Verdana" pitchFamily="34" charset="0"/>
                <a:cs typeface="Verdana" pitchFamily="34" charset="0"/>
              </a:rPr>
              <a:t>try</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//step1 load the driver class  </a:t>
            </a:r>
          </a:p>
          <a:p>
            <a:r>
              <a:rPr lang="en-US" sz="1200" dirty="0">
                <a:solidFill>
                  <a:srgbClr val="00B050"/>
                </a:solidFill>
                <a:latin typeface="Verdana" pitchFamily="34" charset="0"/>
                <a:ea typeface="Verdana" pitchFamily="34" charset="0"/>
                <a:cs typeface="Verdana" pitchFamily="34" charset="0"/>
              </a:rPr>
              <a:t>Class.forName</a:t>
            </a:r>
            <a:r>
              <a:rPr lang="en-US" sz="1200" dirty="0" smtClean="0">
                <a:solidFill>
                  <a:srgbClr val="00B050"/>
                </a:solidFill>
                <a:latin typeface="Verdana" pitchFamily="34" charset="0"/>
                <a:ea typeface="Verdana" pitchFamily="34" charset="0"/>
                <a:cs typeface="Verdana" pitchFamily="34" charset="0"/>
              </a:rPr>
              <a:t>("</a:t>
            </a:r>
            <a:r>
              <a:rPr lang="en-US" sz="1200" dirty="0">
                <a:solidFill>
                  <a:srgbClr val="00B050"/>
                </a:solidFill>
              </a:rPr>
              <a:t>com.mysql.jdbc.Driver</a:t>
            </a:r>
            <a:r>
              <a:rPr lang="en-US" sz="1200" dirty="0" smtClean="0">
                <a:solidFill>
                  <a:srgbClr val="00B050"/>
                </a:solidFill>
                <a:latin typeface="Verdana" pitchFamily="34" charset="0"/>
                <a:ea typeface="Verdana" pitchFamily="34" charset="0"/>
                <a:cs typeface="Verdana" pitchFamily="34" charset="0"/>
              </a:rPr>
              <a:t>");</a:t>
            </a:r>
            <a:r>
              <a:rPr lang="en-US" sz="1200" dirty="0">
                <a:solidFill>
                  <a:srgbClr val="00B050"/>
                </a:solidFill>
                <a:latin typeface="Verdana" pitchFamily="34" charset="0"/>
                <a:ea typeface="Verdana" pitchFamily="34" charset="0"/>
                <a:cs typeface="Verdana" pitchFamily="34" charset="0"/>
              </a:rPr>
              <a:t> </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//step2 create  the connection object  </a:t>
            </a:r>
          </a:p>
          <a:p>
            <a:r>
              <a:rPr lang="en-US" sz="1200" dirty="0">
                <a:solidFill>
                  <a:srgbClr val="00B050"/>
                </a:solidFill>
                <a:latin typeface="Verdana" pitchFamily="34" charset="0"/>
                <a:ea typeface="Verdana" pitchFamily="34" charset="0"/>
                <a:cs typeface="Verdana" pitchFamily="34" charset="0"/>
              </a:rPr>
              <a:t>Connection con=</a:t>
            </a:r>
            <a:r>
              <a:rPr lang="en-US" sz="1200" dirty="0" err="1">
                <a:solidFill>
                  <a:srgbClr val="00B050"/>
                </a:solidFill>
                <a:latin typeface="Verdana" pitchFamily="34" charset="0"/>
                <a:ea typeface="Verdana" pitchFamily="34" charset="0"/>
                <a:cs typeface="Verdana" pitchFamily="34" charset="0"/>
              </a:rPr>
              <a:t>DriverManager.getConnection</a:t>
            </a:r>
            <a:r>
              <a:rPr lang="en-US" sz="1200" dirty="0" smtClean="0">
                <a:solidFill>
                  <a:srgbClr val="00B050"/>
                </a:solidFill>
                <a:latin typeface="Verdana" pitchFamily="34" charset="0"/>
                <a:ea typeface="Verdana" pitchFamily="34" charset="0"/>
                <a:cs typeface="Verdana" pitchFamily="34" charset="0"/>
              </a:rPr>
              <a:t>("</a:t>
            </a:r>
            <a:r>
              <a:rPr lang="en-US" sz="1200" dirty="0" err="1">
                <a:solidFill>
                  <a:srgbClr val="00B050"/>
                </a:solidFill>
              </a:rPr>
              <a:t>jdbc:mysql</a:t>
            </a:r>
            <a:r>
              <a:rPr lang="en-US" sz="1200" dirty="0">
                <a:solidFill>
                  <a:srgbClr val="00B050"/>
                </a:solidFill>
              </a:rPr>
              <a:t>://</a:t>
            </a:r>
            <a:r>
              <a:rPr lang="en-US" sz="1200" dirty="0" err="1">
                <a:solidFill>
                  <a:srgbClr val="00B050"/>
                </a:solidFill>
              </a:rPr>
              <a:t>localhost</a:t>
            </a:r>
            <a:r>
              <a:rPr lang="en-US" sz="1200" dirty="0">
                <a:solidFill>
                  <a:srgbClr val="00B050"/>
                </a:solidFill>
              </a:rPr>
              <a:t>/</a:t>
            </a:r>
            <a:r>
              <a:rPr lang="en-US" sz="1200" dirty="0" err="1">
                <a:solidFill>
                  <a:srgbClr val="00B050"/>
                </a:solidFill>
              </a:rPr>
              <a:t>testdb</a:t>
            </a:r>
            <a:r>
              <a:rPr lang="en-US" sz="1200" dirty="0">
                <a:solidFill>
                  <a:srgbClr val="00B050"/>
                </a:solidFill>
              </a:rPr>
              <a:t>", "root", "System@1234</a:t>
            </a:r>
            <a:r>
              <a:rPr lang="en-US" sz="1200" dirty="0" smtClean="0">
                <a:solidFill>
                  <a:srgbClr val="00B050"/>
                </a:solidFill>
                <a:latin typeface="Verdana" pitchFamily="34" charset="0"/>
                <a:ea typeface="Verdana" pitchFamily="34" charset="0"/>
                <a:cs typeface="Verdana" pitchFamily="34" charset="0"/>
              </a:rPr>
              <a:t>");</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//step3 create the statement object  </a:t>
            </a:r>
          </a:p>
          <a:p>
            <a:r>
              <a:rPr lang="en-US" sz="1200" dirty="0">
                <a:solidFill>
                  <a:srgbClr val="00B050"/>
                </a:solidFill>
                <a:latin typeface="Verdana" pitchFamily="34" charset="0"/>
                <a:ea typeface="Verdana" pitchFamily="34" charset="0"/>
                <a:cs typeface="Verdana" pitchFamily="34" charset="0"/>
              </a:rPr>
              <a:t>Statement </a:t>
            </a:r>
            <a:r>
              <a:rPr lang="en-US" sz="1200" dirty="0" err="1">
                <a:solidFill>
                  <a:srgbClr val="00B050"/>
                </a:solidFill>
                <a:latin typeface="Verdana" pitchFamily="34" charset="0"/>
                <a:ea typeface="Verdana" pitchFamily="34" charset="0"/>
                <a:cs typeface="Verdana" pitchFamily="34" charset="0"/>
              </a:rPr>
              <a:t>stmt</a:t>
            </a:r>
            <a:r>
              <a:rPr lang="en-US" sz="1200" dirty="0">
                <a:solidFill>
                  <a:srgbClr val="00B050"/>
                </a:solidFill>
                <a:latin typeface="Verdana" pitchFamily="34" charset="0"/>
                <a:ea typeface="Verdana" pitchFamily="34" charset="0"/>
                <a:cs typeface="Verdana" pitchFamily="34" charset="0"/>
              </a:rPr>
              <a:t>=</a:t>
            </a:r>
            <a:r>
              <a:rPr lang="en-US" sz="1200" dirty="0" err="1">
                <a:solidFill>
                  <a:srgbClr val="00B050"/>
                </a:solidFill>
                <a:latin typeface="Verdana" pitchFamily="34" charset="0"/>
                <a:ea typeface="Verdana" pitchFamily="34" charset="0"/>
                <a:cs typeface="Verdana" pitchFamily="34" charset="0"/>
              </a:rPr>
              <a:t>con.createStatement</a:t>
            </a:r>
            <a:r>
              <a:rPr lang="en-US" sz="1200" dirty="0">
                <a:solidFill>
                  <a:srgbClr val="00B050"/>
                </a:solidFill>
                <a:latin typeface="Verdana" pitchFamily="34" charset="0"/>
                <a:ea typeface="Verdana" pitchFamily="34" charset="0"/>
                <a:cs typeface="Verdana" pitchFamily="34" charset="0"/>
              </a:rPr>
              <a:t>();</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//step4 execute query  </a:t>
            </a:r>
          </a:p>
          <a:p>
            <a:r>
              <a:rPr lang="en-US" sz="1200" dirty="0">
                <a:solidFill>
                  <a:srgbClr val="00B050"/>
                </a:solidFill>
                <a:latin typeface="Verdana" pitchFamily="34" charset="0"/>
                <a:ea typeface="Verdana" pitchFamily="34" charset="0"/>
                <a:cs typeface="Verdana" pitchFamily="34" charset="0"/>
              </a:rPr>
              <a:t>ResultSet </a:t>
            </a:r>
            <a:r>
              <a:rPr lang="en-US" sz="1200" dirty="0" err="1">
                <a:solidFill>
                  <a:srgbClr val="00B050"/>
                </a:solidFill>
                <a:latin typeface="Verdana" pitchFamily="34" charset="0"/>
                <a:ea typeface="Verdana" pitchFamily="34" charset="0"/>
                <a:cs typeface="Verdana" pitchFamily="34" charset="0"/>
              </a:rPr>
              <a:t>rs</a:t>
            </a:r>
            <a:r>
              <a:rPr lang="en-US" sz="1200" dirty="0">
                <a:solidFill>
                  <a:srgbClr val="00B050"/>
                </a:solidFill>
                <a:latin typeface="Verdana" pitchFamily="34" charset="0"/>
                <a:ea typeface="Verdana" pitchFamily="34" charset="0"/>
                <a:cs typeface="Verdana" pitchFamily="34" charset="0"/>
              </a:rPr>
              <a:t>=</a:t>
            </a:r>
            <a:r>
              <a:rPr lang="en-US" sz="1200" dirty="0" err="1">
                <a:solidFill>
                  <a:srgbClr val="00B050"/>
                </a:solidFill>
                <a:latin typeface="Verdana" pitchFamily="34" charset="0"/>
                <a:ea typeface="Verdana" pitchFamily="34" charset="0"/>
                <a:cs typeface="Verdana" pitchFamily="34" charset="0"/>
              </a:rPr>
              <a:t>stmt.executeQuery</a:t>
            </a:r>
            <a:r>
              <a:rPr lang="en-US" sz="1200" dirty="0">
                <a:solidFill>
                  <a:srgbClr val="00B050"/>
                </a:solidFill>
                <a:latin typeface="Verdana" pitchFamily="34" charset="0"/>
                <a:ea typeface="Verdana" pitchFamily="34" charset="0"/>
                <a:cs typeface="Verdana" pitchFamily="34" charset="0"/>
              </a:rPr>
              <a:t>("select * from </a:t>
            </a:r>
            <a:r>
              <a:rPr lang="en-US" sz="1200" dirty="0" err="1">
                <a:solidFill>
                  <a:srgbClr val="00B050"/>
                </a:solidFill>
                <a:latin typeface="Verdana" pitchFamily="34" charset="0"/>
                <a:ea typeface="Verdana" pitchFamily="34" charset="0"/>
                <a:cs typeface="Verdana" pitchFamily="34" charset="0"/>
              </a:rPr>
              <a:t>emp</a:t>
            </a:r>
            <a:r>
              <a:rPr lang="en-US" sz="1200" dirty="0">
                <a:solidFill>
                  <a:srgbClr val="00B050"/>
                </a:solidFill>
                <a:latin typeface="Verdana" pitchFamily="34" charset="0"/>
                <a:ea typeface="Verdana" pitchFamily="34" charset="0"/>
                <a:cs typeface="Verdana" pitchFamily="34" charset="0"/>
              </a:rPr>
              <a:t>");</a:t>
            </a:r>
            <a:r>
              <a:rPr lang="en-US" sz="1200" dirty="0">
                <a:latin typeface="Verdana" pitchFamily="34" charset="0"/>
                <a:ea typeface="Verdana" pitchFamily="34" charset="0"/>
                <a:cs typeface="Verdana" pitchFamily="34" charset="0"/>
              </a:rPr>
              <a:t>  </a:t>
            </a:r>
          </a:p>
          <a:p>
            <a:r>
              <a:rPr lang="en-US" sz="1200" b="1" dirty="0">
                <a:latin typeface="Verdana" pitchFamily="34" charset="0"/>
                <a:ea typeface="Verdana" pitchFamily="34" charset="0"/>
                <a:cs typeface="Verdana" pitchFamily="34" charset="0"/>
              </a:rPr>
              <a:t>while</a:t>
            </a:r>
            <a:r>
              <a:rPr lang="en-US" sz="1200" dirty="0">
                <a:latin typeface="Verdana" pitchFamily="34" charset="0"/>
                <a:ea typeface="Verdana" pitchFamily="34" charset="0"/>
                <a:cs typeface="Verdana" pitchFamily="34" charset="0"/>
              </a:rPr>
              <a:t>(</a:t>
            </a:r>
            <a:r>
              <a:rPr lang="en-US" sz="1200" dirty="0" err="1">
                <a:latin typeface="Verdana" pitchFamily="34" charset="0"/>
                <a:ea typeface="Verdana" pitchFamily="34" charset="0"/>
                <a:cs typeface="Verdana" pitchFamily="34" charset="0"/>
              </a:rPr>
              <a:t>rs.next</a:t>
            </a:r>
            <a:r>
              <a:rPr lang="en-US" sz="1200" dirty="0">
                <a:latin typeface="Verdana" pitchFamily="34" charset="0"/>
                <a:ea typeface="Verdana" pitchFamily="34" charset="0"/>
                <a:cs typeface="Verdana" pitchFamily="34" charset="0"/>
              </a:rPr>
              <a:t>())  </a:t>
            </a:r>
          </a:p>
          <a:p>
            <a:r>
              <a:rPr lang="en-US" sz="1200" dirty="0">
                <a:solidFill>
                  <a:srgbClr val="00B050"/>
                </a:solidFill>
                <a:latin typeface="Verdana" pitchFamily="34" charset="0"/>
                <a:ea typeface="Verdana" pitchFamily="34" charset="0"/>
                <a:cs typeface="Verdana" pitchFamily="34" charset="0"/>
              </a:rPr>
              <a:t>System.out.println(</a:t>
            </a:r>
            <a:r>
              <a:rPr lang="en-US" sz="1200" dirty="0" err="1">
                <a:solidFill>
                  <a:srgbClr val="00B050"/>
                </a:solidFill>
                <a:latin typeface="Verdana" pitchFamily="34" charset="0"/>
                <a:ea typeface="Verdana" pitchFamily="34" charset="0"/>
                <a:cs typeface="Verdana" pitchFamily="34" charset="0"/>
              </a:rPr>
              <a:t>rs.getInt</a:t>
            </a:r>
            <a:r>
              <a:rPr lang="en-US" sz="1200" dirty="0">
                <a:solidFill>
                  <a:srgbClr val="00B050"/>
                </a:solidFill>
                <a:latin typeface="Verdana" pitchFamily="34" charset="0"/>
                <a:ea typeface="Verdana" pitchFamily="34" charset="0"/>
                <a:cs typeface="Verdana" pitchFamily="34" charset="0"/>
              </a:rPr>
              <a:t>(1)+"  "+</a:t>
            </a:r>
            <a:r>
              <a:rPr lang="en-US" sz="1200" dirty="0" err="1">
                <a:solidFill>
                  <a:srgbClr val="00B050"/>
                </a:solidFill>
                <a:latin typeface="Verdana" pitchFamily="34" charset="0"/>
                <a:ea typeface="Verdana" pitchFamily="34" charset="0"/>
                <a:cs typeface="Verdana" pitchFamily="34" charset="0"/>
              </a:rPr>
              <a:t>rs.getString</a:t>
            </a:r>
            <a:r>
              <a:rPr lang="en-US" sz="1200" dirty="0">
                <a:solidFill>
                  <a:srgbClr val="00B050"/>
                </a:solidFill>
                <a:latin typeface="Verdana" pitchFamily="34" charset="0"/>
                <a:ea typeface="Verdana" pitchFamily="34" charset="0"/>
                <a:cs typeface="Verdana" pitchFamily="34" charset="0"/>
              </a:rPr>
              <a:t>(2)+"  "+</a:t>
            </a:r>
            <a:r>
              <a:rPr lang="en-US" sz="1200" dirty="0" err="1">
                <a:solidFill>
                  <a:srgbClr val="00B050"/>
                </a:solidFill>
                <a:latin typeface="Verdana" pitchFamily="34" charset="0"/>
                <a:ea typeface="Verdana" pitchFamily="34" charset="0"/>
                <a:cs typeface="Verdana" pitchFamily="34" charset="0"/>
              </a:rPr>
              <a:t>rs.getString</a:t>
            </a:r>
            <a:r>
              <a:rPr lang="en-US" sz="1200" dirty="0">
                <a:solidFill>
                  <a:srgbClr val="00B050"/>
                </a:solidFill>
                <a:latin typeface="Verdana" pitchFamily="34" charset="0"/>
                <a:ea typeface="Verdana" pitchFamily="34" charset="0"/>
                <a:cs typeface="Verdana" pitchFamily="34" charset="0"/>
              </a:rPr>
              <a:t>(3))</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//step5 close the connection object  </a:t>
            </a:r>
          </a:p>
          <a:p>
            <a:r>
              <a:rPr lang="en-US" sz="1200" dirty="0" err="1">
                <a:solidFill>
                  <a:srgbClr val="00B050"/>
                </a:solidFill>
                <a:latin typeface="Verdana" pitchFamily="34" charset="0"/>
                <a:ea typeface="Verdana" pitchFamily="34" charset="0"/>
                <a:cs typeface="Verdana" pitchFamily="34" charset="0"/>
              </a:rPr>
              <a:t>con.close</a:t>
            </a:r>
            <a:r>
              <a:rPr lang="en-US" sz="1200" dirty="0">
                <a:solidFill>
                  <a:srgbClr val="00B050"/>
                </a:solidFill>
                <a:latin typeface="Verdana" pitchFamily="34" charset="0"/>
                <a:ea typeface="Verdana" pitchFamily="34" charset="0"/>
                <a:cs typeface="Verdana" pitchFamily="34" charset="0"/>
              </a:rPr>
              <a:t>();</a:t>
            </a:r>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a:t>
            </a:r>
            <a:r>
              <a:rPr lang="en-US" sz="1200" b="1" dirty="0">
                <a:latin typeface="Verdana" pitchFamily="34" charset="0"/>
                <a:ea typeface="Verdana" pitchFamily="34" charset="0"/>
                <a:cs typeface="Verdana" pitchFamily="34" charset="0"/>
              </a:rPr>
              <a:t>catch</a:t>
            </a:r>
            <a:r>
              <a:rPr lang="en-US" sz="1200" dirty="0">
                <a:latin typeface="Verdana" pitchFamily="34" charset="0"/>
                <a:ea typeface="Verdana" pitchFamily="34" charset="0"/>
                <a:cs typeface="Verdana" pitchFamily="34" charset="0"/>
              </a:rPr>
              <a:t>(Exception e){ System.out.println(e);}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p>
          <a:p>
            <a:r>
              <a:rPr lang="en-US" sz="1200" dirty="0">
                <a:latin typeface="Verdana" pitchFamily="34" charset="0"/>
                <a:ea typeface="Verdana" pitchFamily="34" charset="0"/>
                <a:cs typeface="Verdana" pitchFamily="34" charset="0"/>
              </a:rPr>
              <a:t>} </a:t>
            </a:r>
            <a:r>
              <a:rPr lang="en-US" sz="1200" dirty="0"/>
              <a:t> </a:t>
            </a:r>
          </a:p>
          <a:p>
            <a:endParaRPr lang="en-US" sz="1200" dirty="0" smtClean="0">
              <a:latin typeface="Verdana" pitchFamily="34" charset="0"/>
              <a:ea typeface="Verdana" pitchFamily="34" charset="0"/>
              <a:cs typeface="Verdana" pitchFamily="34" charset="0"/>
            </a:endParaRPr>
          </a:p>
          <a:p>
            <a:r>
              <a:rPr lang="en-US" sz="1200" b="1" dirty="0" err="1" smtClean="0">
                <a:solidFill>
                  <a:srgbClr val="00B050"/>
                </a:solidFill>
                <a:latin typeface="Verdana" pitchFamily="34" charset="0"/>
                <a:ea typeface="Verdana" pitchFamily="34" charset="0"/>
                <a:cs typeface="Verdana" pitchFamily="34" charset="0"/>
              </a:rPr>
              <a:t>NOTE</a:t>
            </a:r>
            <a:r>
              <a:rPr lang="en-US" sz="1200" dirty="0" err="1" smtClean="0">
                <a:solidFill>
                  <a:srgbClr val="00B050"/>
                </a:solidFill>
                <a:latin typeface="Verdana" pitchFamily="34" charset="0"/>
                <a:ea typeface="Verdana" pitchFamily="34" charset="0"/>
                <a:cs typeface="Verdana" pitchFamily="34" charset="0"/>
              </a:rPr>
              <a:t>:We</a:t>
            </a:r>
            <a:r>
              <a:rPr lang="en-US" sz="1200" dirty="0" smtClean="0">
                <a:solidFill>
                  <a:srgbClr val="00B050"/>
                </a:solidFill>
                <a:latin typeface="Verdana" pitchFamily="34" charset="0"/>
                <a:ea typeface="Verdana" pitchFamily="34" charset="0"/>
                <a:cs typeface="Verdana" pitchFamily="34" charset="0"/>
              </a:rPr>
              <a:t> need to place MySQlConnector.jar file into lib folder and need to set class path for the same</a:t>
            </a:r>
            <a:r>
              <a:rPr lang="en-US" sz="1200" dirty="0" smtClean="0">
                <a:latin typeface="Verdana" pitchFamily="34" charset="0"/>
                <a:ea typeface="Verdana" pitchFamily="34" charset="0"/>
                <a:cs typeface="Verdana" pitchFamily="34" charset="0"/>
              </a:rPr>
              <a:t>.</a:t>
            </a:r>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02501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400" dirty="0">
                <a:latin typeface="Verdana" pitchFamily="34" charset="0"/>
                <a:ea typeface="Verdana" pitchFamily="34" charset="0"/>
                <a:cs typeface="Verdana" pitchFamily="34" charset="0"/>
              </a:rPr>
              <a:t>Example </a:t>
            </a:r>
            <a:r>
              <a:rPr lang="en-US" sz="1400" dirty="0" smtClean="0">
                <a:latin typeface="Verdana" pitchFamily="34" charset="0"/>
                <a:ea typeface="Verdana" pitchFamily="34" charset="0"/>
                <a:cs typeface="Verdana" pitchFamily="34" charset="0"/>
              </a:rPr>
              <a:t>using Prepared Statement to insert record</a:t>
            </a:r>
            <a:endParaRPr lang="en-US" sz="1400" dirty="0">
              <a:latin typeface="Verdana" pitchFamily="34" charset="0"/>
              <a:ea typeface="Verdana" pitchFamily="34" charset="0"/>
              <a:cs typeface="Verdana" pitchFamily="34" charset="0"/>
            </a:endParaRPr>
          </a:p>
        </p:txBody>
      </p:sp>
      <p:sp>
        <p:nvSpPr>
          <p:cNvPr id="8" name="TextBox 7"/>
          <p:cNvSpPr txBox="1"/>
          <p:nvPr/>
        </p:nvSpPr>
        <p:spPr>
          <a:xfrm>
            <a:off x="152400" y="1132489"/>
            <a:ext cx="8839200" cy="483209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import</a:t>
            </a:r>
            <a:r>
              <a:rPr lang="en-US" sz="1400" dirty="0"/>
              <a:t> </a:t>
            </a:r>
            <a:r>
              <a:rPr lang="en-US" sz="1400" dirty="0" err="1"/>
              <a:t>java.sql</a:t>
            </a:r>
            <a:r>
              <a:rPr lang="en-US" sz="1400" dirty="0"/>
              <a:t>.*;  </a:t>
            </a:r>
          </a:p>
          <a:p>
            <a:r>
              <a:rPr lang="en-US" sz="1400" b="1" dirty="0"/>
              <a:t>class</a:t>
            </a:r>
            <a:r>
              <a:rPr lang="en-US" sz="1400" dirty="0"/>
              <a:t> </a:t>
            </a:r>
            <a:r>
              <a:rPr lang="en-US" sz="1400" dirty="0" err="1">
                <a:solidFill>
                  <a:srgbClr val="00B050"/>
                </a:solidFill>
              </a:rPr>
              <a:t>InsertPrepared</a:t>
            </a:r>
            <a:r>
              <a:rPr lang="en-US" sz="1400" dirty="0"/>
              <a:t>{  </a:t>
            </a:r>
          </a:p>
          <a:p>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b="1" dirty="0"/>
              <a:t>try</a:t>
            </a:r>
            <a:r>
              <a:rPr lang="en-US" sz="1400" dirty="0"/>
              <a:t>{  </a:t>
            </a:r>
          </a:p>
          <a:p>
            <a:r>
              <a:rPr lang="en-US" sz="1400" dirty="0"/>
              <a:t>Class.forName</a:t>
            </a:r>
            <a:r>
              <a:rPr lang="en-US" sz="1400" dirty="0" smtClean="0"/>
              <a:t>("</a:t>
            </a:r>
            <a:r>
              <a:rPr lang="en-US" sz="1400" dirty="0" smtClean="0">
                <a:solidFill>
                  <a:srgbClr val="00B050"/>
                </a:solidFill>
              </a:rPr>
              <a:t> com.mysql.jdbc.Driver </a:t>
            </a:r>
            <a:r>
              <a:rPr lang="en-US" sz="1400" dirty="0" smtClean="0"/>
              <a:t>");</a:t>
            </a:r>
            <a:r>
              <a:rPr lang="en-US" sz="1400" dirty="0"/>
              <a:t>  </a:t>
            </a:r>
          </a:p>
          <a:p>
            <a:r>
              <a:rPr lang="en-US" sz="1400" dirty="0"/>
              <a:t>  </a:t>
            </a:r>
          </a:p>
          <a:p>
            <a:r>
              <a:rPr lang="en-US" sz="1400" dirty="0"/>
              <a:t>Connection con=</a:t>
            </a:r>
            <a:r>
              <a:rPr lang="en-US" sz="1400" dirty="0" err="1"/>
              <a:t>DriverManager.getConnection</a:t>
            </a:r>
            <a:r>
              <a:rPr lang="en-US" sz="1400" dirty="0" smtClean="0"/>
              <a:t>("</a:t>
            </a:r>
            <a:r>
              <a:rPr lang="en-US" sz="1400" dirty="0" err="1" smtClean="0">
                <a:solidFill>
                  <a:srgbClr val="00B050"/>
                </a:solidFill>
              </a:rPr>
              <a:t>jdbc:mysql</a:t>
            </a:r>
            <a:r>
              <a:rPr lang="en-US" sz="1400" dirty="0" smtClean="0">
                <a:solidFill>
                  <a:srgbClr val="00B050"/>
                </a:solidFill>
              </a:rPr>
              <a:t>://</a:t>
            </a:r>
            <a:r>
              <a:rPr lang="en-US" sz="1400" dirty="0" err="1" smtClean="0">
                <a:solidFill>
                  <a:srgbClr val="00B050"/>
                </a:solidFill>
              </a:rPr>
              <a:t>localhost</a:t>
            </a:r>
            <a:r>
              <a:rPr lang="en-US" sz="1400" dirty="0" smtClean="0">
                <a:solidFill>
                  <a:srgbClr val="00B050"/>
                </a:solidFill>
              </a:rPr>
              <a:t>/</a:t>
            </a:r>
            <a:r>
              <a:rPr lang="en-US" sz="1400" dirty="0" err="1" smtClean="0">
                <a:solidFill>
                  <a:srgbClr val="00B050"/>
                </a:solidFill>
              </a:rPr>
              <a:t>testdb</a:t>
            </a:r>
            <a:r>
              <a:rPr lang="en-US" sz="1400" dirty="0" smtClean="0">
                <a:solidFill>
                  <a:srgbClr val="00B050"/>
                </a:solidFill>
              </a:rPr>
              <a:t>", "root", "System@1234 </a:t>
            </a:r>
            <a:r>
              <a:rPr lang="en-US" sz="1400" dirty="0" smtClean="0"/>
              <a:t>");</a:t>
            </a:r>
            <a:r>
              <a:rPr lang="en-US" sz="1400" dirty="0"/>
              <a:t>  </a:t>
            </a:r>
          </a:p>
          <a:p>
            <a:r>
              <a:rPr lang="en-US" sz="1400" dirty="0"/>
              <a:t>  </a:t>
            </a:r>
          </a:p>
          <a:p>
            <a:r>
              <a:rPr lang="en-US" sz="1400" dirty="0" err="1">
                <a:solidFill>
                  <a:srgbClr val="00B050"/>
                </a:solidFill>
              </a:rPr>
              <a:t>PreparedStatement</a:t>
            </a:r>
            <a:r>
              <a:rPr lang="en-US" sz="1400" dirty="0">
                <a:solidFill>
                  <a:srgbClr val="00B050"/>
                </a:solidFill>
              </a:rPr>
              <a:t> </a:t>
            </a:r>
            <a:r>
              <a:rPr lang="en-US" sz="1400" dirty="0" err="1" smtClean="0">
                <a:solidFill>
                  <a:srgbClr val="00B050"/>
                </a:solidFill>
              </a:rPr>
              <a:t>pst</a:t>
            </a:r>
            <a:r>
              <a:rPr lang="en-US" sz="1400" dirty="0" smtClean="0">
                <a:solidFill>
                  <a:srgbClr val="00B050"/>
                </a:solidFill>
              </a:rPr>
              <a:t>=</a:t>
            </a:r>
            <a:r>
              <a:rPr lang="en-US" sz="1400" dirty="0" err="1" smtClean="0">
                <a:solidFill>
                  <a:srgbClr val="00B050"/>
                </a:solidFill>
              </a:rPr>
              <a:t>con.prepareStatement</a:t>
            </a:r>
            <a:r>
              <a:rPr lang="en-US" sz="1400" dirty="0">
                <a:solidFill>
                  <a:srgbClr val="00B050"/>
                </a:solidFill>
              </a:rPr>
              <a:t>("insert into </a:t>
            </a:r>
            <a:r>
              <a:rPr lang="en-US" sz="1400" dirty="0" err="1">
                <a:solidFill>
                  <a:srgbClr val="00B050"/>
                </a:solidFill>
              </a:rPr>
              <a:t>Emp</a:t>
            </a:r>
            <a:r>
              <a:rPr lang="en-US" sz="1400" dirty="0">
                <a:solidFill>
                  <a:srgbClr val="00B050"/>
                </a:solidFill>
              </a:rPr>
              <a:t> values(?,?)");</a:t>
            </a:r>
            <a:r>
              <a:rPr lang="en-US" sz="1400" dirty="0"/>
              <a:t>  </a:t>
            </a:r>
          </a:p>
          <a:p>
            <a:r>
              <a:rPr lang="en-US" sz="1400" dirty="0" err="1"/>
              <a:t>stmt.setInt</a:t>
            </a:r>
            <a:r>
              <a:rPr lang="en-US" sz="1400" dirty="0"/>
              <a:t>(1,101);//1 specifies the first parameter in the query  </a:t>
            </a:r>
          </a:p>
          <a:p>
            <a:r>
              <a:rPr lang="en-US" sz="1400" dirty="0" err="1"/>
              <a:t>stmt.setString</a:t>
            </a:r>
            <a:r>
              <a:rPr lang="en-US" sz="1400" dirty="0"/>
              <a:t>(2,"Ratan");  </a:t>
            </a:r>
          </a:p>
          <a:p>
            <a:r>
              <a:rPr lang="en-US" sz="1400" dirty="0"/>
              <a:t>  </a:t>
            </a:r>
          </a:p>
          <a:p>
            <a:r>
              <a:rPr lang="en-US" sz="1400" b="1" dirty="0" err="1"/>
              <a:t>int</a:t>
            </a:r>
            <a:r>
              <a:rPr lang="en-US" sz="1400" dirty="0"/>
              <a:t> </a:t>
            </a:r>
            <a:r>
              <a:rPr lang="en-US" sz="1400" dirty="0">
                <a:solidFill>
                  <a:srgbClr val="00B050"/>
                </a:solidFill>
              </a:rPr>
              <a:t>i=</a:t>
            </a:r>
            <a:r>
              <a:rPr lang="en-US" sz="1400" dirty="0" err="1">
                <a:solidFill>
                  <a:srgbClr val="00B050"/>
                </a:solidFill>
              </a:rPr>
              <a:t>stmt.executeUpdate</a:t>
            </a:r>
            <a:r>
              <a:rPr lang="en-US" sz="1400" dirty="0">
                <a:solidFill>
                  <a:srgbClr val="00B050"/>
                </a:solidFill>
              </a:rPr>
              <a:t>(); </a:t>
            </a:r>
            <a:r>
              <a:rPr lang="en-US" sz="1400" dirty="0"/>
              <a:t> </a:t>
            </a:r>
          </a:p>
          <a:p>
            <a:r>
              <a:rPr lang="en-US" sz="1400" dirty="0"/>
              <a:t>System.out.println(i+" records inserted");  </a:t>
            </a:r>
          </a:p>
          <a:p>
            <a:r>
              <a:rPr lang="en-US" sz="1400" dirty="0"/>
              <a:t>  </a:t>
            </a:r>
          </a:p>
          <a:p>
            <a:r>
              <a:rPr lang="en-US" sz="1400" dirty="0" err="1"/>
              <a:t>con.close</a:t>
            </a:r>
            <a:r>
              <a:rPr lang="en-US" sz="1400" dirty="0"/>
              <a:t>();  </a:t>
            </a:r>
          </a:p>
          <a:p>
            <a:r>
              <a:rPr lang="en-US" sz="1400" dirty="0"/>
              <a:t>  </a:t>
            </a:r>
          </a:p>
          <a:p>
            <a:r>
              <a:rPr lang="en-US" sz="1400" dirty="0"/>
              <a:t>}</a:t>
            </a:r>
            <a:r>
              <a:rPr lang="en-US" sz="1400" b="1" dirty="0"/>
              <a:t>catch</a:t>
            </a:r>
            <a:r>
              <a:rPr lang="en-US" sz="1400" dirty="0"/>
              <a:t>(Exception e){ System.out.println(e);}  </a:t>
            </a:r>
          </a:p>
          <a:p>
            <a:r>
              <a:rPr lang="en-US" sz="1400" dirty="0"/>
              <a:t>  </a:t>
            </a:r>
          </a:p>
          <a:p>
            <a:r>
              <a:rPr lang="en-US" sz="1400" dirty="0"/>
              <a:t>}  </a:t>
            </a:r>
          </a:p>
          <a:p>
            <a:r>
              <a:rPr lang="en-US" sz="1400" dirty="0"/>
              <a:t>}  </a:t>
            </a:r>
          </a:p>
          <a:p>
            <a:endParaRPr lang="en-US"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4890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400" dirty="0">
                <a:latin typeface="Verdana" pitchFamily="34" charset="0"/>
                <a:ea typeface="Verdana" pitchFamily="34" charset="0"/>
                <a:cs typeface="Verdana" pitchFamily="34" charset="0"/>
              </a:rPr>
              <a:t>Example </a:t>
            </a:r>
            <a:r>
              <a:rPr lang="en-US" sz="1400" dirty="0" smtClean="0">
                <a:latin typeface="Verdana" pitchFamily="34" charset="0"/>
                <a:ea typeface="Verdana" pitchFamily="34" charset="0"/>
                <a:cs typeface="Verdana" pitchFamily="34" charset="0"/>
              </a:rPr>
              <a:t>using Prepared Statement to retrieve record</a:t>
            </a:r>
            <a:endParaRPr lang="en-US" sz="1400" dirty="0">
              <a:latin typeface="Verdana" pitchFamily="34" charset="0"/>
              <a:ea typeface="Verdana" pitchFamily="34" charset="0"/>
              <a:cs typeface="Verdana" pitchFamily="34" charset="0"/>
            </a:endParaRPr>
          </a:p>
        </p:txBody>
      </p:sp>
      <p:sp>
        <p:nvSpPr>
          <p:cNvPr id="8" name="TextBox 7"/>
          <p:cNvSpPr txBox="1"/>
          <p:nvPr/>
        </p:nvSpPr>
        <p:spPr>
          <a:xfrm>
            <a:off x="152400" y="1132489"/>
            <a:ext cx="8839200" cy="461664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import</a:t>
            </a:r>
            <a:r>
              <a:rPr lang="en-US" sz="1400" dirty="0"/>
              <a:t> </a:t>
            </a:r>
            <a:r>
              <a:rPr lang="en-US" sz="1400" dirty="0" err="1"/>
              <a:t>java.sql</a:t>
            </a:r>
            <a:r>
              <a:rPr lang="en-US" sz="1400" dirty="0"/>
              <a:t>.*;  </a:t>
            </a:r>
          </a:p>
          <a:p>
            <a:r>
              <a:rPr lang="en-US" sz="1400" b="1" dirty="0"/>
              <a:t>class</a:t>
            </a:r>
            <a:r>
              <a:rPr lang="en-US" sz="1400" dirty="0"/>
              <a:t> </a:t>
            </a:r>
            <a:r>
              <a:rPr lang="en-US" sz="1400" dirty="0" err="1" smtClean="0">
                <a:solidFill>
                  <a:srgbClr val="00B050"/>
                </a:solidFill>
              </a:rPr>
              <a:t>SelectRecord</a:t>
            </a:r>
            <a:r>
              <a:rPr lang="en-US" sz="1400" dirty="0" smtClean="0"/>
              <a:t>{</a:t>
            </a:r>
            <a:r>
              <a:rPr lang="en-US" sz="1400" dirty="0"/>
              <a:t>  </a:t>
            </a:r>
          </a:p>
          <a:p>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b="1" dirty="0"/>
              <a:t>try</a:t>
            </a:r>
            <a:r>
              <a:rPr lang="en-US" sz="1400" dirty="0"/>
              <a:t>{  </a:t>
            </a:r>
          </a:p>
          <a:p>
            <a:r>
              <a:rPr lang="en-US" sz="1400" dirty="0"/>
              <a:t>Class.forName</a:t>
            </a:r>
            <a:r>
              <a:rPr lang="en-US" sz="1400" dirty="0" smtClean="0"/>
              <a:t>("</a:t>
            </a:r>
            <a:r>
              <a:rPr lang="en-US" sz="1400" dirty="0" smtClean="0">
                <a:solidFill>
                  <a:srgbClr val="00B050"/>
                </a:solidFill>
              </a:rPr>
              <a:t> com.mysql.jdbc.Driver </a:t>
            </a:r>
            <a:r>
              <a:rPr lang="en-US" sz="1400" dirty="0" smtClean="0"/>
              <a:t>");</a:t>
            </a:r>
            <a:r>
              <a:rPr lang="en-US" sz="1400" dirty="0"/>
              <a:t>  </a:t>
            </a:r>
          </a:p>
          <a:p>
            <a:r>
              <a:rPr lang="en-US" sz="1400" dirty="0"/>
              <a:t>  </a:t>
            </a:r>
          </a:p>
          <a:p>
            <a:r>
              <a:rPr lang="en-US" sz="1400" dirty="0"/>
              <a:t>Connection con=</a:t>
            </a:r>
            <a:r>
              <a:rPr lang="en-US" sz="1400" dirty="0" err="1"/>
              <a:t>DriverManager.getConnection</a:t>
            </a:r>
            <a:r>
              <a:rPr lang="en-US" sz="1400" dirty="0" smtClean="0"/>
              <a:t>("</a:t>
            </a:r>
            <a:r>
              <a:rPr lang="en-US" sz="1400" dirty="0" err="1" smtClean="0">
                <a:solidFill>
                  <a:srgbClr val="00B050"/>
                </a:solidFill>
              </a:rPr>
              <a:t>jdbc:mysql</a:t>
            </a:r>
            <a:r>
              <a:rPr lang="en-US" sz="1400" dirty="0" smtClean="0">
                <a:solidFill>
                  <a:srgbClr val="00B050"/>
                </a:solidFill>
              </a:rPr>
              <a:t>://</a:t>
            </a:r>
            <a:r>
              <a:rPr lang="en-US" sz="1400" dirty="0" err="1" smtClean="0">
                <a:solidFill>
                  <a:srgbClr val="00B050"/>
                </a:solidFill>
              </a:rPr>
              <a:t>localhost</a:t>
            </a:r>
            <a:r>
              <a:rPr lang="en-US" sz="1400" dirty="0" smtClean="0">
                <a:solidFill>
                  <a:srgbClr val="00B050"/>
                </a:solidFill>
              </a:rPr>
              <a:t>/</a:t>
            </a:r>
            <a:r>
              <a:rPr lang="en-US" sz="1400" dirty="0" err="1" smtClean="0">
                <a:solidFill>
                  <a:srgbClr val="00B050"/>
                </a:solidFill>
              </a:rPr>
              <a:t>testdb</a:t>
            </a:r>
            <a:r>
              <a:rPr lang="en-US" sz="1400" dirty="0" smtClean="0">
                <a:solidFill>
                  <a:srgbClr val="00B050"/>
                </a:solidFill>
              </a:rPr>
              <a:t>", "root", "System@1234 </a:t>
            </a:r>
            <a:r>
              <a:rPr lang="en-US" sz="1400" dirty="0" smtClean="0"/>
              <a:t>");</a:t>
            </a:r>
            <a:r>
              <a:rPr lang="en-US" sz="1400" dirty="0"/>
              <a:t>  </a:t>
            </a:r>
          </a:p>
          <a:p>
            <a:r>
              <a:rPr lang="en-US" sz="1400" dirty="0"/>
              <a:t>  </a:t>
            </a:r>
          </a:p>
          <a:p>
            <a:r>
              <a:rPr lang="en-US" sz="1400" dirty="0" err="1"/>
              <a:t>PreparedStatement</a:t>
            </a:r>
            <a:r>
              <a:rPr lang="en-US" sz="1400" dirty="0"/>
              <a:t> </a:t>
            </a:r>
            <a:r>
              <a:rPr lang="en-US" sz="1400" dirty="0" smtClean="0"/>
              <a:t> </a:t>
            </a:r>
            <a:r>
              <a:rPr lang="en-US" sz="1400" dirty="0" err="1" smtClean="0"/>
              <a:t>pst</a:t>
            </a:r>
            <a:r>
              <a:rPr lang="en-US" sz="1400" dirty="0" smtClean="0"/>
              <a:t>=</a:t>
            </a:r>
            <a:r>
              <a:rPr lang="en-US" sz="1400" dirty="0" err="1" smtClean="0"/>
              <a:t>con.prepareStatement</a:t>
            </a:r>
            <a:r>
              <a:rPr lang="en-US" sz="1400" dirty="0"/>
              <a:t>("select * from </a:t>
            </a:r>
            <a:r>
              <a:rPr lang="en-US" sz="1400" dirty="0" err="1"/>
              <a:t>emp</a:t>
            </a:r>
            <a:r>
              <a:rPr lang="en-US" sz="1400" dirty="0"/>
              <a:t>");  </a:t>
            </a:r>
            <a:endParaRPr lang="en-US" sz="1400" dirty="0" smtClean="0"/>
          </a:p>
          <a:p>
            <a:endParaRPr lang="en-US" sz="1400" dirty="0"/>
          </a:p>
          <a:p>
            <a:r>
              <a:rPr lang="en-US" sz="1400" dirty="0"/>
              <a:t>ResultSet </a:t>
            </a:r>
            <a:r>
              <a:rPr lang="en-US" sz="1400" dirty="0" err="1" smtClean="0"/>
              <a:t>rs</a:t>
            </a:r>
            <a:r>
              <a:rPr lang="en-US" sz="1400" dirty="0" smtClean="0"/>
              <a:t>=</a:t>
            </a:r>
            <a:r>
              <a:rPr lang="en-US" sz="1400" dirty="0" err="1" smtClean="0"/>
              <a:t>pst.executeQuery</a:t>
            </a:r>
            <a:r>
              <a:rPr lang="en-US" sz="1400" dirty="0"/>
              <a:t>();  </a:t>
            </a:r>
          </a:p>
          <a:p>
            <a:r>
              <a:rPr lang="en-US" sz="1400" b="1" dirty="0"/>
              <a:t>while</a:t>
            </a:r>
            <a:r>
              <a:rPr lang="en-US" sz="1400" dirty="0"/>
              <a:t>(</a:t>
            </a:r>
            <a:r>
              <a:rPr lang="en-US" sz="1400" dirty="0" err="1"/>
              <a:t>rs.next</a:t>
            </a:r>
            <a:r>
              <a:rPr lang="en-US" sz="1400" dirty="0"/>
              <a:t>()){  </a:t>
            </a:r>
          </a:p>
          <a:p>
            <a:r>
              <a:rPr lang="en-US" sz="1400" dirty="0"/>
              <a:t>System.out.println(</a:t>
            </a:r>
            <a:r>
              <a:rPr lang="en-US" sz="1400" dirty="0" err="1"/>
              <a:t>rs.getInt</a:t>
            </a:r>
            <a:r>
              <a:rPr lang="en-US" sz="1400" dirty="0"/>
              <a:t>(1)+" "+</a:t>
            </a:r>
            <a:r>
              <a:rPr lang="en-US" sz="1400" dirty="0" err="1"/>
              <a:t>rs.getString</a:t>
            </a:r>
            <a:r>
              <a:rPr lang="en-US" sz="1400" dirty="0"/>
              <a:t>(2));  </a:t>
            </a:r>
          </a:p>
          <a:p>
            <a:r>
              <a:rPr lang="en-US" sz="1400" dirty="0"/>
              <a:t>}  </a:t>
            </a:r>
          </a:p>
          <a:p>
            <a:r>
              <a:rPr lang="en-US" sz="1400" dirty="0" err="1"/>
              <a:t>con.close</a:t>
            </a:r>
            <a:r>
              <a:rPr lang="en-US" sz="1400" dirty="0"/>
              <a:t>();  </a:t>
            </a:r>
          </a:p>
          <a:p>
            <a:r>
              <a:rPr lang="en-US" sz="1400" dirty="0"/>
              <a:t>  </a:t>
            </a:r>
          </a:p>
          <a:p>
            <a:r>
              <a:rPr lang="en-US" sz="1400" dirty="0"/>
              <a:t>}</a:t>
            </a:r>
            <a:r>
              <a:rPr lang="en-US" sz="1400" b="1" dirty="0"/>
              <a:t>catch</a:t>
            </a:r>
            <a:r>
              <a:rPr lang="en-US" sz="1400" dirty="0"/>
              <a:t>(Exception e){ System.out.println(e);}  </a:t>
            </a:r>
          </a:p>
          <a:p>
            <a:r>
              <a:rPr lang="en-US" sz="1400" dirty="0"/>
              <a:t>  </a:t>
            </a:r>
          </a:p>
          <a:p>
            <a:r>
              <a:rPr lang="en-US" sz="1400" dirty="0"/>
              <a:t>}  </a:t>
            </a:r>
          </a:p>
          <a:p>
            <a:r>
              <a:rPr lang="en-US" sz="1400" dirty="0"/>
              <a:t>}  </a:t>
            </a:r>
          </a:p>
          <a:p>
            <a:endParaRPr lang="en-US"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50241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400" dirty="0">
                <a:latin typeface="Verdana" pitchFamily="34" charset="0"/>
                <a:ea typeface="Verdana" pitchFamily="34" charset="0"/>
                <a:cs typeface="Verdana" pitchFamily="34" charset="0"/>
              </a:rPr>
              <a:t>Example </a:t>
            </a:r>
            <a:r>
              <a:rPr lang="en-US" sz="1400" dirty="0" smtClean="0">
                <a:latin typeface="Verdana" pitchFamily="34" charset="0"/>
                <a:ea typeface="Verdana" pitchFamily="34" charset="0"/>
                <a:cs typeface="Verdana" pitchFamily="34" charset="0"/>
              </a:rPr>
              <a:t>using Prepared Statement to Delete record</a:t>
            </a:r>
            <a:endParaRPr lang="en-US" sz="1400" dirty="0">
              <a:latin typeface="Verdana" pitchFamily="34" charset="0"/>
              <a:ea typeface="Verdana" pitchFamily="34" charset="0"/>
              <a:cs typeface="Verdana" pitchFamily="34" charset="0"/>
            </a:endParaRPr>
          </a:p>
        </p:txBody>
      </p:sp>
      <p:sp>
        <p:nvSpPr>
          <p:cNvPr id="8" name="TextBox 7"/>
          <p:cNvSpPr txBox="1"/>
          <p:nvPr/>
        </p:nvSpPr>
        <p:spPr>
          <a:xfrm>
            <a:off x="152400" y="1132489"/>
            <a:ext cx="8839200" cy="461664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import</a:t>
            </a:r>
            <a:r>
              <a:rPr lang="en-US" sz="1400" dirty="0"/>
              <a:t> </a:t>
            </a:r>
            <a:r>
              <a:rPr lang="en-US" sz="1400" dirty="0" err="1"/>
              <a:t>java.sql</a:t>
            </a:r>
            <a:r>
              <a:rPr lang="en-US" sz="1400" dirty="0"/>
              <a:t>.*;  </a:t>
            </a:r>
          </a:p>
          <a:p>
            <a:r>
              <a:rPr lang="en-US" sz="1400" b="1" dirty="0"/>
              <a:t>class</a:t>
            </a:r>
            <a:r>
              <a:rPr lang="en-US" sz="1400" dirty="0"/>
              <a:t> </a:t>
            </a:r>
            <a:r>
              <a:rPr lang="en-US" sz="1400" dirty="0" err="1" smtClean="0">
                <a:solidFill>
                  <a:srgbClr val="00B050"/>
                </a:solidFill>
              </a:rPr>
              <a:t>SelectRecord</a:t>
            </a:r>
            <a:r>
              <a:rPr lang="en-US" sz="1400" dirty="0" smtClean="0"/>
              <a:t>{</a:t>
            </a:r>
            <a:r>
              <a:rPr lang="en-US" sz="1400" dirty="0"/>
              <a:t>  </a:t>
            </a:r>
          </a:p>
          <a:p>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b="1" dirty="0"/>
              <a:t>try</a:t>
            </a:r>
            <a:r>
              <a:rPr lang="en-US" sz="1400" dirty="0"/>
              <a:t>{  </a:t>
            </a:r>
          </a:p>
          <a:p>
            <a:r>
              <a:rPr lang="en-US" sz="1400" dirty="0"/>
              <a:t>Class.forName</a:t>
            </a:r>
            <a:r>
              <a:rPr lang="en-US" sz="1400" dirty="0" smtClean="0"/>
              <a:t>("</a:t>
            </a:r>
            <a:r>
              <a:rPr lang="en-US" sz="1400" dirty="0" smtClean="0">
                <a:solidFill>
                  <a:srgbClr val="00B050"/>
                </a:solidFill>
              </a:rPr>
              <a:t> com.mysql.jdbc.Driver </a:t>
            </a:r>
            <a:r>
              <a:rPr lang="en-US" sz="1400" dirty="0" smtClean="0"/>
              <a:t>");</a:t>
            </a:r>
            <a:r>
              <a:rPr lang="en-US" sz="1400" dirty="0"/>
              <a:t>  </a:t>
            </a:r>
          </a:p>
          <a:p>
            <a:r>
              <a:rPr lang="en-US" sz="1400" dirty="0"/>
              <a:t>  </a:t>
            </a:r>
          </a:p>
          <a:p>
            <a:r>
              <a:rPr lang="en-US" sz="1400" dirty="0"/>
              <a:t>Connection con=</a:t>
            </a:r>
            <a:r>
              <a:rPr lang="en-US" sz="1400" dirty="0" err="1"/>
              <a:t>DriverManager.getConnection</a:t>
            </a:r>
            <a:r>
              <a:rPr lang="en-US" sz="1400" dirty="0" smtClean="0"/>
              <a:t>("</a:t>
            </a:r>
            <a:r>
              <a:rPr lang="en-US" sz="1400" dirty="0" err="1" smtClean="0">
                <a:solidFill>
                  <a:srgbClr val="00B050"/>
                </a:solidFill>
              </a:rPr>
              <a:t>jdbc:mysql</a:t>
            </a:r>
            <a:r>
              <a:rPr lang="en-US" sz="1400" dirty="0" smtClean="0">
                <a:solidFill>
                  <a:srgbClr val="00B050"/>
                </a:solidFill>
              </a:rPr>
              <a:t>://</a:t>
            </a:r>
            <a:r>
              <a:rPr lang="en-US" sz="1400" dirty="0" err="1" smtClean="0">
                <a:solidFill>
                  <a:srgbClr val="00B050"/>
                </a:solidFill>
              </a:rPr>
              <a:t>localhost</a:t>
            </a:r>
            <a:r>
              <a:rPr lang="en-US" sz="1400" dirty="0" smtClean="0">
                <a:solidFill>
                  <a:srgbClr val="00B050"/>
                </a:solidFill>
              </a:rPr>
              <a:t>/</a:t>
            </a:r>
            <a:r>
              <a:rPr lang="en-US" sz="1400" dirty="0" err="1" smtClean="0">
                <a:solidFill>
                  <a:srgbClr val="00B050"/>
                </a:solidFill>
              </a:rPr>
              <a:t>testdb</a:t>
            </a:r>
            <a:r>
              <a:rPr lang="en-US" sz="1400" dirty="0" smtClean="0">
                <a:solidFill>
                  <a:srgbClr val="00B050"/>
                </a:solidFill>
              </a:rPr>
              <a:t>", "root", "System@1234 </a:t>
            </a:r>
            <a:r>
              <a:rPr lang="en-US" sz="1400" dirty="0" smtClean="0"/>
              <a:t>");</a:t>
            </a:r>
            <a:r>
              <a:rPr lang="en-US" sz="1400" dirty="0"/>
              <a:t>  </a:t>
            </a:r>
          </a:p>
          <a:p>
            <a:r>
              <a:rPr lang="en-US" sz="1400" dirty="0"/>
              <a:t>  </a:t>
            </a:r>
          </a:p>
          <a:p>
            <a:r>
              <a:rPr lang="en-US" sz="1400" dirty="0" err="1">
                <a:solidFill>
                  <a:srgbClr val="00B050"/>
                </a:solidFill>
              </a:rPr>
              <a:t>PreparedStatement</a:t>
            </a:r>
            <a:r>
              <a:rPr lang="en-US" sz="1400" dirty="0">
                <a:solidFill>
                  <a:srgbClr val="00B050"/>
                </a:solidFill>
              </a:rPr>
              <a:t> </a:t>
            </a:r>
            <a:r>
              <a:rPr lang="en-US" sz="1400" dirty="0" err="1" smtClean="0">
                <a:solidFill>
                  <a:srgbClr val="00B050"/>
                </a:solidFill>
              </a:rPr>
              <a:t>pst</a:t>
            </a:r>
            <a:r>
              <a:rPr lang="en-US" sz="1400" dirty="0" smtClean="0">
                <a:solidFill>
                  <a:srgbClr val="00B050"/>
                </a:solidFill>
              </a:rPr>
              <a:t>=</a:t>
            </a:r>
            <a:r>
              <a:rPr lang="en-US" sz="1400" dirty="0" err="1" smtClean="0">
                <a:solidFill>
                  <a:srgbClr val="00B050"/>
                </a:solidFill>
              </a:rPr>
              <a:t>con.</a:t>
            </a:r>
            <a:r>
              <a:rPr lang="en-US" sz="1400" b="1" dirty="0" err="1" smtClean="0">
                <a:solidFill>
                  <a:srgbClr val="00B050"/>
                </a:solidFill>
              </a:rPr>
              <a:t>prepareStatement</a:t>
            </a:r>
            <a:r>
              <a:rPr lang="en-US" sz="1400" dirty="0">
                <a:solidFill>
                  <a:srgbClr val="00B050"/>
                </a:solidFill>
              </a:rPr>
              <a:t>("delete from </a:t>
            </a:r>
            <a:r>
              <a:rPr lang="en-US" sz="1400" dirty="0" err="1">
                <a:solidFill>
                  <a:srgbClr val="00B050"/>
                </a:solidFill>
              </a:rPr>
              <a:t>emp</a:t>
            </a:r>
            <a:r>
              <a:rPr lang="en-US" sz="1400" dirty="0">
                <a:solidFill>
                  <a:srgbClr val="00B050"/>
                </a:solidFill>
              </a:rPr>
              <a:t> where id=?"); </a:t>
            </a:r>
            <a:r>
              <a:rPr lang="en-US" sz="1400" dirty="0"/>
              <a:t> </a:t>
            </a:r>
          </a:p>
          <a:p>
            <a:r>
              <a:rPr lang="en-US" sz="1400" dirty="0" err="1"/>
              <a:t>stmt.setInt</a:t>
            </a:r>
            <a:r>
              <a:rPr lang="en-US" sz="1400" dirty="0"/>
              <a:t>(1,101);  </a:t>
            </a:r>
          </a:p>
          <a:p>
            <a:r>
              <a:rPr lang="en-US" sz="1400" dirty="0"/>
              <a:t>  </a:t>
            </a:r>
          </a:p>
          <a:p>
            <a:r>
              <a:rPr lang="en-US" sz="1400" b="1" dirty="0" err="1"/>
              <a:t>int</a:t>
            </a:r>
            <a:r>
              <a:rPr lang="en-US" sz="1400" dirty="0"/>
              <a:t> </a:t>
            </a:r>
            <a:r>
              <a:rPr lang="en-US" sz="1400" b="1" dirty="0" smtClean="0">
                <a:solidFill>
                  <a:srgbClr val="00B050"/>
                </a:solidFill>
              </a:rPr>
              <a:t>i=</a:t>
            </a:r>
            <a:r>
              <a:rPr lang="en-US" sz="1400" b="1" dirty="0" err="1" smtClean="0">
                <a:solidFill>
                  <a:srgbClr val="00B050"/>
                </a:solidFill>
              </a:rPr>
              <a:t>pst.executeUpdate</a:t>
            </a:r>
            <a:r>
              <a:rPr lang="en-US" sz="1400" dirty="0"/>
              <a:t>();  </a:t>
            </a:r>
            <a:endParaRPr lang="en-US" sz="1400" dirty="0" smtClean="0"/>
          </a:p>
          <a:p>
            <a:endParaRPr lang="en-US" sz="1400" dirty="0"/>
          </a:p>
          <a:p>
            <a:r>
              <a:rPr lang="en-US" sz="1400" dirty="0"/>
              <a:t>System.out.println(i+" records deleted");  </a:t>
            </a:r>
          </a:p>
          <a:p>
            <a:r>
              <a:rPr lang="en-US" sz="1400" dirty="0" err="1" smtClean="0"/>
              <a:t>con.close</a:t>
            </a:r>
            <a:r>
              <a:rPr lang="en-US" sz="1400" dirty="0"/>
              <a:t>();  </a:t>
            </a:r>
          </a:p>
          <a:p>
            <a:r>
              <a:rPr lang="en-US" sz="1400" dirty="0"/>
              <a:t>  </a:t>
            </a:r>
          </a:p>
          <a:p>
            <a:r>
              <a:rPr lang="en-US" sz="1400" dirty="0"/>
              <a:t>}</a:t>
            </a:r>
            <a:r>
              <a:rPr lang="en-US" sz="1400" b="1" dirty="0"/>
              <a:t>catch</a:t>
            </a:r>
            <a:r>
              <a:rPr lang="en-US" sz="1400" dirty="0"/>
              <a:t>(Exception e){ System.out.println(e);}  </a:t>
            </a:r>
          </a:p>
          <a:p>
            <a:r>
              <a:rPr lang="en-US" sz="1400" dirty="0"/>
              <a:t>  </a:t>
            </a:r>
          </a:p>
          <a:p>
            <a:r>
              <a:rPr lang="en-US" sz="1400" dirty="0"/>
              <a:t>}  </a:t>
            </a:r>
          </a:p>
          <a:p>
            <a:r>
              <a:rPr lang="en-US" sz="1400" dirty="0"/>
              <a:t>}  </a:t>
            </a:r>
          </a:p>
          <a:p>
            <a:endParaRPr lang="en-US"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8626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381000"/>
            <a:ext cx="7086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400" dirty="0">
                <a:latin typeface="Verdana" pitchFamily="34" charset="0"/>
                <a:ea typeface="Verdana" pitchFamily="34" charset="0"/>
                <a:cs typeface="Verdana" pitchFamily="34" charset="0"/>
              </a:rPr>
              <a:t>Example </a:t>
            </a:r>
            <a:r>
              <a:rPr lang="en-US" sz="1400" dirty="0" smtClean="0">
                <a:latin typeface="Verdana" pitchFamily="34" charset="0"/>
                <a:ea typeface="Verdana" pitchFamily="34" charset="0"/>
                <a:cs typeface="Verdana" pitchFamily="34" charset="0"/>
              </a:rPr>
              <a:t>using Prepared Statement to Update record</a:t>
            </a:r>
            <a:endParaRPr lang="en-US" sz="1400" dirty="0">
              <a:latin typeface="Verdana" pitchFamily="34" charset="0"/>
              <a:ea typeface="Verdana" pitchFamily="34" charset="0"/>
              <a:cs typeface="Verdana" pitchFamily="34" charset="0"/>
            </a:endParaRPr>
          </a:p>
        </p:txBody>
      </p:sp>
      <p:sp>
        <p:nvSpPr>
          <p:cNvPr id="8" name="TextBox 7"/>
          <p:cNvSpPr txBox="1"/>
          <p:nvPr/>
        </p:nvSpPr>
        <p:spPr>
          <a:xfrm>
            <a:off x="152400" y="1132489"/>
            <a:ext cx="8839200" cy="483209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import</a:t>
            </a:r>
            <a:r>
              <a:rPr lang="en-US" sz="1400" dirty="0"/>
              <a:t> </a:t>
            </a:r>
            <a:r>
              <a:rPr lang="en-US" sz="1400" dirty="0" err="1"/>
              <a:t>java.sql</a:t>
            </a:r>
            <a:r>
              <a:rPr lang="en-US" sz="1400" dirty="0"/>
              <a:t>.*;  </a:t>
            </a:r>
          </a:p>
          <a:p>
            <a:r>
              <a:rPr lang="en-US" sz="1400" b="1" dirty="0"/>
              <a:t>class</a:t>
            </a:r>
            <a:r>
              <a:rPr lang="en-US" sz="1400" dirty="0"/>
              <a:t> </a:t>
            </a:r>
            <a:r>
              <a:rPr lang="en-US" sz="1400" dirty="0" err="1" smtClean="0">
                <a:solidFill>
                  <a:srgbClr val="00B050"/>
                </a:solidFill>
              </a:rPr>
              <a:t>SelectRecord</a:t>
            </a:r>
            <a:r>
              <a:rPr lang="en-US" sz="1400" dirty="0" smtClean="0"/>
              <a:t>{</a:t>
            </a:r>
            <a:r>
              <a:rPr lang="en-US" sz="1400" dirty="0"/>
              <a:t>  </a:t>
            </a:r>
          </a:p>
          <a:p>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b="1" dirty="0"/>
              <a:t>try</a:t>
            </a:r>
            <a:r>
              <a:rPr lang="en-US" sz="1400" dirty="0"/>
              <a:t>{  </a:t>
            </a:r>
          </a:p>
          <a:p>
            <a:r>
              <a:rPr lang="en-US" sz="1400" dirty="0"/>
              <a:t>Class.forName</a:t>
            </a:r>
            <a:r>
              <a:rPr lang="en-US" sz="1400" dirty="0" smtClean="0"/>
              <a:t>("</a:t>
            </a:r>
            <a:r>
              <a:rPr lang="en-US" sz="1400" dirty="0" smtClean="0">
                <a:solidFill>
                  <a:srgbClr val="00B050"/>
                </a:solidFill>
              </a:rPr>
              <a:t> com.mysql.jdbc.Driver </a:t>
            </a:r>
            <a:r>
              <a:rPr lang="en-US" sz="1400" dirty="0" smtClean="0"/>
              <a:t>");</a:t>
            </a:r>
            <a:r>
              <a:rPr lang="en-US" sz="1400" dirty="0"/>
              <a:t>  </a:t>
            </a:r>
          </a:p>
          <a:p>
            <a:r>
              <a:rPr lang="en-US" sz="1400" dirty="0"/>
              <a:t>  </a:t>
            </a:r>
          </a:p>
          <a:p>
            <a:r>
              <a:rPr lang="en-US" sz="1400" dirty="0"/>
              <a:t>Connection con=</a:t>
            </a:r>
            <a:r>
              <a:rPr lang="en-US" sz="1400" dirty="0" err="1"/>
              <a:t>DriverManager.getConnection</a:t>
            </a:r>
            <a:r>
              <a:rPr lang="en-US" sz="1400" dirty="0" smtClean="0"/>
              <a:t>("</a:t>
            </a:r>
            <a:r>
              <a:rPr lang="en-US" sz="1400" dirty="0" err="1" smtClean="0">
                <a:solidFill>
                  <a:srgbClr val="00B050"/>
                </a:solidFill>
              </a:rPr>
              <a:t>jdbc:mysql</a:t>
            </a:r>
            <a:r>
              <a:rPr lang="en-US" sz="1400" dirty="0" smtClean="0">
                <a:solidFill>
                  <a:srgbClr val="00B050"/>
                </a:solidFill>
              </a:rPr>
              <a:t>://</a:t>
            </a:r>
            <a:r>
              <a:rPr lang="en-US" sz="1400" dirty="0" err="1" smtClean="0">
                <a:solidFill>
                  <a:srgbClr val="00B050"/>
                </a:solidFill>
              </a:rPr>
              <a:t>localhost</a:t>
            </a:r>
            <a:r>
              <a:rPr lang="en-US" sz="1400" dirty="0" smtClean="0">
                <a:solidFill>
                  <a:srgbClr val="00B050"/>
                </a:solidFill>
              </a:rPr>
              <a:t>/</a:t>
            </a:r>
            <a:r>
              <a:rPr lang="en-US" sz="1400" dirty="0" err="1" smtClean="0">
                <a:solidFill>
                  <a:srgbClr val="00B050"/>
                </a:solidFill>
              </a:rPr>
              <a:t>testdb</a:t>
            </a:r>
            <a:r>
              <a:rPr lang="en-US" sz="1400" dirty="0" smtClean="0">
                <a:solidFill>
                  <a:srgbClr val="00B050"/>
                </a:solidFill>
              </a:rPr>
              <a:t>", "root", "System@1234 </a:t>
            </a:r>
            <a:r>
              <a:rPr lang="en-US" sz="1400" dirty="0" smtClean="0"/>
              <a:t>");</a:t>
            </a:r>
            <a:r>
              <a:rPr lang="en-US" sz="1400" dirty="0"/>
              <a:t>  </a:t>
            </a:r>
          </a:p>
          <a:p>
            <a:r>
              <a:rPr lang="en-US" sz="1400" dirty="0"/>
              <a:t>  </a:t>
            </a:r>
          </a:p>
          <a:p>
            <a:r>
              <a:rPr lang="en-US" sz="1400" dirty="0" err="1">
                <a:solidFill>
                  <a:srgbClr val="00B050"/>
                </a:solidFill>
              </a:rPr>
              <a:t>PreparedStatement</a:t>
            </a:r>
            <a:r>
              <a:rPr lang="en-US" sz="1400" dirty="0">
                <a:solidFill>
                  <a:srgbClr val="00B050"/>
                </a:solidFill>
              </a:rPr>
              <a:t> </a:t>
            </a:r>
            <a:r>
              <a:rPr lang="en-US" sz="1400" dirty="0" err="1">
                <a:solidFill>
                  <a:srgbClr val="00B050"/>
                </a:solidFill>
              </a:rPr>
              <a:t>stmt</a:t>
            </a:r>
            <a:r>
              <a:rPr lang="en-US" sz="1400" dirty="0">
                <a:solidFill>
                  <a:srgbClr val="00B050"/>
                </a:solidFill>
              </a:rPr>
              <a:t>=</a:t>
            </a:r>
            <a:r>
              <a:rPr lang="en-US" sz="1400" dirty="0" err="1">
                <a:solidFill>
                  <a:srgbClr val="00B050"/>
                </a:solidFill>
              </a:rPr>
              <a:t>con.</a:t>
            </a:r>
            <a:r>
              <a:rPr lang="en-US" sz="1400" b="1" dirty="0" err="1">
                <a:solidFill>
                  <a:srgbClr val="00B050"/>
                </a:solidFill>
              </a:rPr>
              <a:t>prepareStatement</a:t>
            </a:r>
            <a:r>
              <a:rPr lang="en-US" sz="1400" dirty="0">
                <a:solidFill>
                  <a:srgbClr val="00B050"/>
                </a:solidFill>
              </a:rPr>
              <a:t>("update </a:t>
            </a:r>
            <a:r>
              <a:rPr lang="en-US" sz="1400" dirty="0" err="1">
                <a:solidFill>
                  <a:srgbClr val="00B050"/>
                </a:solidFill>
              </a:rPr>
              <a:t>emp</a:t>
            </a:r>
            <a:r>
              <a:rPr lang="en-US" sz="1400" dirty="0">
                <a:solidFill>
                  <a:srgbClr val="00B050"/>
                </a:solidFill>
              </a:rPr>
              <a:t> set name=? where id=?");  </a:t>
            </a:r>
            <a:endParaRPr lang="en-US" sz="1400" dirty="0" smtClean="0">
              <a:solidFill>
                <a:srgbClr val="00B050"/>
              </a:solidFill>
            </a:endParaRPr>
          </a:p>
          <a:p>
            <a:endParaRPr lang="en-US" sz="1400" dirty="0"/>
          </a:p>
          <a:p>
            <a:r>
              <a:rPr lang="en-US" sz="1400" dirty="0" err="1"/>
              <a:t>stmt.setString</a:t>
            </a:r>
            <a:r>
              <a:rPr lang="en-US" sz="1400" dirty="0"/>
              <a:t>(1,"Sonoo");//1 specifies the first parameter in the query i.e. name  </a:t>
            </a:r>
          </a:p>
          <a:p>
            <a:r>
              <a:rPr lang="en-US" sz="1400" dirty="0" err="1"/>
              <a:t>stmt.setInt</a:t>
            </a:r>
            <a:r>
              <a:rPr lang="en-US" sz="1400" dirty="0"/>
              <a:t>(2,101);  </a:t>
            </a:r>
          </a:p>
          <a:p>
            <a:r>
              <a:rPr lang="en-US" sz="1400" dirty="0"/>
              <a:t>  </a:t>
            </a:r>
          </a:p>
          <a:p>
            <a:r>
              <a:rPr lang="en-US" sz="1400" b="1" dirty="0" err="1"/>
              <a:t>int</a:t>
            </a:r>
            <a:r>
              <a:rPr lang="en-US" sz="1400" dirty="0"/>
              <a:t> i=</a:t>
            </a:r>
            <a:r>
              <a:rPr lang="en-US" sz="1400" dirty="0" err="1"/>
              <a:t>stmt.executeUpdate</a:t>
            </a:r>
            <a:r>
              <a:rPr lang="en-US" sz="1400" dirty="0"/>
              <a:t>();  </a:t>
            </a:r>
          </a:p>
          <a:p>
            <a:r>
              <a:rPr lang="en-US" sz="1400" dirty="0"/>
              <a:t>System.out.println(i+" records updated");  </a:t>
            </a:r>
          </a:p>
          <a:p>
            <a:r>
              <a:rPr lang="en-US" sz="1400" dirty="0"/>
              <a:t> </a:t>
            </a:r>
          </a:p>
          <a:p>
            <a:r>
              <a:rPr lang="en-US" sz="1400" dirty="0"/>
              <a:t>  </a:t>
            </a:r>
          </a:p>
          <a:p>
            <a:r>
              <a:rPr lang="en-US" sz="1400" dirty="0"/>
              <a:t>}</a:t>
            </a:r>
            <a:r>
              <a:rPr lang="en-US" sz="1400" b="1" dirty="0"/>
              <a:t>catch</a:t>
            </a:r>
            <a:r>
              <a:rPr lang="en-US" sz="1400" dirty="0"/>
              <a:t>(Exception e){ System.out.println(e);}  </a:t>
            </a:r>
          </a:p>
          <a:p>
            <a:r>
              <a:rPr lang="en-US" sz="1400" dirty="0"/>
              <a:t>  </a:t>
            </a:r>
          </a:p>
          <a:p>
            <a:r>
              <a:rPr lang="en-US" sz="1400" dirty="0"/>
              <a:t>}  </a:t>
            </a:r>
          </a:p>
          <a:p>
            <a:r>
              <a:rPr lang="en-US" sz="1400" dirty="0"/>
              <a:t>}  </a:t>
            </a:r>
          </a:p>
          <a:p>
            <a:endParaRPr lang="en-US"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2474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133</Words>
  <Application>Microsoft Office PowerPoint</Application>
  <PresentationFormat>On-screen Show (4:3)</PresentationFormat>
  <Paragraphs>152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13</cp:revision>
  <dcterms:created xsi:type="dcterms:W3CDTF">2017-10-29T08:37:58Z</dcterms:created>
  <dcterms:modified xsi:type="dcterms:W3CDTF">2017-10-29T17:30:48Z</dcterms:modified>
</cp:coreProperties>
</file>