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6" r:id="rId1"/>
  </p:sldMasterIdLst>
  <p:sldIdLst>
    <p:sldId id="256" r:id="rId2"/>
    <p:sldId id="257" r:id="rId3"/>
    <p:sldId id="266" r:id="rId4"/>
    <p:sldId id="258" r:id="rId5"/>
    <p:sldId id="265" r:id="rId6"/>
    <p:sldId id="260" r:id="rId7"/>
    <p:sldId id="263" r:id="rId8"/>
    <p:sldId id="264" r:id="rId9"/>
    <p:sldId id="259"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07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5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2"/>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ACE9716-E01B-4736-930C-3ABDFD8D78A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cxnSp>
        <p:nvCxnSpPr>
          <p:cNvPr id="8" name="Straight Connector 7"/>
          <p:cNvCxnSpPr/>
          <p:nvPr/>
        </p:nvCxnSpPr>
        <p:spPr>
          <a:xfrm>
            <a:off x="685800" y="3398521"/>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E9716-E01B-4736-930C-3ABDFD8D78A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CE9716-E01B-4736-930C-3ABDFD8D78A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CE9716-E01B-4736-930C-3ABDFD8D78A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1"/>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5"/>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CE9716-E01B-4736-930C-3ABDFD8D78A9}" type="datetimeFigureOut">
              <a:rPr lang="en-US" smtClean="0"/>
              <a:t>7/26/2017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1B6F18-061B-4B6E-9098-0E76372451ED}" type="slidenum">
              <a:rPr lang="en-US" smtClean="0"/>
              <a:t>‹#›</a:t>
            </a:fld>
            <a:endParaRPr lang="en-US"/>
          </a:p>
        </p:txBody>
      </p:sp>
      <p:cxnSp>
        <p:nvCxnSpPr>
          <p:cNvPr id="7" name="Straight Connector 6"/>
          <p:cNvCxnSpPr/>
          <p:nvPr/>
        </p:nvCxnSpPr>
        <p:spPr>
          <a:xfrm>
            <a:off x="731520" y="4599433"/>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CE9716-E01B-4736-930C-3ABDFD8D78A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3"/>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CE9716-E01B-4736-930C-3ABDFD8D78A9}" type="datetimeFigureOut">
              <a:rPr lang="en-US" smtClean="0"/>
              <a:t>7/26/2017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1B6F18-061B-4B6E-9098-0E76372451ED}" type="slidenum">
              <a:rPr lang="en-US" smtClean="0"/>
              <a:t>‹#›</a:t>
            </a:fld>
            <a:endParaRPr lang="en-US"/>
          </a:p>
        </p:txBody>
      </p:sp>
      <p:cxnSp>
        <p:nvCxnSpPr>
          <p:cNvPr id="11" name="Straight Connector 10"/>
          <p:cNvCxnSpPr/>
          <p:nvPr/>
        </p:nvCxnSpPr>
        <p:spPr>
          <a:xfrm rot="5400000">
            <a:off x="2217817" y="4045824"/>
            <a:ext cx="4709160" cy="79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CE9716-E01B-4736-930C-3ABDFD8D78A9}" type="datetimeFigureOut">
              <a:rPr lang="en-US" smtClean="0"/>
              <a:t>7/26/2017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E9716-E01B-4736-930C-3ABDFD8D78A9}" type="datetimeFigureOut">
              <a:rPr lang="en-US" smtClean="0"/>
              <a:t>7/26/2017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4"/>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E9716-E01B-4736-930C-3ABDFD8D78A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2" y="838203"/>
            <a:ext cx="5904391"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CE9716-E01B-4736-930C-3ABDFD8D78A9}" type="datetimeFigureOut">
              <a:rPr lang="en-US" smtClean="0"/>
              <a:t>7/26/2017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1B6F18-061B-4B6E-9098-0E76372451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7"/>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ACE9716-E01B-4736-930C-3ABDFD8D78A9}" type="datetimeFigureOut">
              <a:rPr lang="en-US" smtClean="0"/>
              <a:t>7/26/2017</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01B6F18-061B-4B6E-9098-0E76372451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9372600" cy="5410200"/>
          </a:xfrm>
        </p:spPr>
        <p:txBody>
          <a:bodyPr>
            <a:normAutofit/>
          </a:bodyPr>
          <a:lstStyle/>
          <a:p>
            <a:r>
              <a:rPr lang="en-US" b="1" i="1" dirty="0" smtClean="0">
                <a:latin typeface="Aparajita" pitchFamily="34" charset="0"/>
                <a:cs typeface="Aparajita" pitchFamily="34" charset="0"/>
              </a:rPr>
              <a:t>Agenda:-</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a:t>
            </a:r>
            <a:r>
              <a:rPr lang="en-US" dirty="0">
                <a:latin typeface="Aparajita" pitchFamily="34" charset="0"/>
                <a:cs typeface="Aparajita" pitchFamily="34" charset="0"/>
              </a:rPr>
              <a:t>i</a:t>
            </a:r>
            <a:r>
              <a:rPr lang="en-US" dirty="0" smtClean="0">
                <a:latin typeface="Aparajita" pitchFamily="34" charset="0"/>
                <a:cs typeface="Aparajita" pitchFamily="34" charset="0"/>
              </a:rPr>
              <a:t>s POM</a:t>
            </a:r>
          </a:p>
          <a:p>
            <a:pPr marL="571500" indent="-571500">
              <a:buClr>
                <a:srgbClr val="00B0F0"/>
              </a:buClr>
              <a:buFont typeface="Wingdings" pitchFamily="2" charset="2"/>
              <a:buChar char="Ø"/>
            </a:pPr>
            <a:r>
              <a:rPr lang="en-US" dirty="0">
                <a:latin typeface="Aparajita" pitchFamily="34" charset="0"/>
                <a:cs typeface="Aparajita" pitchFamily="34" charset="0"/>
              </a:rPr>
              <a:t>Way to implement </a:t>
            </a:r>
            <a:r>
              <a:rPr lang="en-US" dirty="0" smtClean="0">
                <a:latin typeface="Aparajita" pitchFamily="34" charset="0"/>
                <a:cs typeface="Aparajita" pitchFamily="34" charset="0"/>
              </a:rPr>
              <a:t>POM</a:t>
            </a:r>
          </a:p>
          <a:p>
            <a:pPr marL="571500" indent="-571500">
              <a:buClr>
                <a:srgbClr val="00B0F0"/>
              </a:buClr>
              <a:buFont typeface="Wingdings" pitchFamily="2" charset="2"/>
              <a:buChar char="Ø"/>
            </a:pPr>
            <a:r>
              <a:rPr lang="en-US" dirty="0" smtClean="0">
                <a:latin typeface="Aparajita" pitchFamily="34" charset="0"/>
                <a:cs typeface="Aparajita" pitchFamily="34" charset="0"/>
              </a:rPr>
              <a:t>Advantages of POM</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is TestNG</a:t>
            </a:r>
          </a:p>
          <a:p>
            <a:pPr marL="571500" indent="-571500">
              <a:buClr>
                <a:srgbClr val="00B0F0"/>
              </a:buClr>
              <a:buFont typeface="Wingdings" pitchFamily="2" charset="2"/>
              <a:buChar char="Ø"/>
            </a:pPr>
            <a:r>
              <a:rPr lang="en-US" dirty="0">
                <a:latin typeface="Aparajita" pitchFamily="34" charset="0"/>
                <a:cs typeface="Aparajita" pitchFamily="34" charset="0"/>
              </a:rPr>
              <a:t>Advantages of </a:t>
            </a:r>
            <a:r>
              <a:rPr lang="en-US" dirty="0" smtClean="0">
                <a:latin typeface="Aparajita" pitchFamily="34" charset="0"/>
                <a:cs typeface="Aparajita" pitchFamily="34" charset="0"/>
              </a:rPr>
              <a:t>TestNG</a:t>
            </a:r>
          </a:p>
          <a:p>
            <a:pPr marL="571500" indent="-571500">
              <a:buClr>
                <a:srgbClr val="00B0F0"/>
              </a:buClr>
              <a:buFont typeface="Wingdings" pitchFamily="2" charset="2"/>
              <a:buChar char="Ø"/>
            </a:pPr>
            <a:r>
              <a:rPr lang="en-US" dirty="0" smtClean="0">
                <a:latin typeface="Aparajita" pitchFamily="34" charset="0"/>
                <a:cs typeface="Aparajita" pitchFamily="34" charset="0"/>
              </a:rPr>
              <a:t>What is Listener in TestNG</a:t>
            </a:r>
          </a:p>
          <a:p>
            <a:pPr marL="571500" indent="-571500">
              <a:buClr>
                <a:srgbClr val="00B0F0"/>
              </a:buClr>
              <a:buFont typeface="Wingdings" pitchFamily="2" charset="2"/>
              <a:buChar char="Ø"/>
            </a:pPr>
            <a:r>
              <a:rPr lang="en-US" dirty="0" smtClean="0">
                <a:latin typeface="Aparajita" pitchFamily="34" charset="0"/>
                <a:cs typeface="Aparajita" pitchFamily="34" charset="0"/>
              </a:rPr>
              <a:t>Type of Listeners</a:t>
            </a:r>
          </a:p>
          <a:p>
            <a:pPr marL="571500" indent="-571500">
              <a:buClr>
                <a:srgbClr val="00B0F0"/>
              </a:buClr>
              <a:buFont typeface="Wingdings" pitchFamily="2" charset="2"/>
              <a:buChar char="Ø"/>
            </a:pPr>
            <a:r>
              <a:rPr lang="en-US" dirty="0">
                <a:latin typeface="Aparajita" pitchFamily="34" charset="0"/>
                <a:cs typeface="Aparajita" pitchFamily="34" charset="0"/>
              </a:rPr>
              <a:t>Way to implement </a:t>
            </a:r>
            <a:r>
              <a:rPr lang="en-US" dirty="0" smtClean="0">
                <a:latin typeface="Aparajita" pitchFamily="34" charset="0"/>
                <a:cs typeface="Aparajita" pitchFamily="34" charset="0"/>
              </a:rPr>
              <a:t>Listeners</a:t>
            </a:r>
          </a:p>
          <a:p>
            <a:pPr marL="571500" indent="-571500">
              <a:buClr>
                <a:srgbClr val="00B0F0"/>
              </a:buClr>
              <a:buFont typeface="Wingdings" pitchFamily="2" charset="2"/>
              <a:buChar char="Ø"/>
            </a:pPr>
            <a:r>
              <a:rPr lang="en-US" dirty="0" smtClean="0">
                <a:latin typeface="Aparajita" pitchFamily="34" charset="0"/>
                <a:cs typeface="Aparajita" pitchFamily="34" charset="0"/>
              </a:rPr>
              <a:t>Annotation in TestNG</a:t>
            </a:r>
          </a:p>
          <a:p>
            <a:pPr marL="571500" indent="-571500">
              <a:buClr>
                <a:srgbClr val="00B0F0"/>
              </a:buClr>
              <a:buFont typeface="Wingdings" pitchFamily="2" charset="2"/>
              <a:buChar char="Ø"/>
            </a:pPr>
            <a:r>
              <a:rPr lang="en-US" dirty="0" smtClean="0">
                <a:latin typeface="Aparajita" pitchFamily="34" charset="0"/>
                <a:cs typeface="Aparajita" pitchFamily="34" charset="0"/>
              </a:rPr>
              <a:t>Implementation of Extent Report</a:t>
            </a:r>
            <a:endParaRPr lang="en-US" dirty="0">
              <a:latin typeface="Aparajita" pitchFamily="34" charset="0"/>
              <a:cs typeface="Aparajita" pitchFamily="34" charset="0"/>
            </a:endParaRPr>
          </a:p>
          <a:p>
            <a:pPr marL="571500" indent="-571500">
              <a:buFont typeface="Wingdings" pitchFamily="2" charset="2"/>
              <a:buChar char="Ø"/>
            </a:pPr>
            <a:endParaRPr lang="en-US" dirty="0">
              <a:latin typeface="Aparajita" pitchFamily="34" charset="0"/>
              <a:cs typeface="Aparajita" pitchFamily="34" charset="0"/>
            </a:endParaRPr>
          </a:p>
          <a:p>
            <a:pPr marL="571500" indent="-571500">
              <a:buFont typeface="Wingdings" pitchFamily="2" charset="2"/>
              <a:buChar char="Ø"/>
            </a:pPr>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020270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914400"/>
            <a:ext cx="9144000" cy="5715000"/>
          </a:xfrm>
        </p:spPr>
        <p:txBody>
          <a:bodyPr>
            <a:normAutofit/>
          </a:bodyPr>
          <a:lstStyle/>
          <a:p>
            <a:pPr marL="571500" indent="-571500">
              <a:buClr>
                <a:srgbClr val="00B0F0"/>
              </a:buClr>
              <a:buFont typeface="Wingdings" pitchFamily="2" charset="2"/>
              <a:buChar char="Ø"/>
            </a:pPr>
            <a:r>
              <a:rPr lang="en-US" sz="2000" i="1" dirty="0" err="1" smtClean="0">
                <a:latin typeface="Aparajita" pitchFamily="34" charset="0"/>
                <a:cs typeface="Aparajita" pitchFamily="34" charset="0"/>
              </a:rPr>
              <a:t>Git</a:t>
            </a:r>
            <a:r>
              <a:rPr lang="en-US" sz="2000" i="1" dirty="0" smtClean="0">
                <a:latin typeface="Aparajita" pitchFamily="34" charset="0"/>
                <a:cs typeface="Aparajita" pitchFamily="34" charset="0"/>
              </a:rPr>
              <a:t> </a:t>
            </a:r>
            <a:r>
              <a:rPr lang="en-US" sz="2000" i="1" dirty="0">
                <a:latin typeface="Aparajita" pitchFamily="34" charset="0"/>
                <a:cs typeface="Aparajita" pitchFamily="34" charset="0"/>
              </a:rPr>
              <a:t>Hub Repository:-</a:t>
            </a:r>
            <a:r>
              <a:rPr lang="en-US" sz="2000" i="1" u="sng" dirty="0">
                <a:solidFill>
                  <a:srgbClr val="0070C0"/>
                </a:solidFill>
                <a:latin typeface="Aparajita" pitchFamily="34" charset="0"/>
                <a:cs typeface="Aparajita" pitchFamily="34" charset="0"/>
              </a:rPr>
              <a:t>https://</a:t>
            </a:r>
            <a:r>
              <a:rPr lang="en-US" sz="2000" i="1" u="sng" dirty="0" smtClean="0">
                <a:solidFill>
                  <a:srgbClr val="0070C0"/>
                </a:solidFill>
                <a:latin typeface="Aparajita" pitchFamily="34" charset="0"/>
                <a:cs typeface="Aparajita" pitchFamily="34" charset="0"/>
              </a:rPr>
              <a:t>github.com/ConceptByAmbadas</a:t>
            </a:r>
          </a:p>
          <a:p>
            <a:pPr marL="571500" indent="-571500">
              <a:buClr>
                <a:srgbClr val="00B0F0"/>
              </a:buClr>
              <a:buFont typeface="Wingdings" pitchFamily="2" charset="2"/>
              <a:buChar char="Ø"/>
            </a:pPr>
            <a:r>
              <a:rPr lang="en-US" sz="2000" i="1" dirty="0">
                <a:latin typeface="Aparajita" pitchFamily="34" charset="0"/>
                <a:cs typeface="Aparajita" pitchFamily="34" charset="0"/>
              </a:rPr>
              <a:t>Web Block:-</a:t>
            </a:r>
            <a:r>
              <a:rPr lang="en-US" sz="2000" i="1" dirty="0">
                <a:solidFill>
                  <a:srgbClr val="0070C0"/>
                </a:solidFill>
                <a:latin typeface="Aparajita" pitchFamily="34" charset="0"/>
                <a:cs typeface="Aparajita" pitchFamily="34" charset="0"/>
              </a:rPr>
              <a:t>http://</a:t>
            </a:r>
            <a:r>
              <a:rPr lang="en-US" sz="2000" i="1" dirty="0" smtClean="0">
                <a:solidFill>
                  <a:srgbClr val="0070C0"/>
                </a:solidFill>
                <a:latin typeface="Aparajita" pitchFamily="34" charset="0"/>
                <a:cs typeface="Aparajita" pitchFamily="34" charset="0"/>
              </a:rPr>
              <a:t>conceptbyambadas.blogspot.com/2017/05/selenium-extent-report.html</a:t>
            </a:r>
          </a:p>
          <a:p>
            <a:pPr marL="571500" indent="-571500">
              <a:buClr>
                <a:srgbClr val="00B0F0"/>
              </a:buClr>
              <a:buFont typeface="Wingdings" pitchFamily="2" charset="2"/>
              <a:buChar char="Ø"/>
            </a:pPr>
            <a:r>
              <a:rPr lang="en-US" sz="2000" i="1" dirty="0" smtClean="0">
                <a:latin typeface="Aparajita" pitchFamily="34" charset="0"/>
                <a:cs typeface="Aparajita" pitchFamily="34" charset="0"/>
              </a:rPr>
              <a:t>YouTube Channel </a:t>
            </a:r>
            <a:r>
              <a:rPr lang="en-US" sz="2000" i="1" dirty="0">
                <a:solidFill>
                  <a:schemeClr val="tx2"/>
                </a:solidFill>
                <a:latin typeface="Aparajita" pitchFamily="34" charset="0"/>
                <a:cs typeface="Aparajita" pitchFamily="34" charset="0"/>
              </a:rPr>
              <a:t>:-https://www.youtube.com/channel/UC2UV6Nwn_rfIk1YjFxOsglg</a:t>
            </a:r>
            <a:endParaRPr lang="en-US" sz="2000" i="1" dirty="0" smtClean="0">
              <a:solidFill>
                <a:schemeClr val="tx2"/>
              </a:solidFill>
              <a:latin typeface="Aparajita" pitchFamily="34" charset="0"/>
              <a:cs typeface="Aparajita" pitchFamily="34" charset="0"/>
            </a:endParaRPr>
          </a:p>
          <a:p>
            <a:pPr>
              <a:buClr>
                <a:srgbClr val="00B0F0"/>
              </a:buClr>
            </a:pPr>
            <a:r>
              <a:rPr lang="en-US" sz="2000" i="1" dirty="0" smtClean="0">
                <a:latin typeface="Aparajita" pitchFamily="34" charset="0"/>
                <a:cs typeface="Aparajita" pitchFamily="34" charset="0"/>
              </a:rPr>
              <a:t>	</a:t>
            </a:r>
            <a:endParaRPr lang="en-US" sz="2000" dirty="0" smtClean="0">
              <a:latin typeface="Aparajita" pitchFamily="34" charset="0"/>
              <a:cs typeface="Aparajita" pitchFamily="34" charset="0"/>
            </a:endParaRP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756669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fontScale="70000" lnSpcReduction="20000"/>
          </a:bodyPr>
          <a:lstStyle/>
          <a:p>
            <a:pPr marL="571500" indent="-571500">
              <a:buClr>
                <a:srgbClr val="00B0F0"/>
              </a:buClr>
              <a:buFont typeface="Wingdings" pitchFamily="2" charset="2"/>
              <a:buChar char="Ø"/>
            </a:pPr>
            <a:r>
              <a:rPr lang="en-US" sz="3600" b="1" i="1" dirty="0" smtClean="0">
                <a:solidFill>
                  <a:schemeClr val="accent5">
                    <a:lumMod val="50000"/>
                  </a:schemeClr>
                </a:solidFill>
                <a:latin typeface="Aparajita" pitchFamily="34" charset="0"/>
                <a:cs typeface="Aparajita" pitchFamily="34" charset="0"/>
              </a:rPr>
              <a:t>What </a:t>
            </a:r>
            <a:r>
              <a:rPr lang="en-US" sz="3600" b="1" i="1" dirty="0">
                <a:solidFill>
                  <a:schemeClr val="accent5">
                    <a:lumMod val="50000"/>
                  </a:schemeClr>
                </a:solidFill>
                <a:latin typeface="Aparajita" pitchFamily="34" charset="0"/>
                <a:cs typeface="Aparajita" pitchFamily="34" charset="0"/>
              </a:rPr>
              <a:t>i</a:t>
            </a:r>
            <a:r>
              <a:rPr lang="en-US" sz="3600" b="1" i="1" dirty="0" smtClean="0">
                <a:solidFill>
                  <a:schemeClr val="accent5">
                    <a:lumMod val="50000"/>
                  </a:schemeClr>
                </a:solidFill>
                <a:latin typeface="Aparajita" pitchFamily="34" charset="0"/>
                <a:cs typeface="Aparajita" pitchFamily="34" charset="0"/>
              </a:rPr>
              <a:t>s POM</a:t>
            </a:r>
          </a:p>
          <a:p>
            <a:pPr marL="857250" indent="-857250">
              <a:buClr>
                <a:srgbClr val="00B0F0"/>
              </a:buClr>
              <a:buFont typeface="+mj-lt"/>
              <a:buAutoNum type="romanLcPeriod"/>
            </a:pPr>
            <a:r>
              <a:rPr lang="en-US" sz="3100" dirty="0" smtClean="0">
                <a:latin typeface="Aparajita" pitchFamily="34" charset="0"/>
                <a:cs typeface="Aparajita" pitchFamily="34" charset="0"/>
              </a:rPr>
              <a:t>Page Object model is just a design pattern in automation project and not a framework.</a:t>
            </a:r>
          </a:p>
          <a:p>
            <a:pPr marL="857250" indent="-857250">
              <a:buClr>
                <a:srgbClr val="00B0F0"/>
              </a:buClr>
              <a:buFont typeface="+mj-lt"/>
              <a:buAutoNum type="romanLcPeriod"/>
            </a:pPr>
            <a:r>
              <a:rPr lang="en-US" sz="3100" dirty="0" smtClean="0">
                <a:latin typeface="Aparajita" pitchFamily="34" charset="0"/>
                <a:cs typeface="Aparajita" pitchFamily="34" charset="0"/>
              </a:rPr>
              <a:t>Based on application behavior we will be creating separate pages and will store all locators and methods of that page.</a:t>
            </a:r>
          </a:p>
          <a:p>
            <a:pPr marL="857250" indent="-857250">
              <a:buClr>
                <a:srgbClr val="00B0F0"/>
              </a:buClr>
              <a:buFont typeface="+mj-lt"/>
              <a:buAutoNum type="romanLcPeriod"/>
            </a:pPr>
            <a:r>
              <a:rPr lang="en-US" sz="3100" dirty="0" smtClean="0">
                <a:latin typeface="Aparajita" pitchFamily="34" charset="0"/>
                <a:cs typeface="Aparajita" pitchFamily="34" charset="0"/>
              </a:rPr>
              <a:t>In POM each object can have corresponding method .</a:t>
            </a:r>
          </a:p>
          <a:p>
            <a:pPr marL="857250" indent="-857250">
              <a:buClr>
                <a:srgbClr val="00B0F0"/>
              </a:buClr>
              <a:buFont typeface="+mj-lt"/>
              <a:buAutoNum type="romanLcPeriod"/>
            </a:pPr>
            <a:r>
              <a:rPr lang="en-US" sz="3100" dirty="0" smtClean="0">
                <a:latin typeface="Aparajita" pitchFamily="34" charset="0"/>
                <a:cs typeface="Aparajita" pitchFamily="34" charset="0"/>
              </a:rPr>
              <a:t>Method name has been given based on action of the object.</a:t>
            </a:r>
          </a:p>
          <a:p>
            <a:pPr marL="857250" indent="-857250">
              <a:buFont typeface="+mj-lt"/>
              <a:buAutoNum type="romanLcPeriod"/>
            </a:pPr>
            <a:endParaRPr lang="en-US" sz="24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3200" dirty="0" smtClean="0">
                <a:solidFill>
                  <a:schemeClr val="accent6">
                    <a:lumMod val="50000"/>
                  </a:schemeClr>
                </a:solidFill>
                <a:latin typeface="Aparajita" pitchFamily="34" charset="0"/>
                <a:cs typeface="Aparajita" pitchFamily="34" charset="0"/>
              </a:rPr>
              <a:t>  </a:t>
            </a:r>
            <a:r>
              <a:rPr lang="en-US" sz="3200" b="1" i="1" dirty="0" smtClean="0">
                <a:solidFill>
                  <a:schemeClr val="accent5">
                    <a:lumMod val="50000"/>
                  </a:schemeClr>
                </a:solidFill>
                <a:latin typeface="Aparajita" pitchFamily="34" charset="0"/>
                <a:cs typeface="Aparajita" pitchFamily="34" charset="0"/>
              </a:rPr>
              <a:t>Way </a:t>
            </a:r>
            <a:r>
              <a:rPr lang="en-US" sz="3200" b="1" i="1" dirty="0">
                <a:solidFill>
                  <a:schemeClr val="accent5">
                    <a:lumMod val="50000"/>
                  </a:schemeClr>
                </a:solidFill>
                <a:latin typeface="Aparajita" pitchFamily="34" charset="0"/>
                <a:cs typeface="Aparajita" pitchFamily="34" charset="0"/>
              </a:rPr>
              <a:t>to implement </a:t>
            </a:r>
            <a:r>
              <a:rPr lang="en-US" sz="3200" b="1" i="1" dirty="0" smtClean="0">
                <a:solidFill>
                  <a:schemeClr val="accent5">
                    <a:lumMod val="50000"/>
                  </a:schemeClr>
                </a:solidFill>
                <a:latin typeface="Aparajita" pitchFamily="34" charset="0"/>
                <a:cs typeface="Aparajita" pitchFamily="34" charset="0"/>
              </a:rPr>
              <a:t>POM</a:t>
            </a:r>
          </a:p>
          <a:p>
            <a:pPr marL="571500" indent="-571500">
              <a:buClr>
                <a:srgbClr val="00B0F0"/>
              </a:buClr>
              <a:buFont typeface="+mj-lt"/>
              <a:buAutoNum type="romanLcPeriod"/>
            </a:pPr>
            <a:r>
              <a:rPr lang="en-US" sz="2900" dirty="0" smtClean="0">
                <a:latin typeface="Aparajita" pitchFamily="34" charset="0"/>
                <a:cs typeface="Aparajita" pitchFamily="34" charset="0"/>
              </a:rPr>
              <a:t>Using normal approach</a:t>
            </a:r>
          </a:p>
          <a:p>
            <a:pPr marL="571500" indent="-571500">
              <a:buClr>
                <a:srgbClr val="00B0F0"/>
              </a:buClr>
              <a:buFont typeface="+mj-lt"/>
              <a:buAutoNum type="romanLcPeriod"/>
            </a:pPr>
            <a:r>
              <a:rPr lang="en-US" sz="2900" dirty="0" smtClean="0">
                <a:latin typeface="Aparajita" pitchFamily="34" charset="0"/>
                <a:cs typeface="Aparajita" pitchFamily="34" charset="0"/>
              </a:rPr>
              <a:t>Using Page Factory approach</a:t>
            </a:r>
          </a:p>
          <a:p>
            <a:pPr marL="571500" indent="-571500">
              <a:buFont typeface="+mj-lt"/>
              <a:buAutoNum type="romanLcPeriod"/>
            </a:pPr>
            <a:endParaRPr lang="en-US" sz="2400" dirty="0" smtClean="0">
              <a:solidFill>
                <a:schemeClr val="tx2">
                  <a:lumMod val="75000"/>
                </a:schemeClr>
              </a:solidFill>
              <a:latin typeface="Aparajita" pitchFamily="34" charset="0"/>
              <a:cs typeface="Aparajita" pitchFamily="34" charset="0"/>
            </a:endParaRPr>
          </a:p>
          <a:p>
            <a:pPr marL="342900" indent="-342900">
              <a:buFont typeface="Wingdings" pitchFamily="2" charset="2"/>
              <a:buChar char="v"/>
            </a:pPr>
            <a:r>
              <a:rPr lang="en-US" sz="3300" b="1" i="1" dirty="0" smtClean="0">
                <a:solidFill>
                  <a:schemeClr val="accent5">
                    <a:lumMod val="50000"/>
                  </a:schemeClr>
                </a:solidFill>
                <a:latin typeface="Aparajita" pitchFamily="34" charset="0"/>
                <a:cs typeface="Aparajita" pitchFamily="34" charset="0"/>
              </a:rPr>
              <a:t>What is Page factory:-</a:t>
            </a:r>
            <a:endParaRPr lang="en-US" sz="3300" b="1" i="1" dirty="0">
              <a:solidFill>
                <a:schemeClr val="accent5">
                  <a:lumMod val="50000"/>
                </a:schemeClr>
              </a:solidFill>
              <a:latin typeface="Aparajita" pitchFamily="34" charset="0"/>
              <a:cs typeface="Aparajita" pitchFamily="34" charset="0"/>
            </a:endParaRPr>
          </a:p>
          <a:p>
            <a:pPr marL="571500" indent="-571500">
              <a:buClr>
                <a:srgbClr val="00B0F0"/>
              </a:buClr>
              <a:buFont typeface="+mj-lt"/>
              <a:buAutoNum type="romanLcPeriod"/>
            </a:pPr>
            <a:r>
              <a:rPr lang="en-US" sz="2900" dirty="0">
                <a:latin typeface="Aparajita" pitchFamily="34" charset="0"/>
                <a:cs typeface="Aparajita" pitchFamily="34" charset="0"/>
              </a:rPr>
              <a:t>The </a:t>
            </a:r>
            <a:r>
              <a:rPr lang="en-US" sz="2900" b="1" dirty="0">
                <a:latin typeface="Aparajita" pitchFamily="34" charset="0"/>
                <a:cs typeface="Aparajita" pitchFamily="34" charset="0"/>
              </a:rPr>
              <a:t>Page Factory</a:t>
            </a:r>
            <a:r>
              <a:rPr lang="en-US" sz="2900" dirty="0">
                <a:latin typeface="Aparajita" pitchFamily="34" charset="0"/>
                <a:cs typeface="Aparajita" pitchFamily="34" charset="0"/>
              </a:rPr>
              <a:t> Class is an extension to the Page Object design pattern. </a:t>
            </a:r>
            <a:endParaRPr lang="en-US" sz="2900" dirty="0" smtClean="0">
              <a:latin typeface="Aparajita" pitchFamily="34" charset="0"/>
              <a:cs typeface="Aparajita" pitchFamily="34" charset="0"/>
            </a:endParaRPr>
          </a:p>
          <a:p>
            <a:pPr marL="571500" indent="-571500">
              <a:buClr>
                <a:srgbClr val="00B0F0"/>
              </a:buClr>
              <a:buFont typeface="+mj-lt"/>
              <a:buAutoNum type="romanLcPeriod"/>
            </a:pPr>
            <a:r>
              <a:rPr lang="en-US" sz="2900" dirty="0" smtClean="0">
                <a:latin typeface="Aparajita" pitchFamily="34" charset="0"/>
                <a:cs typeface="Aparajita" pitchFamily="34" charset="0"/>
              </a:rPr>
              <a:t>It </a:t>
            </a:r>
            <a:r>
              <a:rPr lang="en-US" sz="2900" dirty="0">
                <a:latin typeface="Aparajita" pitchFamily="34" charset="0"/>
                <a:cs typeface="Aparajita" pitchFamily="34" charset="0"/>
              </a:rPr>
              <a:t>is used to initialize the elements of the Page Object or instantiate the </a:t>
            </a:r>
            <a:r>
              <a:rPr lang="en-US" sz="2900" b="1" dirty="0">
                <a:latin typeface="Aparajita" pitchFamily="34" charset="0"/>
                <a:cs typeface="Aparajita" pitchFamily="34" charset="0"/>
              </a:rPr>
              <a:t>Page</a:t>
            </a:r>
            <a:r>
              <a:rPr lang="en-US" sz="2900" dirty="0">
                <a:latin typeface="Aparajita" pitchFamily="34" charset="0"/>
                <a:cs typeface="Aparajita" pitchFamily="34" charset="0"/>
              </a:rPr>
              <a:t> Objects </a:t>
            </a:r>
            <a:r>
              <a:rPr lang="en-US" sz="2900" dirty="0" smtClean="0">
                <a:latin typeface="Aparajita" pitchFamily="34" charset="0"/>
                <a:cs typeface="Aparajita" pitchFamily="34" charset="0"/>
              </a:rPr>
              <a:t>itself.</a:t>
            </a:r>
          </a:p>
          <a:p>
            <a:pPr marL="571500" indent="-571500">
              <a:buClr>
                <a:srgbClr val="00B0F0"/>
              </a:buClr>
              <a:buFont typeface="+mj-lt"/>
              <a:buAutoNum type="romanLcPeriod"/>
            </a:pPr>
            <a:r>
              <a:rPr lang="en-US" sz="2900" dirty="0">
                <a:latin typeface="Aparajita" pitchFamily="34" charset="0"/>
                <a:cs typeface="Aparajita" pitchFamily="34" charset="0"/>
              </a:rPr>
              <a:t>I</a:t>
            </a:r>
            <a:r>
              <a:rPr lang="en-US" sz="2900" dirty="0" smtClean="0">
                <a:latin typeface="Aparajita" pitchFamily="34" charset="0"/>
                <a:cs typeface="Aparajita" pitchFamily="34" charset="0"/>
              </a:rPr>
              <a:t>t </a:t>
            </a:r>
            <a:r>
              <a:rPr lang="en-US" sz="2900" dirty="0">
                <a:latin typeface="Aparajita" pitchFamily="34" charset="0"/>
                <a:cs typeface="Aparajita" pitchFamily="34" charset="0"/>
              </a:rPr>
              <a:t>is used to initialize elements of a Page class without having to use '</a:t>
            </a:r>
            <a:r>
              <a:rPr lang="en-US" sz="2900" dirty="0" err="1">
                <a:latin typeface="Aparajita" pitchFamily="34" charset="0"/>
                <a:cs typeface="Aparajita" pitchFamily="34" charset="0"/>
              </a:rPr>
              <a:t>FindElement</a:t>
            </a:r>
            <a:r>
              <a:rPr lang="en-US" sz="2900" dirty="0">
                <a:latin typeface="Aparajita" pitchFamily="34" charset="0"/>
                <a:cs typeface="Aparajita" pitchFamily="34" charset="0"/>
              </a:rPr>
              <a:t>' or </a:t>
            </a:r>
            <a:r>
              <a:rPr lang="en-US" sz="2900" dirty="0" smtClean="0">
                <a:latin typeface="Aparajita" pitchFamily="34" charset="0"/>
                <a:cs typeface="Aparajita" pitchFamily="34" charset="0"/>
              </a:rPr>
              <a:t>'</a:t>
            </a:r>
            <a:r>
              <a:rPr lang="en-US" sz="2900" dirty="0" err="1" smtClean="0">
                <a:latin typeface="Aparajita" pitchFamily="34" charset="0"/>
                <a:cs typeface="Aparajita" pitchFamily="34" charset="0"/>
              </a:rPr>
              <a:t>FindElements</a:t>
            </a:r>
            <a:r>
              <a:rPr lang="en-US" sz="2900" dirty="0" smtClean="0">
                <a:latin typeface="Aparajita" pitchFamily="34" charset="0"/>
                <a:cs typeface="Aparajita" pitchFamily="34" charset="0"/>
              </a:rPr>
              <a:t>’</a:t>
            </a: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9064982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914400"/>
            <a:ext cx="9144000" cy="5715000"/>
          </a:xfrm>
        </p:spPr>
        <p:txBody>
          <a:bodyPr>
            <a:normAutofit/>
          </a:bodyPr>
          <a:lstStyle/>
          <a:p>
            <a:endParaRPr lang="en-US" sz="3600" dirty="0">
              <a:solidFill>
                <a:schemeClr val="accent6">
                  <a:lumMod val="50000"/>
                </a:schemeClr>
              </a:solidFill>
            </a:endParaRPr>
          </a:p>
        </p:txBody>
      </p:sp>
      <p:sp>
        <p:nvSpPr>
          <p:cNvPr id="4" name="Rectangle 3"/>
          <p:cNvSpPr/>
          <p:nvPr/>
        </p:nvSpPr>
        <p:spPr>
          <a:xfrm>
            <a:off x="381000" y="15240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US" dirty="0"/>
          </a:p>
        </p:txBody>
      </p:sp>
      <p:sp>
        <p:nvSpPr>
          <p:cNvPr id="5" name="Rectangle 4"/>
          <p:cNvSpPr/>
          <p:nvPr/>
        </p:nvSpPr>
        <p:spPr>
          <a:xfrm>
            <a:off x="381000" y="2209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Homepage</a:t>
            </a:r>
            <a:endParaRPr lang="en-US" dirty="0"/>
          </a:p>
        </p:txBody>
      </p:sp>
      <p:sp>
        <p:nvSpPr>
          <p:cNvPr id="6" name="Rectangle 5"/>
          <p:cNvSpPr/>
          <p:nvPr/>
        </p:nvSpPr>
        <p:spPr>
          <a:xfrm>
            <a:off x="381000" y="30480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Pyment</a:t>
            </a:r>
            <a:endParaRPr lang="en-US" dirty="0"/>
          </a:p>
        </p:txBody>
      </p:sp>
      <p:sp>
        <p:nvSpPr>
          <p:cNvPr id="7" name="Rectangle 6"/>
          <p:cNvSpPr/>
          <p:nvPr/>
        </p:nvSpPr>
        <p:spPr>
          <a:xfrm>
            <a:off x="381000" y="3810000"/>
            <a:ext cx="1828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Logout</a:t>
            </a:r>
            <a:endParaRPr lang="en-US" dirty="0"/>
          </a:p>
        </p:txBody>
      </p:sp>
      <p:cxnSp>
        <p:nvCxnSpPr>
          <p:cNvPr id="9" name="Straight Arrow Connector 8"/>
          <p:cNvCxnSpPr/>
          <p:nvPr/>
        </p:nvCxnSpPr>
        <p:spPr>
          <a:xfrm>
            <a:off x="1295400" y="1981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0"/>
          </p:cNvCxnSpPr>
          <p:nvPr/>
        </p:nvCxnSpPr>
        <p:spPr>
          <a:xfrm>
            <a:off x="1295400" y="27432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0"/>
          </p:cNvCxnSpPr>
          <p:nvPr/>
        </p:nvCxnSpPr>
        <p:spPr>
          <a:xfrm>
            <a:off x="1295400" y="35814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201616" y="2114550"/>
            <a:ext cx="1371600" cy="952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TC1</a:t>
            </a:r>
            <a:endParaRPr lang="en-US" dirty="0"/>
          </a:p>
        </p:txBody>
      </p:sp>
      <p:cxnSp>
        <p:nvCxnSpPr>
          <p:cNvPr id="24" name="Straight Arrow Connector 23"/>
          <p:cNvCxnSpPr/>
          <p:nvPr/>
        </p:nvCxnSpPr>
        <p:spPr>
          <a:xfrm>
            <a:off x="2286000" y="2590800"/>
            <a:ext cx="3886200" cy="152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209800" y="2743200"/>
            <a:ext cx="3991816" cy="5715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2286000" y="2743200"/>
            <a:ext cx="3915616"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286000" y="1752600"/>
            <a:ext cx="3915616" cy="990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97703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Page Object Model</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Advantages of POM</a:t>
            </a:r>
          </a:p>
          <a:p>
            <a:pPr marL="571500" indent="-571500">
              <a:buClr>
                <a:srgbClr val="00B0F0"/>
              </a:buClr>
              <a:buFont typeface="+mj-lt"/>
              <a:buAutoNum type="romanLcPeriod"/>
            </a:pPr>
            <a:r>
              <a:rPr lang="en-US" sz="2800" dirty="0" smtClean="0">
                <a:latin typeface="Aparajita" pitchFamily="34" charset="0"/>
                <a:cs typeface="Aparajita" pitchFamily="34" charset="0"/>
              </a:rPr>
              <a:t>Script will be more readable format.</a:t>
            </a:r>
          </a:p>
          <a:p>
            <a:pPr marL="571500" indent="-571500">
              <a:buClr>
                <a:srgbClr val="00B0F0"/>
              </a:buClr>
              <a:buFont typeface="+mj-lt"/>
              <a:buAutoNum type="romanLcPeriod"/>
            </a:pPr>
            <a:r>
              <a:rPr lang="en-US" sz="2800" dirty="0" smtClean="0">
                <a:latin typeface="Aparajita" pitchFamily="34" charset="0"/>
                <a:cs typeface="Aparajita" pitchFamily="34" charset="0"/>
              </a:rPr>
              <a:t>Easy to maintain and reusable script.</a:t>
            </a:r>
          </a:p>
          <a:p>
            <a:pPr marL="571500" indent="-571500">
              <a:buClr>
                <a:srgbClr val="00B0F0"/>
              </a:buClr>
              <a:buFont typeface="+mj-lt"/>
              <a:buAutoNum type="romanLcPeriod"/>
            </a:pPr>
            <a:r>
              <a:rPr lang="en-US" sz="2800" dirty="0" smtClean="0">
                <a:latin typeface="Aparajita" pitchFamily="34" charset="0"/>
                <a:cs typeface="Aparajita" pitchFamily="34" charset="0"/>
              </a:rPr>
              <a:t>We can make use of cache feature.</a:t>
            </a: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762376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a:t>
            </a:r>
            <a:r>
              <a:rPr lang="en-US" sz="4800" i="1" dirty="0" err="1" smtClean="0">
                <a:solidFill>
                  <a:schemeClr val="tx1">
                    <a:lumMod val="75000"/>
                    <a:lumOff val="25000"/>
                  </a:schemeClr>
                </a:solidFill>
                <a:latin typeface="Aparajita" pitchFamily="34" charset="0"/>
                <a:cs typeface="Aparajita" pitchFamily="34" charset="0"/>
              </a:rPr>
              <a:t>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What is TestNG</a:t>
            </a:r>
          </a:p>
          <a:p>
            <a:pPr marL="857250" indent="-857250">
              <a:buClr>
                <a:srgbClr val="00B0F0"/>
              </a:buClr>
              <a:buFont typeface="+mj-lt"/>
              <a:buAutoNum type="romanLcPeriod"/>
            </a:pPr>
            <a:r>
              <a:rPr lang="en-US" sz="2200" dirty="0" smtClean="0">
                <a:latin typeface="Aparajita" pitchFamily="34" charset="0"/>
                <a:cs typeface="Aparajita" pitchFamily="34" charset="0"/>
              </a:rPr>
              <a:t>TestNG is open source test automation framework which in inspired from JUnit</a:t>
            </a:r>
          </a:p>
          <a:p>
            <a:pPr marL="857250" indent="-857250">
              <a:buClr>
                <a:srgbClr val="00B0F0"/>
              </a:buClr>
              <a:buFont typeface="+mj-lt"/>
              <a:buAutoNum type="romanLcPeriod"/>
            </a:pPr>
            <a:r>
              <a:rPr lang="en-US" sz="2200" dirty="0" smtClean="0">
                <a:latin typeface="Aparajita" pitchFamily="34" charset="0"/>
                <a:cs typeface="Aparajita" pitchFamily="34" charset="0"/>
              </a:rPr>
              <a:t>TestNG has multiple classes, interface and methods.</a:t>
            </a:r>
            <a:endParaRPr lang="en-US" sz="22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2200" dirty="0" smtClean="0">
                <a:solidFill>
                  <a:schemeClr val="accent6">
                    <a:lumMod val="50000"/>
                  </a:schemeClr>
                </a:solidFill>
                <a:latin typeface="Aparajita" pitchFamily="34" charset="0"/>
                <a:cs typeface="Aparajita" pitchFamily="34" charset="0"/>
              </a:rPr>
              <a:t>  </a:t>
            </a:r>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pic>
        <p:nvPicPr>
          <p:cNvPr id="1026" name="Picture 2" descr="C:\Users\vostro\Desktop\Test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5657850" cy="3233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581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1219200"/>
            <a:ext cx="8305800" cy="54102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Advantages of TestNG</a:t>
            </a:r>
          </a:p>
          <a:p>
            <a:pPr marL="571500" indent="-571500">
              <a:buClr>
                <a:srgbClr val="00B0F0"/>
              </a:buClr>
              <a:buFont typeface="+mj-lt"/>
              <a:buAutoNum type="romanLcPeriod"/>
            </a:pPr>
            <a:r>
              <a:rPr lang="en-US" sz="2800" dirty="0" smtClean="0">
                <a:latin typeface="Aparajita" pitchFamily="34" charset="0"/>
                <a:cs typeface="Aparajita" pitchFamily="34" charset="0"/>
              </a:rPr>
              <a:t>Default Reporting</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Listeners </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Advanced Annotations</a:t>
            </a:r>
          </a:p>
          <a:p>
            <a:pPr marL="571500" indent="-571500">
              <a:buClr>
                <a:srgbClr val="00B0F0"/>
              </a:buClr>
              <a:buFont typeface="+mj-lt"/>
              <a:buAutoNum type="romanLcPeriod"/>
            </a:pPr>
            <a:r>
              <a:rPr lang="en-US" sz="2800" dirty="0" smtClean="0">
                <a:latin typeface="Aparajita" pitchFamily="34" charset="0"/>
                <a:cs typeface="Aparajita" pitchFamily="34" charset="0"/>
              </a:rPr>
              <a:t>Easy and flexible test Configurations</a:t>
            </a:r>
          </a:p>
          <a:p>
            <a:pPr marL="571500" indent="-571500">
              <a:buClr>
                <a:srgbClr val="00B0F0"/>
              </a:buClr>
              <a:buFont typeface="+mj-lt"/>
              <a:buAutoNum type="romanLcPeriod"/>
            </a:pPr>
            <a:r>
              <a:rPr lang="en-US" sz="2800" dirty="0" smtClean="0">
                <a:latin typeface="Aparajita" pitchFamily="34" charset="0"/>
                <a:cs typeface="Aparajita" pitchFamily="34" charset="0"/>
              </a:rPr>
              <a:t>Supports for data driven testing(with @data provider)</a:t>
            </a:r>
          </a:p>
          <a:p>
            <a:pPr marL="571500" indent="-571500">
              <a:buClr>
                <a:srgbClr val="00B0F0"/>
              </a:buClr>
              <a:buFont typeface="+mj-lt"/>
              <a:buAutoNum type="romanLcPeriod"/>
            </a:pPr>
            <a:r>
              <a:rPr lang="en-US" sz="2800" dirty="0" smtClean="0">
                <a:latin typeface="Aparajita" pitchFamily="34" charset="0"/>
                <a:cs typeface="Aparajita" pitchFamily="34" charset="0"/>
              </a:rPr>
              <a:t>Supports of parameter</a:t>
            </a:r>
          </a:p>
          <a:p>
            <a:pPr marL="571500" indent="-571500">
              <a:buClr>
                <a:srgbClr val="00B0F0"/>
              </a:buClr>
              <a:buFont typeface="+mj-lt"/>
              <a:buAutoNum type="romanLcPeriod"/>
            </a:pPr>
            <a:r>
              <a:rPr lang="en-US" sz="2800" dirty="0" smtClean="0">
                <a:latin typeface="Aparajita" pitchFamily="34" charset="0"/>
                <a:cs typeface="Aparajita" pitchFamily="34" charset="0"/>
              </a:rPr>
              <a:t>Easy way to execute Test Suite</a:t>
            </a:r>
          </a:p>
          <a:p>
            <a:pPr marL="571500" indent="-571500">
              <a:buClr>
                <a:srgbClr val="00B0F0"/>
              </a:buClr>
              <a:buFont typeface="+mj-lt"/>
              <a:buAutoNum type="romanLcPeriod"/>
            </a:pPr>
            <a:r>
              <a:rPr lang="en-US" sz="2800" dirty="0" smtClean="0">
                <a:latin typeface="Aparajita" pitchFamily="34" charset="0"/>
                <a:cs typeface="Aparajita" pitchFamily="34" charset="0"/>
              </a:rPr>
              <a:t>Supports Parallel  execution</a:t>
            </a:r>
          </a:p>
          <a:p>
            <a:pPr marL="571500" indent="-571500">
              <a:buClr>
                <a:srgbClr val="00B0F0"/>
              </a:buClr>
              <a:buFont typeface="+mj-lt"/>
              <a:buAutoNum type="romanLcPeriod"/>
            </a:pPr>
            <a:r>
              <a:rPr lang="en-US" sz="2800" dirty="0" smtClean="0">
                <a:latin typeface="Aparajita" pitchFamily="34" charset="0"/>
                <a:cs typeface="Aparajita" pitchFamily="34" charset="0"/>
              </a:rPr>
              <a:t>Grouping and Dependencies feature and many more. </a:t>
            </a: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2971481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fontScale="77500" lnSpcReduction="20000"/>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TestNG Annotations</a:t>
            </a:r>
          </a:p>
          <a:p>
            <a:pPr marL="514350" indent="-514350">
              <a:buFont typeface="+mj-lt"/>
              <a:buAutoNum type="romanLcPeriod"/>
            </a:pPr>
            <a:r>
              <a:rPr lang="en-US" sz="2300" b="1" dirty="0">
                <a:latin typeface="Aparajita" pitchFamily="34" charset="0"/>
                <a:cs typeface="Aparajita" pitchFamily="34" charset="0"/>
              </a:rPr>
              <a:t>@BeforeSuite</a:t>
            </a:r>
            <a:r>
              <a:rPr lang="en-US" sz="2300" dirty="0">
                <a:latin typeface="Aparajita" pitchFamily="34" charset="0"/>
                <a:cs typeface="Aparajita" pitchFamily="34" charset="0"/>
              </a:rPr>
              <a:t>: The annotated method will be run before all tests in this suite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@AfterSuite</a:t>
            </a:r>
            <a:r>
              <a:rPr lang="en-US" sz="2300" dirty="0">
                <a:latin typeface="Aparajita" pitchFamily="34" charset="0"/>
                <a:cs typeface="Aparajita" pitchFamily="34" charset="0"/>
              </a:rPr>
              <a:t>: The annotated method will be run after all tests in this suite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@BeforeTest</a:t>
            </a:r>
            <a:r>
              <a:rPr lang="en-US" sz="2300" dirty="0">
                <a:latin typeface="Aparajita" pitchFamily="34" charset="0"/>
                <a:cs typeface="Aparajita" pitchFamily="34" charset="0"/>
              </a:rPr>
              <a:t>: The annotated method will be run before any test method belonging to the classes inside the tag is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@AfterTest</a:t>
            </a:r>
            <a:r>
              <a:rPr lang="en-US" sz="2300" dirty="0">
                <a:latin typeface="Aparajita" pitchFamily="34" charset="0"/>
                <a:cs typeface="Aparajita" pitchFamily="34" charset="0"/>
              </a:rPr>
              <a:t>: The annotated method will be run after all the test methods belonging to the classes inside the tag have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@BeforeGroups</a:t>
            </a:r>
            <a:r>
              <a:rPr lang="en-US" sz="2300" dirty="0">
                <a:latin typeface="Aparajita" pitchFamily="34" charset="0"/>
                <a:cs typeface="Aparajita" pitchFamily="34" charset="0"/>
              </a:rPr>
              <a:t>: The list of groups that this configuration method will run before. This method is guaranteed to run shortly before the first test method that belongs to any of these groups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@AfterGroups</a:t>
            </a:r>
            <a:r>
              <a:rPr lang="en-US" sz="2300" dirty="0">
                <a:latin typeface="Aparajita" pitchFamily="34" charset="0"/>
                <a:cs typeface="Aparajita" pitchFamily="34" charset="0"/>
              </a:rPr>
              <a:t>: The list of groups that this configuration method will run after. This method is guaranteed to run shortly after the last test method that belongs to any of these groups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@BeforeClass</a:t>
            </a:r>
            <a:r>
              <a:rPr lang="en-US" sz="2300" dirty="0">
                <a:latin typeface="Aparajita" pitchFamily="34" charset="0"/>
                <a:cs typeface="Aparajita" pitchFamily="34" charset="0"/>
              </a:rPr>
              <a:t>: The annotated method will be run before the first test method in the current class is invoked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@AfterClass</a:t>
            </a:r>
            <a:r>
              <a:rPr lang="en-US" sz="2300" dirty="0">
                <a:latin typeface="Aparajita" pitchFamily="34" charset="0"/>
                <a:cs typeface="Aparajita" pitchFamily="34" charset="0"/>
              </a:rPr>
              <a:t>: The annotated method will be run after all the test methods in the current class have been run</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@BeforeMethod</a:t>
            </a:r>
            <a:r>
              <a:rPr lang="en-US" sz="2300" dirty="0">
                <a:latin typeface="Aparajita" pitchFamily="34" charset="0"/>
                <a:cs typeface="Aparajita" pitchFamily="34" charset="0"/>
              </a:rPr>
              <a:t>: The annotated method will be run before each test method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@AfterMethod</a:t>
            </a:r>
            <a:r>
              <a:rPr lang="en-US" sz="2300" dirty="0">
                <a:latin typeface="Aparajita" pitchFamily="34" charset="0"/>
                <a:cs typeface="Aparajita" pitchFamily="34" charset="0"/>
              </a:rPr>
              <a:t>: The annotated method will be run after each test method</a:t>
            </a:r>
            <a:r>
              <a:rPr lang="en-US" sz="2300" dirty="0" smtClean="0">
                <a:latin typeface="Aparajita" pitchFamily="34" charset="0"/>
                <a:cs typeface="Aparajita" pitchFamily="34" charset="0"/>
              </a:rPr>
              <a:t>.</a:t>
            </a:r>
          </a:p>
          <a:p>
            <a:pPr marL="514350" indent="-514350">
              <a:buFont typeface="+mj-lt"/>
              <a:buAutoNum type="romanLcPeriod"/>
            </a:pPr>
            <a:r>
              <a:rPr lang="en-US" sz="2300" b="1" dirty="0">
                <a:latin typeface="Aparajita" pitchFamily="34" charset="0"/>
                <a:cs typeface="Aparajita" pitchFamily="34" charset="0"/>
              </a:rPr>
              <a:t>@Test</a:t>
            </a:r>
            <a:r>
              <a:rPr lang="en-US" sz="2300" dirty="0">
                <a:latin typeface="Aparajita" pitchFamily="34" charset="0"/>
                <a:cs typeface="Aparajita" pitchFamily="34" charset="0"/>
              </a:rPr>
              <a:t>: The annotated method is a part of a test case</a:t>
            </a:r>
          </a:p>
          <a:p>
            <a:pPr marL="514350" indent="-514350">
              <a:buFont typeface="+mj-lt"/>
              <a:buAutoNum type="romanLcPeriod"/>
            </a:pPr>
            <a:endParaRPr lang="en-US" sz="1800" dirty="0" smtClean="0">
              <a:latin typeface="Aparajita" pitchFamily="34" charset="0"/>
              <a:cs typeface="Aparajita" pitchFamily="34" charset="0"/>
            </a:endParaRPr>
          </a:p>
          <a:p>
            <a:pPr marL="514350" indent="-514350">
              <a:buFont typeface="+mj-lt"/>
              <a:buAutoNum type="romanLcPeriod"/>
            </a:pPr>
            <a:endParaRPr lang="en-US" sz="1800" dirty="0" smtClean="0">
              <a:latin typeface="Aparajita" pitchFamily="34" charset="0"/>
              <a:cs typeface="Aparajita" pitchFamily="34" charset="0"/>
            </a:endParaRPr>
          </a:p>
          <a:p>
            <a:r>
              <a:rPr lang="en-US" sz="1800" dirty="0"/>
              <a:t/>
            </a:r>
            <a:br>
              <a:rPr lang="en-US" sz="1800" dirty="0"/>
            </a:br>
            <a:endParaRPr lang="en-US" sz="1800" b="1" dirty="0" smtClean="0">
              <a:latin typeface="Aparajita" pitchFamily="34" charset="0"/>
              <a:cs typeface="Aparajita" pitchFamily="34" charset="0"/>
            </a:endParaRPr>
          </a:p>
          <a:p>
            <a:endParaRPr lang="en-US" b="1" dirty="0" smtClean="0">
              <a:latin typeface="Aparajita" pitchFamily="34" charset="0"/>
              <a:cs typeface="Aparajita" pitchFamily="34" charset="0"/>
            </a:endParaRPr>
          </a:p>
          <a:p>
            <a:endParaRPr lang="en-US" b="1" dirty="0">
              <a:latin typeface="Aparajita" pitchFamily="34" charset="0"/>
              <a:cs typeface="Aparajita" pitchFamily="34" charset="0"/>
            </a:endParaRPr>
          </a:p>
          <a:p>
            <a:r>
              <a:rPr lang="en-US" sz="2400" b="1" dirty="0" smtClean="0">
                <a:latin typeface="Aparajita" pitchFamily="34" charset="0"/>
                <a:cs typeface="Aparajita" pitchFamily="34" charset="0"/>
              </a:rPr>
              <a:t>Source:-</a:t>
            </a:r>
            <a:r>
              <a:rPr lang="en-US" sz="2800" i="1" dirty="0" smtClean="0">
                <a:solidFill>
                  <a:schemeClr val="tx2">
                    <a:lumMod val="75000"/>
                  </a:schemeClr>
                </a:solidFill>
                <a:latin typeface="Aparajita" pitchFamily="34" charset="0"/>
                <a:cs typeface="Aparajita" pitchFamily="34" charset="0"/>
              </a:rPr>
              <a:t>http://testng.org</a:t>
            </a:r>
          </a:p>
          <a:p>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162941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Test </a:t>
            </a:r>
            <a:r>
              <a:rPr lang="en-US" sz="4800" i="1" dirty="0" err="1" smtClean="0">
                <a:solidFill>
                  <a:schemeClr val="tx1">
                    <a:lumMod val="75000"/>
                    <a:lumOff val="25000"/>
                  </a:schemeClr>
                </a:solidFill>
                <a:latin typeface="Aparajita" pitchFamily="34" charset="0"/>
                <a:cs typeface="Aparajita" pitchFamily="34" charset="0"/>
              </a:rPr>
              <a:t>ng</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838200"/>
            <a:ext cx="9067800" cy="6019800"/>
          </a:xfrm>
        </p:spPr>
        <p:txBody>
          <a:bodyPr numCol="1">
            <a:normAutofit lnSpcReduction="10000"/>
          </a:bodyPr>
          <a:lstStyle/>
          <a:p>
            <a:pPr marL="571500" indent="-571500">
              <a:buClr>
                <a:srgbClr val="00B0F0"/>
              </a:buClr>
              <a:buFont typeface="Wingdings" pitchFamily="2" charset="2"/>
              <a:buChar char="Ø"/>
            </a:pPr>
            <a:r>
              <a:rPr lang="en-US" sz="2200" b="1" i="1" dirty="0" smtClean="0">
                <a:solidFill>
                  <a:schemeClr val="accent4">
                    <a:lumMod val="75000"/>
                  </a:schemeClr>
                </a:solidFill>
                <a:latin typeface="Aparajita" pitchFamily="34" charset="0"/>
                <a:cs typeface="Aparajita" pitchFamily="34" charset="0"/>
              </a:rPr>
              <a:t>What is Listener</a:t>
            </a:r>
          </a:p>
          <a:p>
            <a:pPr marL="857250" indent="-857250">
              <a:buClr>
                <a:srgbClr val="00B0F0"/>
              </a:buClr>
              <a:buFont typeface="+mj-lt"/>
              <a:buAutoNum type="romanLcPeriod"/>
            </a:pPr>
            <a:r>
              <a:rPr lang="en-US" sz="2200" dirty="0" smtClean="0">
                <a:latin typeface="Aparajita" pitchFamily="34" charset="0"/>
                <a:cs typeface="Aparajita" pitchFamily="34" charset="0"/>
              </a:rPr>
              <a:t>Listener is important feature in TestNG which used to customize logs. And report of TestNG</a:t>
            </a:r>
          </a:p>
          <a:p>
            <a:pPr marL="857250" indent="-857250">
              <a:buClr>
                <a:srgbClr val="00B0F0"/>
              </a:buClr>
              <a:buFont typeface="+mj-lt"/>
              <a:buAutoNum type="romanLcPeriod"/>
            </a:pPr>
            <a:r>
              <a:rPr lang="en-US" sz="2200" dirty="0" smtClean="0">
                <a:latin typeface="Aparajita" pitchFamily="34" charset="0"/>
                <a:cs typeface="Aparajita" pitchFamily="34" charset="0"/>
              </a:rPr>
              <a:t>As the name says it listen to certain event and act accordingly</a:t>
            </a:r>
            <a:endParaRPr lang="en-US" sz="2200" dirty="0" smtClean="0">
              <a:solidFill>
                <a:schemeClr val="accent6">
                  <a:lumMod val="50000"/>
                </a:schemeClr>
              </a:solidFill>
              <a:latin typeface="Aparajita" pitchFamily="34" charset="0"/>
              <a:cs typeface="Aparajita" pitchFamily="34" charset="0"/>
            </a:endParaRPr>
          </a:p>
          <a:p>
            <a:pPr marL="342900" indent="-342900">
              <a:buClr>
                <a:srgbClr val="00B0F0"/>
              </a:buClr>
              <a:buFont typeface="Wingdings" pitchFamily="2" charset="2"/>
              <a:buChar char="Ø"/>
            </a:pPr>
            <a:r>
              <a:rPr lang="en-US" sz="2200" dirty="0" smtClean="0">
                <a:solidFill>
                  <a:schemeClr val="accent6">
                    <a:lumMod val="50000"/>
                  </a:schemeClr>
                </a:solidFill>
                <a:latin typeface="Aparajita" pitchFamily="34" charset="0"/>
                <a:cs typeface="Aparajita" pitchFamily="34" charset="0"/>
              </a:rPr>
              <a:t>  </a:t>
            </a:r>
            <a:r>
              <a:rPr lang="en-US" sz="2200" b="1" i="1" dirty="0" smtClean="0">
                <a:solidFill>
                  <a:schemeClr val="accent5">
                    <a:lumMod val="50000"/>
                  </a:schemeClr>
                </a:solidFill>
                <a:latin typeface="Aparajita" pitchFamily="34" charset="0"/>
                <a:cs typeface="Aparajita" pitchFamily="34" charset="0"/>
              </a:rPr>
              <a:t>Type of Listeners</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IAnnotation Transformer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IHookable</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IInvokedMethod Listner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IMethodInterceptor</a:t>
            </a:r>
          </a:p>
          <a:p>
            <a:pPr marL="571500" indent="-571500" algn="just">
              <a:buClr>
                <a:srgbClr val="00B0F0"/>
              </a:buClr>
              <a:buFont typeface="+mj-lt"/>
              <a:buAutoNum type="romanLcPeriod"/>
            </a:pPr>
            <a:r>
              <a:rPr lang="en-US" sz="2200" dirty="0" smtClean="0">
                <a:latin typeface="Aparajita" pitchFamily="34" charset="0"/>
                <a:cs typeface="Aparajita" pitchFamily="34" charset="0"/>
              </a:rPr>
              <a:t>IReporter</a:t>
            </a:r>
          </a:p>
          <a:p>
            <a:pPr marL="571500" indent="-571500">
              <a:buClr>
                <a:srgbClr val="00B0F0"/>
              </a:buClr>
              <a:buFont typeface="+mj-lt"/>
              <a:buAutoNum type="romanLcPeriod"/>
            </a:pPr>
            <a:r>
              <a:rPr lang="en-US" sz="2200" b="1" dirty="0" err="1" smtClean="0">
                <a:latin typeface="Aparajita" pitchFamily="34" charset="0"/>
                <a:cs typeface="Aparajita" pitchFamily="34" charset="0"/>
              </a:rPr>
              <a:t>ITestListener</a:t>
            </a:r>
            <a:endParaRPr lang="en-US" sz="2200" b="1" dirty="0" smtClean="0">
              <a:latin typeface="Aparajita" pitchFamily="34" charset="0"/>
              <a:cs typeface="Aparajita" pitchFamily="34" charset="0"/>
            </a:endParaRPr>
          </a:p>
          <a:p>
            <a:pPr marL="342900" indent="-342900">
              <a:buClr>
                <a:srgbClr val="00B0F0"/>
              </a:buClr>
              <a:buFont typeface="Wingdings" pitchFamily="2" charset="2"/>
              <a:buChar char="v"/>
            </a:pPr>
            <a:r>
              <a:rPr lang="en-US" sz="2200" b="1" dirty="0" smtClean="0">
                <a:latin typeface="Aparajita" pitchFamily="34" charset="0"/>
                <a:cs typeface="Aparajita" pitchFamily="34" charset="0"/>
              </a:rPr>
              <a:t>Way To Implement Listner</a:t>
            </a:r>
          </a:p>
          <a:p>
            <a:pPr marL="571500" indent="-571500">
              <a:buClr>
                <a:srgbClr val="00B0F0"/>
              </a:buClr>
              <a:buFont typeface="+mj-lt"/>
              <a:buAutoNum type="romanLcPeriod"/>
            </a:pPr>
            <a:r>
              <a:rPr lang="en-US" sz="2200" dirty="0" smtClean="0">
                <a:latin typeface="Aparajita" pitchFamily="34" charset="0"/>
                <a:cs typeface="Aparajita" pitchFamily="34" charset="0"/>
              </a:rPr>
              <a:t>Class Level</a:t>
            </a:r>
          </a:p>
          <a:p>
            <a:pPr marL="571500" indent="-571500">
              <a:buClr>
                <a:srgbClr val="00B0F0"/>
              </a:buClr>
              <a:buFont typeface="+mj-lt"/>
              <a:buAutoNum type="romanLcPeriod"/>
            </a:pPr>
            <a:r>
              <a:rPr lang="en-US" sz="2200" dirty="0" smtClean="0">
                <a:latin typeface="Aparajita" pitchFamily="34" charset="0"/>
                <a:cs typeface="Aparajita" pitchFamily="34" charset="0"/>
              </a:rPr>
              <a:t>Suite Level</a:t>
            </a:r>
            <a:endParaRPr lang="en-US" sz="2200" b="1" dirty="0" smtClean="0">
              <a:latin typeface="Aparajita" pitchFamily="34" charset="0"/>
              <a:cs typeface="Aparajita" pitchFamily="34" charset="0"/>
            </a:endParaRPr>
          </a:p>
          <a:p>
            <a:r>
              <a:rPr lang="en-US" sz="2400" b="1" dirty="0" smtClean="0">
                <a:latin typeface="Aparajita" pitchFamily="34" charset="0"/>
                <a:cs typeface="Aparajita" pitchFamily="34" charset="0"/>
              </a:rPr>
              <a:t>Source:-</a:t>
            </a:r>
            <a:r>
              <a:rPr lang="en-US" sz="2800" i="1" dirty="0" smtClean="0">
                <a:solidFill>
                  <a:schemeClr val="tx2">
                    <a:lumMod val="75000"/>
                  </a:schemeClr>
                </a:solidFill>
                <a:latin typeface="Aparajita" pitchFamily="34" charset="0"/>
                <a:cs typeface="Aparajita" pitchFamily="34" charset="0"/>
              </a:rPr>
              <a:t>http://testng.org</a:t>
            </a:r>
          </a:p>
          <a:p>
            <a:endParaRPr lang="en-US" sz="2800" i="1" dirty="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800" i="1" dirty="0" smtClean="0">
              <a:solidFill>
                <a:schemeClr val="tx2">
                  <a:lumMod val="75000"/>
                </a:schemeClr>
              </a:solidFill>
              <a:latin typeface="Aparajita" pitchFamily="34" charset="0"/>
              <a:cs typeface="Aparajita" pitchFamily="34" charset="0"/>
            </a:endParaRPr>
          </a:p>
          <a:p>
            <a:endParaRPr lang="en-US" sz="2600" dirty="0">
              <a:solidFill>
                <a:schemeClr val="tx2">
                  <a:lumMod val="75000"/>
                </a:schemeClr>
              </a:solidFill>
            </a:endParaRPr>
          </a:p>
          <a:p>
            <a:endParaRPr lang="en-US" sz="2600" dirty="0">
              <a:solidFill>
                <a:schemeClr val="tx2">
                  <a:lumMod val="75000"/>
                </a:schemeClr>
              </a:solidFill>
            </a:endParaRPr>
          </a:p>
          <a:p>
            <a:endParaRPr lang="en-US" sz="3600" dirty="0" smtClean="0">
              <a:solidFill>
                <a:schemeClr val="accent6">
                  <a:lumMod val="50000"/>
                </a:schemeClr>
              </a:solidFill>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2207831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1"/>
            <a:ext cx="7543800" cy="914400"/>
          </a:xfrm>
        </p:spPr>
        <p:txBody>
          <a:bodyPr/>
          <a:lstStyle/>
          <a:p>
            <a:pPr algn="ctr"/>
            <a:r>
              <a:rPr lang="en-US" sz="4800" i="1" dirty="0" smtClean="0">
                <a:solidFill>
                  <a:schemeClr val="tx1">
                    <a:lumMod val="75000"/>
                    <a:lumOff val="25000"/>
                  </a:schemeClr>
                </a:solidFill>
                <a:latin typeface="Aparajita" pitchFamily="34" charset="0"/>
                <a:cs typeface="Aparajita" pitchFamily="34" charset="0"/>
              </a:rPr>
              <a:t>Extent Report</a:t>
            </a:r>
            <a:endParaRPr lang="en-US" sz="4800" i="1" dirty="0">
              <a:solidFill>
                <a:schemeClr val="tx1">
                  <a:lumMod val="75000"/>
                  <a:lumOff val="25000"/>
                </a:schemeClr>
              </a:solidFill>
              <a:latin typeface="Aparajita" pitchFamily="34" charset="0"/>
              <a:cs typeface="Aparajita" pitchFamily="34" charset="0"/>
            </a:endParaRPr>
          </a:p>
        </p:txBody>
      </p:sp>
      <p:sp>
        <p:nvSpPr>
          <p:cNvPr id="3" name="Subtitle 2"/>
          <p:cNvSpPr>
            <a:spLocks noGrp="1"/>
          </p:cNvSpPr>
          <p:nvPr>
            <p:ph type="subTitle" idx="1"/>
          </p:nvPr>
        </p:nvSpPr>
        <p:spPr>
          <a:xfrm>
            <a:off x="0" y="914400"/>
            <a:ext cx="9144000" cy="5715000"/>
          </a:xfrm>
        </p:spPr>
        <p:txBody>
          <a:bodyPr>
            <a:normAutofit/>
          </a:bodyPr>
          <a:lstStyle/>
          <a:p>
            <a:pPr marL="571500" indent="-571500">
              <a:buClr>
                <a:srgbClr val="00B0F0"/>
              </a:buClr>
              <a:buFont typeface="Wingdings" pitchFamily="2" charset="2"/>
              <a:buChar char="Ø"/>
            </a:pPr>
            <a:r>
              <a:rPr lang="en-US" sz="2800" b="1" i="1" dirty="0" smtClean="0">
                <a:latin typeface="Aparajita" pitchFamily="34" charset="0"/>
                <a:cs typeface="Aparajita" pitchFamily="34" charset="0"/>
              </a:rPr>
              <a:t>What is Extent Report</a:t>
            </a:r>
          </a:p>
          <a:p>
            <a:pPr marL="571500" indent="-571500">
              <a:buClr>
                <a:srgbClr val="00B0F0"/>
              </a:buClr>
              <a:buFont typeface="+mj-lt"/>
              <a:buAutoNum type="romanLcPeriod"/>
            </a:pPr>
            <a:r>
              <a:rPr lang="en-US" sz="2000" i="1" dirty="0">
                <a:latin typeface="Aparajita" pitchFamily="34" charset="0"/>
                <a:cs typeface="Aparajita" pitchFamily="34" charset="0"/>
              </a:rPr>
              <a:t>Extent Report is a HTML reporting library for Selenium</a:t>
            </a:r>
            <a:r>
              <a:rPr lang="en-US" sz="2000" dirty="0" smtClean="0">
                <a:latin typeface="Aparajita" pitchFamily="34" charset="0"/>
                <a:cs typeface="Aparajita" pitchFamily="34" charset="0"/>
              </a:rPr>
              <a:t>.</a:t>
            </a:r>
          </a:p>
          <a:p>
            <a:pPr marL="571500" indent="-571500">
              <a:buClr>
                <a:srgbClr val="00B0F0"/>
              </a:buClr>
              <a:buFont typeface="+mj-lt"/>
              <a:buAutoNum type="romanLcPeriod"/>
            </a:pPr>
            <a:r>
              <a:rPr lang="en-US" sz="2000" i="1" dirty="0">
                <a:latin typeface="Aparajita" pitchFamily="34" charset="0"/>
                <a:cs typeface="Aparajita" pitchFamily="34" charset="0"/>
              </a:rPr>
              <a:t>We can use this tool within our TestNG  and BDD automation framework</a:t>
            </a:r>
            <a:r>
              <a:rPr lang="en-US" sz="2000" i="1" dirty="0" smtClean="0">
                <a:latin typeface="Aparajita" pitchFamily="34" charset="0"/>
                <a:cs typeface="Aparajita" pitchFamily="34" charset="0"/>
              </a:rPr>
              <a:t>.</a:t>
            </a:r>
          </a:p>
          <a:p>
            <a:pPr marL="571500" indent="-571500">
              <a:buClr>
                <a:srgbClr val="00B0F0"/>
              </a:buClr>
              <a:buFont typeface="+mj-lt"/>
              <a:buAutoNum type="romanLcPeriod"/>
            </a:pPr>
            <a:r>
              <a:rPr lang="en-US" sz="2000" i="1" dirty="0">
                <a:latin typeface="Aparajita" pitchFamily="34" charset="0"/>
                <a:cs typeface="Aparajita" pitchFamily="34" charset="0"/>
              </a:rPr>
              <a:t>Download Extent report library from </a:t>
            </a:r>
            <a:r>
              <a:rPr lang="en-US" sz="2000" b="1" i="1" u="sng" dirty="0">
                <a:solidFill>
                  <a:srgbClr val="00B0F0"/>
                </a:solidFill>
                <a:latin typeface="Aparajita" pitchFamily="34" charset="0"/>
                <a:cs typeface="Aparajita" pitchFamily="34" charset="0"/>
              </a:rPr>
              <a:t>http://</a:t>
            </a:r>
            <a:r>
              <a:rPr lang="en-US" sz="2000" b="1" i="1" u="sng" dirty="0" smtClean="0">
                <a:solidFill>
                  <a:srgbClr val="00B0F0"/>
                </a:solidFill>
                <a:latin typeface="Aparajita" pitchFamily="34" charset="0"/>
                <a:cs typeface="Aparajita" pitchFamily="34" charset="0"/>
              </a:rPr>
              <a:t>extentreports.com</a:t>
            </a:r>
            <a:r>
              <a:rPr lang="en-US" sz="2000" i="1" dirty="0" smtClean="0">
                <a:latin typeface="Aparajita" pitchFamily="34" charset="0"/>
                <a:cs typeface="Aparajita" pitchFamily="34" charset="0"/>
              </a:rPr>
              <a:t>	</a:t>
            </a:r>
            <a:endParaRPr lang="en-US" sz="2000" dirty="0" smtClean="0">
              <a:latin typeface="Aparajita" pitchFamily="34" charset="0"/>
              <a:cs typeface="Aparajita" pitchFamily="34" charset="0"/>
            </a:endParaRPr>
          </a:p>
          <a:p>
            <a:pPr marL="857250" indent="-857250">
              <a:buFont typeface="+mj-lt"/>
              <a:buAutoNum type="romanLcPeriod"/>
            </a:pPr>
            <a:endParaRPr lang="en-US" sz="2800" dirty="0" smtClean="0">
              <a:solidFill>
                <a:schemeClr val="accent6">
                  <a:lumMod val="50000"/>
                </a:schemeClr>
              </a:solidFill>
              <a:latin typeface="Aparajita" pitchFamily="34" charset="0"/>
              <a:cs typeface="Aparajita" pitchFamily="34" charset="0"/>
            </a:endParaRPr>
          </a:p>
          <a:p>
            <a:pPr marL="571500" indent="-571500">
              <a:buFont typeface="Arial" pitchFamily="34" charset="0"/>
              <a:buChar char="•"/>
            </a:pPr>
            <a:endParaRPr lang="en-US" sz="3600" dirty="0">
              <a:solidFill>
                <a:schemeClr val="accent6">
                  <a:lumMod val="50000"/>
                </a:schemeClr>
              </a:solidFill>
            </a:endParaRPr>
          </a:p>
        </p:txBody>
      </p:sp>
    </p:spTree>
    <p:extLst>
      <p:ext uri="{BB962C8B-B14F-4D97-AF65-F5344CB8AC3E}">
        <p14:creationId xmlns:p14="http://schemas.microsoft.com/office/powerpoint/2010/main" val="3717804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2419</TotalTime>
  <Words>579</Words>
  <Application>Microsoft Office PowerPoint</Application>
  <PresentationFormat>On-screen Show (4:3)</PresentationFormat>
  <Paragraphs>114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Clarity</vt:lpstr>
      <vt:lpstr>Page Object Model</vt:lpstr>
      <vt:lpstr>Page Object Model</vt:lpstr>
      <vt:lpstr>Page Object Model</vt:lpstr>
      <vt:lpstr>Page Object Model</vt:lpstr>
      <vt:lpstr>Test ng</vt:lpstr>
      <vt:lpstr>Test NG</vt:lpstr>
      <vt:lpstr>Test Ng</vt:lpstr>
      <vt:lpstr>Test ng</vt:lpstr>
      <vt:lpstr>Extent Report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vostro</dc:creator>
  <cp:lastModifiedBy>vostro</cp:lastModifiedBy>
  <cp:revision>79</cp:revision>
  <dcterms:created xsi:type="dcterms:W3CDTF">2017-07-02T06:37:07Z</dcterms:created>
  <dcterms:modified xsi:type="dcterms:W3CDTF">2017-07-26T17:40:02Z</dcterms:modified>
</cp:coreProperties>
</file>