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2"/>
  </p:notesMasterIdLst>
  <p:handoutMasterIdLst>
    <p:handoutMasterId r:id="rId13"/>
  </p:handoutMasterIdLst>
  <p:sldIdLst>
    <p:sldId id="277" r:id="rId3"/>
    <p:sldId id="291" r:id="rId4"/>
    <p:sldId id="307" r:id="rId5"/>
    <p:sldId id="297" r:id="rId6"/>
    <p:sldId id="289" r:id="rId7"/>
    <p:sldId id="310" r:id="rId8"/>
    <p:sldId id="293" r:id="rId9"/>
    <p:sldId id="296" r:id="rId10"/>
    <p:sldId id="279" r:id="rId11"/>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8137"/>
    <a:srgbClr val="BC8F00"/>
    <a:srgbClr val="860000"/>
    <a:srgbClr val="00B0F0"/>
    <a:srgbClr val="1B3F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876" autoAdjust="0"/>
    <p:restoredTop sz="94660"/>
  </p:normalViewPr>
  <p:slideViewPr>
    <p:cSldViewPr snapToGrid="0">
      <p:cViewPr>
        <p:scale>
          <a:sx n="66" d="100"/>
          <a:sy n="66" d="100"/>
        </p:scale>
        <p:origin x="-822" y="-2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6/30/2022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6/30/2022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26359"/>
            <a:ext cx="9032310" cy="1325563"/>
          </a:xfrm>
          <a:ln w="9525">
            <a:solidFill>
              <a:schemeClr val="tx1"/>
            </a:solidFill>
          </a:ln>
        </p:spPr>
        <p:txBody>
          <a:bodyPr/>
          <a:lstStyle>
            <a:lvl1pPr algn="ctr">
              <a:defRPr b="1">
                <a:latin typeface="+mj-lt"/>
              </a:defRPr>
            </a:lvl1pPr>
          </a:lstStyle>
          <a:p>
            <a:r>
              <a:rPr lang="en-US" dirty="0"/>
              <a:t>Click to edit Master title style</a:t>
            </a:r>
          </a:p>
        </p:txBody>
      </p:sp>
      <p:sp>
        <p:nvSpPr>
          <p:cNvPr id="3" name="Content Placeholder 2"/>
          <p:cNvSpPr>
            <a:spLocks noGrp="1"/>
          </p:cNvSpPr>
          <p:nvPr>
            <p:ph idx="1"/>
          </p:nvPr>
        </p:nvSpPr>
        <p:spPr>
          <a:xfrm>
            <a:off x="488515" y="1565753"/>
            <a:ext cx="10865285" cy="4611210"/>
          </a:xfrm>
          <a:ln w="9525">
            <a:solidFill>
              <a:schemeClr val="tx1"/>
            </a:solidFill>
          </a:ln>
        </p:spPr>
        <p:txBody>
          <a:bodyPr/>
          <a:lstStyle>
            <a:lvl3pPr>
              <a:defRPr sz="1200">
                <a:latin typeface="+mj-lt"/>
              </a:defRPr>
            </a:lvl3pPr>
            <a:lvl4pPr>
              <a:defRPr sz="1200">
                <a:latin typeface="+mj-lt"/>
              </a:defRPr>
            </a:lvl4pPr>
            <a:lvl5pPr>
              <a:defRPr sz="12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vl1pPr>
          </a:lstStyle>
          <a:p>
            <a:r>
              <a:rPr lang="en-US" dirty="0"/>
              <a:t>1</a:t>
            </a:r>
          </a:p>
        </p:txBody>
      </p:sp>
      <p:pic>
        <p:nvPicPr>
          <p:cNvPr id="7" name="Picture 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9971806" y="1"/>
            <a:ext cx="2220193" cy="78914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endParaRPr lang="en-US" strike="noStrike" noProof="1"/>
          </a:p>
        </p:txBody>
      </p:sp>
      <p:sp>
        <p:nvSpPr>
          <p:cNvPr id="46" name="Right Triangle 45"/>
          <p:cNvSpPr/>
          <p:nvPr/>
        </p:nvSpPr>
        <p:spPr>
          <a:xfrm flipV="1">
            <a:off x="9507538" y="5940425"/>
            <a:ext cx="1290638" cy="1157288"/>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18437" name="Object 47"/>
          <p:cNvGraphicFramePr>
            <a:graphicFrameLocks noChangeAspect="1"/>
          </p:cNvGraphicFramePr>
          <p:nvPr/>
        </p:nvGraphicFramePr>
        <p:xfrm>
          <a:off x="76200" y="3121025"/>
          <a:ext cx="3303588" cy="3148013"/>
        </p:xfrm>
        <a:graphic>
          <a:graphicData uri="http://schemas.openxmlformats.org/presentationml/2006/ole">
            <p:oleObj spid="_x0000_s1025" r:id="rId3" imgW="2169000" imgH="2169360" progId="">
              <p:embed/>
            </p:oleObj>
          </a:graphicData>
        </a:graphic>
      </p:graphicFrame>
      <p:sp>
        <p:nvSpPr>
          <p:cNvPr id="45" name="Rectangle 44"/>
          <p:cNvSpPr/>
          <p:nvPr/>
        </p:nvSpPr>
        <p:spPr>
          <a:xfrm>
            <a:off x="2124075" y="2025650"/>
            <a:ext cx="6829425" cy="1581150"/>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pic>
        <p:nvPicPr>
          <p:cNvPr id="18440" name="Picture 29"/>
          <p:cNvPicPr>
            <a:picLocks noChangeAspect="1"/>
          </p:cNvPicPr>
          <p:nvPr/>
        </p:nvPicPr>
        <p:blipFill>
          <a:blip r:embed="rId4"/>
          <a:stretch>
            <a:fillRect/>
          </a:stretch>
        </p:blipFill>
        <p:spPr>
          <a:xfrm>
            <a:off x="12700" y="23813"/>
            <a:ext cx="3859213" cy="1538287"/>
          </a:xfrm>
          <a:prstGeom prst="rect">
            <a:avLst/>
          </a:prstGeom>
          <a:noFill/>
          <a:ln w="9525">
            <a:noFill/>
          </a:ln>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18442" name="TextBox 35"/>
          <p:cNvSpPr txBox="1"/>
          <p:nvPr/>
        </p:nvSpPr>
        <p:spPr>
          <a:xfrm>
            <a:off x="6881813" y="6019800"/>
            <a:ext cx="4927600" cy="646113"/>
          </a:xfrm>
          <a:prstGeom prst="rect">
            <a:avLst/>
          </a:prstGeom>
          <a:noFill/>
          <a:ln w="9525">
            <a:noFill/>
          </a:ln>
        </p:spPr>
        <p:txBody>
          <a:bodyPr wrap="square" anchor="t">
            <a:spAutoFit/>
          </a:bodyPr>
          <a:lstStyle/>
          <a:p>
            <a:r>
              <a:rPr lang="en-US" altLang="zh-CN" sz="2000" b="1" dirty="0">
                <a:solidFill>
                  <a:srgbClr val="595959"/>
                </a:solidFill>
                <a:latin typeface="Casper" pitchFamily="2" charset="0"/>
                <a:cs typeface="Karla" pitchFamily="2" charset="0"/>
              </a:rPr>
              <a:t>DISCOVER . </a:t>
            </a:r>
            <a:r>
              <a:rPr lang="en-US" altLang="zh-CN" sz="2000" b="1" dirty="0">
                <a:solidFill>
                  <a:srgbClr val="C00000"/>
                </a:solidFill>
                <a:latin typeface="Casper" pitchFamily="2" charset="0"/>
                <a:cs typeface="Karla" pitchFamily="2" charset="0"/>
              </a:rPr>
              <a:t>LEARN</a:t>
            </a:r>
            <a:r>
              <a:rPr lang="en-US" altLang="zh-CN" sz="2000" b="1" dirty="0">
                <a:solidFill>
                  <a:srgbClr val="595959"/>
                </a:solidFill>
                <a:latin typeface="Casper" pitchFamily="2" charset="0"/>
                <a:cs typeface="Karla" pitchFamily="2" charset="0"/>
              </a:rPr>
              <a:t> . EMPOWER</a:t>
            </a:r>
            <a:endParaRPr lang="en-US" altLang="zh-CN" sz="1200" b="1" dirty="0">
              <a:solidFill>
                <a:srgbClr val="000000"/>
              </a:solidFill>
              <a:latin typeface="Casper" pitchFamily="2" charset="0"/>
            </a:endParaRPr>
          </a:p>
          <a:p>
            <a:endParaRPr lang="en-US" altLang="zh-CN" sz="1600" b="1" dirty="0">
              <a:latin typeface="Casper" pitchFamily="2" charset="0"/>
            </a:endParaRPr>
          </a:p>
        </p:txBody>
      </p:sp>
      <p:sp>
        <p:nvSpPr>
          <p:cNvPr id="52" name="Rectangle 51"/>
          <p:cNvSpPr/>
          <p:nvPr/>
        </p:nvSpPr>
        <p:spPr>
          <a:xfrm>
            <a:off x="6884988" y="6043613"/>
            <a:ext cx="46038" cy="369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18445" name="TextBox 25"/>
          <p:cNvSpPr txBox="1"/>
          <p:nvPr/>
        </p:nvSpPr>
        <p:spPr>
          <a:xfrm>
            <a:off x="1220698" y="1132613"/>
            <a:ext cx="9750603" cy="5842000"/>
          </a:xfrm>
          <a:prstGeom prst="rect">
            <a:avLst/>
          </a:prstGeom>
          <a:noFill/>
          <a:ln w="9525">
            <a:noFill/>
          </a:ln>
        </p:spPr>
        <p:txBody>
          <a:bodyPr wrap="square" anchor="t">
            <a:spAutoFit/>
          </a:bodyPr>
          <a:lstStyle/>
          <a:p>
            <a:pPr algn="ctr" defTabSz="622300">
              <a:lnSpc>
                <a:spcPct val="90000"/>
              </a:lnSpc>
              <a:spcBef>
                <a:spcPct val="0"/>
              </a:spcBef>
              <a:spcAft>
                <a:spcPct val="35000"/>
              </a:spcAft>
            </a:pPr>
            <a:endParaRPr lang="en-US" sz="4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5400" b="1" u="sng" dirty="0">
                <a:latin typeface="Times New Roman" panose="02020603050405020304" pitchFamily="18" charset="0"/>
                <a:ea typeface="Calibri" panose="020F0502020204030204" pitchFamily="34" charset="0"/>
                <a:cs typeface="Times New Roman" panose="02020603050405020304" pitchFamily="18" charset="0"/>
              </a:rPr>
              <a:t> Spotify Clone</a:t>
            </a:r>
          </a:p>
          <a:p>
            <a:pPr algn="ctr" defTabSz="622300">
              <a:lnSpc>
                <a:spcPct val="90000"/>
              </a:lnSpc>
              <a:spcBef>
                <a:spcPct val="0"/>
              </a:spcBef>
              <a:spcAft>
                <a:spcPct val="35000"/>
              </a:spcAft>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VISHU SHARMA</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2400" b="1" dirty="0" smtClean="0">
                <a:latin typeface="Times New Roman" panose="02020603050405020304" pitchFamily="18" charset="0"/>
                <a:cs typeface="Times New Roman" panose="02020603050405020304" pitchFamily="18" charset="0"/>
              </a:rPr>
              <a:t>21MCA3173</a:t>
            </a:r>
            <a:endParaRPr lang="en-US" sz="2400" b="1" dirty="0">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2400" b="1" dirty="0">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2400" b="1" dirty="0">
              <a:latin typeface="Times New Roman" panose="02020603050405020304" pitchFamily="18" charset="0"/>
              <a:cs typeface="Times New Roman" panose="02020603050405020304" pitchFamily="18" charset="0"/>
            </a:endParaRPr>
          </a:p>
          <a:p>
            <a:pPr algn="r" defTabSz="622300">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altLang="zh-CN" sz="3200" b="1" dirty="0">
              <a:solidFill>
                <a:srgbClr val="262626"/>
              </a:solidFill>
              <a:latin typeface="Times New Roman" panose="02020603050405020304" pitchFamily="18" charset="0"/>
            </a:endParaRPr>
          </a:p>
          <a:p>
            <a:pPr algn="ctr" defTabSz="622300">
              <a:lnSpc>
                <a:spcPct val="90000"/>
              </a:lnSpc>
              <a:spcBef>
                <a:spcPct val="0"/>
              </a:spcBef>
              <a:spcAft>
                <a:spcPct val="35000"/>
              </a:spcAft>
            </a:pPr>
            <a:r>
              <a:rPr lang="en-US" altLang="zh-CN" sz="3200" b="1" dirty="0">
                <a:solidFill>
                  <a:srgbClr val="262626"/>
                </a:solidFill>
                <a:latin typeface="Times New Roman" panose="02020603050405020304" pitchFamily="18" charset="0"/>
              </a:rPr>
              <a:t> </a:t>
            </a:r>
          </a:p>
          <a:p>
            <a:pPr defTabSz="622300"/>
            <a:endParaRPr lang="en-US" altLang="zh-CN" sz="1600" dirty="0">
              <a:latin typeface="Raleway ExtraBold" panose="020B0903030101060003" pitchFamily="34" charset="-5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269" y="273410"/>
            <a:ext cx="10783461" cy="1060515"/>
          </a:xfrm>
        </p:spPr>
        <p:txBody>
          <a:bodyPr/>
          <a:lstStyle/>
          <a:p>
            <a:pPr algn="ctr"/>
            <a:r>
              <a:rPr lang="en-IN" sz="5400" b="1" dirty="0"/>
              <a:t>What</a:t>
            </a:r>
            <a:r>
              <a:rPr lang="en-US" altLang="en-IN" sz="5400" b="1" dirty="0"/>
              <a:t> </a:t>
            </a:r>
            <a:r>
              <a:rPr lang="en-IN" sz="5400" b="1" dirty="0"/>
              <a:t>is</a:t>
            </a:r>
            <a:r>
              <a:rPr lang="en-US" altLang="en-IN" sz="5400" b="1" dirty="0"/>
              <a:t> </a:t>
            </a:r>
            <a:r>
              <a:rPr lang="en-IN" sz="5400" b="1" dirty="0"/>
              <a:t>a</a:t>
            </a:r>
            <a:r>
              <a:rPr lang="en-US" altLang="en-IN" sz="5400" b="1" dirty="0"/>
              <a:t> </a:t>
            </a:r>
            <a:r>
              <a:rPr lang="en-IN" sz="5400" b="1" dirty="0"/>
              <a:t>spotify</a:t>
            </a:r>
            <a:r>
              <a:rPr lang="en-US" altLang="en-IN" sz="5400" b="1" dirty="0"/>
              <a:t> </a:t>
            </a:r>
            <a:r>
              <a:rPr lang="en-IN" sz="5400" b="1" dirty="0"/>
              <a:t>clone ?</a:t>
            </a:r>
          </a:p>
        </p:txBody>
      </p:sp>
      <p:sp>
        <p:nvSpPr>
          <p:cNvPr id="3" name="Content Placeholder 2"/>
          <p:cNvSpPr>
            <a:spLocks noGrp="1"/>
          </p:cNvSpPr>
          <p:nvPr>
            <p:ph idx="1"/>
          </p:nvPr>
        </p:nvSpPr>
        <p:spPr>
          <a:xfrm>
            <a:off x="338579" y="1527175"/>
            <a:ext cx="11322378" cy="4873625"/>
          </a:xfrm>
        </p:spPr>
        <p:txBody>
          <a:bodyPr>
            <a:normAutofit/>
          </a:bodyPr>
          <a:lstStyle/>
          <a:p>
            <a:r>
              <a:rPr lang="en-IN" sz="2800" dirty="0"/>
              <a:t>A Spotify clone app is a music streaming app which provide a free plateform to listenmusic without downloading it.</a:t>
            </a:r>
          </a:p>
          <a:p>
            <a:endParaRPr lang="en-IN" sz="2800" dirty="0"/>
          </a:p>
          <a:p>
            <a:pPr marL="0" indent="0">
              <a:buNone/>
            </a:pPr>
            <a:r>
              <a:rPr lang="en-IN" sz="2800" dirty="0"/>
              <a:t>•The software is user-friendly from login to listening music.With the various features, users can enjoy listening to their favourite songs with ease..</a:t>
            </a:r>
          </a:p>
        </p:txBody>
      </p:sp>
      <p:sp>
        <p:nvSpPr>
          <p:cNvPr id="5" name="Slide Number Placeholder 4"/>
          <p:cNvSpPr>
            <a:spLocks noGrp="1"/>
          </p:cNvSpPr>
          <p:nvPr>
            <p:ph type="sldNum" sz="quarter" idx="12"/>
          </p:nvPr>
        </p:nvSpPr>
        <p:spPr/>
        <p:txBody>
          <a:bodyPr/>
          <a:lstStyle/>
          <a:p>
            <a:fld id="{BDCDBBEF-AA6C-4BA6-85B2-A17D7F280E38}"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269" y="273410"/>
            <a:ext cx="10783461" cy="1060515"/>
          </a:xfrm>
        </p:spPr>
        <p:txBody>
          <a:bodyPr/>
          <a:lstStyle/>
          <a:p>
            <a:pPr algn="ctr"/>
            <a:r>
              <a:rPr lang="en-US" sz="5400" b="1" dirty="0"/>
              <a:t>History</a:t>
            </a:r>
          </a:p>
        </p:txBody>
      </p:sp>
      <p:sp>
        <p:nvSpPr>
          <p:cNvPr id="3" name="Content Placeholder 2"/>
          <p:cNvSpPr>
            <a:spLocks noGrp="1"/>
          </p:cNvSpPr>
          <p:nvPr>
            <p:ph idx="1"/>
          </p:nvPr>
        </p:nvSpPr>
        <p:spPr>
          <a:xfrm>
            <a:off x="338579" y="1527175"/>
            <a:ext cx="11322378" cy="4873625"/>
          </a:xfrm>
        </p:spPr>
        <p:txBody>
          <a:bodyPr>
            <a:normAutofit lnSpcReduction="10000"/>
          </a:bodyPr>
          <a:lstStyle/>
          <a:p>
            <a:r>
              <a:rPr sz="2800" dirty="0"/>
              <a:t>Spotify</a:t>
            </a:r>
          </a:p>
          <a:p>
            <a:endParaRPr sz="2800" dirty="0"/>
          </a:p>
          <a:p>
            <a:endParaRPr sz="2800" dirty="0"/>
          </a:p>
          <a:p>
            <a:r>
              <a:rPr sz="2800" dirty="0"/>
              <a:t>Developed in the 2006</a:t>
            </a:r>
            <a:r>
              <a:rPr lang="en-US" sz="2800" dirty="0"/>
              <a:t> </a:t>
            </a:r>
          </a:p>
          <a:p>
            <a:endParaRPr lang="en-US" sz="2800" dirty="0"/>
          </a:p>
          <a:p>
            <a:endParaRPr sz="2800" dirty="0"/>
          </a:p>
          <a:p>
            <a:r>
              <a:rPr sz="2800" dirty="0"/>
              <a:t>Founded by DanielEk and martin lorentzon</a:t>
            </a:r>
          </a:p>
          <a:p>
            <a:endParaRPr sz="2800" dirty="0"/>
          </a:p>
          <a:p>
            <a:endParaRPr sz="2800" dirty="0"/>
          </a:p>
          <a:p>
            <a:r>
              <a:rPr sz="2800" dirty="0"/>
              <a:t>Headquartor- Stockholm, Sweden</a:t>
            </a:r>
          </a:p>
        </p:txBody>
      </p:sp>
      <p:sp>
        <p:nvSpPr>
          <p:cNvPr id="5" name="Slide Number Placeholder 4"/>
          <p:cNvSpPr>
            <a:spLocks noGrp="1"/>
          </p:cNvSpPr>
          <p:nvPr>
            <p:ph type="sldNum" sz="quarter" idx="12"/>
          </p:nvPr>
        </p:nvSpPr>
        <p:spPr/>
        <p:txBody>
          <a:bodyPr/>
          <a:lstStyle/>
          <a:p>
            <a:fld id="{BDCDBBEF-AA6C-4BA6-85B2-A17D7F280E3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269" y="273410"/>
            <a:ext cx="10783461" cy="1060515"/>
          </a:xfrm>
        </p:spPr>
        <p:txBody>
          <a:bodyPr/>
          <a:lstStyle/>
          <a:p>
            <a:pPr algn="ctr"/>
            <a:r>
              <a:rPr lang="en-IN" sz="5400" b="1" dirty="0"/>
              <a:t>Used Technology</a:t>
            </a:r>
            <a:endParaRPr lang="en-IN" b="1" dirty="0"/>
          </a:p>
        </p:txBody>
      </p:sp>
      <p:sp>
        <p:nvSpPr>
          <p:cNvPr id="3" name="Content Placeholder 2"/>
          <p:cNvSpPr>
            <a:spLocks noGrp="1"/>
          </p:cNvSpPr>
          <p:nvPr>
            <p:ph idx="1"/>
          </p:nvPr>
        </p:nvSpPr>
        <p:spPr>
          <a:xfrm>
            <a:off x="338579" y="1527175"/>
            <a:ext cx="11322378" cy="4873625"/>
          </a:xfrm>
        </p:spPr>
        <p:txBody>
          <a:bodyPr>
            <a:normAutofit fontScale="90000"/>
          </a:bodyPr>
          <a:lstStyle/>
          <a:p>
            <a:pPr marL="0" indent="0">
              <a:buNone/>
            </a:pPr>
            <a:r>
              <a:rPr lang="en-IN" sz="2800" dirty="0"/>
              <a:t>The Complete project is made in python language. The used Libraries are,</a:t>
            </a:r>
          </a:p>
          <a:p>
            <a:pPr marL="514350" indent="-514350">
              <a:buFont typeface="+mj-lt"/>
              <a:buAutoNum type="arabicPeriod"/>
            </a:pPr>
            <a:r>
              <a:rPr lang="en-US" altLang="en-IN" sz="2800" b="1" dirty="0"/>
              <a:t>HTML5</a:t>
            </a:r>
            <a:r>
              <a:rPr lang="en-IN" sz="2800" b="1" dirty="0"/>
              <a:t> </a:t>
            </a:r>
            <a:r>
              <a:rPr lang="en-IN" sz="2800" dirty="0"/>
              <a:t>– HTML (HyperText Markup Language) is the code that is used to structure a web page and its content. For example, content could be structured within a set of paragraphs, a list of bulleted points, or using images and data tables</a:t>
            </a:r>
          </a:p>
          <a:p>
            <a:pPr marL="514350" indent="-514350">
              <a:buFont typeface="+mj-lt"/>
              <a:buAutoNum type="arabicPeriod"/>
            </a:pPr>
            <a:r>
              <a:rPr lang="en-US" altLang="en-IN" sz="2800" b="1" dirty="0"/>
              <a:t>CSS</a:t>
            </a:r>
            <a:r>
              <a:rPr lang="en-IN" sz="2800" b="1" dirty="0"/>
              <a:t> – </a:t>
            </a:r>
            <a:r>
              <a:rPr lang="en-IN" sz="2800" dirty="0"/>
              <a:t>CSS is the language for describing the presentation of Web pages, including colors, layout, and fonts. It allows one to adapt the presentation to different types of devices, such as large screens, small screens, or printers</a:t>
            </a:r>
          </a:p>
          <a:p>
            <a:pPr marL="514350" indent="-514350">
              <a:buFont typeface="+mj-lt"/>
              <a:buAutoNum type="arabicPeriod"/>
            </a:pPr>
            <a:r>
              <a:rPr lang="en-US" altLang="en-IN" sz="2800" b="1" dirty="0"/>
              <a:t>JAVASCRIPT</a:t>
            </a:r>
            <a:r>
              <a:rPr lang="en-IN" sz="2800" b="1" dirty="0"/>
              <a:t> – </a:t>
            </a:r>
            <a:r>
              <a:rPr lang="en-IN" sz="2800" dirty="0"/>
              <a:t>avascript is used by programmers across the world to create dynamic and interactive web content like applications and browsers. JavaScript is so popular that it's the most used programming language in the world, used as a client-side programming language by 97.0% of all websites.</a:t>
            </a:r>
          </a:p>
          <a:p>
            <a:pPr marL="0" indent="0">
              <a:buNone/>
            </a:pPr>
            <a:r>
              <a:rPr lang="en-IN" sz="2800" dirty="0"/>
              <a:t>The IDE which is used for the project is </a:t>
            </a:r>
            <a:r>
              <a:rPr lang="en-US" altLang="en-IN" sz="2800" dirty="0" err="1"/>
              <a:t>VS-Code</a:t>
            </a:r>
            <a:endParaRPr lang="en-US" altLang="en-IN" sz="2800"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5400" b="1" dirty="0"/>
              <a:t>Need of the project</a:t>
            </a:r>
            <a:endParaRPr lang="en-IN" b="1" dirty="0"/>
          </a:p>
        </p:txBody>
      </p:sp>
      <p:sp>
        <p:nvSpPr>
          <p:cNvPr id="3" name="Content Placeholder 2"/>
          <p:cNvSpPr>
            <a:spLocks noGrp="1"/>
          </p:cNvSpPr>
          <p:nvPr>
            <p:ph sz="half" idx="1"/>
          </p:nvPr>
        </p:nvSpPr>
        <p:spPr/>
        <p:txBody>
          <a:bodyPr>
            <a:normAutofit/>
          </a:bodyPr>
          <a:lstStyle/>
          <a:p>
            <a:r>
              <a:rPr lang="en-IN" sz="2800" dirty="0"/>
              <a:t>Some music player only avalible in online .so spotify cloneprovide the offline</a:t>
            </a:r>
            <a:r>
              <a:rPr lang="en-US" altLang="en-IN" sz="2800" dirty="0"/>
              <a:t> </a:t>
            </a:r>
            <a:r>
              <a:rPr lang="en-IN" sz="2800" dirty="0"/>
              <a:t>plateform for users . Users will use the</a:t>
            </a:r>
            <a:r>
              <a:rPr lang="en-US" altLang="en-IN" sz="2800" dirty="0"/>
              <a:t> </a:t>
            </a:r>
            <a:r>
              <a:rPr lang="en-IN" sz="2800" dirty="0"/>
              <a:t>offline option to stream the album and listen without usingthe internet</a:t>
            </a:r>
          </a:p>
          <a:p>
            <a:r>
              <a:rPr lang="en-IN" sz="2800" dirty="0"/>
              <a:t>It is a freemium app also, some basic features are withadversting and limited control</a:t>
            </a:r>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a:p>
        </p:txBody>
      </p:sp>
      <p:pic>
        <p:nvPicPr>
          <p:cNvPr id="11266" name="Picture 2" descr="Best Payment Gateway in India - Manage Online Payments - Free Demo"/>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45229" y="2413262"/>
            <a:ext cx="5069040" cy="2479250"/>
          </a:xfrm>
          <a:prstGeom prst="rect">
            <a:avLst/>
          </a:prstGeom>
          <a:noFill/>
          <a:extLst>
            <a:ext uri="{909E8E84-426E-40DD-AFC4-6F175D3DCCD1}">
              <a14:hiddenFill xmlns:a14="http://schemas.microsoft.com/office/drawing/2010/main" xmlns="">
                <a:solidFill>
                  <a:srgbClr val="FFFFFF"/>
                </a:solidFill>
              </a14:hiddenFill>
            </a:ext>
          </a:extLst>
        </p:spPr>
      </p:pic>
      <p:pic>
        <p:nvPicPr>
          <p:cNvPr id="100" name="Content Placeholder 99"/>
          <p:cNvPicPr>
            <a:picLocks noGrp="1"/>
          </p:cNvPicPr>
          <p:nvPr>
            <p:ph sz="half" idx="2"/>
          </p:nvPr>
        </p:nvPicPr>
        <p:blipFill>
          <a:blip r:embed="rId3"/>
          <a:stretch>
            <a:fillRect/>
          </a:stretch>
        </p:blipFill>
        <p:spPr>
          <a:xfrm>
            <a:off x="6263640" y="1825625"/>
            <a:ext cx="5542915" cy="435165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5815" y="122555"/>
            <a:ext cx="6233795" cy="728345"/>
          </a:xfrm>
        </p:spPr>
        <p:txBody>
          <a:bodyPr>
            <a:normAutofit fontScale="90000"/>
          </a:bodyPr>
          <a:lstStyle/>
          <a:p>
            <a:r>
              <a:rPr lang="en-US"/>
              <a:t>Objective-Spotify clone is working on offline mode</a:t>
            </a:r>
          </a:p>
        </p:txBody>
      </p:sp>
      <p:sp>
        <p:nvSpPr>
          <p:cNvPr id="4" name="Text Placeholder 3"/>
          <p:cNvSpPr>
            <a:spLocks noGrp="1"/>
          </p:cNvSpPr>
          <p:nvPr>
            <p:ph type="body" sz="half" idx="2"/>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6</a:t>
            </a:fld>
            <a:endParaRPr lang="en-US"/>
          </a:p>
        </p:txBody>
      </p:sp>
      <p:pic>
        <p:nvPicPr>
          <p:cNvPr id="6" name="Content Placeholder 5"/>
          <p:cNvPicPr>
            <a:picLocks noGrp="1" noChangeAspect="1"/>
          </p:cNvPicPr>
          <p:nvPr>
            <p:ph idx="1"/>
          </p:nvPr>
        </p:nvPicPr>
        <p:blipFill>
          <a:blip r:embed="rId2"/>
          <a:stretch>
            <a:fillRect/>
          </a:stretch>
        </p:blipFill>
        <p:spPr>
          <a:xfrm>
            <a:off x="840105" y="768985"/>
            <a:ext cx="10969625" cy="58146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5400" b="1" dirty="0"/>
              <a:t>Working of the System</a:t>
            </a:r>
            <a:endParaRPr lang="en-IN" b="1"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7</a:t>
            </a:fld>
            <a:endParaRPr lang="en-US" dirty="0"/>
          </a:p>
        </p:txBody>
      </p:sp>
      <p:sp>
        <p:nvSpPr>
          <p:cNvPr id="13" name="Content Placeholder 2"/>
          <p:cNvSpPr>
            <a:spLocks noGrp="1"/>
          </p:cNvSpPr>
          <p:nvPr>
            <p:ph sz="half" idx="1"/>
          </p:nvPr>
        </p:nvSpPr>
        <p:spPr/>
        <p:txBody>
          <a:bodyPr>
            <a:normAutofit fontScale="92500" lnSpcReduction="10000"/>
          </a:bodyPr>
          <a:lstStyle/>
          <a:p>
            <a:pPr marL="0" indent="0">
              <a:buNone/>
            </a:pPr>
            <a:r>
              <a:rPr lang="en-US" altLang="en-IN" sz="2400" b="1" dirty="0"/>
              <a:t>Songs List </a:t>
            </a:r>
            <a:r>
              <a:rPr lang="en-IN" sz="2400" b="1" dirty="0"/>
              <a:t>: </a:t>
            </a:r>
            <a:r>
              <a:rPr lang="en-US" altLang="en-IN" sz="2400" dirty="0"/>
              <a:t>We have List of songs in array and we will provide the file path of songs </a:t>
            </a:r>
            <a:endParaRPr lang="en-IN" sz="2400" dirty="0"/>
          </a:p>
          <a:p>
            <a:pPr marL="0" indent="0">
              <a:buNone/>
            </a:pPr>
            <a:r>
              <a:rPr lang="en-US" altLang="en-IN" sz="2400" b="1" dirty="0"/>
              <a:t>1)</a:t>
            </a:r>
            <a:r>
              <a:rPr lang="en-IN" sz="2400" b="1" dirty="0"/>
              <a:t> </a:t>
            </a:r>
            <a:r>
              <a:rPr lang="en-US" altLang="en-IN" sz="2400" b="1" dirty="0"/>
              <a:t>Handle Play Pause Click</a:t>
            </a:r>
            <a:endParaRPr lang="en-IN" sz="2400" b="1" dirty="0"/>
          </a:p>
          <a:p>
            <a:pPr marL="0" indent="0">
              <a:buNone/>
            </a:pPr>
            <a:r>
              <a:rPr lang="en-US" altLang="en-IN" sz="2400" dirty="0"/>
              <a:t>When we click on play button it will play a song with the help of play function similarly we have pause function to stop   </a:t>
            </a:r>
          </a:p>
          <a:p>
            <a:pPr marL="0" indent="0">
              <a:buNone/>
            </a:pPr>
            <a:r>
              <a:rPr lang="en-US" altLang="en-IN" sz="2400" b="1" dirty="0"/>
              <a:t>2) Progessbar</a:t>
            </a:r>
            <a:endParaRPr lang="en-IN" sz="2400" b="1" dirty="0"/>
          </a:p>
          <a:p>
            <a:pPr marL="0" indent="0">
              <a:buNone/>
            </a:pPr>
            <a:r>
              <a:rPr lang="en-US" altLang="en-IN" sz="2400" dirty="0"/>
              <a:t>we have made function on progressbar to increase or decrease.</a:t>
            </a:r>
            <a:endParaRPr lang="en-IN" sz="2400" dirty="0"/>
          </a:p>
          <a:p>
            <a:pPr marL="0" indent="0">
              <a:buNone/>
            </a:pPr>
            <a:r>
              <a:rPr lang="en-US" altLang="en-IN" sz="2400" b="1" dirty="0"/>
              <a:t>3) timeupdate</a:t>
            </a:r>
          </a:p>
          <a:p>
            <a:pPr marL="0" indent="0">
              <a:buNone/>
            </a:pPr>
            <a:r>
              <a:rPr lang="en-US" altLang="en-IN" sz="2400" dirty="0"/>
              <a:t>we have made a timeupdate function to change the time as songs continue</a:t>
            </a:r>
            <a:r>
              <a:rPr lang="en-US" altLang="en-IN" sz="2400" b="1" dirty="0"/>
              <a:t> </a:t>
            </a:r>
          </a:p>
          <a:p>
            <a:pPr marL="0" indent="0">
              <a:buNone/>
            </a:pPr>
            <a:endParaRPr lang="en-US" altLang="en-IN" sz="2400" b="1" dirty="0"/>
          </a:p>
          <a:p>
            <a:pPr marL="0" indent="0">
              <a:buNone/>
            </a:pPr>
            <a:endParaRPr lang="en-US" altLang="en-IN" sz="2400" b="1" dirty="0"/>
          </a:p>
        </p:txBody>
      </p:sp>
      <p:sp>
        <p:nvSpPr>
          <p:cNvPr id="14" name="TextBox 13"/>
          <p:cNvSpPr txBox="1"/>
          <p:nvPr/>
        </p:nvSpPr>
        <p:spPr>
          <a:xfrm>
            <a:off x="8498533" y="4761025"/>
            <a:ext cx="223362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View Partition Output</a:t>
            </a:r>
          </a:p>
        </p:txBody>
      </p:sp>
      <p:pic>
        <p:nvPicPr>
          <p:cNvPr id="3" name="Content Placeholder 2"/>
          <p:cNvPicPr>
            <a:picLocks noGrp="1" noChangeAspect="1"/>
          </p:cNvPicPr>
          <p:nvPr>
            <p:ph sz="half" idx="2"/>
          </p:nvPr>
        </p:nvPicPr>
        <p:blipFill>
          <a:blip r:embed="rId2"/>
          <a:stretch>
            <a:fillRect/>
          </a:stretch>
        </p:blipFill>
        <p:spPr>
          <a:xfrm>
            <a:off x="6503670" y="2355215"/>
            <a:ext cx="5044440" cy="2987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269" y="273410"/>
            <a:ext cx="10783461" cy="1060515"/>
          </a:xfrm>
        </p:spPr>
        <p:txBody>
          <a:bodyPr/>
          <a:lstStyle/>
          <a:p>
            <a:pPr algn="ctr"/>
            <a:r>
              <a:rPr lang="en-IN" sz="5400" b="1" dirty="0"/>
              <a:t>Future Scope</a:t>
            </a:r>
            <a:endParaRPr lang="en-IN" b="1"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8</a:t>
            </a:fld>
            <a:endParaRPr lang="en-US"/>
          </a:p>
        </p:txBody>
      </p:sp>
      <p:sp>
        <p:nvSpPr>
          <p:cNvPr id="13" name="Content Placeholder 2"/>
          <p:cNvSpPr>
            <a:spLocks noGrp="1"/>
          </p:cNvSpPr>
          <p:nvPr>
            <p:ph idx="1"/>
          </p:nvPr>
        </p:nvSpPr>
        <p:spPr>
          <a:xfrm>
            <a:off x="942108" y="1638011"/>
            <a:ext cx="10307781" cy="4606925"/>
          </a:xfrm>
        </p:spPr>
        <p:txBody>
          <a:bodyPr>
            <a:noAutofit/>
          </a:bodyPr>
          <a:lstStyle/>
          <a:p>
            <a:r>
              <a:rPr lang="en-IN" b="1" dirty="0"/>
              <a:t>About to add best and new recommendations using Spotify API's.</a:t>
            </a:r>
          </a:p>
          <a:p>
            <a:r>
              <a:rPr lang="en-IN" b="1" dirty="0"/>
              <a:t>Fetching and showing best songs and on loop songs directly on home screen.</a:t>
            </a:r>
          </a:p>
          <a:p>
            <a:r>
              <a:rPr lang="en-IN" b="1" dirty="0"/>
              <a:t>Planning to make it production level so user can get best out of Spotify on just single scree.</a:t>
            </a:r>
          </a:p>
        </p:txBody>
      </p:sp>
      <p:sp>
        <p:nvSpPr>
          <p:cNvPr id="4" name="TextBox 3"/>
          <p:cNvSpPr txBox="1"/>
          <p:nvPr/>
        </p:nvSpPr>
        <p:spPr>
          <a:xfrm>
            <a:off x="493487" y="5834743"/>
            <a:ext cx="4572000" cy="1015663"/>
          </a:xfrm>
          <a:prstGeom prst="rect">
            <a:avLst/>
          </a:prstGeom>
          <a:noFill/>
        </p:spPr>
        <p:txBody>
          <a:bodyPr wrap="square" rtlCol="0">
            <a:spAutoFit/>
          </a:bodyPr>
          <a:lstStyle/>
          <a:p>
            <a:pPr algn="l"/>
            <a:r>
              <a:rPr lang="en-IN" sz="2000" b="1" dirty="0"/>
              <a:t>GitHub Link </a:t>
            </a:r>
            <a:endParaRPr lang="en-IN" sz="2000" b="1" dirty="0" smtClean="0"/>
          </a:p>
          <a:p>
            <a:r>
              <a:rPr lang="en-IN" sz="2000" b="1" dirty="0" smtClean="0"/>
              <a:t>https://github.com/vishu5683/spotify-clone.git</a:t>
            </a:r>
            <a:endParaRPr lang="en-IN"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Light" panose="020F0302020204030204"/>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sp>
        <p:nvSpPr>
          <p:cNvPr id="23" name="Diamond 6"/>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p:oleObj spid="_x0000_s32769" name="CorelDRAW" r:id="rId4" imgW="2169000" imgH="2169360" progId="">
                <p:embed/>
              </p:oleObj>
            </a:graphicData>
          </a:graphic>
        </p:graphicFrame>
      </p:grpSp>
      <p:pic>
        <p:nvPicPr>
          <p:cNvPr id="16" name="Picture 15"/>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9710110" y="1"/>
            <a:ext cx="2481890" cy="882157"/>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F4C9CD2D-48C9-4415-AFE1-4F62786C2135"/>
  <p:tag name="ISPRING_CMI5_LAUNCH_METHOD" val="any window"/>
  <p:tag name="ISPRINGCLOUDFOLDERID" val="1"/>
  <p:tag name="ISPRINGONLINEFOLDERID" val="1"/>
  <p:tag name="ISPRING_OUTPUT_FOLDER" val="[[&quot;\uFFFD\uFFFD_${62DFAE07-8152-483C-9A68-83034270F57C}&quot;,&quot;D:\\CU-UIC\\Odd-Sem-20-Script and Video lectures\\CAT-714-756-OK\\BB-AIP\\CAT-714\\UNIT-I\\Chapters\\Chanpter 1-Introductions and Constructs of Java\\PPT&quot;]]"/>
  <p:tag name="ISPRING_SCORM_RATE_SLIDES" val="0"/>
  <p:tag name="ISPRING_SCORM_PASSING_SCORE" val="0.000000"/>
  <p:tag name="ISPRING_CURRENT_PLAYER_ID" val="universal"/>
  <p:tag name="ISPRING_PRESENTATION_TITLE" val="CAt-714-Unit-1.1"/>
  <p:tag name="ISPRING_FIRST_PUBLISH" val="1"/>
  <p:tag name="ISPRING_SCORM_ENDPOINT" val="&lt;endpoint&gt;&lt;enable&gt;0&lt;/enable&gt;&lt;lrs&gt;http://&lt;/lrs&gt;&lt;auth&gt;0&lt;/auth&gt;&lt;login&gt;&lt;/login&gt;&lt;password&gt;&lt;/password&gt;&lt;key&gt;&lt;/key&gt;&lt;name&gt;&lt;/name&gt;&lt;email&gt;&lt;/email&gt;&lt;/endpoint&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TRUE&quot;,&quot;language&quot;:&quot;EN&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QUIZZES" val="0"/>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11</TotalTime>
  <Words>454</Words>
  <Application>WPS Presentation</Application>
  <PresentationFormat>Custom</PresentationFormat>
  <Paragraphs>60</Paragraphs>
  <Slides>9</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2" baseType="lpstr">
      <vt:lpstr>1_Office Theme</vt:lpstr>
      <vt:lpstr>Contents Slide Master</vt:lpstr>
      <vt:lpstr>CorelDRAW</vt:lpstr>
      <vt:lpstr>Slide 1</vt:lpstr>
      <vt:lpstr>What is a spotify clone ?</vt:lpstr>
      <vt:lpstr>History</vt:lpstr>
      <vt:lpstr>Used Technology</vt:lpstr>
      <vt:lpstr>Need of the project</vt:lpstr>
      <vt:lpstr>Objective-Spotify clone is working on offline mode</vt:lpstr>
      <vt:lpstr>Working of the System</vt:lpstr>
      <vt:lpstr>Future Scope</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CAt-714-Unit-1.1</dc:title>
  <dc:creator>Branding</dc:creator>
  <cp:lastModifiedBy>PRIYANSHU SHARMA</cp:lastModifiedBy>
  <cp:revision>112</cp:revision>
  <dcterms:created xsi:type="dcterms:W3CDTF">2019-01-09T10:33:00Z</dcterms:created>
  <dcterms:modified xsi:type="dcterms:W3CDTF">2022-06-30T10:21:10Z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30721A07C34A49FEA64DDA7570539A6B</vt:lpwstr>
  </property>
  <property fmtid="{D5CDD505-2E9C-101B-9397-08002B2CF9AE}" pid="3" name="KSOProductBuildVer">
    <vt:lpwstr>1033-11.2.0.11156</vt:lpwstr>
  </property>
</Properties>
</file>