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70" r:id="rId15"/>
    <p:sldId id="2146847068" r:id="rId16"/>
    <p:sldId id="2146847062" r:id="rId17"/>
    <p:sldId id="2146847061" r:id="rId18"/>
    <p:sldId id="2146847055" r:id="rId19"/>
    <p:sldId id="2146847059" r:id="rId20"/>
    <p:sldId id="2146847069"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vishu786-vb/Digital-Financial-Literacy-AI-Agen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a:cs typeface="Arial"/>
              </a:rPr>
              <a:t>AI AGENT FOR DIGITAL FINANCE LITERACY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AICTE PROJECT</a:t>
            </a:r>
          </a:p>
        </p:txBody>
      </p:sp>
      <p:sp>
        <p:nvSpPr>
          <p:cNvPr id="4" name="TextBox 3"/>
          <p:cNvSpPr txBox="1"/>
          <p:nvPr/>
        </p:nvSpPr>
        <p:spPr>
          <a:xfrm>
            <a:off x="2383011" y="4436463"/>
            <a:ext cx="7980183" cy="1631216"/>
          </a:xfrm>
          <a:prstGeom prst="rect">
            <a:avLst/>
          </a:prstGeom>
          <a:noFill/>
        </p:spPr>
        <p:txBody>
          <a:bodyPr wrap="square" lIns="91440" tIns="45720" rIns="91440" bIns="45720" rtlCol="0" anchor="t">
            <a:spAutoFit/>
          </a:bodyPr>
          <a:lstStyle/>
          <a:p>
            <a:pPr algn="just"/>
            <a:r>
              <a:rPr lang="en-US" sz="2000" b="1" dirty="0">
                <a:solidFill>
                  <a:schemeClr val="accent1">
                    <a:lumMod val="75000"/>
                  </a:schemeClr>
                </a:solidFill>
                <a:latin typeface="Arial" pitchFamily="34" charset="0"/>
                <a:cs typeface="Arial" pitchFamily="34" charset="0"/>
              </a:rPr>
              <a:t>Presented By:</a:t>
            </a:r>
          </a:p>
          <a:p>
            <a:pPr algn="just"/>
            <a:r>
              <a:rPr lang="en-US" sz="2000" b="1" dirty="0">
                <a:solidFill>
                  <a:schemeClr val="accent1">
                    <a:lumMod val="75000"/>
                  </a:schemeClr>
                </a:solidFill>
                <a:latin typeface="Arial" pitchFamily="34" charset="0"/>
                <a:cs typeface="Arial" pitchFamily="34" charset="0"/>
              </a:rPr>
              <a:t>Student name :VARUN BISOI</a:t>
            </a:r>
          </a:p>
          <a:p>
            <a:pPr algn="just"/>
            <a:r>
              <a:rPr lang="en-US" sz="2000" b="1" dirty="0">
                <a:solidFill>
                  <a:schemeClr val="accent1">
                    <a:lumMod val="75000"/>
                  </a:schemeClr>
                </a:solidFill>
                <a:latin typeface="Arial"/>
                <a:cs typeface="Arial"/>
              </a:rPr>
              <a:t>College Name: INSTITUTE OF INFORMATION TECHNOLOGY AND MANAGEMENT</a:t>
            </a:r>
          </a:p>
          <a:p>
            <a:pPr algn="just"/>
            <a:r>
              <a:rPr lang="en-US" sz="2000" b="1" dirty="0">
                <a:solidFill>
                  <a:schemeClr val="accent1">
                    <a:lumMod val="75000"/>
                  </a:schemeClr>
                </a:solidFill>
                <a:latin typeface="Arial"/>
                <a:cs typeface="Arial"/>
              </a:rPr>
              <a:t>Department : MCA</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BB97310D-D87D-7A41-E27E-CC4B15B92A8A}"/>
              </a:ext>
            </a:extLst>
          </p:cNvPr>
          <p:cNvPicPr>
            <a:picLocks noChangeAspect="1"/>
          </p:cNvPicPr>
          <p:nvPr/>
        </p:nvPicPr>
        <p:blipFill>
          <a:blip r:embed="rId2"/>
          <a:stretch>
            <a:fillRect/>
          </a:stretch>
        </p:blipFill>
        <p:spPr>
          <a:xfrm>
            <a:off x="2904679" y="932623"/>
            <a:ext cx="6382641" cy="5925377"/>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C4CD7-F608-F1EA-2BCD-289E38BA934B}"/>
              </a:ext>
            </a:extLst>
          </p:cNvPr>
          <p:cNvSpPr>
            <a:spLocks noGrp="1"/>
          </p:cNvSpPr>
          <p:nvPr>
            <p:ph type="title"/>
          </p:nvPr>
        </p:nvSpPr>
        <p:spPr/>
        <p:txBody>
          <a:bodyPr/>
          <a:lstStyle/>
          <a:p>
            <a:r>
              <a:rPr lang="en-US" dirty="0"/>
              <a:t>RESULT [TOOLS USED]</a:t>
            </a:r>
          </a:p>
        </p:txBody>
      </p:sp>
      <p:pic>
        <p:nvPicPr>
          <p:cNvPr id="5" name="Content Placeholder 4">
            <a:extLst>
              <a:ext uri="{FF2B5EF4-FFF2-40B4-BE49-F238E27FC236}">
                <a16:creationId xmlns:a16="http://schemas.microsoft.com/office/drawing/2014/main" id="{280449FB-76D4-48BF-A948-31B149F80B9D}"/>
              </a:ext>
            </a:extLst>
          </p:cNvPr>
          <p:cNvPicPr>
            <a:picLocks noGrp="1" noChangeAspect="1"/>
          </p:cNvPicPr>
          <p:nvPr>
            <p:ph idx="1"/>
          </p:nvPr>
        </p:nvPicPr>
        <p:blipFill>
          <a:blip r:embed="rId2"/>
          <a:stretch>
            <a:fillRect/>
          </a:stretch>
        </p:blipFill>
        <p:spPr>
          <a:xfrm>
            <a:off x="614103" y="1482244"/>
            <a:ext cx="10996705" cy="4673600"/>
          </a:xfrm>
        </p:spPr>
      </p:pic>
    </p:spTree>
    <p:extLst>
      <p:ext uri="{BB962C8B-B14F-4D97-AF65-F5344CB8AC3E}">
        <p14:creationId xmlns:p14="http://schemas.microsoft.com/office/powerpoint/2010/main" val="1999214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id="{16A49521-B5B7-63EE-905D-5E4ED1D0957F}"/>
              </a:ext>
            </a:extLst>
          </p:cNvPr>
          <p:cNvSpPr txBox="1"/>
          <p:nvPr/>
        </p:nvSpPr>
        <p:spPr>
          <a:xfrm>
            <a:off x="2802216" y="872697"/>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12" name="Picture 11">
            <a:extLst>
              <a:ext uri="{FF2B5EF4-FFF2-40B4-BE49-F238E27FC236}">
                <a16:creationId xmlns:a16="http://schemas.microsoft.com/office/drawing/2014/main" id="{046ED483-DCE9-8FD6-8F83-0BAB7AFEA591}"/>
              </a:ext>
            </a:extLst>
          </p:cNvPr>
          <p:cNvPicPr>
            <a:picLocks noChangeAspect="1"/>
          </p:cNvPicPr>
          <p:nvPr/>
        </p:nvPicPr>
        <p:blipFill>
          <a:blip r:embed="rId2"/>
          <a:stretch>
            <a:fillRect/>
          </a:stretch>
        </p:blipFill>
        <p:spPr>
          <a:xfrm>
            <a:off x="581192" y="1395917"/>
            <a:ext cx="10406598" cy="4806566"/>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fontScale="92500" lnSpcReduction="10000"/>
          </a:bodyPr>
          <a:lstStyle/>
          <a:p>
            <a:pPr marL="305435" indent="-305435"/>
            <a:r>
              <a:rPr lang="en-US" sz="2800" dirty="0"/>
              <a:t> The Digital Financial Literacy AI Agent leverages the power of IBM Watsonx.ai and Retrieval-Augmented Generation (RAG) to deliver accessible, accurate, and context-aware financial guidance.</a:t>
            </a:r>
          </a:p>
          <a:p>
            <a:pPr marL="305435" indent="-305435"/>
            <a:r>
              <a:rPr lang="en-US" sz="2800" dirty="0"/>
              <a:t> By addressing real-world concerns like UPI safety, loan awareness, and scam prevention, the assistant empowers users to make informed financial decisions. </a:t>
            </a:r>
          </a:p>
          <a:p>
            <a:pPr marL="305435" indent="-305435"/>
            <a:r>
              <a:rPr lang="en-US" sz="2800" dirty="0"/>
              <a:t> With multilingual support and document-backed answers, it ensures inclusivity, trust, and reliability. </a:t>
            </a:r>
          </a:p>
          <a:p>
            <a:pPr marL="305435" indent="-305435"/>
            <a:r>
              <a:rPr lang="en-US" sz="2800" dirty="0"/>
              <a:t>This solution has the potential to bridge the digital divide and promote financial well-being across diverse communities.</a:t>
            </a:r>
            <a:endParaRPr lang="en-US" sz="2800" dirty="0">
              <a:latin typeface="Calibri"/>
              <a:ea typeface="Calibri"/>
              <a:cs typeface="Calibri"/>
            </a:endParaRPr>
          </a:p>
        </p:txBody>
      </p:sp>
    </p:spTree>
    <p:extLst>
      <p:ext uri="{BB962C8B-B14F-4D97-AF65-F5344CB8AC3E}">
        <p14:creationId xmlns:p14="http://schemas.microsoft.com/office/powerpoint/2010/main" val="4233882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r>
              <a:rPr lang="en-IN" sz="2000" dirty="0">
                <a:hlinkClick r:id="rId2"/>
              </a:rPr>
              <a:t>https://github.com/vishu786-vb/Digital-Financial-Literacy-AI-Agent</a:t>
            </a:r>
            <a:endParaRPr lang="en-IN" sz="2000" dirty="0"/>
          </a:p>
        </p:txBody>
      </p:sp>
    </p:spTree>
    <p:extLst>
      <p:ext uri="{BB962C8B-B14F-4D97-AF65-F5344CB8AC3E}">
        <p14:creationId xmlns:p14="http://schemas.microsoft.com/office/powerpoint/2010/main" val="2230664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sz="2800" dirty="0">
                <a:latin typeface="Calibri"/>
                <a:ea typeface="+mn-lt"/>
                <a:cs typeface="+mn-lt"/>
              </a:rPr>
              <a:t>Multilingual Research Support</a:t>
            </a:r>
          </a:p>
          <a:p>
            <a:pPr marL="305435" indent="-305435"/>
            <a:r>
              <a:rPr lang="en-US" sz="2800" dirty="0">
                <a:latin typeface="Calibri"/>
                <a:ea typeface="+mn-lt"/>
                <a:cs typeface="+mn-lt"/>
              </a:rPr>
              <a:t>Voice-Activated Research Assistant</a:t>
            </a:r>
          </a:p>
          <a:p>
            <a:pPr marL="305435" indent="-305435"/>
            <a:r>
              <a:rPr lang="en-US" sz="2800" dirty="0">
                <a:latin typeface="Calibri"/>
                <a:ea typeface="+mn-lt"/>
                <a:cs typeface="+mn-lt"/>
              </a:rPr>
              <a:t>Real-Time Collaboration Features</a:t>
            </a:r>
          </a:p>
          <a:p>
            <a:pPr marL="305435" indent="-305435"/>
            <a:r>
              <a:rPr lang="en-US" sz="2800" dirty="0">
                <a:latin typeface="Calibri"/>
                <a:ea typeface="+mn-lt"/>
                <a:cs typeface="+mn-lt"/>
              </a:rPr>
              <a:t>Research Gap and Novel Topic Identification</a:t>
            </a:r>
          </a:p>
          <a:p>
            <a:pPr marL="305435" indent="-305435"/>
            <a:r>
              <a:rPr lang="en-US" sz="2800" dirty="0">
                <a:latin typeface="Calibri"/>
                <a:ea typeface="+mn-lt"/>
                <a:cs typeface="+mn-lt"/>
              </a:rPr>
              <a:t>Integration with Publishing Platforms</a:t>
            </a:r>
          </a:p>
          <a:p>
            <a:pPr marL="305435" indent="-305435"/>
            <a:r>
              <a:rPr lang="en-US" sz="2800" dirty="0">
                <a:latin typeface="Calibri"/>
                <a:ea typeface="+mn-lt"/>
                <a:cs typeface="+mn-lt"/>
              </a:rPr>
              <a:t>AI-Assisted Paper Drafting</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r>
              <a:rPr lang="en-IN" dirty="0"/>
              <a:t>Screenshot/ </a:t>
            </a:r>
            <a:r>
              <a:rPr lang="en-IN" dirty="0" err="1"/>
              <a:t>credly</a:t>
            </a:r>
            <a:r>
              <a:rPr lang="en-IN" dirty="0"/>
              <a:t> certificate( getting started with AI)</a:t>
            </a:r>
          </a:p>
        </p:txBody>
      </p:sp>
      <p:pic>
        <p:nvPicPr>
          <p:cNvPr id="7" name="Picture 6">
            <a:extLst>
              <a:ext uri="{FF2B5EF4-FFF2-40B4-BE49-F238E27FC236}">
                <a16:creationId xmlns:a16="http://schemas.microsoft.com/office/drawing/2014/main" id="{BAA18011-CBD1-3AB5-C84F-E381721EC6A4}"/>
              </a:ext>
            </a:extLst>
          </p:cNvPr>
          <p:cNvPicPr>
            <a:picLocks noChangeAspect="1"/>
          </p:cNvPicPr>
          <p:nvPr/>
        </p:nvPicPr>
        <p:blipFill>
          <a:blip r:embed="rId2"/>
          <a:stretch>
            <a:fillRect/>
          </a:stretch>
        </p:blipFill>
        <p:spPr>
          <a:xfrm>
            <a:off x="1654304" y="1232452"/>
            <a:ext cx="7752280" cy="5625548"/>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6967" y="3031897"/>
            <a:ext cx="3758401" cy="369332"/>
          </a:xfrm>
          <a:prstGeom prst="rect">
            <a:avLst/>
          </a:prstGeom>
        </p:spPr>
        <p:txBody>
          <a:bodyPr wrap="none">
            <a:spAutoFit/>
          </a:bodyPr>
          <a:lstStyle/>
          <a:p>
            <a:r>
              <a:rPr lang="en-IN" dirty="0"/>
              <a:t>Attach your  RAG LAB certificate here</a:t>
            </a:r>
          </a:p>
        </p:txBody>
      </p:sp>
      <p:pic>
        <p:nvPicPr>
          <p:cNvPr id="6" name="Picture 5">
            <a:extLst>
              <a:ext uri="{FF2B5EF4-FFF2-40B4-BE49-F238E27FC236}">
                <a16:creationId xmlns:a16="http://schemas.microsoft.com/office/drawing/2014/main" id="{29F1E4F4-A96C-DDF1-21C9-953039DFB364}"/>
              </a:ext>
            </a:extLst>
          </p:cNvPr>
          <p:cNvPicPr>
            <a:picLocks noChangeAspect="1"/>
          </p:cNvPicPr>
          <p:nvPr/>
        </p:nvPicPr>
        <p:blipFill>
          <a:blip r:embed="rId2"/>
          <a:stretch>
            <a:fillRect/>
          </a:stretch>
        </p:blipFill>
        <p:spPr>
          <a:xfrm>
            <a:off x="1167984" y="686603"/>
            <a:ext cx="8950840" cy="5594275"/>
          </a:xfrm>
          <a:prstGeom prst="rect">
            <a:avLst/>
          </a:prstGeom>
        </p:spPr>
      </p:pic>
    </p:spTree>
    <p:extLst>
      <p:ext uri="{BB962C8B-B14F-4D97-AF65-F5344CB8AC3E}">
        <p14:creationId xmlns:p14="http://schemas.microsoft.com/office/powerpoint/2010/main" val="1406661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85000" lnSpcReduction="10000"/>
          </a:bodyPr>
          <a:lstStyle/>
          <a:p>
            <a:pPr marL="0" indent="0">
              <a:buNone/>
            </a:pPr>
            <a:r>
              <a:rPr lang="en-US" sz="2800" dirty="0"/>
              <a:t> Many individuals, especially from rural or less digitally aware communities, face challenges in understanding digital financial tools such as UPI, online banking, loan procedures, or scam prevention. Lack of awareness leads to financial mismanagement, fraud risks, and exclusion from government schemes. </a:t>
            </a:r>
          </a:p>
          <a:p>
            <a:pPr marL="0" indent="0">
              <a:buNone/>
            </a:pPr>
            <a:r>
              <a:rPr lang="en-US" sz="2800" b="1" dirty="0"/>
              <a:t>Proposed Solution: </a:t>
            </a:r>
          </a:p>
          <a:p>
            <a:pPr marL="0" indent="0">
              <a:buNone/>
            </a:pPr>
            <a:r>
              <a:rPr lang="en-US" sz="2800" dirty="0"/>
              <a:t> An </a:t>
            </a:r>
            <a:r>
              <a:rPr lang="en-US" sz="2800" b="1" dirty="0"/>
              <a:t>AI-powered Financial Literacy Agent </a:t>
            </a:r>
            <a:r>
              <a:rPr lang="en-US" sz="2800" dirty="0"/>
              <a:t>using </a:t>
            </a:r>
            <a:r>
              <a:rPr lang="en-US" sz="2800" b="1" dirty="0"/>
              <a:t>Natural Language Processing (NLP) </a:t>
            </a:r>
            <a:r>
              <a:rPr lang="en-US" sz="2800" dirty="0"/>
              <a:t>and </a:t>
            </a:r>
            <a:r>
              <a:rPr lang="en-US" sz="2800" b="1" dirty="0"/>
              <a:t>Retrieval-Augmented Generation (RAG) </a:t>
            </a:r>
            <a:r>
              <a:rPr lang="en-US" sz="2800" dirty="0"/>
              <a:t>to educate users on essential financial topics. The assistant provides clear guidance on digital transactions, budgeting, loans, and scam prevention — all with multilingual support and reliable responses sourced from government portals and financial institutions.</a:t>
            </a:r>
            <a:br>
              <a:rPr lang="en-US" sz="2800" dirty="0">
                <a:latin typeface="Calibri"/>
                <a:ea typeface="Calibri"/>
                <a:cs typeface="Calibri"/>
              </a:rPr>
            </a:br>
            <a:endParaRPr lang="en-US" sz="1100" dirty="0">
              <a:solidFill>
                <a:srgbClr val="404040"/>
              </a:solidFill>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800" dirty="0">
                <a:solidFill>
                  <a:srgbClr val="000000"/>
                </a:solidFill>
                <a:latin typeface="Calibri"/>
                <a:ea typeface="Calibri"/>
                <a:cs typeface="Calibri"/>
              </a:rPr>
              <a:t>IBM Cloud Lite Services</a:t>
            </a:r>
          </a:p>
          <a:p>
            <a:pPr marL="0" indent="0">
              <a:buNone/>
            </a:pPr>
            <a:r>
              <a:rPr lang="en-US" sz="2800" dirty="0">
                <a:solidFill>
                  <a:srgbClr val="000000"/>
                </a:solidFill>
                <a:latin typeface="Calibri"/>
                <a:ea typeface="Calibri"/>
                <a:cs typeface="Calibri"/>
              </a:rPr>
              <a:t>IBM Watsonx.ai Studio</a:t>
            </a:r>
          </a:p>
          <a:p>
            <a:pPr marL="0" indent="0">
              <a:buNone/>
            </a:pPr>
            <a:r>
              <a:rPr lang="en-US" sz="2800" dirty="0">
                <a:solidFill>
                  <a:srgbClr val="000000"/>
                </a:solidFill>
                <a:latin typeface="Calibri"/>
                <a:ea typeface="Calibri"/>
                <a:cs typeface="Calibri"/>
              </a:rPr>
              <a:t>IBM Granite Foundation Model (LLM)</a:t>
            </a:r>
          </a:p>
          <a:p>
            <a:pPr marL="0" indent="0">
              <a:buNone/>
            </a:pPr>
            <a:r>
              <a:rPr lang="en-US" sz="2800" dirty="0">
                <a:solidFill>
                  <a:srgbClr val="000000"/>
                </a:solidFill>
                <a:latin typeface="Calibri"/>
                <a:ea typeface="Calibri"/>
                <a:cs typeface="Calibri"/>
              </a:rPr>
              <a:t>Natural Language Processing (NLP)</a:t>
            </a:r>
          </a:p>
          <a:p>
            <a:pPr marL="0" indent="0">
              <a:buNone/>
            </a:pPr>
            <a:r>
              <a:rPr lang="en-US" sz="2800" dirty="0">
                <a:solidFill>
                  <a:srgbClr val="000000"/>
                </a:solidFill>
                <a:latin typeface="Calibri"/>
                <a:ea typeface="Calibri"/>
                <a:cs typeface="Calibri"/>
              </a:rPr>
              <a:t>Retrieval Augmented Generation (RAG)</a:t>
            </a:r>
          </a:p>
          <a:p>
            <a:pPr marL="0" indent="0">
              <a:buNone/>
            </a:pPr>
            <a:r>
              <a:rPr lang="en-US" sz="2800" dirty="0">
                <a:solidFill>
                  <a:srgbClr val="000000"/>
                </a:solidFill>
                <a:latin typeface="Calibri"/>
                <a:ea typeface="Calibri"/>
                <a:cs typeface="Calibri"/>
              </a:rPr>
              <a:t>Vector Index (Watsonx.ai)</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normAutofit/>
          </a:bodyPr>
          <a:lstStyle/>
          <a:p>
            <a:pPr marL="305435" indent="-305435"/>
            <a:r>
              <a:rPr lang="en-IN" sz="2800" dirty="0"/>
              <a:t>IBM Cloud Watsonx AI Studio</a:t>
            </a:r>
          </a:p>
          <a:p>
            <a:pPr marL="305435" indent="-305435"/>
            <a:r>
              <a:rPr lang="en-IN" sz="2800" dirty="0"/>
              <a:t>IBM Cloud </a:t>
            </a:r>
            <a:r>
              <a:rPr lang="en-IN" sz="2800" dirty="0" err="1"/>
              <a:t>Watsonx</a:t>
            </a:r>
            <a:r>
              <a:rPr lang="en-IN" sz="2800" dirty="0"/>
              <a:t> AI runtime</a:t>
            </a:r>
          </a:p>
          <a:p>
            <a:pPr marL="305435" indent="-305435"/>
            <a:r>
              <a:rPr lang="en-IN" sz="2800" dirty="0"/>
              <a:t>IBM Cloud Agent Lab</a:t>
            </a:r>
          </a:p>
          <a:p>
            <a:pPr marL="305435" indent="-305435"/>
            <a:r>
              <a:rPr lang="en-IN" sz="2800" dirty="0"/>
              <a:t>IBM Granite foundation model</a:t>
            </a:r>
          </a:p>
          <a:p>
            <a:pPr marL="305435" indent="-305435"/>
            <a:r>
              <a:rPr lang="en-IN" sz="2800" dirty="0"/>
              <a:t>IBM Cloud Object Storage</a:t>
            </a:r>
          </a:p>
          <a:p>
            <a:pPr marL="305435" indent="-305435"/>
            <a:r>
              <a:rPr lang="en-IN" sz="2800" dirty="0"/>
              <a:t>IBM Cloud IAM(Identity and Access Management)</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70000" lnSpcReduction="20000"/>
          </a:bodyPr>
          <a:lstStyle/>
          <a:p>
            <a:pPr marL="0" indent="0">
              <a:buNone/>
            </a:pPr>
            <a:r>
              <a:rPr lang="en-US" sz="2800" dirty="0"/>
              <a:t> This AI agent aims to empower users with accurate, accessible, and personalized financial knowledge. </a:t>
            </a:r>
          </a:p>
          <a:p>
            <a:pPr marL="0" indent="0">
              <a:buNone/>
            </a:pPr>
            <a:r>
              <a:rPr lang="en-US" sz="2800" dirty="0"/>
              <a:t>• It will reduce misinformation, help users make better money decisions, and increase trust in digital financial systems. </a:t>
            </a:r>
          </a:p>
          <a:p>
            <a:pPr marL="0" indent="0">
              <a:buNone/>
            </a:pPr>
            <a:r>
              <a:rPr lang="en-US" sz="2800" dirty="0"/>
              <a:t>• The solution is especially impactful for underserved communities and first-time digital users. </a:t>
            </a:r>
          </a:p>
          <a:p>
            <a:pPr marL="0" indent="0">
              <a:buNone/>
            </a:pPr>
            <a:r>
              <a:rPr lang="en-US" sz="2800" dirty="0"/>
              <a:t> Unique features: </a:t>
            </a:r>
          </a:p>
          <a:p>
            <a:pPr marL="0" indent="0">
              <a:buNone/>
            </a:pPr>
            <a:r>
              <a:rPr lang="en-US" sz="2800" dirty="0"/>
              <a:t>• Retrieval-based answers from trusted sources like RBI and NPCI </a:t>
            </a:r>
          </a:p>
          <a:p>
            <a:pPr marL="0" indent="0">
              <a:buNone/>
            </a:pPr>
            <a:r>
              <a:rPr lang="en-US" sz="2800" dirty="0"/>
              <a:t>• Natural Language Processing (NLP) for understanding diverse user queries </a:t>
            </a:r>
          </a:p>
          <a:p>
            <a:pPr marL="0" indent="0">
              <a:buNone/>
            </a:pPr>
            <a:r>
              <a:rPr lang="en-US" sz="2800" dirty="0"/>
              <a:t>• Document-based responses using a Vector Index (RAG implementation) </a:t>
            </a:r>
          </a:p>
          <a:p>
            <a:pPr marL="0" indent="0">
              <a:buNone/>
            </a:pPr>
            <a:r>
              <a:rPr lang="en-US" sz="2800" dirty="0"/>
              <a:t>• Safe handling of off-topic or unrelated questions </a:t>
            </a:r>
          </a:p>
          <a:p>
            <a:pPr marL="0" indent="0">
              <a:buNone/>
            </a:pPr>
            <a:r>
              <a:rPr lang="en-US" sz="2800" dirty="0"/>
              <a:t>• Designed for multilingual interaction to reach regional users </a:t>
            </a:r>
          </a:p>
          <a:p>
            <a:pPr marL="0" indent="0">
              <a:buNone/>
            </a:pPr>
            <a:r>
              <a:rPr lang="en-US" sz="2800" dirty="0"/>
              <a:t>• Covers essential topics like UPI, online scams, loans, budgeting, and savings</a:t>
            </a:r>
            <a:endParaRPr lang="en-IN" sz="2800" dirty="0">
              <a:latin typeface="Calibri"/>
              <a:ea typeface="Calibri"/>
              <a:cs typeface="Calibri"/>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lnSpcReduction="10000"/>
          </a:bodyPr>
          <a:lstStyle/>
          <a:p>
            <a:pPr marL="305435" indent="-305435"/>
            <a:r>
              <a:rPr lang="en-US" sz="2800" dirty="0"/>
              <a:t> General Public </a:t>
            </a:r>
          </a:p>
          <a:p>
            <a:pPr marL="305435" indent="-305435"/>
            <a:r>
              <a:rPr lang="en-US" sz="2800" dirty="0"/>
              <a:t> First-time Digital Users </a:t>
            </a:r>
          </a:p>
          <a:p>
            <a:pPr marL="305435" indent="-305435"/>
            <a:r>
              <a:rPr lang="en-US" sz="2800" dirty="0"/>
              <a:t> Elderly Citizens </a:t>
            </a:r>
          </a:p>
          <a:p>
            <a:pPr marL="305435" indent="-305435"/>
            <a:r>
              <a:rPr lang="en-US" sz="2800" dirty="0"/>
              <a:t> Students and Young Adults </a:t>
            </a:r>
          </a:p>
          <a:p>
            <a:pPr marL="305435" indent="-305435"/>
            <a:r>
              <a:rPr lang="en-US" sz="2800" dirty="0"/>
              <a:t> NGOs and Government Outreach Programs </a:t>
            </a:r>
          </a:p>
          <a:p>
            <a:pPr marL="305435" indent="-305435"/>
            <a:r>
              <a:rPr lang="en-US" sz="2800" dirty="0"/>
              <a:t> Self-Help Groups / Women’s Collectives </a:t>
            </a:r>
          </a:p>
          <a:p>
            <a:pPr marL="305435" indent="-305435"/>
            <a:r>
              <a:rPr lang="en-US" sz="2800" dirty="0"/>
              <a:t> Educators / Institutions </a:t>
            </a:r>
          </a:p>
          <a:p>
            <a:pPr marL="305435" indent="-305435"/>
            <a:r>
              <a:rPr lang="en-US" sz="2800" dirty="0"/>
              <a:t> Microfinance Beneficiaries</a:t>
            </a:r>
            <a:endParaRPr lang="en-IN" sz="2800" dirty="0">
              <a:latin typeface="Calibri"/>
              <a:ea typeface="Calibri"/>
              <a:cs typeface="Calibri"/>
            </a:endParaRP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EB1D6389-3A3D-B58F-0D2C-51682ACAEFAE}"/>
              </a:ext>
            </a:extLst>
          </p:cNvPr>
          <p:cNvPicPr>
            <a:picLocks noChangeAspect="1"/>
          </p:cNvPicPr>
          <p:nvPr/>
        </p:nvPicPr>
        <p:blipFill>
          <a:blip r:embed="rId2"/>
          <a:stretch>
            <a:fillRect/>
          </a:stretch>
        </p:blipFill>
        <p:spPr>
          <a:xfrm>
            <a:off x="581191" y="1342453"/>
            <a:ext cx="11029617" cy="5033325"/>
          </a:xfrm>
          <a:prstGeom prst="rect">
            <a:avLst/>
          </a:prstGeom>
        </p:spPr>
      </p:pic>
      <p:sp>
        <p:nvSpPr>
          <p:cNvPr id="6" name="Rectangle 5">
            <a:extLst>
              <a:ext uri="{FF2B5EF4-FFF2-40B4-BE49-F238E27FC236}">
                <a16:creationId xmlns:a16="http://schemas.microsoft.com/office/drawing/2014/main" id="{8E0F51C2-7760-6E4A-13A7-CEA054F716D6}"/>
              </a:ext>
            </a:extLst>
          </p:cNvPr>
          <p:cNvSpPr/>
          <p:nvPr/>
        </p:nvSpPr>
        <p:spPr>
          <a:xfrm>
            <a:off x="3621183" y="505639"/>
            <a:ext cx="2551211" cy="754053"/>
          </a:xfrm>
          <a:prstGeom prst="rect">
            <a:avLst/>
          </a:prstGeom>
          <a:noFill/>
        </p:spPr>
        <p:txBody>
          <a:bodyPr wrap="none" lIns="91440" tIns="45720" rIns="91440" bIns="45720">
            <a:spAutoFit/>
          </a:bodyPr>
          <a:lstStyle/>
          <a:p>
            <a:pPr algn="ctr"/>
            <a:r>
              <a:rPr lang="en-US" sz="43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Setting up</a:t>
            </a:r>
          </a:p>
        </p:txBody>
      </p:sp>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1" name="Content Placeholder 10" descr="A screenshot of a agent preview using ibm watsonx">
            <a:extLst>
              <a:ext uri="{FF2B5EF4-FFF2-40B4-BE49-F238E27FC236}">
                <a16:creationId xmlns:a16="http://schemas.microsoft.com/office/drawing/2014/main" id="{4870CB31-4E75-71D2-6307-A1CF8321F3A1}"/>
              </a:ext>
            </a:extLst>
          </p:cNvPr>
          <p:cNvPicPr>
            <a:picLocks noGrp="1" noChangeAspect="1"/>
          </p:cNvPicPr>
          <p:nvPr>
            <p:ph idx="1"/>
          </p:nvPr>
        </p:nvPicPr>
        <p:blipFill>
          <a:blip r:embed="rId2"/>
          <a:stretch>
            <a:fillRect/>
          </a:stretch>
        </p:blipFill>
        <p:spPr>
          <a:xfrm>
            <a:off x="2927531" y="1232451"/>
            <a:ext cx="5841715" cy="4783627"/>
          </a:xfrm>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146</TotalTime>
  <Words>559</Words>
  <Application>Microsoft Office PowerPoint</Application>
  <PresentationFormat>Widescreen</PresentationFormat>
  <Paragraphs>80</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Franklin Gothic Book</vt:lpstr>
      <vt:lpstr>Franklin Gothic Demi</vt:lpstr>
      <vt:lpstr>Wingdings 2</vt:lpstr>
      <vt:lpstr>DividendVTI</vt:lpstr>
      <vt:lpstr>AI AGENT FOR DIGITAL FINANCE LITERACY</vt:lpstr>
      <vt:lpstr>OUTLINE</vt:lpstr>
      <vt:lpstr>Problem Statement</vt:lpstr>
      <vt:lpstr>Technology  used</vt:lpstr>
      <vt:lpstr>IBM cloud services used</vt:lpstr>
      <vt:lpstr>Wow factors</vt:lpstr>
      <vt:lpstr>End users</vt:lpstr>
      <vt:lpstr>Results</vt:lpstr>
      <vt:lpstr>Results</vt:lpstr>
      <vt:lpstr>Results</vt:lpstr>
      <vt:lpstr>RESULT [TOOLS USED]</vt:lpstr>
      <vt:lpstr>Results</vt:lpstr>
      <vt:lpstr>Conclusion</vt:lpstr>
      <vt:lpstr>GitHub Link</vt:lpstr>
      <vt:lpstr>PowerPoint Presentation</vt:lpstr>
      <vt:lpstr>IBM Certifications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Sheshnaag Verma</cp:lastModifiedBy>
  <cp:revision>155</cp:revision>
  <dcterms:created xsi:type="dcterms:W3CDTF">2021-05-26T16:50:10Z</dcterms:created>
  <dcterms:modified xsi:type="dcterms:W3CDTF">2025-08-04T14:45:01Z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