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2" r:id="rId5"/>
    <p:sldId id="261" r:id="rId6"/>
    <p:sldId id="259"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7646A40-B91A-498A-BFF1-19A993E04CA9}" type="datetimeFigureOut">
              <a:rPr lang="en-IN" smtClean="0"/>
              <a:t>01-04-2021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B6C4D92-E046-4ECE-8033-FDE5D40C7E89}" type="slidenum">
              <a:rPr lang="en-IN" smtClean="0"/>
              <a:t>‹#›</a:t>
            </a:fld>
            <a:endParaRPr lang="en-IN"/>
          </a:p>
        </p:txBody>
      </p:sp>
    </p:spTree>
    <p:extLst>
      <p:ext uri="{BB962C8B-B14F-4D97-AF65-F5344CB8AC3E}">
        <p14:creationId xmlns:p14="http://schemas.microsoft.com/office/powerpoint/2010/main" val="34537863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46A40-B91A-498A-BFF1-19A993E04CA9}"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177377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46A40-B91A-498A-BFF1-19A993E04CA9}"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341125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46A40-B91A-498A-BFF1-19A993E04CA9}" type="datetimeFigureOut">
              <a:rPr lang="en-IN" smtClean="0"/>
              <a:t>01-04-2021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10295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7646A40-B91A-498A-BFF1-19A993E04CA9}" type="datetimeFigureOut">
              <a:rPr lang="en-IN" smtClean="0"/>
              <a:t>01-04-2021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18263002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46A40-B91A-498A-BFF1-19A993E04CA9}"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24441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46A40-B91A-498A-BFF1-19A993E04CA9}" type="datetimeFigureOut">
              <a:rPr lang="en-IN" smtClean="0"/>
              <a:t>01-04-2021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196515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46A40-B91A-498A-BFF1-19A993E04CA9}"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136219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46A40-B91A-498A-BFF1-19A993E04CA9}" type="datetimeFigureOut">
              <a:rPr lang="en-IN" smtClean="0"/>
              <a:t>01-04-2021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6C4D92-E046-4ECE-8033-FDE5D40C7E89}" type="slidenum">
              <a:rPr lang="en-IN" smtClean="0"/>
              <a:t>‹#›</a:t>
            </a:fld>
            <a:endParaRPr lang="en-IN"/>
          </a:p>
        </p:txBody>
      </p:sp>
    </p:spTree>
    <p:extLst>
      <p:ext uri="{BB962C8B-B14F-4D97-AF65-F5344CB8AC3E}">
        <p14:creationId xmlns:p14="http://schemas.microsoft.com/office/powerpoint/2010/main" val="227139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646A40-B91A-498A-BFF1-19A993E04CA9}" type="datetimeFigureOut">
              <a:rPr lang="en-IN" smtClean="0"/>
              <a:t>01-04-2021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B6C4D92-E046-4ECE-8033-FDE5D40C7E8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84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7646A40-B91A-498A-BFF1-19A993E04CA9}" type="datetimeFigureOut">
              <a:rPr lang="en-IN" smtClean="0"/>
              <a:t>01-04-2021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B6C4D92-E046-4ECE-8033-FDE5D40C7E8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67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7646A40-B91A-498A-BFF1-19A993E04CA9}" type="datetimeFigureOut">
              <a:rPr lang="en-IN" smtClean="0"/>
              <a:t>01-04-2021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B6C4D92-E046-4ECE-8033-FDE5D40C7E89}" type="slidenum">
              <a:rPr lang="en-IN" smtClean="0"/>
              <a:t>‹#›</a:t>
            </a:fld>
            <a:endParaRPr lang="en-IN"/>
          </a:p>
        </p:txBody>
      </p:sp>
    </p:spTree>
    <p:extLst>
      <p:ext uri="{BB962C8B-B14F-4D97-AF65-F5344CB8AC3E}">
        <p14:creationId xmlns:p14="http://schemas.microsoft.com/office/powerpoint/2010/main" val="3390551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CCD68-ADCA-45A0-97ED-340312574194}"/>
              </a:ext>
            </a:extLst>
          </p:cNvPr>
          <p:cNvPicPr>
            <a:picLocks noChangeAspect="1"/>
          </p:cNvPicPr>
          <p:nvPr/>
        </p:nvPicPr>
        <p:blipFill rotWithShape="1">
          <a:blip r:embed="rId2"/>
          <a:srcRect t="17722" b="16681"/>
          <a:stretch/>
        </p:blipFill>
        <p:spPr>
          <a:xfrm>
            <a:off x="20" y="10"/>
            <a:ext cx="12191980" cy="6857990"/>
          </a:xfrm>
          <a:prstGeom prst="rect">
            <a:avLst/>
          </a:prstGeom>
        </p:spPr>
      </p:pic>
      <p:sp>
        <p:nvSpPr>
          <p:cNvPr id="4" name="Oval 3">
            <a:extLst>
              <a:ext uri="{FF2B5EF4-FFF2-40B4-BE49-F238E27FC236}">
                <a16:creationId xmlns:a16="http://schemas.microsoft.com/office/drawing/2014/main" id="{B5A15AAF-A54E-405D-9FC3-0EDDFE14177B}"/>
              </a:ext>
            </a:extLst>
          </p:cNvPr>
          <p:cNvSpPr/>
          <p:nvPr/>
        </p:nvSpPr>
        <p:spPr>
          <a:xfrm>
            <a:off x="8022001" y="2875721"/>
            <a:ext cx="3843110" cy="368410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90FEB5-0DB4-4E3C-AFCF-F49A47B4AD95}"/>
              </a:ext>
            </a:extLst>
          </p:cNvPr>
          <p:cNvSpPr>
            <a:spLocks noGrp="1"/>
          </p:cNvSpPr>
          <p:nvPr>
            <p:ph type="ctrTitle"/>
          </p:nvPr>
        </p:nvSpPr>
        <p:spPr>
          <a:xfrm>
            <a:off x="8022021" y="3231931"/>
            <a:ext cx="3852041" cy="1834056"/>
          </a:xfrm>
        </p:spPr>
        <p:txBody>
          <a:bodyPr>
            <a:normAutofit/>
          </a:bodyPr>
          <a:lstStyle/>
          <a:p>
            <a:r>
              <a:rPr lang="en-IN" sz="4000" b="1" dirty="0">
                <a:solidFill>
                  <a:schemeClr val="bg1"/>
                </a:solidFill>
              </a:rPr>
              <a:t>Infosys Digital </a:t>
            </a:r>
            <a:r>
              <a:rPr lang="en-IN" sz="4000" b="1" dirty="0" err="1">
                <a:solidFill>
                  <a:schemeClr val="bg1"/>
                </a:solidFill>
              </a:rPr>
              <a:t>Makeathon</a:t>
            </a:r>
            <a:endParaRPr lang="en-IN" sz="4000" b="1" dirty="0">
              <a:solidFill>
                <a:schemeClr val="bg1"/>
              </a:solidFill>
            </a:endParaRPr>
          </a:p>
        </p:txBody>
      </p:sp>
      <p:sp>
        <p:nvSpPr>
          <p:cNvPr id="3" name="Subtitle 2">
            <a:extLst>
              <a:ext uri="{FF2B5EF4-FFF2-40B4-BE49-F238E27FC236}">
                <a16:creationId xmlns:a16="http://schemas.microsoft.com/office/drawing/2014/main" id="{B374CAE7-01F9-4B2C-8ED1-71FF11588188}"/>
              </a:ext>
            </a:extLst>
          </p:cNvPr>
          <p:cNvSpPr>
            <a:spLocks noGrp="1"/>
          </p:cNvSpPr>
          <p:nvPr>
            <p:ph type="subTitle" idx="1"/>
          </p:nvPr>
        </p:nvSpPr>
        <p:spPr>
          <a:xfrm>
            <a:off x="7861718" y="5591448"/>
            <a:ext cx="4330262" cy="683284"/>
          </a:xfrm>
        </p:spPr>
        <p:txBody>
          <a:bodyPr>
            <a:normAutofit/>
          </a:bodyPr>
          <a:lstStyle/>
          <a:p>
            <a:r>
              <a:rPr lang="en-IN" sz="2800" b="1" dirty="0">
                <a:solidFill>
                  <a:schemeClr val="bg1"/>
                </a:solidFill>
              </a:rPr>
              <a:t>Team NOOBS</a:t>
            </a:r>
          </a:p>
        </p:txBody>
      </p:sp>
    </p:spTree>
    <p:extLst>
      <p:ext uri="{BB962C8B-B14F-4D97-AF65-F5344CB8AC3E}">
        <p14:creationId xmlns:p14="http://schemas.microsoft.com/office/powerpoint/2010/main" val="275436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37081-1329-4F3C-929D-FB7ACDFA1117}"/>
              </a:ext>
            </a:extLst>
          </p:cNvPr>
          <p:cNvSpPr>
            <a:spLocks noGrp="1"/>
          </p:cNvSpPr>
          <p:nvPr>
            <p:ph type="title"/>
          </p:nvPr>
        </p:nvSpPr>
        <p:spPr>
          <a:xfrm>
            <a:off x="838200" y="198784"/>
            <a:ext cx="10515600" cy="5698434"/>
          </a:xfrm>
        </p:spPr>
        <p:txBody>
          <a:bodyPr>
            <a:noAutofit/>
          </a:bodyPr>
          <a:lstStyle/>
          <a:p>
            <a:pPr algn="ctr"/>
            <a:r>
              <a:rPr lang="en-IN" sz="2400" b="1" dirty="0"/>
              <a:t>Problem Statement: </a:t>
            </a:r>
            <a:r>
              <a:rPr lang="en-IN" sz="2400" dirty="0"/>
              <a:t>Facial Recognition Based Entry </a:t>
            </a:r>
            <a:r>
              <a:rPr lang="en-US" sz="2400" dirty="0"/>
              <a:t>in Classrooms + Activity Tracking of Classes</a:t>
            </a:r>
            <a:endParaRPr lang="en-IN" sz="2400" dirty="0"/>
          </a:p>
        </p:txBody>
      </p:sp>
    </p:spTree>
    <p:extLst>
      <p:ext uri="{BB962C8B-B14F-4D97-AF65-F5344CB8AC3E}">
        <p14:creationId xmlns:p14="http://schemas.microsoft.com/office/powerpoint/2010/main" val="279880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36DA76-E0EB-4DBA-B5B9-8AFEE1C53272}"/>
              </a:ext>
            </a:extLst>
          </p:cNvPr>
          <p:cNvSpPr/>
          <p:nvPr/>
        </p:nvSpPr>
        <p:spPr>
          <a:xfrm>
            <a:off x="1288769" y="3796750"/>
            <a:ext cx="2186609" cy="272332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Teacher’s Dashboard</a:t>
            </a:r>
          </a:p>
          <a:p>
            <a:pPr algn="ctr"/>
            <a:endParaRPr lang="en-IN" sz="1600" dirty="0"/>
          </a:p>
          <a:p>
            <a:pPr algn="ctr"/>
            <a:r>
              <a:rPr lang="en-IN" sz="1600" dirty="0"/>
              <a:t>[ReactJS, </a:t>
            </a:r>
            <a:r>
              <a:rPr lang="en-IN" sz="1600" dirty="0" err="1"/>
              <a:t>ExpressJS</a:t>
            </a:r>
            <a:r>
              <a:rPr lang="en-IN" sz="1600" dirty="0"/>
              <a:t>, NodeJS]</a:t>
            </a:r>
          </a:p>
        </p:txBody>
      </p:sp>
      <p:sp>
        <p:nvSpPr>
          <p:cNvPr id="5" name="Rectangle 4">
            <a:extLst>
              <a:ext uri="{FF2B5EF4-FFF2-40B4-BE49-F238E27FC236}">
                <a16:creationId xmlns:a16="http://schemas.microsoft.com/office/drawing/2014/main" id="{C8EB5713-AEEA-4719-A6AC-34403D099304}"/>
              </a:ext>
            </a:extLst>
          </p:cNvPr>
          <p:cNvSpPr/>
          <p:nvPr/>
        </p:nvSpPr>
        <p:spPr>
          <a:xfrm>
            <a:off x="10197549" y="440635"/>
            <a:ext cx="1755913" cy="92102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Camera at Entry Point</a:t>
            </a:r>
          </a:p>
        </p:txBody>
      </p:sp>
      <p:sp>
        <p:nvSpPr>
          <p:cNvPr id="6" name="Rectangle 5">
            <a:extLst>
              <a:ext uri="{FF2B5EF4-FFF2-40B4-BE49-F238E27FC236}">
                <a16:creationId xmlns:a16="http://schemas.microsoft.com/office/drawing/2014/main" id="{48D8CDBD-6F14-4B27-8E81-0999CB1CE21E}"/>
              </a:ext>
            </a:extLst>
          </p:cNvPr>
          <p:cNvSpPr/>
          <p:nvPr/>
        </p:nvSpPr>
        <p:spPr>
          <a:xfrm>
            <a:off x="8229601" y="440635"/>
            <a:ext cx="1755913" cy="92102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Camera Inside the Classroom</a:t>
            </a:r>
          </a:p>
        </p:txBody>
      </p:sp>
      <p:sp>
        <p:nvSpPr>
          <p:cNvPr id="7" name="Rectangle 6">
            <a:extLst>
              <a:ext uri="{FF2B5EF4-FFF2-40B4-BE49-F238E27FC236}">
                <a16:creationId xmlns:a16="http://schemas.microsoft.com/office/drawing/2014/main" id="{E82C2E7D-B3CF-4E3C-BC5C-464E8D55A96C}"/>
              </a:ext>
            </a:extLst>
          </p:cNvPr>
          <p:cNvSpPr/>
          <p:nvPr/>
        </p:nvSpPr>
        <p:spPr>
          <a:xfrm>
            <a:off x="8229601" y="3034748"/>
            <a:ext cx="3723861" cy="92102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ML Model</a:t>
            </a:r>
          </a:p>
          <a:p>
            <a:pPr algn="ctr"/>
            <a:r>
              <a:rPr lang="en-IN" sz="1600" dirty="0"/>
              <a:t>[OpenCV, </a:t>
            </a:r>
            <a:r>
              <a:rPr lang="en-IN" sz="1600" dirty="0" err="1"/>
              <a:t>Tensorflow</a:t>
            </a:r>
            <a:r>
              <a:rPr lang="en-IN" sz="1600" dirty="0"/>
              <a:t>]</a:t>
            </a:r>
          </a:p>
          <a:p>
            <a:pPr algn="ctr"/>
            <a:r>
              <a:rPr lang="en-IN" sz="1600" dirty="0"/>
              <a:t>And Custom-Made </a:t>
            </a:r>
            <a:r>
              <a:rPr lang="en-IN" sz="1600" dirty="0" err="1"/>
              <a:t>Haar</a:t>
            </a:r>
            <a:r>
              <a:rPr lang="en-IN" sz="1600" dirty="0"/>
              <a:t> Cascade</a:t>
            </a:r>
          </a:p>
        </p:txBody>
      </p:sp>
      <p:sp>
        <p:nvSpPr>
          <p:cNvPr id="8" name="Arrow: Down 7">
            <a:extLst>
              <a:ext uri="{FF2B5EF4-FFF2-40B4-BE49-F238E27FC236}">
                <a16:creationId xmlns:a16="http://schemas.microsoft.com/office/drawing/2014/main" id="{412320BB-29DF-40D9-B3F5-DA4279576F69}"/>
              </a:ext>
            </a:extLst>
          </p:cNvPr>
          <p:cNvSpPr/>
          <p:nvPr/>
        </p:nvSpPr>
        <p:spPr>
          <a:xfrm>
            <a:off x="10257184" y="1436204"/>
            <a:ext cx="1696278" cy="152400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Record Attendance</a:t>
            </a:r>
          </a:p>
        </p:txBody>
      </p:sp>
      <p:sp>
        <p:nvSpPr>
          <p:cNvPr id="9" name="Arrow: Down 8">
            <a:extLst>
              <a:ext uri="{FF2B5EF4-FFF2-40B4-BE49-F238E27FC236}">
                <a16:creationId xmlns:a16="http://schemas.microsoft.com/office/drawing/2014/main" id="{BB0742E0-F515-4940-99CF-9E603A0A52EA}"/>
              </a:ext>
            </a:extLst>
          </p:cNvPr>
          <p:cNvSpPr/>
          <p:nvPr/>
        </p:nvSpPr>
        <p:spPr>
          <a:xfrm>
            <a:off x="8289236" y="1436204"/>
            <a:ext cx="1696278" cy="1524000"/>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Record Student Activity</a:t>
            </a:r>
          </a:p>
        </p:txBody>
      </p:sp>
      <p:sp>
        <p:nvSpPr>
          <p:cNvPr id="10" name="Rectangle 9">
            <a:extLst>
              <a:ext uri="{FF2B5EF4-FFF2-40B4-BE49-F238E27FC236}">
                <a16:creationId xmlns:a16="http://schemas.microsoft.com/office/drawing/2014/main" id="{E833CAEB-3BE9-4F08-ACD6-E9F6F99972A1}"/>
              </a:ext>
            </a:extLst>
          </p:cNvPr>
          <p:cNvSpPr/>
          <p:nvPr/>
        </p:nvSpPr>
        <p:spPr>
          <a:xfrm>
            <a:off x="1288769" y="404189"/>
            <a:ext cx="2186609" cy="16631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Database of Student Information</a:t>
            </a:r>
          </a:p>
          <a:p>
            <a:pPr algn="ctr"/>
            <a:r>
              <a:rPr lang="en-IN" sz="1600" dirty="0"/>
              <a:t>[Cloud Hosted]</a:t>
            </a:r>
          </a:p>
          <a:p>
            <a:pPr algn="ctr"/>
            <a:r>
              <a:rPr lang="en-IN" sz="1600" dirty="0"/>
              <a:t>[MongoDB]</a:t>
            </a:r>
          </a:p>
        </p:txBody>
      </p:sp>
      <p:sp>
        <p:nvSpPr>
          <p:cNvPr id="21" name="Rectangle 20">
            <a:extLst>
              <a:ext uri="{FF2B5EF4-FFF2-40B4-BE49-F238E27FC236}">
                <a16:creationId xmlns:a16="http://schemas.microsoft.com/office/drawing/2014/main" id="{8BEB4A50-BB3C-4B0B-9A4C-50FC22E04A52}"/>
              </a:ext>
            </a:extLst>
          </p:cNvPr>
          <p:cNvSpPr/>
          <p:nvPr/>
        </p:nvSpPr>
        <p:spPr>
          <a:xfrm>
            <a:off x="4257255" y="1140931"/>
            <a:ext cx="159026" cy="26338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8" name="Arrow: Left 27">
            <a:extLst>
              <a:ext uri="{FF2B5EF4-FFF2-40B4-BE49-F238E27FC236}">
                <a16:creationId xmlns:a16="http://schemas.microsoft.com/office/drawing/2014/main" id="{5EC78467-8002-43BC-B863-A82FF82C6176}"/>
              </a:ext>
            </a:extLst>
          </p:cNvPr>
          <p:cNvSpPr/>
          <p:nvPr/>
        </p:nvSpPr>
        <p:spPr>
          <a:xfrm>
            <a:off x="3581396" y="1070114"/>
            <a:ext cx="808381" cy="268356"/>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1" name="Rectangle 30">
            <a:extLst>
              <a:ext uri="{FF2B5EF4-FFF2-40B4-BE49-F238E27FC236}">
                <a16:creationId xmlns:a16="http://schemas.microsoft.com/office/drawing/2014/main" id="{FC874D93-7D67-4876-A428-C2E33BF55637}"/>
              </a:ext>
            </a:extLst>
          </p:cNvPr>
          <p:cNvSpPr/>
          <p:nvPr/>
        </p:nvSpPr>
        <p:spPr>
          <a:xfrm>
            <a:off x="4257255" y="3739500"/>
            <a:ext cx="3866328" cy="169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2" name="Rectangle 31">
            <a:extLst>
              <a:ext uri="{FF2B5EF4-FFF2-40B4-BE49-F238E27FC236}">
                <a16:creationId xmlns:a16="http://schemas.microsoft.com/office/drawing/2014/main" id="{8E87C442-88B5-4A3D-A2D2-771923012616}"/>
              </a:ext>
            </a:extLst>
          </p:cNvPr>
          <p:cNvSpPr/>
          <p:nvPr/>
        </p:nvSpPr>
        <p:spPr>
          <a:xfrm>
            <a:off x="4578624" y="524705"/>
            <a:ext cx="159026" cy="26338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3" name="Arrow: Left 32">
            <a:extLst>
              <a:ext uri="{FF2B5EF4-FFF2-40B4-BE49-F238E27FC236}">
                <a16:creationId xmlns:a16="http://schemas.microsoft.com/office/drawing/2014/main" id="{2B516D9B-615F-4AF3-A661-AFF46918FBA0}"/>
              </a:ext>
            </a:extLst>
          </p:cNvPr>
          <p:cNvSpPr/>
          <p:nvPr/>
        </p:nvSpPr>
        <p:spPr>
          <a:xfrm>
            <a:off x="3607900" y="417444"/>
            <a:ext cx="1129750" cy="268356"/>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4" name="Rectangle 33">
            <a:extLst>
              <a:ext uri="{FF2B5EF4-FFF2-40B4-BE49-F238E27FC236}">
                <a16:creationId xmlns:a16="http://schemas.microsoft.com/office/drawing/2014/main" id="{19BE9C74-12FE-4EB7-B4F4-959769F0050F}"/>
              </a:ext>
            </a:extLst>
          </p:cNvPr>
          <p:cNvSpPr/>
          <p:nvPr/>
        </p:nvSpPr>
        <p:spPr>
          <a:xfrm>
            <a:off x="4578624" y="3120887"/>
            <a:ext cx="3544959" cy="169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5" name="TextBox 34">
            <a:extLst>
              <a:ext uri="{FF2B5EF4-FFF2-40B4-BE49-F238E27FC236}">
                <a16:creationId xmlns:a16="http://schemas.microsoft.com/office/drawing/2014/main" id="{28FC3CC4-7237-43B7-AD31-00DF6477A71F}"/>
              </a:ext>
            </a:extLst>
          </p:cNvPr>
          <p:cNvSpPr txBox="1"/>
          <p:nvPr/>
        </p:nvSpPr>
        <p:spPr>
          <a:xfrm>
            <a:off x="5277677" y="3920609"/>
            <a:ext cx="2729948" cy="338554"/>
          </a:xfrm>
          <a:prstGeom prst="rect">
            <a:avLst/>
          </a:prstGeom>
          <a:noFill/>
        </p:spPr>
        <p:txBody>
          <a:bodyPr wrap="square" rtlCol="0">
            <a:spAutoFit/>
          </a:bodyPr>
          <a:lstStyle/>
          <a:p>
            <a:r>
              <a:rPr lang="en-IN" sz="1600" dirty="0"/>
              <a:t>Send Attendance Data</a:t>
            </a:r>
          </a:p>
        </p:txBody>
      </p:sp>
      <p:sp>
        <p:nvSpPr>
          <p:cNvPr id="36" name="Rectangle 35">
            <a:extLst>
              <a:ext uri="{FF2B5EF4-FFF2-40B4-BE49-F238E27FC236}">
                <a16:creationId xmlns:a16="http://schemas.microsoft.com/office/drawing/2014/main" id="{B9F4AFB9-3326-4183-A15A-2F7C87CD49A2}"/>
              </a:ext>
            </a:extLst>
          </p:cNvPr>
          <p:cNvSpPr/>
          <p:nvPr/>
        </p:nvSpPr>
        <p:spPr>
          <a:xfrm>
            <a:off x="9137375" y="4972878"/>
            <a:ext cx="2186609" cy="131196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GUI For </a:t>
            </a:r>
            <a:r>
              <a:rPr lang="en-IN" sz="1600" dirty="0" err="1"/>
              <a:t>Enrollment</a:t>
            </a:r>
            <a:endParaRPr lang="en-IN" sz="1600" dirty="0"/>
          </a:p>
          <a:p>
            <a:pPr algn="ctr"/>
            <a:r>
              <a:rPr lang="en-IN" sz="1600" dirty="0"/>
              <a:t>[PyQT5 and CSS]</a:t>
            </a:r>
          </a:p>
        </p:txBody>
      </p:sp>
      <p:sp>
        <p:nvSpPr>
          <p:cNvPr id="37" name="Arrow: Left 36">
            <a:extLst>
              <a:ext uri="{FF2B5EF4-FFF2-40B4-BE49-F238E27FC236}">
                <a16:creationId xmlns:a16="http://schemas.microsoft.com/office/drawing/2014/main" id="{1D9E6AA8-4F07-43A2-BD47-876B112AA799}"/>
              </a:ext>
            </a:extLst>
          </p:cNvPr>
          <p:cNvSpPr/>
          <p:nvPr/>
        </p:nvSpPr>
        <p:spPr>
          <a:xfrm rot="5400000">
            <a:off x="9741630" y="4164843"/>
            <a:ext cx="911837" cy="536767"/>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8" name="TextBox 37">
            <a:extLst>
              <a:ext uri="{FF2B5EF4-FFF2-40B4-BE49-F238E27FC236}">
                <a16:creationId xmlns:a16="http://schemas.microsoft.com/office/drawing/2014/main" id="{BFF92A4D-0E3E-4562-BE91-21D5EA3F1226}"/>
              </a:ext>
            </a:extLst>
          </p:cNvPr>
          <p:cNvSpPr txBox="1"/>
          <p:nvPr/>
        </p:nvSpPr>
        <p:spPr>
          <a:xfrm>
            <a:off x="5363818" y="2674455"/>
            <a:ext cx="2729948" cy="338554"/>
          </a:xfrm>
          <a:prstGeom prst="rect">
            <a:avLst/>
          </a:prstGeom>
          <a:noFill/>
        </p:spPr>
        <p:txBody>
          <a:bodyPr wrap="square" rtlCol="0">
            <a:spAutoFit/>
          </a:bodyPr>
          <a:lstStyle/>
          <a:p>
            <a:r>
              <a:rPr lang="en-IN" sz="1600" dirty="0"/>
              <a:t>Send Activity Status</a:t>
            </a:r>
          </a:p>
        </p:txBody>
      </p:sp>
      <p:sp>
        <p:nvSpPr>
          <p:cNvPr id="39" name="Arrow: Up-Down 38">
            <a:extLst>
              <a:ext uri="{FF2B5EF4-FFF2-40B4-BE49-F238E27FC236}">
                <a16:creationId xmlns:a16="http://schemas.microsoft.com/office/drawing/2014/main" id="{06F4E3DE-A06F-4D14-864A-8CF340FE71FE}"/>
              </a:ext>
            </a:extLst>
          </p:cNvPr>
          <p:cNvSpPr/>
          <p:nvPr/>
        </p:nvSpPr>
        <p:spPr>
          <a:xfrm>
            <a:off x="2184943" y="2358887"/>
            <a:ext cx="331305" cy="1450186"/>
          </a:xfrm>
          <a:prstGeom prst="up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0" name="TextBox 39">
            <a:extLst>
              <a:ext uri="{FF2B5EF4-FFF2-40B4-BE49-F238E27FC236}">
                <a16:creationId xmlns:a16="http://schemas.microsoft.com/office/drawing/2014/main" id="{C6F33288-8ABC-490E-A2AA-032D631A9F3E}"/>
              </a:ext>
            </a:extLst>
          </p:cNvPr>
          <p:cNvSpPr txBox="1"/>
          <p:nvPr/>
        </p:nvSpPr>
        <p:spPr>
          <a:xfrm>
            <a:off x="5039128" y="5892752"/>
            <a:ext cx="3379327" cy="400110"/>
          </a:xfrm>
          <a:prstGeom prst="rect">
            <a:avLst/>
          </a:prstGeom>
          <a:noFill/>
        </p:spPr>
        <p:txBody>
          <a:bodyPr wrap="square" rtlCol="0">
            <a:spAutoFit/>
          </a:bodyPr>
          <a:lstStyle/>
          <a:p>
            <a:r>
              <a:rPr lang="en-IN" sz="2000" b="1" u="sng" dirty="0"/>
              <a:t>Technical Design</a:t>
            </a:r>
          </a:p>
        </p:txBody>
      </p:sp>
      <p:sp>
        <p:nvSpPr>
          <p:cNvPr id="22" name="Rectangle 21">
            <a:extLst>
              <a:ext uri="{FF2B5EF4-FFF2-40B4-BE49-F238E27FC236}">
                <a16:creationId xmlns:a16="http://schemas.microsoft.com/office/drawing/2014/main" id="{CE2CC220-6D15-48CA-854D-B33405D9BCE9}"/>
              </a:ext>
            </a:extLst>
          </p:cNvPr>
          <p:cNvSpPr/>
          <p:nvPr/>
        </p:nvSpPr>
        <p:spPr>
          <a:xfrm>
            <a:off x="3919324" y="1696073"/>
            <a:ext cx="159026" cy="388775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3" name="Arrow: Left 22">
            <a:extLst>
              <a:ext uri="{FF2B5EF4-FFF2-40B4-BE49-F238E27FC236}">
                <a16:creationId xmlns:a16="http://schemas.microsoft.com/office/drawing/2014/main" id="{FD023277-DD72-49DD-908C-F18CD72060E6}"/>
              </a:ext>
            </a:extLst>
          </p:cNvPr>
          <p:cNvSpPr/>
          <p:nvPr/>
        </p:nvSpPr>
        <p:spPr>
          <a:xfrm>
            <a:off x="3581396" y="1625257"/>
            <a:ext cx="470450" cy="268356"/>
          </a:xfrm>
          <a:prstGeom prst="lef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Rectangle 23">
            <a:extLst>
              <a:ext uri="{FF2B5EF4-FFF2-40B4-BE49-F238E27FC236}">
                <a16:creationId xmlns:a16="http://schemas.microsoft.com/office/drawing/2014/main" id="{885BC37F-4939-4506-9F52-CAAF1916C5AD}"/>
              </a:ext>
            </a:extLst>
          </p:cNvPr>
          <p:cNvSpPr/>
          <p:nvPr/>
        </p:nvSpPr>
        <p:spPr>
          <a:xfrm>
            <a:off x="4051846" y="5408390"/>
            <a:ext cx="5055711" cy="1754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5" name="TextBox 24">
            <a:extLst>
              <a:ext uri="{FF2B5EF4-FFF2-40B4-BE49-F238E27FC236}">
                <a16:creationId xmlns:a16="http://schemas.microsoft.com/office/drawing/2014/main" id="{00AE7EBF-CA0D-4ACB-A427-6C18FAC51273}"/>
              </a:ext>
            </a:extLst>
          </p:cNvPr>
          <p:cNvSpPr txBox="1"/>
          <p:nvPr/>
        </p:nvSpPr>
        <p:spPr>
          <a:xfrm>
            <a:off x="5277677" y="4989134"/>
            <a:ext cx="2729948" cy="338554"/>
          </a:xfrm>
          <a:prstGeom prst="rect">
            <a:avLst/>
          </a:prstGeom>
          <a:noFill/>
        </p:spPr>
        <p:txBody>
          <a:bodyPr wrap="square" rtlCol="0">
            <a:spAutoFit/>
          </a:bodyPr>
          <a:lstStyle/>
          <a:p>
            <a:r>
              <a:rPr lang="en-IN" sz="1600" dirty="0"/>
              <a:t>Send </a:t>
            </a:r>
            <a:r>
              <a:rPr lang="en-IN" sz="1600" dirty="0" err="1"/>
              <a:t>Enrollment</a:t>
            </a:r>
            <a:r>
              <a:rPr lang="en-IN" sz="1600" dirty="0"/>
              <a:t> Data</a:t>
            </a:r>
          </a:p>
        </p:txBody>
      </p:sp>
    </p:spTree>
    <p:extLst>
      <p:ext uri="{BB962C8B-B14F-4D97-AF65-F5344CB8AC3E}">
        <p14:creationId xmlns:p14="http://schemas.microsoft.com/office/powerpoint/2010/main" val="9380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D0CCF-72C7-4755-93F8-500B9E3B3B84}"/>
              </a:ext>
            </a:extLst>
          </p:cNvPr>
          <p:cNvPicPr>
            <a:picLocks noChangeAspect="1"/>
          </p:cNvPicPr>
          <p:nvPr/>
        </p:nvPicPr>
        <p:blipFill rotWithShape="1">
          <a:blip r:embed="rId2">
            <a:extLst>
              <a:ext uri="{28A0092B-C50C-407E-A947-70E740481C1C}">
                <a14:useLocalDpi xmlns:a14="http://schemas.microsoft.com/office/drawing/2010/main" val="0"/>
              </a:ext>
            </a:extLst>
          </a:blip>
          <a:srcRect l="6086" t="4638" r="6413" b="8405"/>
          <a:stretch/>
        </p:blipFill>
        <p:spPr>
          <a:xfrm>
            <a:off x="576469" y="447261"/>
            <a:ext cx="10668000" cy="5963478"/>
          </a:xfrm>
          <a:prstGeom prst="rect">
            <a:avLst/>
          </a:prstGeom>
        </p:spPr>
      </p:pic>
    </p:spTree>
    <p:extLst>
      <p:ext uri="{BB962C8B-B14F-4D97-AF65-F5344CB8AC3E}">
        <p14:creationId xmlns:p14="http://schemas.microsoft.com/office/powerpoint/2010/main" val="14175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5C5A-30D5-4F93-AC1A-78B552A438BD}"/>
              </a:ext>
            </a:extLst>
          </p:cNvPr>
          <p:cNvSpPr>
            <a:spLocks noGrp="1"/>
          </p:cNvSpPr>
          <p:nvPr>
            <p:ph type="title"/>
          </p:nvPr>
        </p:nvSpPr>
        <p:spPr>
          <a:xfrm>
            <a:off x="450573" y="894521"/>
            <a:ext cx="11290853" cy="5068957"/>
          </a:xfrm>
        </p:spPr>
        <p:txBody>
          <a:bodyPr>
            <a:noAutofit/>
          </a:bodyPr>
          <a:lstStyle/>
          <a:p>
            <a:r>
              <a:rPr lang="en-US" sz="1900" b="1" dirty="0"/>
              <a:t>Main Features:</a:t>
            </a:r>
            <a:br>
              <a:rPr lang="en-US" sz="1900" dirty="0"/>
            </a:br>
            <a:br>
              <a:rPr lang="en-US" sz="1900" dirty="0"/>
            </a:br>
            <a:r>
              <a:rPr lang="en-US" sz="1900" dirty="0"/>
              <a:t>¤ The teacher can access the attendance in one place.</a:t>
            </a:r>
            <a:br>
              <a:rPr lang="en-US" sz="1900" dirty="0"/>
            </a:br>
            <a:br>
              <a:rPr lang="en-US" sz="1900" dirty="0"/>
            </a:br>
            <a:r>
              <a:rPr lang="en-US" sz="1900" dirty="0"/>
              <a:t>¤ End-semester attendance calculation can be done easily – no more registers to be checked.</a:t>
            </a:r>
            <a:br>
              <a:rPr lang="en-US" sz="1900" dirty="0"/>
            </a:br>
            <a:br>
              <a:rPr lang="en-US" sz="1900" dirty="0"/>
            </a:br>
            <a:r>
              <a:rPr lang="en-US" sz="1900" dirty="0"/>
              <a:t>¤ ‘Shortage of Attendance’ notifications can be noticed easily. </a:t>
            </a:r>
            <a:br>
              <a:rPr lang="en-US" sz="1900" dirty="0"/>
            </a:br>
            <a:br>
              <a:rPr lang="en-US" sz="1900" dirty="0"/>
            </a:br>
            <a:r>
              <a:rPr lang="en-US" sz="1900" dirty="0"/>
              <a:t>¤ Provides activity tracking to help judge engagement of students in class.</a:t>
            </a:r>
            <a:br>
              <a:rPr lang="en-US" sz="1900" dirty="0"/>
            </a:br>
            <a:br>
              <a:rPr lang="en-US" sz="1900" dirty="0"/>
            </a:br>
            <a:r>
              <a:rPr lang="en-US" sz="1900" dirty="0"/>
              <a:t>¤ Promotes peer empowerment and team building.</a:t>
            </a:r>
            <a:br>
              <a:rPr lang="en-US" sz="1900" dirty="0"/>
            </a:br>
            <a:br>
              <a:rPr lang="en-US" sz="1900" dirty="0"/>
            </a:br>
            <a:r>
              <a:rPr lang="en-US" sz="1900" dirty="0"/>
              <a:t>¤ The university/college authorities can use the activity data of each classroom to track the effectiveness of the teacher’s lessons. More activity means that the teacher is succeeding in keeping the class engaged. </a:t>
            </a:r>
            <a:endParaRPr lang="en-IN" sz="1900" dirty="0"/>
          </a:p>
        </p:txBody>
      </p:sp>
    </p:spTree>
    <p:extLst>
      <p:ext uri="{BB962C8B-B14F-4D97-AF65-F5344CB8AC3E}">
        <p14:creationId xmlns:p14="http://schemas.microsoft.com/office/powerpoint/2010/main" val="235058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9DA887-15C7-40F3-93DB-735DF8120F73}"/>
              </a:ext>
            </a:extLst>
          </p:cNvPr>
          <p:cNvSpPr txBox="1"/>
          <p:nvPr/>
        </p:nvSpPr>
        <p:spPr>
          <a:xfrm>
            <a:off x="626165" y="1089801"/>
            <a:ext cx="10939670" cy="4678397"/>
          </a:xfrm>
          <a:prstGeom prst="rect">
            <a:avLst/>
          </a:prstGeom>
          <a:noFill/>
        </p:spPr>
        <p:txBody>
          <a:bodyPr wrap="square" rtlCol="0">
            <a:spAutoFit/>
          </a:bodyPr>
          <a:lstStyle/>
          <a:p>
            <a:pPr>
              <a:lnSpc>
                <a:spcPct val="200000"/>
              </a:lnSpc>
            </a:pPr>
            <a:r>
              <a:rPr lang="en-US" sz="1900" b="1" dirty="0"/>
              <a:t>Benefits:</a:t>
            </a:r>
            <a:endParaRPr lang="en-IN" sz="1900" b="1" dirty="0"/>
          </a:p>
          <a:p>
            <a:pPr marL="285750" indent="-285750">
              <a:lnSpc>
                <a:spcPct val="200000"/>
              </a:lnSpc>
              <a:buFont typeface="Arial" panose="020B0604020202020204" pitchFamily="34" charset="0"/>
              <a:buChar char="•"/>
            </a:pPr>
            <a:r>
              <a:rPr lang="en-IN" sz="1900" dirty="0"/>
              <a:t>Saves time by automating attendance.</a:t>
            </a:r>
          </a:p>
          <a:p>
            <a:pPr marL="285750" indent="-285750">
              <a:lnSpc>
                <a:spcPct val="200000"/>
              </a:lnSpc>
              <a:buFont typeface="Arial" panose="020B0604020202020204" pitchFamily="34" charset="0"/>
              <a:buChar char="•"/>
            </a:pPr>
            <a:r>
              <a:rPr lang="en-IN" sz="1900" dirty="0"/>
              <a:t>Alerts about attendance shortage in advance.</a:t>
            </a:r>
          </a:p>
          <a:p>
            <a:pPr marL="285750" indent="-285750">
              <a:lnSpc>
                <a:spcPct val="200000"/>
              </a:lnSpc>
              <a:buFont typeface="Arial" panose="020B0604020202020204" pitchFamily="34" charset="0"/>
              <a:buChar char="•"/>
            </a:pPr>
            <a:r>
              <a:rPr lang="en-IN" sz="1900" dirty="0"/>
              <a:t>Simplifies the job of the teacher.</a:t>
            </a:r>
          </a:p>
          <a:p>
            <a:pPr marL="285750" indent="-285750">
              <a:lnSpc>
                <a:spcPct val="200000"/>
              </a:lnSpc>
              <a:buFont typeface="Arial" panose="020B0604020202020204" pitchFamily="34" charset="0"/>
              <a:buChar char="•"/>
            </a:pPr>
            <a:r>
              <a:rPr lang="en-IN" sz="1900" dirty="0"/>
              <a:t>In-class monitoring ensures students participate more in class and teachers work harder to keep class engaged.</a:t>
            </a:r>
          </a:p>
          <a:p>
            <a:pPr marL="285750" indent="-285750">
              <a:lnSpc>
                <a:spcPct val="200000"/>
              </a:lnSpc>
              <a:buFont typeface="Arial" panose="020B0604020202020204" pitchFamily="34" charset="0"/>
              <a:buChar char="•"/>
            </a:pPr>
            <a:r>
              <a:rPr lang="en-IN" sz="1900" dirty="0"/>
              <a:t>Internal assessment based on class performance can be done easily.</a:t>
            </a:r>
          </a:p>
          <a:p>
            <a:pPr marL="285750" indent="-285750">
              <a:lnSpc>
                <a:spcPct val="200000"/>
              </a:lnSpc>
              <a:buFont typeface="Arial" panose="020B0604020202020204" pitchFamily="34" charset="0"/>
              <a:buChar char="•"/>
            </a:pPr>
            <a:r>
              <a:rPr lang="en-US" sz="1900" dirty="0"/>
              <a:t>Student data can be updated anytime by easy to use GUI.</a:t>
            </a:r>
            <a:endParaRPr lang="en-IN" sz="1900" dirty="0"/>
          </a:p>
        </p:txBody>
      </p:sp>
    </p:spTree>
    <p:extLst>
      <p:ext uri="{BB962C8B-B14F-4D97-AF65-F5344CB8AC3E}">
        <p14:creationId xmlns:p14="http://schemas.microsoft.com/office/powerpoint/2010/main" val="259016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9DA887-15C7-40F3-93DB-735DF8120F73}"/>
              </a:ext>
            </a:extLst>
          </p:cNvPr>
          <p:cNvSpPr txBox="1"/>
          <p:nvPr/>
        </p:nvSpPr>
        <p:spPr>
          <a:xfrm>
            <a:off x="732182" y="1725905"/>
            <a:ext cx="10939670" cy="2339295"/>
          </a:xfrm>
          <a:prstGeom prst="rect">
            <a:avLst/>
          </a:prstGeom>
          <a:noFill/>
        </p:spPr>
        <p:txBody>
          <a:bodyPr wrap="square" rtlCol="0">
            <a:spAutoFit/>
          </a:bodyPr>
          <a:lstStyle/>
          <a:p>
            <a:pPr>
              <a:lnSpc>
                <a:spcPct val="200000"/>
              </a:lnSpc>
            </a:pPr>
            <a:r>
              <a:rPr lang="en-US" sz="1900" b="1" dirty="0"/>
              <a:t>Assumptions:</a:t>
            </a:r>
          </a:p>
          <a:p>
            <a:pPr marL="342900" indent="-342900">
              <a:lnSpc>
                <a:spcPct val="200000"/>
              </a:lnSpc>
              <a:buFont typeface="Arial" panose="020B0604020202020204" pitchFamily="34" charset="0"/>
              <a:buChar char="•"/>
            </a:pPr>
            <a:r>
              <a:rPr lang="en-US" sz="1900" dirty="0"/>
              <a:t>Camera inside class is calibrated to the room specification.</a:t>
            </a:r>
          </a:p>
          <a:p>
            <a:pPr marL="342900" indent="-342900">
              <a:lnSpc>
                <a:spcPct val="200000"/>
              </a:lnSpc>
              <a:buFont typeface="Arial" panose="020B0604020202020204" pitchFamily="34" charset="0"/>
              <a:buChar char="•"/>
            </a:pPr>
            <a:r>
              <a:rPr lang="en-IN" sz="1900" dirty="0"/>
              <a:t>Only Admin can add and remove data.</a:t>
            </a:r>
          </a:p>
          <a:p>
            <a:pPr marL="342900" indent="-342900">
              <a:lnSpc>
                <a:spcPct val="200000"/>
              </a:lnSpc>
              <a:buFont typeface="Arial" panose="020B0604020202020204" pitchFamily="34" charset="0"/>
              <a:buChar char="•"/>
            </a:pPr>
            <a:endParaRPr lang="en-IN" sz="1900" dirty="0"/>
          </a:p>
        </p:txBody>
      </p:sp>
    </p:spTree>
    <p:extLst>
      <p:ext uri="{BB962C8B-B14F-4D97-AF65-F5344CB8AC3E}">
        <p14:creationId xmlns:p14="http://schemas.microsoft.com/office/powerpoint/2010/main" val="220590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9DA887-15C7-40F3-93DB-735DF8120F73}"/>
              </a:ext>
            </a:extLst>
          </p:cNvPr>
          <p:cNvSpPr txBox="1"/>
          <p:nvPr/>
        </p:nvSpPr>
        <p:spPr>
          <a:xfrm>
            <a:off x="626165" y="1382189"/>
            <a:ext cx="10939670" cy="3785652"/>
          </a:xfrm>
          <a:prstGeom prst="rect">
            <a:avLst/>
          </a:prstGeom>
          <a:noFill/>
        </p:spPr>
        <p:txBody>
          <a:bodyPr wrap="square" rtlCol="0">
            <a:spAutoFit/>
          </a:bodyPr>
          <a:lstStyle/>
          <a:p>
            <a:pPr algn="just">
              <a:lnSpc>
                <a:spcPct val="200000"/>
              </a:lnSpc>
            </a:pPr>
            <a:r>
              <a:rPr lang="en-US" sz="2000" b="1" dirty="0"/>
              <a:t>Future Scope:</a:t>
            </a:r>
          </a:p>
          <a:p>
            <a:pPr algn="just">
              <a:lnSpc>
                <a:spcPct val="200000"/>
              </a:lnSpc>
            </a:pPr>
            <a:endParaRPr lang="en-US" sz="2000" b="1" dirty="0"/>
          </a:p>
          <a:p>
            <a:pPr algn="just"/>
            <a:r>
              <a:rPr lang="en-US" sz="2000" b="0" i="0" u="none" strike="noStrike" baseline="0" dirty="0"/>
              <a:t>Facial Recognition use cases are limitless but in our use case especially for education the future work is to not only detect the attendance but also students activity. For now we are detecting activating for hand raising later on it can also be implemented for talking detection or fight detection or any other bad as well as good activity while will really be helpful for monitoring students behavior, analyze it and taking important steps to improve the same.</a:t>
            </a:r>
          </a:p>
          <a:p>
            <a:pPr algn="just"/>
            <a:endParaRPr lang="en-US" sz="2000" dirty="0"/>
          </a:p>
          <a:p>
            <a:pPr algn="just"/>
            <a:r>
              <a:rPr lang="en-US" sz="2000" dirty="0"/>
              <a:t>Another future use case is examination proctoring as well.</a:t>
            </a:r>
            <a:endParaRPr lang="en-IN" sz="2000" dirty="0"/>
          </a:p>
        </p:txBody>
      </p:sp>
    </p:spTree>
    <p:extLst>
      <p:ext uri="{BB962C8B-B14F-4D97-AF65-F5344CB8AC3E}">
        <p14:creationId xmlns:p14="http://schemas.microsoft.com/office/powerpoint/2010/main" val="4163982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646</TotalTime>
  <Words>370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Garamond</vt:lpstr>
      <vt:lpstr>Savon</vt:lpstr>
      <vt:lpstr>Infosys Digital Makeathon</vt:lpstr>
      <vt:lpstr>Problem Statement: Facial Recognition Based Entry in Classrooms + Activity Tracking of Classes</vt:lpstr>
      <vt:lpstr>PowerPoint Presentation</vt:lpstr>
      <vt:lpstr>PowerPoint Presentation</vt:lpstr>
      <vt:lpstr>Main Features:  ¤ The teacher can access the attendance in one place.  ¤ End-semester attendance calculation can be done easily – no more registers to be checked.  ¤ ‘Shortage of Attendance’ notifications can be noticed easily.   ¤ Provides activity tracking to help judge engagement of students in class.  ¤ Promotes peer empowerment and team building.  ¤ The university/college authorities can use the activity data of each classroom to track the effectiveness of the teacher’s lessons. More activity means that the teacher is succeeding in keeping the class engaged.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Agnihotri</dc:creator>
  <cp:lastModifiedBy>Rachel Agnihotri</cp:lastModifiedBy>
  <cp:revision>23</cp:revision>
  <dcterms:created xsi:type="dcterms:W3CDTF">2021-03-12T06:51:37Z</dcterms:created>
  <dcterms:modified xsi:type="dcterms:W3CDTF">2021-04-01T07:47:41Z</dcterms:modified>
</cp:coreProperties>
</file>