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2" r:id="rId5"/>
    <p:sldId id="273" r:id="rId6"/>
    <p:sldId id="266" r:id="rId7"/>
    <p:sldId id="267" r:id="rId8"/>
    <p:sldId id="268" r:id="rId9"/>
    <p:sldId id="269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6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4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79F3-2505-4A68-85B7-D88A6A65C4C1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6572" y="2492758"/>
            <a:ext cx="26135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Spring MVC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988532" y="4215233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What is Spring </a:t>
            </a:r>
            <a:r>
              <a:rPr lang="en-IN" dirty="0" smtClean="0"/>
              <a:t>MVC?</a:t>
            </a:r>
          </a:p>
          <a:p>
            <a:r>
              <a:rPr lang="en-IN" dirty="0"/>
              <a:t>• Framework for building web applications in Java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Based on Model-View-Controller design pattern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Leverages features of the Core Spring Framework (</a:t>
            </a:r>
            <a:r>
              <a:rPr lang="en-IN" dirty="0" err="1"/>
              <a:t>IoC</a:t>
            </a:r>
            <a:r>
              <a:rPr lang="en-IN" dirty="0"/>
              <a:t>, DI)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4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692696"/>
            <a:ext cx="54375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Developing Spring Controllers and Views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40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Development </a:t>
            </a:r>
            <a:r>
              <a:rPr lang="en-IN" dirty="0" smtClean="0"/>
              <a:t>Process for Request Path: /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7624" y="2551837"/>
            <a:ext cx="5904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Create Controller </a:t>
            </a:r>
            <a:r>
              <a:rPr lang="en-IN" dirty="0" smtClean="0"/>
              <a:t>class</a:t>
            </a:r>
            <a:endParaRPr lang="en-IN" dirty="0"/>
          </a:p>
          <a:p>
            <a:r>
              <a:rPr lang="en-IN" dirty="0"/>
              <a:t>2. Deﬁne Controller </a:t>
            </a:r>
            <a:r>
              <a:rPr lang="en-IN" dirty="0" smtClean="0"/>
              <a:t>method</a:t>
            </a:r>
            <a:endParaRPr lang="en-IN" dirty="0"/>
          </a:p>
          <a:p>
            <a:r>
              <a:rPr lang="en-IN" dirty="0"/>
              <a:t>3. Add Request Mapping to Controller </a:t>
            </a:r>
            <a:r>
              <a:rPr lang="en-IN" dirty="0" smtClean="0"/>
              <a:t>method</a:t>
            </a:r>
            <a:endParaRPr lang="en-IN" dirty="0"/>
          </a:p>
          <a:p>
            <a:r>
              <a:rPr lang="en-IN" dirty="0"/>
              <a:t>4. Return View </a:t>
            </a:r>
            <a:r>
              <a:rPr lang="en-IN" dirty="0" smtClean="0"/>
              <a:t>Name</a:t>
            </a:r>
            <a:endParaRPr lang="en-IN" dirty="0"/>
          </a:p>
          <a:p>
            <a:r>
              <a:rPr lang="en-IN" dirty="0"/>
              <a:t>5. Develop View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509120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1: </a:t>
            </a:r>
            <a:r>
              <a:rPr lang="en-IN" dirty="0" smtClean="0"/>
              <a:t>Create </a:t>
            </a:r>
            <a:r>
              <a:rPr lang="en-IN" dirty="0"/>
              <a:t>Controller </a:t>
            </a:r>
            <a:r>
              <a:rPr lang="en-IN" dirty="0" smtClean="0"/>
              <a:t>class</a:t>
            </a:r>
          </a:p>
          <a:p>
            <a:r>
              <a:rPr lang="en-IN" dirty="0"/>
              <a:t>• Annotate class with @</a:t>
            </a:r>
            <a:r>
              <a:rPr lang="en-IN" dirty="0" smtClean="0"/>
              <a:t>Controller</a:t>
            </a:r>
          </a:p>
          <a:p>
            <a:r>
              <a:rPr lang="en-IN" dirty="0" smtClean="0"/>
              <a:t>   </a:t>
            </a:r>
            <a:r>
              <a:rPr lang="en-IN" dirty="0"/>
              <a:t>• @Controller inherits from @Component … supports </a:t>
            </a:r>
            <a:r>
              <a:rPr lang="en-IN" dirty="0" smtClean="0"/>
              <a:t>scanning</a:t>
            </a:r>
          </a:p>
          <a:p>
            <a:endParaRPr lang="en-IN" dirty="0"/>
          </a:p>
          <a:p>
            <a:r>
              <a:rPr lang="en-IN" dirty="0"/>
              <a:t>@Controller public class </a:t>
            </a:r>
            <a:r>
              <a:rPr lang="en-IN" dirty="0" err="1"/>
              <a:t>HomeController</a:t>
            </a:r>
            <a:r>
              <a:rPr lang="en-IN" dirty="0"/>
              <a:t> { 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74230"/>
            <a:ext cx="3292504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Step 2: Define Controller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176" y="1122886"/>
            <a:ext cx="4572000" cy="16250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@Controller </a:t>
            </a:r>
            <a:endParaRPr lang="en-IN" dirty="0" smtClean="0"/>
          </a:p>
          <a:p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HomeController</a:t>
            </a:r>
            <a:r>
              <a:rPr lang="en-IN" dirty="0"/>
              <a:t> { </a:t>
            </a:r>
            <a:endParaRPr lang="en-IN" dirty="0" smtClean="0"/>
          </a:p>
          <a:p>
            <a:r>
              <a:rPr lang="en-IN" dirty="0" smtClean="0"/>
              <a:t>public </a:t>
            </a:r>
            <a:r>
              <a:rPr lang="en-IN" dirty="0"/>
              <a:t>String </a:t>
            </a:r>
            <a:r>
              <a:rPr lang="en-IN" dirty="0" err="1"/>
              <a:t>showMyPage</a:t>
            </a:r>
            <a:r>
              <a:rPr lang="en-IN" dirty="0"/>
              <a:t>() {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… </a:t>
            </a:r>
            <a:r>
              <a:rPr lang="en-IN" dirty="0"/>
              <a:t>} 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3087369"/>
            <a:ext cx="504056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3: Add Request Mapping to Controller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3485300"/>
            <a:ext cx="6768752" cy="192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@Controller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HomeController</a:t>
            </a:r>
            <a:r>
              <a:rPr lang="en-IN" dirty="0"/>
              <a:t> {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@</a:t>
            </a:r>
            <a:r>
              <a:rPr lang="en-IN" dirty="0" err="1"/>
              <a:t>RequestMapping</a:t>
            </a:r>
            <a:r>
              <a:rPr lang="en-IN" dirty="0" smtClean="0"/>
              <a:t>("/")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public String </a:t>
            </a:r>
            <a:r>
              <a:rPr lang="en-IN" dirty="0" err="1"/>
              <a:t>showMyPage</a:t>
            </a:r>
            <a:r>
              <a:rPr lang="en-IN" dirty="0"/>
              <a:t>() {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… </a:t>
            </a:r>
            <a:r>
              <a:rPr lang="en-IN" dirty="0"/>
              <a:t>} 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44008" y="3789040"/>
            <a:ext cx="3209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Step 4: Return View Name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3968" y="43651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@Controller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HomeController</a:t>
            </a:r>
            <a:r>
              <a:rPr lang="en-IN" dirty="0"/>
              <a:t> { @</a:t>
            </a:r>
            <a:r>
              <a:rPr lang="en-IN" dirty="0" err="1"/>
              <a:t>RequestMapping</a:t>
            </a:r>
            <a:r>
              <a:rPr lang="en-IN" dirty="0" smtClean="0"/>
              <a:t>("/")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public String </a:t>
            </a:r>
            <a:r>
              <a:rPr lang="en-IN" dirty="0" err="1"/>
              <a:t>showMyPage</a:t>
            </a:r>
            <a:r>
              <a:rPr lang="en-IN" dirty="0"/>
              <a:t>() 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return "main-menu";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 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33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548680"/>
            <a:ext cx="48986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Reading Form Data with Spring MVC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71882" cy="218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50" y="3933056"/>
            <a:ext cx="920835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81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20688"/>
            <a:ext cx="221393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Controller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340768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@Controller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HelloWorldController</a:t>
            </a:r>
            <a:r>
              <a:rPr lang="en-IN" dirty="0"/>
              <a:t> 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// need a controller method to show the initial HTML form 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showForm</a:t>
            </a:r>
            <a:r>
              <a:rPr lang="en-IN" dirty="0"/>
              <a:t>")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</a:t>
            </a:r>
            <a:r>
              <a:rPr lang="en-IN" dirty="0"/>
              <a:t>String </a:t>
            </a:r>
            <a:r>
              <a:rPr lang="en-IN" dirty="0" err="1"/>
              <a:t>showForm</a:t>
            </a:r>
            <a:r>
              <a:rPr lang="en-IN" dirty="0"/>
              <a:t>() {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return </a:t>
            </a:r>
            <a:r>
              <a:rPr lang="en-IN" dirty="0"/>
              <a:t>"</a:t>
            </a:r>
            <a:r>
              <a:rPr lang="en-IN" dirty="0" err="1"/>
              <a:t>helloworld</a:t>
            </a:r>
            <a:r>
              <a:rPr lang="en-IN" dirty="0"/>
              <a:t>-form";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} </a:t>
            </a:r>
            <a:br>
              <a:rPr lang="en-IN" dirty="0" smtClean="0"/>
            </a:br>
            <a:r>
              <a:rPr lang="en-IN" dirty="0" smtClean="0"/>
              <a:t>// </a:t>
            </a:r>
            <a:r>
              <a:rPr lang="en-IN" dirty="0"/>
              <a:t>need a controller method to process the HTML form 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processForm</a:t>
            </a:r>
            <a:r>
              <a:rPr lang="en-IN" dirty="0"/>
              <a:t>")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</a:t>
            </a:r>
            <a:r>
              <a:rPr lang="en-IN" dirty="0"/>
              <a:t>String </a:t>
            </a:r>
            <a:r>
              <a:rPr lang="en-IN" dirty="0" err="1"/>
              <a:t>processForm</a:t>
            </a:r>
            <a:r>
              <a:rPr lang="en-IN" dirty="0"/>
              <a:t>() {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return </a:t>
            </a:r>
            <a:r>
              <a:rPr lang="en-IN" dirty="0"/>
              <a:t>"</a:t>
            </a:r>
            <a:r>
              <a:rPr lang="en-IN" dirty="0" err="1"/>
              <a:t>helloworld</a:t>
            </a:r>
            <a:r>
              <a:rPr lang="en-IN" dirty="0" smtClean="0"/>
              <a:t>";</a:t>
            </a:r>
            <a:br>
              <a:rPr lang="en-IN" dirty="0" smtClean="0"/>
            </a:br>
            <a:r>
              <a:rPr lang="en-IN" dirty="0" smtClean="0"/>
              <a:t> }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45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476672"/>
            <a:ext cx="39321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Adding Data to Spring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956667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Spring </a:t>
            </a:r>
            <a:r>
              <a:rPr lang="en-IN" b="1" dirty="0" smtClean="0"/>
              <a:t>Model: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The Model is a container for your application </a:t>
            </a:r>
            <a:r>
              <a:rPr lang="en-IN" dirty="0" smtClean="0"/>
              <a:t>data</a:t>
            </a:r>
            <a:endParaRPr lang="en-IN" dirty="0"/>
          </a:p>
          <a:p>
            <a:r>
              <a:rPr lang="en-IN" dirty="0"/>
              <a:t>• In your Controller </a:t>
            </a:r>
            <a:endParaRPr lang="en-IN" dirty="0" smtClean="0"/>
          </a:p>
          <a:p>
            <a:r>
              <a:rPr lang="en-IN" dirty="0" smtClean="0"/>
              <a:t>   • </a:t>
            </a:r>
            <a:r>
              <a:rPr lang="en-IN" dirty="0"/>
              <a:t>You can put anything in the model </a:t>
            </a:r>
            <a:endParaRPr lang="en-IN" dirty="0" smtClean="0"/>
          </a:p>
          <a:p>
            <a:r>
              <a:rPr lang="en-IN" dirty="0" smtClean="0"/>
              <a:t>   • </a:t>
            </a:r>
            <a:r>
              <a:rPr lang="en-IN" dirty="0"/>
              <a:t>strings, objects, info from database, etc</a:t>
            </a:r>
            <a:r>
              <a:rPr lang="en-IN" dirty="0" smtClean="0"/>
              <a:t>…</a:t>
            </a:r>
            <a:endParaRPr lang="en-IN" dirty="0"/>
          </a:p>
          <a:p>
            <a:r>
              <a:rPr lang="en-IN" dirty="0"/>
              <a:t>• Your View </a:t>
            </a:r>
            <a:r>
              <a:rPr lang="en-IN" dirty="0" smtClean="0"/>
              <a:t>page </a:t>
            </a:r>
            <a:r>
              <a:rPr lang="en-IN" dirty="0"/>
              <a:t>can access data from the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606" y="3060470"/>
            <a:ext cx="340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Passing Model to your </a:t>
            </a:r>
            <a:r>
              <a:rPr lang="en-IN" b="1" dirty="0" smtClean="0"/>
              <a:t>Controller: 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83568" y="3441680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processFormVersionTwo</a:t>
            </a:r>
            <a:r>
              <a:rPr lang="en-IN" dirty="0" smtClean="0"/>
              <a:t>")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public String </a:t>
            </a:r>
            <a:r>
              <a:rPr lang="en-IN" dirty="0" err="1"/>
              <a:t>letsShoutDude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 Model model) 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String </a:t>
            </a:r>
            <a:r>
              <a:rPr lang="en-IN" dirty="0" err="1"/>
              <a:t>theName</a:t>
            </a:r>
            <a:r>
              <a:rPr lang="en-IN" dirty="0"/>
              <a:t> = </a:t>
            </a:r>
            <a:r>
              <a:rPr lang="en-IN" dirty="0" err="1"/>
              <a:t>request.getParameter</a:t>
            </a:r>
            <a:r>
              <a:rPr lang="en-IN" dirty="0"/>
              <a:t>("</a:t>
            </a:r>
            <a:r>
              <a:rPr lang="en-IN" dirty="0" err="1"/>
              <a:t>studentName</a:t>
            </a:r>
            <a:r>
              <a:rPr lang="en-IN" dirty="0" smtClean="0"/>
              <a:t>");</a:t>
            </a:r>
            <a:br>
              <a:rPr lang="en-IN" dirty="0" smtClean="0"/>
            </a:br>
            <a:r>
              <a:rPr lang="en-IN" dirty="0" err="1" smtClean="0"/>
              <a:t>theName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theName.toUpperCase</a:t>
            </a:r>
            <a:r>
              <a:rPr lang="en-IN" dirty="0"/>
              <a:t>(); </a:t>
            </a:r>
            <a:endParaRPr lang="en-IN" dirty="0" smtClean="0"/>
          </a:p>
          <a:p>
            <a:r>
              <a:rPr lang="en-IN" dirty="0" smtClean="0"/>
              <a:t>String </a:t>
            </a:r>
            <a:r>
              <a:rPr lang="en-IN" dirty="0"/>
              <a:t>result = "</a:t>
            </a:r>
            <a:r>
              <a:rPr lang="en-IN" dirty="0" err="1"/>
              <a:t>Yo</a:t>
            </a:r>
            <a:r>
              <a:rPr lang="en-IN" dirty="0"/>
              <a:t>! " + </a:t>
            </a:r>
            <a:r>
              <a:rPr lang="en-IN" dirty="0" err="1"/>
              <a:t>theName</a:t>
            </a:r>
            <a:r>
              <a:rPr lang="en-IN" dirty="0"/>
              <a:t>;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/>
              <a:t>model.addAttribute</a:t>
            </a:r>
            <a:r>
              <a:rPr lang="en-IN" dirty="0"/>
              <a:t>("message", result); </a:t>
            </a:r>
            <a:endParaRPr lang="en-IN" dirty="0" smtClean="0"/>
          </a:p>
          <a:p>
            <a:r>
              <a:rPr lang="en-IN" dirty="0" smtClean="0"/>
              <a:t>return </a:t>
            </a:r>
            <a:r>
              <a:rPr lang="en-IN" dirty="0"/>
              <a:t>"</a:t>
            </a:r>
            <a:r>
              <a:rPr lang="en-IN" dirty="0" err="1"/>
              <a:t>helloworld</a:t>
            </a:r>
            <a:r>
              <a:rPr lang="en-IN" dirty="0"/>
              <a:t>"; 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0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20688"/>
            <a:ext cx="4578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View </a:t>
            </a:r>
            <a:r>
              <a:rPr lang="en-IN" dirty="0" smtClean="0"/>
              <a:t>Template: Accessing </a:t>
            </a:r>
            <a:r>
              <a:rPr lang="en-IN" dirty="0"/>
              <a:t>data from the model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&lt;html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dirty="0"/>
              <a:t>body&gt; </a:t>
            </a:r>
            <a:endParaRPr lang="en-IN" dirty="0" smtClean="0"/>
          </a:p>
          <a:p>
            <a:r>
              <a:rPr lang="en-IN" dirty="0" smtClean="0"/>
              <a:t>Hello </a:t>
            </a:r>
            <a:r>
              <a:rPr lang="en-IN" dirty="0"/>
              <a:t>World of Spring! ... The message: ${message</a:t>
            </a:r>
            <a:r>
              <a:rPr lang="en-IN" dirty="0" smtClean="0"/>
              <a:t>}</a:t>
            </a:r>
          </a:p>
          <a:p>
            <a:r>
              <a:rPr lang="en-IN" dirty="0" smtClean="0"/>
              <a:t> </a:t>
            </a:r>
            <a:r>
              <a:rPr lang="en-IN" dirty="0"/>
              <a:t>&lt;/body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421278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72728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/>
              <a:t>Reading HTML Form Data with @</a:t>
            </a:r>
            <a:r>
              <a:rPr lang="en-IN" sz="2500" dirty="0" err="1"/>
              <a:t>RequestParam</a:t>
            </a:r>
            <a:r>
              <a:rPr lang="en-IN" sz="2500" dirty="0"/>
              <a:t> Annotation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268760"/>
            <a:ext cx="1512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Code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292" y="1638092"/>
            <a:ext cx="603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We want to create a new method to process form </a:t>
            </a:r>
            <a:r>
              <a:rPr lang="en-IN" dirty="0" smtClean="0"/>
              <a:t>data</a:t>
            </a:r>
            <a:endParaRPr lang="en-IN" dirty="0"/>
          </a:p>
          <a:p>
            <a:r>
              <a:rPr lang="en-IN" dirty="0"/>
              <a:t>• Read the form data: student’s </a:t>
            </a:r>
            <a:r>
              <a:rPr lang="en-IN" dirty="0" smtClean="0"/>
              <a:t>name</a:t>
            </a:r>
            <a:endParaRPr lang="en-IN" dirty="0"/>
          </a:p>
          <a:p>
            <a:r>
              <a:rPr lang="en-IN" dirty="0"/>
              <a:t>• Convert the name to upper </a:t>
            </a:r>
            <a:r>
              <a:rPr lang="en-IN" dirty="0" smtClean="0"/>
              <a:t>case</a:t>
            </a:r>
            <a:endParaRPr lang="en-IN" dirty="0"/>
          </a:p>
          <a:p>
            <a:r>
              <a:rPr lang="en-IN" dirty="0"/>
              <a:t>• Add the uppercase version to the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246" y="3068960"/>
            <a:ext cx="789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Bind variable using @</a:t>
            </a:r>
            <a:r>
              <a:rPr lang="en-IN" b="1" dirty="0" err="1"/>
              <a:t>RequestParam</a:t>
            </a:r>
            <a:r>
              <a:rPr lang="en-IN" b="1" dirty="0"/>
              <a:t> Annotation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620" y="3645024"/>
            <a:ext cx="81188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processFormVersionTwo</a:t>
            </a:r>
            <a:r>
              <a:rPr lang="en-IN" dirty="0" smtClean="0"/>
              <a:t>")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public String </a:t>
            </a:r>
            <a:r>
              <a:rPr lang="en-IN" dirty="0" err="1"/>
              <a:t>letsShoutDude</a:t>
            </a:r>
            <a:r>
              <a:rPr lang="en-IN" dirty="0"/>
              <a:t>( @</a:t>
            </a:r>
            <a:r>
              <a:rPr lang="en-IN" dirty="0" err="1"/>
              <a:t>RequestParam</a:t>
            </a:r>
            <a:r>
              <a:rPr lang="en-IN" dirty="0"/>
              <a:t>("</a:t>
            </a:r>
            <a:r>
              <a:rPr lang="en-IN" dirty="0" err="1"/>
              <a:t>studentName</a:t>
            </a:r>
            <a:r>
              <a:rPr lang="en-IN" dirty="0" smtClean="0"/>
              <a:t>") </a:t>
            </a:r>
            <a:r>
              <a:rPr lang="en-IN" dirty="0"/>
              <a:t>String </a:t>
            </a:r>
            <a:r>
              <a:rPr lang="en-IN" dirty="0" err="1"/>
              <a:t>theName</a:t>
            </a:r>
            <a:r>
              <a:rPr lang="en-IN" dirty="0"/>
              <a:t>, </a:t>
            </a:r>
            <a:r>
              <a:rPr lang="en-IN" dirty="0" smtClean="0"/>
              <a:t>           Model </a:t>
            </a:r>
            <a:r>
              <a:rPr lang="en-IN" dirty="0"/>
              <a:t>model)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             // code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0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332656"/>
            <a:ext cx="46589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Add Controller @</a:t>
            </a:r>
            <a:r>
              <a:rPr lang="en-IN" sz="2500" dirty="0" err="1"/>
              <a:t>RequestMapping</a:t>
            </a:r>
            <a:endParaRPr lang="en-IN" sz="2500" dirty="0"/>
          </a:p>
        </p:txBody>
      </p:sp>
      <p:sp>
        <p:nvSpPr>
          <p:cNvPr id="3" name="Rectangle 2"/>
          <p:cNvSpPr/>
          <p:nvPr/>
        </p:nvSpPr>
        <p:spPr>
          <a:xfrm>
            <a:off x="899592" y="980728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Adding Request Mappings to Controller</a:t>
            </a:r>
          </a:p>
          <a:p>
            <a:r>
              <a:rPr lang="en-IN" dirty="0"/>
              <a:t>• Serves as parent mapping for </a:t>
            </a:r>
            <a:r>
              <a:rPr lang="en-IN" dirty="0" smtClean="0"/>
              <a:t>controller</a:t>
            </a:r>
            <a:endParaRPr lang="en-IN" dirty="0"/>
          </a:p>
          <a:p>
            <a:r>
              <a:rPr lang="en-IN" dirty="0"/>
              <a:t>• All request mappings on methods in the controller are relative </a:t>
            </a:r>
          </a:p>
          <a:p>
            <a:r>
              <a:rPr lang="en-IN" dirty="0"/>
              <a:t>• Similar to folder directory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9625" y="2492896"/>
            <a:ext cx="287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Controller Request Mapping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3068960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RequestMapping</a:t>
            </a:r>
            <a:r>
              <a:rPr lang="en-IN" dirty="0"/>
              <a:t>("/funny")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FunnyController</a:t>
            </a:r>
            <a:r>
              <a:rPr lang="en-IN" dirty="0"/>
              <a:t> {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showForm</a:t>
            </a:r>
            <a:r>
              <a:rPr lang="en-IN" dirty="0" smtClean="0"/>
              <a:t>")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public String </a:t>
            </a:r>
            <a:r>
              <a:rPr lang="en-IN" dirty="0" err="1"/>
              <a:t>showForm</a:t>
            </a:r>
            <a:r>
              <a:rPr lang="en-IN" dirty="0"/>
              <a:t>() { ... }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@</a:t>
            </a:r>
            <a:r>
              <a:rPr lang="en-IN" dirty="0" err="1"/>
              <a:t>RequestMapping</a:t>
            </a:r>
            <a:r>
              <a:rPr lang="en-IN" dirty="0"/>
              <a:t>("/</a:t>
            </a:r>
            <a:r>
              <a:rPr lang="en-IN" dirty="0" err="1"/>
              <a:t>processForm</a:t>
            </a:r>
            <a:r>
              <a:rPr lang="en-IN" dirty="0" smtClean="0"/>
              <a:t>")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public String process(</a:t>
            </a:r>
            <a:r>
              <a:rPr lang="en-IN" dirty="0" err="1"/>
              <a:t>HttpServletRequest</a:t>
            </a:r>
            <a:r>
              <a:rPr lang="en-IN" dirty="0"/>
              <a:t> request, Model model) { ... } </a:t>
            </a:r>
            <a:endParaRPr lang="en-IN" dirty="0" smtClean="0"/>
          </a:p>
          <a:p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i.stack.imgur.com/ocEW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94260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99592" y="301298"/>
            <a:ext cx="705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/>
              <a:t>MVC – </a:t>
            </a:r>
            <a:r>
              <a:rPr lang="en-IN" sz="2500" b="1" dirty="0" smtClean="0"/>
              <a:t>M</a:t>
            </a:r>
            <a:r>
              <a:rPr lang="en-IN" sz="2500" dirty="0" smtClean="0"/>
              <a:t>odal </a:t>
            </a:r>
            <a:r>
              <a:rPr lang="en-IN" sz="2500" b="1" dirty="0" smtClean="0"/>
              <a:t>V</a:t>
            </a:r>
            <a:r>
              <a:rPr lang="en-IN" sz="2500" dirty="0" smtClean="0"/>
              <a:t>iew </a:t>
            </a:r>
            <a:r>
              <a:rPr lang="en-IN" sz="2500" b="1" dirty="0" smtClean="0"/>
              <a:t>C</a:t>
            </a:r>
            <a:r>
              <a:rPr lang="en-IN" sz="2500" dirty="0" smtClean="0"/>
              <a:t>ontroller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8662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908720"/>
            <a:ext cx="3849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Spring MVC Front Controller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479860" y="304669158"/>
            <a:ext cx="184280" cy="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• Front controller known as </a:t>
            </a:r>
            <a:r>
              <a:rPr lang="en-IN" dirty="0" err="1"/>
              <a:t>DispatcherServlet</a:t>
            </a:r>
            <a:r>
              <a:rPr lang="en-IN" dirty="0"/>
              <a:t> • Part of the Spring Framework • Already developed by Spring </a:t>
            </a:r>
            <a:r>
              <a:rPr lang="en-IN" dirty="0" err="1"/>
              <a:t>Dev</a:t>
            </a:r>
            <a:r>
              <a:rPr lang="en-IN" dirty="0"/>
              <a:t> Team 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9860" y="304669158"/>
            <a:ext cx="184280" cy="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• Front controller known as </a:t>
            </a:r>
            <a:r>
              <a:rPr lang="en-IN" dirty="0" err="1"/>
              <a:t>DispatcherServlet</a:t>
            </a:r>
            <a:r>
              <a:rPr lang="en-IN" dirty="0"/>
              <a:t> • Part of the Spring Framework • Already developed by Spring </a:t>
            </a:r>
            <a:r>
              <a:rPr lang="en-IN" dirty="0" err="1"/>
              <a:t>Dev</a:t>
            </a:r>
            <a:r>
              <a:rPr lang="en-IN" dirty="0"/>
              <a:t> Team 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9860" y="304669158"/>
            <a:ext cx="184280" cy="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• Front controller known as </a:t>
            </a:r>
            <a:r>
              <a:rPr lang="en-IN" dirty="0" err="1"/>
              <a:t>DispatcherServlet</a:t>
            </a:r>
            <a:r>
              <a:rPr lang="en-IN" dirty="0"/>
              <a:t> • Part of the Spring Framework • Already developed by Spring </a:t>
            </a:r>
            <a:r>
              <a:rPr lang="en-IN" dirty="0" err="1"/>
              <a:t>Dev</a:t>
            </a:r>
            <a:r>
              <a:rPr lang="en-IN" dirty="0"/>
              <a:t> Team 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551837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Front controller known as </a:t>
            </a:r>
            <a:r>
              <a:rPr lang="en-IN" dirty="0" err="1"/>
              <a:t>DispatcherServlet</a:t>
            </a: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Part of the Spring Framework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Already developed by Spring </a:t>
            </a:r>
            <a:r>
              <a:rPr lang="en-IN" dirty="0" err="1"/>
              <a:t>Dev</a:t>
            </a:r>
            <a:r>
              <a:rPr lang="en-IN" dirty="0"/>
              <a:t> </a:t>
            </a:r>
            <a:r>
              <a:rPr lang="en-IN" dirty="0" smtClean="0"/>
              <a:t>Team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You will create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Model objects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View templates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Controller classes </a:t>
            </a:r>
          </a:p>
        </p:txBody>
      </p:sp>
    </p:spTree>
    <p:extLst>
      <p:ext uri="{BB962C8B-B14F-4D97-AF65-F5344CB8AC3E}">
        <p14:creationId xmlns:p14="http://schemas.microsoft.com/office/powerpoint/2010/main" val="250120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348880"/>
            <a:ext cx="603041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/>
              <a:t>Controller </a:t>
            </a:r>
            <a:endParaRPr lang="en-IN" sz="2500" dirty="0" smtClean="0"/>
          </a:p>
          <a:p>
            <a:r>
              <a:rPr lang="en-IN" dirty="0" smtClean="0"/>
              <a:t>• </a:t>
            </a:r>
            <a:r>
              <a:rPr lang="en-IN" dirty="0"/>
              <a:t>Code created by </a:t>
            </a:r>
            <a:r>
              <a:rPr lang="en-IN" dirty="0" smtClean="0"/>
              <a:t>developer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• Contains </a:t>
            </a:r>
            <a:r>
              <a:rPr lang="en-IN" dirty="0"/>
              <a:t>your business logic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• </a:t>
            </a:r>
            <a:r>
              <a:rPr lang="en-IN" dirty="0"/>
              <a:t>Handle the request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• </a:t>
            </a:r>
            <a:r>
              <a:rPr lang="en-IN" dirty="0"/>
              <a:t>Store/retrieve data (</a:t>
            </a:r>
            <a:r>
              <a:rPr lang="en-IN" dirty="0" err="1"/>
              <a:t>db</a:t>
            </a:r>
            <a:r>
              <a:rPr lang="en-IN" dirty="0"/>
              <a:t>, web service…)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• </a:t>
            </a:r>
            <a:r>
              <a:rPr lang="en-IN" dirty="0"/>
              <a:t>Place data in </a:t>
            </a:r>
            <a:r>
              <a:rPr lang="en-IN" dirty="0" smtClean="0"/>
              <a:t>model</a:t>
            </a:r>
          </a:p>
          <a:p>
            <a:endParaRPr lang="en-IN" dirty="0"/>
          </a:p>
          <a:p>
            <a:r>
              <a:rPr lang="en-IN" dirty="0"/>
              <a:t>• Send to appropriate view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800" y="908720"/>
            <a:ext cx="3849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Spring MVC Front Controller</a:t>
            </a:r>
          </a:p>
        </p:txBody>
      </p:sp>
    </p:spTree>
    <p:extLst>
      <p:ext uri="{BB962C8B-B14F-4D97-AF65-F5344CB8AC3E}">
        <p14:creationId xmlns:p14="http://schemas.microsoft.com/office/powerpoint/2010/main" val="20095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4572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500" dirty="0" smtClean="0"/>
              <a:t>Model</a:t>
            </a:r>
            <a:br>
              <a:rPr lang="en-IN" sz="2500" dirty="0" smtClean="0"/>
            </a:br>
            <a:endParaRPr lang="en-IN" sz="2500" dirty="0"/>
          </a:p>
          <a:p>
            <a:r>
              <a:rPr lang="en-IN" dirty="0"/>
              <a:t>• Model: contains your </a:t>
            </a:r>
            <a:r>
              <a:rPr lang="en-IN" dirty="0" smtClean="0"/>
              <a:t>data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• Store/retrieve data via backend systems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• </a:t>
            </a:r>
            <a:r>
              <a:rPr lang="en-IN" dirty="0"/>
              <a:t>database, web service, etc…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• </a:t>
            </a:r>
            <a:r>
              <a:rPr lang="en-IN" dirty="0"/>
              <a:t>Use a Spring bean if you </a:t>
            </a:r>
            <a:r>
              <a:rPr lang="en-IN" dirty="0" smtClean="0"/>
              <a:t>like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• </a:t>
            </a:r>
            <a:r>
              <a:rPr lang="en-IN" dirty="0"/>
              <a:t>Place your data in the model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• </a:t>
            </a:r>
            <a:r>
              <a:rPr lang="en-IN" dirty="0"/>
              <a:t>Data can be any Java object/collection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55976" y="3645024"/>
            <a:ext cx="410445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/>
              <a:t>View Template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Spring MVC is ﬂexible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• </a:t>
            </a:r>
            <a:r>
              <a:rPr lang="en-IN" dirty="0"/>
              <a:t>Supports many view </a:t>
            </a:r>
            <a:r>
              <a:rPr lang="en-IN" dirty="0" smtClean="0"/>
              <a:t>templates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• Most common is JSP </a:t>
            </a:r>
            <a:r>
              <a:rPr lang="en-IN" dirty="0" smtClean="0"/>
              <a:t>+ </a:t>
            </a:r>
            <a:r>
              <a:rPr lang="en-IN" dirty="0" err="1" smtClean="0"/>
              <a:t>Thymeleaf</a:t>
            </a:r>
            <a:r>
              <a:rPr lang="en-IN" dirty="0" smtClean="0"/>
              <a:t> + Velocity + </a:t>
            </a:r>
            <a:r>
              <a:rPr lang="en-IN" dirty="0" err="1" smtClean="0"/>
              <a:t>Freemaker</a:t>
            </a:r>
            <a:endParaRPr lang="en-IN" dirty="0"/>
          </a:p>
          <a:p>
            <a:r>
              <a:rPr lang="en-IN" dirty="0"/>
              <a:t>• Developer creates a page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• </a:t>
            </a:r>
            <a:r>
              <a:rPr lang="en-IN" dirty="0"/>
              <a:t>Displays data</a:t>
            </a:r>
          </a:p>
        </p:txBody>
      </p:sp>
    </p:spTree>
    <p:extLst>
      <p:ext uri="{BB962C8B-B14F-4D97-AF65-F5344CB8AC3E}">
        <p14:creationId xmlns:p14="http://schemas.microsoft.com/office/powerpoint/2010/main" val="26877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40" y="1210268"/>
            <a:ext cx="7433240" cy="473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301298"/>
            <a:ext cx="705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/>
              <a:t>Spring MVC – </a:t>
            </a:r>
            <a:r>
              <a:rPr lang="en-IN" sz="2500" b="1" dirty="0" smtClean="0"/>
              <a:t>M</a:t>
            </a:r>
            <a:r>
              <a:rPr lang="en-IN" sz="2500" dirty="0" smtClean="0"/>
              <a:t>odal </a:t>
            </a:r>
            <a:r>
              <a:rPr lang="en-IN" sz="2500" b="1" dirty="0" smtClean="0"/>
              <a:t>V</a:t>
            </a:r>
            <a:r>
              <a:rPr lang="en-IN" sz="2500" dirty="0" smtClean="0"/>
              <a:t>iew </a:t>
            </a:r>
            <a:r>
              <a:rPr lang="en-IN" sz="2500" b="1" dirty="0" smtClean="0"/>
              <a:t>C</a:t>
            </a:r>
            <a:r>
              <a:rPr lang="en-IN" sz="2500" dirty="0" smtClean="0"/>
              <a:t>ontroller</a:t>
            </a:r>
            <a:endParaRPr lang="en-IN" sz="25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21372"/>
            <a:ext cx="1586236" cy="131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25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988840"/>
            <a:ext cx="80648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/>
              <a:t>Spring MVC </a:t>
            </a:r>
            <a:r>
              <a:rPr lang="en-IN" sz="2500" dirty="0" smtClean="0"/>
              <a:t>Benefits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• The Spring way of building web app UIs in Java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Leverage a set of reusable UI components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Help manage application state for web requests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Process form data: validation, conversion </a:t>
            </a:r>
            <a:r>
              <a:rPr lang="en-IN" dirty="0" err="1"/>
              <a:t>etc</a:t>
            </a: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Flexible conﬁguration for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51070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7858" y="1340768"/>
            <a:ext cx="41653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Spring MVC Behind the Scenes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9632" y="2492896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Components of a Spring MVC </a:t>
            </a:r>
            <a:r>
              <a:rPr lang="en-IN" dirty="0" smtClean="0"/>
              <a:t>Application</a:t>
            </a:r>
          </a:p>
          <a:p>
            <a:endParaRPr lang="en-IN" dirty="0"/>
          </a:p>
          <a:p>
            <a:r>
              <a:rPr lang="en-IN" dirty="0"/>
              <a:t>• A set of web pages to layout UI </a:t>
            </a:r>
            <a:r>
              <a:rPr lang="en-IN" dirty="0" smtClean="0"/>
              <a:t>components</a:t>
            </a:r>
            <a:endParaRPr lang="en-IN" dirty="0"/>
          </a:p>
          <a:p>
            <a:r>
              <a:rPr lang="en-IN" dirty="0"/>
              <a:t>• A collection of Spring beans (controllers, services, etc</a:t>
            </a:r>
            <a:r>
              <a:rPr lang="en-IN" dirty="0" smtClean="0"/>
              <a:t>…)</a:t>
            </a:r>
            <a:endParaRPr lang="en-IN" dirty="0"/>
          </a:p>
          <a:p>
            <a:r>
              <a:rPr lang="en-IN" dirty="0"/>
              <a:t>• Spring conﬁguration (XML, Annotations or Java)</a:t>
            </a:r>
          </a:p>
        </p:txBody>
      </p:sp>
    </p:spTree>
    <p:extLst>
      <p:ext uri="{BB962C8B-B14F-4D97-AF65-F5344CB8AC3E}">
        <p14:creationId xmlns:p14="http://schemas.microsoft.com/office/powerpoint/2010/main" val="351070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980728"/>
            <a:ext cx="37575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Development  Environment</a:t>
            </a:r>
            <a:endParaRPr lang="en-IN" sz="2500" dirty="0"/>
          </a:p>
        </p:txBody>
      </p:sp>
      <p:sp>
        <p:nvSpPr>
          <p:cNvPr id="3" name="Rectangle 2"/>
          <p:cNvSpPr/>
          <p:nvPr/>
        </p:nvSpPr>
        <p:spPr>
          <a:xfrm>
            <a:off x="2411760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Apache Tomcat Eclipse (Java EE version) Connected Eclipse to Tomcat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4236" y="3244334"/>
            <a:ext cx="2395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Additional Things To Do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0231" y="3778371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Download latest Spring JAR ﬁles from Spring website</a:t>
            </a:r>
          </a:p>
        </p:txBody>
      </p:sp>
    </p:spTree>
    <p:extLst>
      <p:ext uri="{BB962C8B-B14F-4D97-AF65-F5344CB8AC3E}">
        <p14:creationId xmlns:p14="http://schemas.microsoft.com/office/powerpoint/2010/main" val="351070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453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</dc:creator>
  <cp:lastModifiedBy>selvaraj</cp:lastModifiedBy>
  <cp:revision>20</cp:revision>
  <dcterms:created xsi:type="dcterms:W3CDTF">2019-07-26T04:47:23Z</dcterms:created>
  <dcterms:modified xsi:type="dcterms:W3CDTF">2019-08-05T12:17:20Z</dcterms:modified>
</cp:coreProperties>
</file>