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57" r:id="rId4"/>
    <p:sldId id="259" r:id="rId5"/>
    <p:sldId id="260" r:id="rId6"/>
    <p:sldId id="265" r:id="rId7"/>
    <p:sldId id="264" r:id="rId8"/>
    <p:sldId id="261"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1" d="100"/>
          <a:sy n="81"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747135824"/>
              </p:ext>
            </p:extLst>
          </p:nvPr>
        </p:nvGraphicFramePr>
        <p:xfrm>
          <a:off x="2251364" y="317458"/>
          <a:ext cx="7162800" cy="1600200"/>
        </p:xfrm>
        <a:graphic>
          <a:graphicData uri="http://schemas.openxmlformats.org/drawingml/2006/table">
            <a:tbl>
              <a:tblPr>
                <a:tableStyleId>{2D5ABB26-0587-4C30-8999-92F81FD0307C}</a:tableStyleId>
              </a:tblPr>
              <a:tblGrid>
                <a:gridCol w="7162800"/>
              </a:tblGrid>
              <a:tr h="533400">
                <a:tc>
                  <a:txBody>
                    <a:bodyPr/>
                    <a:lstStyle/>
                    <a:p>
                      <a:pPr algn="ctr" rtl="0" fontAlgn="b"/>
                      <a:r>
                        <a:rPr lang="en-US" sz="2000" b="1" i="0" dirty="0">
                          <a:solidFill>
                            <a:srgbClr val="003D5B"/>
                          </a:solidFill>
                          <a:latin typeface="Avenir Next Heavy" panose="020B0503020202020204" pitchFamily="34" charset="0"/>
                        </a:rPr>
                        <a:t>CMR COLLEGE OF ENGINEERING &amp; TECHNOLOGY</a:t>
                      </a:r>
                    </a:p>
                  </a:txBody>
                  <a:tcPr marL="9199" marR="9199" marT="6133" marB="6133" anchor="b"/>
                </a:tc>
              </a:tr>
              <a:tr h="533400">
                <a:tc>
                  <a:txBody>
                    <a:bodyPr/>
                    <a:lstStyle/>
                    <a:p>
                      <a:pPr algn="ctr" rtl="0" fontAlgn="b"/>
                      <a:r>
                        <a:rPr lang="en-US" sz="2000" b="1" i="0" err="1">
                          <a:solidFill>
                            <a:srgbClr val="003D5B"/>
                          </a:solidFill>
                          <a:latin typeface="Avenir Next Heavy" panose="020B0503020202020204" pitchFamily="34" charset="0"/>
                        </a:rPr>
                        <a:t>Kandlakoya</a:t>
                      </a:r>
                      <a:r>
                        <a:rPr lang="en-US" sz="2000" b="1" i="0">
                          <a:solidFill>
                            <a:srgbClr val="003D5B"/>
                          </a:solidFill>
                          <a:latin typeface="Avenir Next Heavy" panose="020B0503020202020204" pitchFamily="34" charset="0"/>
                        </a:rPr>
                        <a:t>, Medchal, Hyderabad - 501401</a:t>
                      </a:r>
                    </a:p>
                  </a:txBody>
                  <a:tcPr marL="9199" marR="9199" marT="6133" marB="6133" anchor="b"/>
                </a:tc>
              </a:tr>
              <a:tr h="533400">
                <a:tc>
                  <a:txBody>
                    <a:bodyPr/>
                    <a:lstStyle/>
                    <a:p>
                      <a:pPr algn="ctr" rtl="0" fontAlgn="b"/>
                      <a:r>
                        <a:rPr lang="en-US" sz="2000" b="1" i="0" dirty="0">
                          <a:solidFill>
                            <a:srgbClr val="003D5B"/>
                          </a:solidFill>
                          <a:latin typeface="Avenir Next Heavy" panose="020B0503020202020204" pitchFamily="34" charset="0"/>
                        </a:rPr>
                        <a:t>Department of Computer Science and Engineering-</a:t>
                      </a:r>
                      <a:r>
                        <a:rPr lang="en-US" sz="2000" b="1" i="0" baseline="0" dirty="0">
                          <a:solidFill>
                            <a:srgbClr val="003D5B"/>
                          </a:solidFill>
                          <a:latin typeface="Avenir Next Heavy" panose="020B0503020202020204" pitchFamily="34" charset="0"/>
                        </a:rPr>
                        <a:t> Cyber Security</a:t>
                      </a:r>
                      <a:endParaRPr lang="en-US" sz="2000" b="1" i="0" dirty="0">
                        <a:solidFill>
                          <a:srgbClr val="003D5B"/>
                        </a:solidFill>
                        <a:latin typeface="Avenir Next Heavy" panose="020B0503020202020204" pitchFamily="34" charset="0"/>
                      </a:endParaRPr>
                    </a:p>
                  </a:txBody>
                  <a:tcPr marL="9199" marR="9199" marT="6133" marB="6133" anchor="b"/>
                </a:tc>
              </a:tr>
            </a:tbl>
          </a:graphicData>
        </a:graphic>
      </p:graphicFrame>
      <p:sp>
        <p:nvSpPr>
          <p:cNvPr id="7" name="Rectangle 6"/>
          <p:cNvSpPr/>
          <p:nvPr/>
        </p:nvSpPr>
        <p:spPr>
          <a:xfrm>
            <a:off x="1543791" y="2801906"/>
            <a:ext cx="6923314" cy="923330"/>
          </a:xfrm>
          <a:prstGeom prst="rect">
            <a:avLst/>
          </a:prstGeom>
        </p:spPr>
        <p:txBody>
          <a:bodyPr wrap="square">
            <a:spAutoFit/>
          </a:bodyPr>
          <a:lstStyle/>
          <a:p>
            <a:pPr algn="r"/>
            <a:r>
              <a:rPr lang="en-US" sz="3600" b="1" dirty="0" smtClean="0">
                <a:ln w="1905"/>
                <a:solidFill>
                  <a:srgbClr val="F78122"/>
                </a:solidFill>
                <a:effectLst>
                  <a:innerShdw blurRad="69850" dist="43180" dir="5400000">
                    <a:srgbClr val="000000">
                      <a:alpha val="65000"/>
                    </a:srgbClr>
                  </a:innerShdw>
                </a:effectLst>
                <a:latin typeface="ADLaM Display" panose="02010000000000000000" pitchFamily="2" charset="77"/>
                <a:ea typeface="ADLaM Display" panose="02010000000000000000" pitchFamily="2" charset="77"/>
                <a:cs typeface="ADLaM Display" panose="02010000000000000000" pitchFamily="2" charset="77"/>
              </a:rPr>
              <a:t>Mini Project PRC-1  </a:t>
            </a:r>
            <a:endParaRPr lang="en-US" sz="3600" b="1" dirty="0">
              <a:ln w="1905"/>
              <a:solidFill>
                <a:srgbClr val="F78122"/>
              </a:solidFill>
              <a:effectLst>
                <a:innerShdw blurRad="69850" dist="43180" dir="5400000">
                  <a:srgbClr val="000000">
                    <a:alpha val="65000"/>
                  </a:srgbClr>
                </a:innerShdw>
              </a:effectLst>
              <a:latin typeface="ADLaM Display" panose="02010000000000000000" pitchFamily="2" charset="77"/>
              <a:ea typeface="ADLaM Display" panose="02010000000000000000" pitchFamily="2" charset="77"/>
              <a:cs typeface="ADLaM Display" panose="02010000000000000000" pitchFamily="2" charset="77"/>
            </a:endParaRPr>
          </a:p>
          <a:p>
            <a:pPr algn="r"/>
            <a:r>
              <a:rPr lang="en-US" b="1" dirty="0" smtClean="0">
                <a:ln w="1905"/>
                <a:solidFill>
                  <a:srgbClr val="F78122"/>
                </a:solidFill>
                <a:effectLst>
                  <a:innerShdw blurRad="69850" dist="43180" dir="5400000">
                    <a:srgbClr val="000000">
                      <a:alpha val="65000"/>
                    </a:srgbClr>
                  </a:innerShdw>
                </a:effectLst>
                <a:latin typeface="ADLaM Display" panose="02010000000000000000" pitchFamily="2" charset="77"/>
                <a:ea typeface="ADLaM Display" panose="02010000000000000000" pitchFamily="2" charset="77"/>
                <a:cs typeface="ADLaM Display" panose="02010000000000000000" pitchFamily="2" charset="77"/>
              </a:rPr>
              <a:t> </a:t>
            </a:r>
            <a:endParaRPr lang="en-US" b="1" dirty="0">
              <a:ln w="1905"/>
              <a:solidFill>
                <a:srgbClr val="F78122"/>
              </a:solidFill>
              <a:effectLst>
                <a:innerShdw blurRad="69850" dist="43180" dir="5400000">
                  <a:srgbClr val="000000">
                    <a:alpha val="65000"/>
                  </a:srgbClr>
                </a:innerShdw>
              </a:effectLst>
              <a:latin typeface="ADLaM Display" panose="02010000000000000000" pitchFamily="2" charset="77"/>
              <a:ea typeface="ADLaM Display" panose="02010000000000000000" pitchFamily="2" charset="77"/>
              <a:cs typeface="ADLaM Display" panose="02010000000000000000" pitchFamily="2" charset="77"/>
            </a:endParaRPr>
          </a:p>
        </p:txBody>
      </p:sp>
      <p:pic>
        <p:nvPicPr>
          <p:cNvPr id="8" name="Picture 4" descr="CMR College of Pharmacy updated... - CMR College of Pharmacy"/>
          <p:cNvPicPr>
            <a:picLocks noChangeAspect="1" noChangeArrowheads="1"/>
          </p:cNvPicPr>
          <p:nvPr/>
        </p:nvPicPr>
        <p:blipFill>
          <a:blip r:embed="rId2"/>
          <a:srcRect/>
          <a:stretch>
            <a:fillRect/>
          </a:stretch>
        </p:blipFill>
        <p:spPr bwMode="auto">
          <a:xfrm>
            <a:off x="8681852" y="3725236"/>
            <a:ext cx="3200400" cy="2823882"/>
          </a:xfrm>
          <a:prstGeom prst="rect">
            <a:avLst/>
          </a:prstGeom>
          <a:noFill/>
        </p:spPr>
      </p:pic>
    </p:spTree>
    <p:extLst>
      <p:ext uri="{BB962C8B-B14F-4D97-AF65-F5344CB8AC3E}">
        <p14:creationId xmlns:p14="http://schemas.microsoft.com/office/powerpoint/2010/main" val="4066715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03" y="2639002"/>
            <a:ext cx="10515600" cy="1325563"/>
          </a:xfrm>
        </p:spPr>
        <p:txBody>
          <a:bodyPr/>
          <a:lstStyle/>
          <a:p>
            <a:pPr algn="l"/>
            <a:r>
              <a:rPr lang="en-US" dirty="0"/>
              <a:t>                              </a:t>
            </a:r>
            <a:r>
              <a:rPr lang="en-US" sz="6600" dirty="0"/>
              <a:t>THANK </a:t>
            </a:r>
            <a:r>
              <a:rPr lang="en-US" sz="6600" dirty="0" smtClean="0"/>
              <a:t>YOU..!</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350" y="2779395"/>
            <a:ext cx="9419590" cy="585470"/>
          </a:xfrm>
        </p:spPr>
        <p:txBody>
          <a:bodyPr>
            <a:normAutofit fontScale="90000"/>
          </a:bodyPr>
          <a:lstStyle/>
          <a:p>
            <a:r>
              <a:rPr lang="en-US" sz="3200" b="1" dirty="0"/>
              <a:t>INTRUSION DETECTION USING SURICATA AND MAC TRACKING</a:t>
            </a:r>
          </a:p>
        </p:txBody>
      </p:sp>
      <p:sp>
        <p:nvSpPr>
          <p:cNvPr id="5" name="Text Box 4"/>
          <p:cNvSpPr txBox="1"/>
          <p:nvPr/>
        </p:nvSpPr>
        <p:spPr>
          <a:xfrm>
            <a:off x="7541895" y="4423410"/>
            <a:ext cx="4064000" cy="1877060"/>
          </a:xfrm>
          <a:prstGeom prst="rect">
            <a:avLst/>
          </a:prstGeom>
          <a:noFill/>
        </p:spPr>
        <p:txBody>
          <a:bodyPr wrap="square" rtlCol="0">
            <a:noAutofit/>
          </a:bodyPr>
          <a:lstStyle/>
          <a:p>
            <a:endParaRPr lang="en-US"/>
          </a:p>
        </p:txBody>
      </p:sp>
      <p:sp>
        <p:nvSpPr>
          <p:cNvPr id="6" name="Text Box 5"/>
          <p:cNvSpPr txBox="1"/>
          <p:nvPr/>
        </p:nvSpPr>
        <p:spPr>
          <a:xfrm>
            <a:off x="7541895" y="5236845"/>
            <a:ext cx="4064000" cy="1063625"/>
          </a:xfrm>
          <a:prstGeom prst="rect">
            <a:avLst/>
          </a:prstGeom>
          <a:noFill/>
        </p:spPr>
        <p:txBody>
          <a:bodyPr wrap="square" rtlCol="0">
            <a:noAutofit/>
          </a:bodyPr>
          <a:lstStyle/>
          <a:p>
            <a:r>
              <a:rPr lang="en-US" dirty="0" err="1">
                <a:latin typeface="Times New Roman" panose="02020603050405020304" pitchFamily="18" charset="0"/>
                <a:cs typeface="Times New Roman" panose="02020603050405020304" pitchFamily="18" charset="0"/>
              </a:rPr>
              <a:t>Sabhavath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Sadhana</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22H51A6244</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Vancha</a:t>
            </a:r>
            <a:r>
              <a:rPr lang="en-US" dirty="0">
                <a:latin typeface="Times New Roman" panose="02020603050405020304" pitchFamily="18" charset="0"/>
                <a:cs typeface="Times New Roman" panose="02020603050405020304" pitchFamily="18" charset="0"/>
              </a:rPr>
              <a:t> Pranav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- 22H51A6259</a:t>
            </a:r>
          </a:p>
          <a:p>
            <a:r>
              <a:rPr lang="en-US" dirty="0">
                <a:latin typeface="Times New Roman" panose="02020603050405020304" pitchFamily="18" charset="0"/>
                <a:cs typeface="Times New Roman" panose="02020603050405020304" pitchFamily="18" charset="0"/>
              </a:rPr>
              <a:t>K. Vishnu </a:t>
            </a:r>
            <a:r>
              <a:rPr lang="en-US" dirty="0" err="1">
                <a:latin typeface="Times New Roman" panose="02020603050405020304" pitchFamily="18" charset="0"/>
                <a:cs typeface="Times New Roman" panose="02020603050405020304" pitchFamily="18" charset="0"/>
              </a:rPr>
              <a:t>Vardhan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- 23H55A6204</a:t>
            </a:r>
          </a:p>
        </p:txBody>
      </p:sp>
      <p:pic>
        <p:nvPicPr>
          <p:cNvPr id="7" name="Picture 6"/>
          <p:cNvPicPr>
            <a:picLocks noChangeAspect="1"/>
          </p:cNvPicPr>
          <p:nvPr/>
        </p:nvPicPr>
        <p:blipFill>
          <a:blip r:embed="rId2"/>
          <a:stretch>
            <a:fillRect/>
          </a:stretch>
        </p:blipFill>
        <p:spPr>
          <a:xfrm>
            <a:off x="1138555" y="360680"/>
            <a:ext cx="9694545" cy="1924050"/>
          </a:xfrm>
          <a:prstGeom prst="rect">
            <a:avLst/>
          </a:prstGeom>
        </p:spPr>
      </p:pic>
      <p:sp>
        <p:nvSpPr>
          <p:cNvPr id="4" name="TextBox 3"/>
          <p:cNvSpPr txBox="1"/>
          <p:nvPr/>
        </p:nvSpPr>
        <p:spPr>
          <a:xfrm>
            <a:off x="1276350" y="4792365"/>
            <a:ext cx="5088824" cy="1231106"/>
          </a:xfrm>
          <a:prstGeom prst="rect">
            <a:avLst/>
          </a:prstGeom>
          <a:noFill/>
        </p:spPr>
        <p:txBody>
          <a:bodyPr wrap="square" rtlCol="0">
            <a:spAutoFit/>
          </a:bodyPr>
          <a:lstStyle/>
          <a:p>
            <a:r>
              <a:rPr lang="en-US" sz="2000" dirty="0" smtClean="0">
                <a:solidFill>
                  <a:srgbClr val="FF0000"/>
                </a:solidFill>
                <a:latin typeface="Times New Roman" panose="02020603050405020304" pitchFamily="18" charset="0"/>
                <a:cs typeface="Times New Roman" panose="02020603050405020304" pitchFamily="18" charset="0"/>
              </a:rPr>
              <a:t>Under the esteem guidance of</a:t>
            </a:r>
            <a:endParaRPr lang="en-US" dirty="0" smtClean="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p>
          <a:p>
            <a:r>
              <a:rPr lang="en-US" b="1" dirty="0" smtClean="0">
                <a:latin typeface="Times New Roman" panose="02020603050405020304" pitchFamily="18" charset="0"/>
                <a:cs typeface="Times New Roman" panose="02020603050405020304" pitchFamily="18" charset="0"/>
              </a:rPr>
              <a:t>Dr. R. </a:t>
            </a:r>
            <a:r>
              <a:rPr lang="en-US" b="1" dirty="0" err="1" smtClean="0">
                <a:latin typeface="Times New Roman" panose="02020603050405020304" pitchFamily="18" charset="0"/>
                <a:cs typeface="Times New Roman" panose="02020603050405020304" pitchFamily="18" charset="0"/>
              </a:rPr>
              <a:t>Venkateswara</a:t>
            </a:r>
            <a:r>
              <a:rPr lang="en-US" b="1" dirty="0" smtClean="0">
                <a:latin typeface="Times New Roman" panose="02020603050405020304" pitchFamily="18" charset="0"/>
                <a:cs typeface="Times New Roman" panose="02020603050405020304" pitchFamily="18" charset="0"/>
              </a:rPr>
              <a:t> Reddy  HOD </a:t>
            </a:r>
          </a:p>
          <a:p>
            <a:r>
              <a:rPr lang="en-US" b="1" dirty="0" smtClean="0">
                <a:latin typeface="Times New Roman" panose="02020603050405020304" pitchFamily="18" charset="0"/>
                <a:cs typeface="Times New Roman" panose="02020603050405020304" pitchFamily="18" charset="0"/>
              </a:rPr>
              <a:t>Dept. of CSC</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2275"/>
            <a:ext cx="10515600" cy="766445"/>
          </a:xfrm>
        </p:spPr>
        <p:txBody>
          <a:bodyPr/>
          <a:lstStyle/>
          <a:p>
            <a:r>
              <a:rPr lang="en-US" sz="2400">
                <a:latin typeface="Times New Roman" panose="02020603050405020304" charset="0"/>
                <a:cs typeface="Times New Roman" panose="02020603050405020304" charset="0"/>
              </a:rPr>
              <a:t>ABSTRACT :</a:t>
            </a:r>
          </a:p>
        </p:txBody>
      </p:sp>
      <p:sp>
        <p:nvSpPr>
          <p:cNvPr id="4" name="Text Box 3"/>
          <p:cNvSpPr txBox="1"/>
          <p:nvPr/>
        </p:nvSpPr>
        <p:spPr>
          <a:xfrm>
            <a:off x="923925" y="1331150"/>
            <a:ext cx="10616565" cy="4523740"/>
          </a:xfrm>
          <a:prstGeom prst="rect">
            <a:avLst/>
          </a:prstGeom>
          <a:noFill/>
        </p:spPr>
        <p:txBody>
          <a:bodyPr wrap="square" rtlCol="0">
            <a:noAutofit/>
          </a:bodyPr>
          <a:lstStyle/>
          <a:p>
            <a:pPr algn="just"/>
            <a:r>
              <a:rPr lang="en-US" altLang="en-US" sz="1600">
                <a:latin typeface="Times New Roman" panose="02020603050405020304" charset="0"/>
                <a:cs typeface="Times New Roman" panose="02020603050405020304" charset="0"/>
              </a:rPr>
              <a:t>Traditional cybersecurity systems predominantly rely on IP-based detection to identify and block threats, which attackers can easily bypass using tools like VPNs, proxies, and dynamic IP addresses. </a:t>
            </a: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This project introduces an advanced multi-layered threat detection system that enhances security by integrating Suricata with MAC address tracking, behavior-based anomaly detection, and machine learning-driven analysis. By monitoring network traffic at both the IP and MAC address levels, the system ensures that even if attackers change their IP addresses, they cannot re-enter the network. Suricata’s robust intrusion detection capabilities, combined with real-time threat intelligence and automated blocking mechanisms, enable proactive defense against evolving cyber threats. </a:t>
            </a: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system employs behavior analysis to identify anomalies in user and network activity, leveraging machine learning algorithms to continuously adapt to emerging attack patterns. </a:t>
            </a:r>
          </a:p>
          <a:p>
            <a:pPr algn="just"/>
            <a:r>
              <a:rPr lang="en-US" altLang="en-US" sz="1600">
                <a:latin typeface="Times New Roman" panose="02020603050405020304" charset="0"/>
                <a:cs typeface="Times New Roman" panose="02020603050405020304" charset="0"/>
              </a:rPr>
              <a:t>This intelligent, adaptive approach provides enhanced security, offering a dynamic defense against modern cyberattacks</a:t>
            </a:r>
          </a:p>
        </p:txBody>
      </p:sp>
      <p:cxnSp>
        <p:nvCxnSpPr>
          <p:cNvPr id="5" name="Straight Connector 4"/>
          <p:cNvCxnSpPr/>
          <p:nvPr/>
        </p:nvCxnSpPr>
        <p:spPr>
          <a:xfrm flipV="1">
            <a:off x="641268" y="1009403"/>
            <a:ext cx="10712532" cy="593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6100"/>
            <a:ext cx="10515600" cy="547370"/>
          </a:xfrm>
        </p:spPr>
        <p:txBody>
          <a:bodyPr/>
          <a:lstStyle/>
          <a:p>
            <a:r>
              <a:rPr lang="en-US" sz="2400">
                <a:latin typeface="Times New Roman" panose="02020603050405020304" charset="0"/>
                <a:cs typeface="Times New Roman" panose="02020603050405020304" charset="0"/>
              </a:rPr>
              <a:t>INTRODUCTION :</a:t>
            </a:r>
          </a:p>
        </p:txBody>
      </p:sp>
      <p:sp>
        <p:nvSpPr>
          <p:cNvPr id="3" name="Content Placeholder 2"/>
          <p:cNvSpPr>
            <a:spLocks noGrp="1"/>
          </p:cNvSpPr>
          <p:nvPr>
            <p:ph idx="1"/>
          </p:nvPr>
        </p:nvSpPr>
        <p:spPr>
          <a:xfrm>
            <a:off x="838200" y="1252855"/>
            <a:ext cx="10515600" cy="4351338"/>
          </a:xfrm>
        </p:spPr>
        <p:txBody>
          <a:bodyPr>
            <a:normAutofit/>
          </a:bodyPr>
          <a:lstStyle/>
          <a:p>
            <a:pPr algn="just"/>
            <a:r>
              <a:rPr lang="en-US" altLang="en-US" sz="1600">
                <a:latin typeface="Times New Roman" panose="02020603050405020304" charset="0"/>
                <a:cs typeface="Times New Roman" panose="02020603050405020304" charset="0"/>
              </a:rPr>
              <a:t>Cyber threats are evolving at an unprecedented rate, and traditional security measures often fail to provide comprehensive protection.</a:t>
            </a: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Attackers have become more sophisticated, leveraging VPNs, proxies, and MAC address spoofing to bypass conventional security mechanisms.</a:t>
            </a: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Relying solely on signature-based detection systems like firewalls and intrusion detection systems (IDS) is no longer sufficient.</a:t>
            </a: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need for behavioral analysis and real-time anomaly detection has become critical to detect and mitigate emerging cyber threats.</a:t>
            </a:r>
          </a:p>
        </p:txBody>
      </p:sp>
      <p:cxnSp>
        <p:nvCxnSpPr>
          <p:cNvPr id="4" name="Straight Connector 3"/>
          <p:cNvCxnSpPr/>
          <p:nvPr/>
        </p:nvCxnSpPr>
        <p:spPr>
          <a:xfrm flipV="1">
            <a:off x="641268" y="1009403"/>
            <a:ext cx="10712532" cy="593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1570"/>
            <a:ext cx="10515600" cy="5631815"/>
          </a:xfrm>
        </p:spPr>
        <p:txBody>
          <a:bodyPr>
            <a:noAutofit/>
          </a:bodyPr>
          <a:lstStyle/>
          <a:p>
            <a:r>
              <a:rPr lang="en-US" altLang="en-US" sz="1600">
                <a:latin typeface="Times New Roman" panose="02020603050405020304" charset="0"/>
                <a:cs typeface="Times New Roman" panose="02020603050405020304" charset="0"/>
              </a:rPr>
              <a:t>Our approach integrates network monitoring with machine learning-based anomaly detection to provide a proactive security solution.</a:t>
            </a: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Zeek is used to capture live network traffic and extract meaningful features that can be analyzed for suspicious patterns.</a:t>
            </a: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Isolation Forest, an unsupervised anomaly detection technique, is utilized to detect deviations in normal network behavior.Support Vector Machine (SVM) is employed to refine these detections, improving adaptability and reducing false positives.</a:t>
            </a: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Suricata, a rule-based IDS, complements our machine learning models by providing additional threat intelligence.</a:t>
            </a:r>
          </a:p>
          <a:p>
            <a:pPr marL="0" indent="0">
              <a:buNone/>
            </a:pP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The combination of these tools ensures a comprehensive and adaptive security framework that enhances traditional cybersecurity defenses.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555625"/>
            <a:ext cx="10515600" cy="487680"/>
          </a:xfrm>
        </p:spPr>
        <p:txBody>
          <a:bodyPr/>
          <a:lstStyle/>
          <a:p>
            <a:r>
              <a:rPr lang="en-US" sz="2400">
                <a:latin typeface="Times New Roman" panose="02020603050405020304" charset="0"/>
                <a:cs typeface="Times New Roman" panose="02020603050405020304" charset="0"/>
              </a:rPr>
              <a:t>LITERATURE SURVEY :</a:t>
            </a:r>
          </a:p>
        </p:txBody>
      </p:sp>
      <p:sp>
        <p:nvSpPr>
          <p:cNvPr id="3" name="Content Placeholder 2"/>
          <p:cNvSpPr>
            <a:spLocks noGrp="1"/>
          </p:cNvSpPr>
          <p:nvPr>
            <p:ph idx="1"/>
          </p:nvPr>
        </p:nvSpPr>
        <p:spPr>
          <a:xfrm>
            <a:off x="695325" y="1177925"/>
            <a:ext cx="10515600" cy="4712970"/>
          </a:xfrm>
        </p:spPr>
        <p:txBody>
          <a:bodyPr/>
          <a:lstStyle/>
          <a:p>
            <a:pPr algn="just"/>
            <a:r>
              <a:rPr lang="en-US" altLang="en-US" sz="1600" b="1">
                <a:latin typeface="Times New Roman" panose="02020603050405020304" charset="0"/>
                <a:cs typeface="Times New Roman" panose="02020603050405020304" charset="0"/>
              </a:rPr>
              <a:t>Deep Isolation Forest (2023):</a:t>
            </a:r>
          </a:p>
          <a:p>
            <a:pPr marL="0" indent="0" algn="just">
              <a:buNone/>
            </a:pPr>
            <a:r>
              <a:rPr lang="en-US" altLang="en-US" sz="1600" b="1">
                <a:latin typeface="Times New Roman" panose="02020603050405020304" charset="0"/>
                <a:cs typeface="Times New Roman" panose="02020603050405020304" charset="0"/>
              </a:rPr>
              <a:t>    Authors:</a:t>
            </a:r>
            <a:r>
              <a:rPr lang="en-US" altLang="en-US" sz="1600">
                <a:latin typeface="Times New Roman" panose="02020603050405020304" charset="0"/>
                <a:cs typeface="Times New Roman" panose="02020603050405020304" charset="0"/>
              </a:rPr>
              <a:t> Hongzuo Xu.</a:t>
            </a:r>
          </a:p>
          <a:p>
            <a:pPr marL="0" indent="0" algn="just">
              <a:buNone/>
            </a:pPr>
            <a:r>
              <a:rPr lang="en-US" altLang="en-US" sz="1600" b="1">
                <a:latin typeface="Times New Roman" panose="02020603050405020304" charset="0"/>
                <a:cs typeface="Times New Roman" panose="02020603050405020304" charset="0"/>
              </a:rPr>
              <a:t>    Overview: </a:t>
            </a:r>
            <a:r>
              <a:rPr lang="en-US" altLang="en-US" sz="1600">
                <a:latin typeface="Times New Roman" panose="02020603050405020304" charset="0"/>
                <a:cs typeface="Times New Roman" panose="02020603050405020304" charset="0"/>
              </a:rPr>
              <a:t>This study introduces the Deep Isolation Forest, which integrates neural networks to create diverse data             representations. This approach enables non-linear partitioning of data, enhancing the detection of complex anomalies. The     method demonstrates significant improvements over traditional isolation-based techniques across various datasets.</a:t>
            </a:r>
          </a:p>
          <a:p>
            <a:pPr algn="just"/>
            <a:r>
              <a:rPr lang="en-US" altLang="en-US" sz="1600" b="1">
                <a:latin typeface="Times New Roman" panose="02020603050405020304" charset="0"/>
                <a:cs typeface="Times New Roman" panose="02020603050405020304" charset="0"/>
              </a:rPr>
              <a:t>Hybrid Intrusion Detection Using Autoencoders (2023):</a:t>
            </a:r>
          </a:p>
          <a:p>
            <a:pPr marL="0" indent="0" algn="just">
              <a:buNone/>
            </a:pPr>
            <a:r>
              <a:rPr lang="en-US" altLang="en-US" sz="1600" b="1">
                <a:latin typeface="Times New Roman" panose="02020603050405020304" charset="0"/>
                <a:cs typeface="Times New Roman" panose="02020603050405020304" charset="0"/>
              </a:rPr>
              <a:t>     Authors:</a:t>
            </a:r>
            <a:r>
              <a:rPr lang="en-US" altLang="en-US" sz="1600">
                <a:latin typeface="Times New Roman" panose="02020603050405020304" charset="0"/>
                <a:cs typeface="Times New Roman" panose="02020603050405020304" charset="0"/>
              </a:rPr>
              <a:t> Kanak Giri.</a:t>
            </a:r>
          </a:p>
          <a:p>
            <a:pPr marL="0" indent="0" algn="just">
              <a:buNone/>
            </a:pPr>
            <a:r>
              <a:rPr lang="en-US" altLang="en-US" sz="1600" b="1">
                <a:latin typeface="Times New Roman" panose="02020603050405020304" charset="0"/>
                <a:cs typeface="Times New Roman" panose="02020603050405020304" charset="0"/>
              </a:rPr>
              <a:t>     Overview :</a:t>
            </a:r>
            <a:r>
              <a:rPr lang="en-US" altLang="en-US" sz="1600">
                <a:latin typeface="Times New Roman" panose="02020603050405020304" charset="0"/>
                <a:cs typeface="Times New Roman" panose="02020603050405020304" charset="0"/>
              </a:rPr>
              <a:t> This study proposes a hybrid intrusion detection system combining autoencoders with machine learning classifiers. The approach leverages the feature extraction capabilities of autoencoders to enhance the detection of cyber threats in network traffic.</a:t>
            </a:r>
          </a:p>
          <a:p>
            <a:pPr algn="just"/>
            <a:r>
              <a:rPr lang="en-US" altLang="en-US" sz="1600" b="1">
                <a:latin typeface="Times New Roman" panose="02020603050405020304" charset="0"/>
                <a:cs typeface="Times New Roman" panose="02020603050405020304" charset="0"/>
              </a:rPr>
              <a:t>siForest for Network Anomalies (2024):</a:t>
            </a:r>
          </a:p>
          <a:p>
            <a:pPr marL="0" indent="0" algn="just">
              <a:buNone/>
            </a:pPr>
            <a:r>
              <a:rPr lang="en-US" altLang="en-US" sz="1600" b="1">
                <a:latin typeface="Times New Roman" panose="02020603050405020304" charset="0"/>
                <a:cs typeface="Times New Roman" panose="02020603050405020304" charset="0"/>
              </a:rPr>
              <a:t>     Authors:</a:t>
            </a:r>
            <a:r>
              <a:rPr lang="en-US" altLang="en-US" sz="1600">
                <a:latin typeface="Times New Roman" panose="02020603050405020304" charset="0"/>
                <a:cs typeface="Times New Roman" panose="02020603050405020304" charset="0"/>
              </a:rPr>
              <a:t> Christie Djidjev.</a:t>
            </a:r>
          </a:p>
          <a:p>
            <a:pPr marL="0" indent="0" algn="just">
              <a:buNone/>
            </a:pPr>
            <a:r>
              <a:rPr lang="en-US" altLang="en-US" sz="1600" b="1">
                <a:latin typeface="Times New Roman" panose="02020603050405020304" charset="0"/>
                <a:cs typeface="Times New Roman" panose="02020603050405020304" charset="0"/>
              </a:rPr>
              <a:t>     Overview:</a:t>
            </a:r>
            <a:r>
              <a:rPr lang="en-US" altLang="en-US" sz="1600">
                <a:latin typeface="Times New Roman" panose="02020603050405020304" charset="0"/>
                <a:cs typeface="Times New Roman" panose="02020603050405020304" charset="0"/>
              </a:rPr>
              <a:t> The Set-Partitioned Isolation Forest (siForest) is introduced as an extension of the Isolation Forest method, tailored for detecting anomalies in set-structured data. By treating instances such as sets of multiple network scans with the same IP address as cohesive units, siForest effectively addresses challenges in analyzing complex, multidimensional datasets.</a:t>
            </a:r>
          </a:p>
        </p:txBody>
      </p:sp>
      <p:cxnSp>
        <p:nvCxnSpPr>
          <p:cNvPr id="4" name="Straight Connector 3"/>
          <p:cNvCxnSpPr/>
          <p:nvPr/>
        </p:nvCxnSpPr>
        <p:spPr>
          <a:xfrm flipV="1">
            <a:off x="641268" y="1009403"/>
            <a:ext cx="10712532" cy="593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593725"/>
            <a:ext cx="10515600" cy="497840"/>
          </a:xfrm>
        </p:spPr>
        <p:txBody>
          <a:bodyPr/>
          <a:lstStyle/>
          <a:p>
            <a:r>
              <a:rPr lang="en-US" sz="2400">
                <a:latin typeface="Times New Roman" panose="02020603050405020304" charset="0"/>
                <a:cs typeface="Times New Roman" panose="02020603050405020304" charset="0"/>
              </a:rPr>
              <a:t>PROBLEM STATEMENT :</a:t>
            </a:r>
          </a:p>
        </p:txBody>
      </p:sp>
      <p:sp>
        <p:nvSpPr>
          <p:cNvPr id="3" name="Content Placeholder 2"/>
          <p:cNvSpPr>
            <a:spLocks noGrp="1"/>
          </p:cNvSpPr>
          <p:nvPr>
            <p:ph idx="1"/>
          </p:nvPr>
        </p:nvSpPr>
        <p:spPr>
          <a:xfrm>
            <a:off x="771525" y="1167764"/>
            <a:ext cx="10515600" cy="4912401"/>
          </a:xfrm>
        </p:spPr>
        <p:txBody>
          <a:bodyPr>
            <a:normAutofit fontScale="87500" lnSpcReduction="10000"/>
          </a:bodyPr>
          <a:lstStyle/>
          <a:p>
            <a:pPr marL="0" indent="0" algn="just">
              <a:buNone/>
            </a:pPr>
            <a:r>
              <a:rPr lang="en-US" altLang="en-US" sz="2000" dirty="0">
                <a:latin typeface="Times New Roman" panose="02020603050405020304" charset="0"/>
                <a:cs typeface="Times New Roman" panose="02020603050405020304" charset="0"/>
              </a:rPr>
              <a:t>In today's rapidly evolving digital landscape, cyberattacks have become more frequent, stealthy, and sophisticated, often bypassing traditional IP-based security mechanisms. Attackers employ techniques like IP spoofing, VPN tunneling, dynamic IP rotation,  to stay undetected within a network environment.</a:t>
            </a:r>
          </a:p>
          <a:p>
            <a:pPr marL="0" indent="0" algn="just">
              <a:buNone/>
            </a:pPr>
            <a:r>
              <a:rPr lang="en-US" altLang="en-US" sz="2000" dirty="0">
                <a:latin typeface="Times New Roman" panose="02020603050405020304" charset="0"/>
                <a:cs typeface="Times New Roman" panose="02020603050405020304" charset="0"/>
              </a:rPr>
              <a:t>Most existing Intrusion Detection Systems (IDS) and firewalls rely heavily on static rule-based or signature-based detection, which fails to catch zero-day attacks, unknown threats, and behavioral anomalies. Furthermore, these solutions often produce high false positives and require constant manual tuning</a:t>
            </a:r>
            <a:r>
              <a:rPr lang="en-US" altLang="en-US" sz="2000" dirty="0" smtClean="0">
                <a:latin typeface="Times New Roman" panose="02020603050405020304" charset="0"/>
                <a:cs typeface="Times New Roman" panose="02020603050405020304" charset="0"/>
              </a:rPr>
              <a:t>.</a:t>
            </a:r>
          </a:p>
          <a:p>
            <a:pPr marL="0" indent="0" algn="just">
              <a:buNone/>
            </a:pPr>
            <a:endParaRPr lang="en-US" altLang="en-US" sz="2000" dirty="0">
              <a:latin typeface="Times New Roman" panose="02020603050405020304" charset="0"/>
              <a:cs typeface="Times New Roman" panose="02020603050405020304" charset="0"/>
            </a:endParaRPr>
          </a:p>
          <a:p>
            <a:pPr marL="0" indent="0">
              <a:buNone/>
            </a:pPr>
            <a:r>
              <a:rPr lang="en-US" altLang="en-US" sz="2000" b="1" dirty="0">
                <a:latin typeface="Times New Roman" panose="02020603050405020304" charset="0"/>
                <a:cs typeface="Times New Roman" panose="02020603050405020304" charset="0"/>
              </a:rPr>
              <a:t>KEY ISSUES :</a:t>
            </a:r>
          </a:p>
          <a:p>
            <a:r>
              <a:rPr lang="en-US" altLang="en-US" sz="2000" dirty="0">
                <a:latin typeface="Times New Roman" panose="02020603050405020304" charset="0"/>
                <a:cs typeface="Times New Roman" panose="02020603050405020304" charset="0"/>
              </a:rPr>
              <a:t>Traditional IDS tools (e.g., Snort, </a:t>
            </a:r>
            <a:r>
              <a:rPr lang="en-US" altLang="en-US" sz="2000" dirty="0" err="1">
                <a:latin typeface="Times New Roman" panose="02020603050405020304" charset="0"/>
                <a:cs typeface="Times New Roman" panose="02020603050405020304" charset="0"/>
              </a:rPr>
              <a:t>Suricata</a:t>
            </a:r>
            <a:r>
              <a:rPr lang="en-US" altLang="en-US" sz="2000" dirty="0">
                <a:latin typeface="Times New Roman" panose="02020603050405020304" charset="0"/>
                <a:cs typeface="Times New Roman" panose="02020603050405020304" charset="0"/>
              </a:rPr>
              <a:t> alone) depend on predefined rules and cannot detect novel attack vectors.</a:t>
            </a:r>
          </a:p>
          <a:p>
            <a:endParaRPr lang="en-US" altLang="en-US" sz="2000" dirty="0">
              <a:latin typeface="Times New Roman" panose="02020603050405020304" charset="0"/>
              <a:cs typeface="Times New Roman" panose="02020603050405020304" charset="0"/>
            </a:endParaRPr>
          </a:p>
          <a:p>
            <a:r>
              <a:rPr lang="en-US" altLang="en-US" sz="2000" dirty="0">
                <a:latin typeface="Times New Roman" panose="02020603050405020304" charset="0"/>
                <a:cs typeface="Times New Roman" panose="02020603050405020304" charset="0"/>
              </a:rPr>
              <a:t>Static IP blocking is ineffective when attackers use dynamic IPs or VPNs.</a:t>
            </a:r>
          </a:p>
          <a:p>
            <a:endParaRPr lang="en-US" altLang="en-US" sz="2000" dirty="0">
              <a:latin typeface="Times New Roman" panose="02020603050405020304" charset="0"/>
              <a:cs typeface="Times New Roman" panose="02020603050405020304" charset="0"/>
            </a:endParaRPr>
          </a:p>
          <a:p>
            <a:r>
              <a:rPr lang="en-US" altLang="en-US" sz="2000" dirty="0">
                <a:latin typeface="Times New Roman" panose="02020603050405020304" charset="0"/>
                <a:cs typeface="Times New Roman" panose="02020603050405020304" charset="0"/>
              </a:rPr>
              <a:t>Lack of integration between signature-based and anomaly-based detection models.</a:t>
            </a:r>
          </a:p>
          <a:p>
            <a:endParaRPr lang="en-US" altLang="en-US" sz="2000" dirty="0">
              <a:latin typeface="Times New Roman" panose="02020603050405020304" charset="0"/>
              <a:cs typeface="Times New Roman" panose="02020603050405020304" charset="0"/>
            </a:endParaRPr>
          </a:p>
          <a:p>
            <a:r>
              <a:rPr lang="en-US" altLang="en-US" sz="2000" dirty="0">
                <a:latin typeface="Times New Roman" panose="02020603050405020304" charset="0"/>
                <a:cs typeface="Times New Roman" panose="02020603050405020304" charset="0"/>
              </a:rPr>
              <a:t>No real-time automated response mechanism based on the threat’s behavior or machine learning insights.</a:t>
            </a:r>
          </a:p>
        </p:txBody>
      </p:sp>
      <p:cxnSp>
        <p:nvCxnSpPr>
          <p:cNvPr id="4" name="Straight Connector 3"/>
          <p:cNvCxnSpPr/>
          <p:nvPr/>
        </p:nvCxnSpPr>
        <p:spPr>
          <a:xfrm flipV="1">
            <a:off x="641268" y="1009403"/>
            <a:ext cx="10712532" cy="593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0" y="530225"/>
            <a:ext cx="10515600" cy="611505"/>
          </a:xfrm>
        </p:spPr>
        <p:txBody>
          <a:bodyPr/>
          <a:lstStyle/>
          <a:p>
            <a:r>
              <a:rPr lang="en-US" sz="2400" dirty="0">
                <a:latin typeface="Times New Roman" panose="02020603050405020304" charset="0"/>
                <a:cs typeface="Times New Roman" panose="02020603050405020304" charset="0"/>
              </a:rPr>
              <a:t>PROPSOSED SOLUTION:</a:t>
            </a:r>
          </a:p>
        </p:txBody>
      </p:sp>
      <p:sp>
        <p:nvSpPr>
          <p:cNvPr id="4" name="Text Box 3"/>
          <p:cNvSpPr txBox="1"/>
          <p:nvPr/>
        </p:nvSpPr>
        <p:spPr>
          <a:xfrm>
            <a:off x="704850" y="1349412"/>
            <a:ext cx="10515600" cy="398780"/>
          </a:xfrm>
          <a:prstGeom prst="rect">
            <a:avLst/>
          </a:prstGeom>
        </p:spPr>
        <p:txBody>
          <a:bodyPr wrap="square">
            <a:spAutoFit/>
          </a:bodyPr>
          <a:lstStyle/>
          <a:p>
            <a:pPr>
              <a:spcAft>
                <a:spcPct val="60000"/>
              </a:spcAft>
            </a:pPr>
            <a:r>
              <a:rPr sz="2000" b="1" dirty="0">
                <a:latin typeface="Times New Roman" panose="02020603050405020304" charset="0"/>
                <a:cs typeface="Times New Roman" panose="02020603050405020304" charset="0"/>
              </a:rPr>
              <a:t>Hybrid Threat Detection System Overview</a:t>
            </a:r>
            <a:r>
              <a:rPr lang="en-US" sz="2000" b="1" dirty="0">
                <a:latin typeface="Times New Roman" panose="02020603050405020304" charset="0"/>
                <a:cs typeface="Times New Roman" panose="02020603050405020304" charset="0"/>
              </a:rPr>
              <a:t> :</a:t>
            </a:r>
            <a:endParaRPr sz="2000" dirty="0">
              <a:latin typeface="Times New Roman" panose="02020603050405020304" charset="0"/>
              <a:cs typeface="Times New Roman" panose="02020603050405020304" charset="0"/>
            </a:endParaRPr>
          </a:p>
        </p:txBody>
      </p:sp>
      <p:sp>
        <p:nvSpPr>
          <p:cNvPr id="10" name="Text Box 9"/>
          <p:cNvSpPr txBox="1"/>
          <p:nvPr/>
        </p:nvSpPr>
        <p:spPr>
          <a:xfrm>
            <a:off x="704850" y="1930474"/>
            <a:ext cx="10721340" cy="4930140"/>
          </a:xfrm>
          <a:prstGeom prst="rect">
            <a:avLst/>
          </a:prstGeom>
          <a:noFill/>
        </p:spPr>
        <p:txBody>
          <a:bodyPr wrap="square" rtlCol="0">
            <a:noAutofit/>
          </a:bodyPr>
          <a:lstStyle/>
          <a:p>
            <a:pPr algn="just"/>
            <a:r>
              <a:rPr sz="1600" dirty="0" err="1">
                <a:latin typeface="Times New Roman" panose="02020603050405020304" charset="0"/>
                <a:cs typeface="Times New Roman" panose="02020603050405020304" charset="0"/>
                <a:sym typeface="+mn-ea"/>
              </a:rPr>
              <a:t>Zeek</a:t>
            </a:r>
            <a:r>
              <a:rPr lang="en-US" sz="1600" dirty="0">
                <a:latin typeface="Times New Roman" panose="02020603050405020304" charset="0"/>
                <a:cs typeface="Times New Roman" panose="02020603050405020304" charset="0"/>
                <a:sym typeface="+mn-ea"/>
              </a:rPr>
              <a:t> : </a:t>
            </a:r>
            <a:r>
              <a:rPr sz="1600" dirty="0">
                <a:latin typeface="Times New Roman" panose="02020603050405020304" charset="0"/>
                <a:cs typeface="Times New Roman" panose="02020603050405020304" charset="0"/>
                <a:sym typeface="+mn-ea"/>
              </a:rPr>
              <a:t>Provides deep packet inspection and logs detailed session and protocol metadata.</a:t>
            </a:r>
            <a:endParaRPr sz="1600" dirty="0">
              <a:latin typeface="Times New Roman" panose="02020603050405020304" charset="0"/>
              <a:cs typeface="Times New Roman" panose="02020603050405020304" charset="0"/>
            </a:endParaRPr>
          </a:p>
          <a:p>
            <a:pPr algn="just"/>
            <a:endParaRPr sz="1600" dirty="0">
              <a:latin typeface="Times New Roman" panose="02020603050405020304" charset="0"/>
              <a:cs typeface="Times New Roman" panose="02020603050405020304" charset="0"/>
              <a:sym typeface="+mn-ea"/>
            </a:endParaRPr>
          </a:p>
          <a:p>
            <a:pPr algn="just"/>
            <a:r>
              <a:rPr lang="en-US" sz="1600" dirty="0">
                <a:latin typeface="Times New Roman" panose="02020603050405020304" charset="0"/>
                <a:cs typeface="Times New Roman" panose="02020603050405020304" charset="0"/>
                <a:sym typeface="+mn-ea"/>
              </a:rPr>
              <a:t>Isolation Forest : </a:t>
            </a:r>
            <a:r>
              <a:rPr sz="1600" dirty="0">
                <a:latin typeface="Times New Roman" panose="02020603050405020304" charset="0"/>
                <a:cs typeface="Times New Roman" panose="02020603050405020304" charset="0"/>
                <a:sym typeface="+mn-ea"/>
              </a:rPr>
              <a:t>Identifies anomalous traffic using unsupervised learning (e.g., unusual TTL, size).</a:t>
            </a:r>
          </a:p>
          <a:p>
            <a:pPr algn="just"/>
            <a:endParaRPr sz="1600" dirty="0">
              <a:latin typeface="Times New Roman" panose="02020603050405020304" charset="0"/>
              <a:cs typeface="Times New Roman" panose="02020603050405020304" charset="0"/>
              <a:sym typeface="+mn-ea"/>
            </a:endParaRPr>
          </a:p>
          <a:p>
            <a:pPr algn="just"/>
            <a:r>
              <a:rPr lang="en-US" altLang="en-US" sz="1600" dirty="0">
                <a:latin typeface="Times New Roman" panose="02020603050405020304" charset="0"/>
                <a:cs typeface="Times New Roman" panose="02020603050405020304" charset="0"/>
              </a:rPr>
              <a:t>SVM (Support Vector Machine)</a:t>
            </a:r>
            <a:r>
              <a:rPr sz="1600" dirty="0">
                <a:latin typeface="Times New Roman" panose="02020603050405020304" charset="0"/>
                <a:cs typeface="Times New Roman" panose="02020603050405020304" charset="0"/>
                <a:sym typeface="+mn-ea"/>
              </a:rPr>
              <a:t> </a:t>
            </a:r>
            <a:r>
              <a:rPr lang="en-US" sz="1600" dirty="0">
                <a:latin typeface="Times New Roman" panose="02020603050405020304" charset="0"/>
                <a:cs typeface="Times New Roman" panose="02020603050405020304" charset="0"/>
                <a:sym typeface="+mn-ea"/>
              </a:rPr>
              <a:t>: T</a:t>
            </a:r>
            <a:r>
              <a:rPr lang="en-US" altLang="en-US" sz="1600" dirty="0">
                <a:latin typeface="Times New Roman" panose="02020603050405020304" charset="0"/>
                <a:cs typeface="Times New Roman" panose="02020603050405020304" charset="0"/>
              </a:rPr>
              <a:t>rained on labeled anomalies for better classification and adaptability.</a:t>
            </a:r>
          </a:p>
          <a:p>
            <a:pPr algn="just"/>
            <a:endParaRPr lang="en-US" altLang="en-US" sz="1600" dirty="0">
              <a:latin typeface="Times New Roman" panose="02020603050405020304" charset="0"/>
              <a:cs typeface="Times New Roman" panose="02020603050405020304" charset="0"/>
            </a:endParaRPr>
          </a:p>
          <a:p>
            <a:pPr algn="just"/>
            <a:r>
              <a:rPr lang="en-US" altLang="en-US" sz="1600" dirty="0" err="1">
                <a:latin typeface="Times New Roman" panose="02020603050405020304" charset="0"/>
                <a:cs typeface="Times New Roman" panose="02020603050405020304" charset="0"/>
              </a:rPr>
              <a:t>Suricata</a:t>
            </a:r>
            <a:r>
              <a:rPr lang="en-US" altLang="en-US" sz="1600" dirty="0">
                <a:latin typeface="Times New Roman" panose="02020603050405020304" charset="0"/>
                <a:cs typeface="Times New Roman" panose="02020603050405020304" charset="0"/>
              </a:rPr>
              <a:t> : Signature-based IDS to catch known threats, malware, or policy violations.</a:t>
            </a:r>
          </a:p>
          <a:p>
            <a:pPr algn="just"/>
            <a:endParaRPr lang="en-US" altLang="en-US" sz="1600" dirty="0">
              <a:latin typeface="Times New Roman" panose="02020603050405020304" charset="0"/>
              <a:cs typeface="Times New Roman" panose="02020603050405020304" charset="0"/>
            </a:endParaRPr>
          </a:p>
          <a:p>
            <a:pPr algn="just"/>
            <a:r>
              <a:rPr lang="en-US" altLang="en-US" sz="1600" dirty="0" err="1">
                <a:latin typeface="Times New Roman" panose="02020603050405020304" charset="0"/>
                <a:cs typeface="Times New Roman" panose="02020603050405020304" charset="0"/>
              </a:rPr>
              <a:t>Kibana</a:t>
            </a:r>
            <a:r>
              <a:rPr lang="en-US" altLang="en-US" sz="1600" dirty="0">
                <a:latin typeface="Times New Roman" panose="02020603050405020304" charset="0"/>
                <a:cs typeface="Times New Roman" panose="02020603050405020304" charset="0"/>
              </a:rPr>
              <a:t> : Real-time visualization and alerting for detected threats.</a:t>
            </a:r>
          </a:p>
          <a:p>
            <a:pPr algn="just"/>
            <a:endParaRPr lang="en-US" altLang="en-US" sz="1600" dirty="0">
              <a:latin typeface="Times New Roman" panose="02020603050405020304" charset="0"/>
              <a:cs typeface="Times New Roman" panose="02020603050405020304" charset="0"/>
            </a:endParaRPr>
          </a:p>
          <a:p>
            <a:pPr algn="just"/>
            <a:r>
              <a:rPr lang="en-US" altLang="en-US" sz="1600" dirty="0" err="1">
                <a:latin typeface="Times New Roman" panose="02020603050405020304" charset="0"/>
                <a:cs typeface="Times New Roman" panose="02020603050405020304" charset="0"/>
              </a:rPr>
              <a:t>iptables</a:t>
            </a:r>
            <a:r>
              <a:rPr lang="en-US" altLang="en-US" sz="1600" dirty="0">
                <a:latin typeface="Times New Roman" panose="02020603050405020304" charset="0"/>
                <a:cs typeface="Times New Roman" panose="02020603050405020304" charset="0"/>
              </a:rPr>
              <a:t> (Optional) : Blocks IPs in real-time if confirmed threats are detected.</a:t>
            </a:r>
          </a:p>
          <a:p>
            <a:pPr algn="just"/>
            <a:endParaRPr lang="en-US" altLang="en-US" sz="1600" dirty="0">
              <a:latin typeface="Times New Roman" panose="02020603050405020304" charset="0"/>
              <a:cs typeface="Times New Roman" panose="02020603050405020304" charset="0"/>
            </a:endParaRPr>
          </a:p>
        </p:txBody>
      </p:sp>
      <p:cxnSp>
        <p:nvCxnSpPr>
          <p:cNvPr id="5" name="Straight Connector 4"/>
          <p:cNvCxnSpPr/>
          <p:nvPr/>
        </p:nvCxnSpPr>
        <p:spPr>
          <a:xfrm flipV="1">
            <a:off x="641268" y="1009403"/>
            <a:ext cx="10712532" cy="593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1299845" y="393700"/>
            <a:ext cx="1734185" cy="457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dirty="0"/>
              <a:t>Capture network traffic using </a:t>
            </a:r>
            <a:r>
              <a:rPr lang="en-US" sz="1200" dirty="0" err="1"/>
              <a:t>Zeek</a:t>
            </a:r>
            <a:endParaRPr lang="en-US" sz="1200" dirty="0"/>
          </a:p>
        </p:txBody>
      </p:sp>
      <p:sp>
        <p:nvSpPr>
          <p:cNvPr id="5" name="Rectangles 4"/>
          <p:cNvSpPr/>
          <p:nvPr/>
        </p:nvSpPr>
        <p:spPr>
          <a:xfrm>
            <a:off x="1299845" y="1022350"/>
            <a:ext cx="1734185" cy="457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dirty="0"/>
              <a:t>Extract features of the data packets</a:t>
            </a:r>
          </a:p>
        </p:txBody>
      </p:sp>
      <p:sp>
        <p:nvSpPr>
          <p:cNvPr id="6" name="Rectangles 5"/>
          <p:cNvSpPr/>
          <p:nvPr/>
        </p:nvSpPr>
        <p:spPr>
          <a:xfrm>
            <a:off x="1299845" y="1651000"/>
            <a:ext cx="1734185" cy="457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Isolation forest detects potential anomalies</a:t>
            </a:r>
          </a:p>
        </p:txBody>
      </p:sp>
      <p:sp>
        <p:nvSpPr>
          <p:cNvPr id="7" name="Rectangles 6"/>
          <p:cNvSpPr/>
          <p:nvPr/>
        </p:nvSpPr>
        <p:spPr>
          <a:xfrm>
            <a:off x="1299845" y="2279650"/>
            <a:ext cx="1734185" cy="457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Anomalies identified and used to train SVM </a:t>
            </a:r>
          </a:p>
        </p:txBody>
      </p:sp>
      <p:sp>
        <p:nvSpPr>
          <p:cNvPr id="8" name="Diamond 7"/>
          <p:cNvSpPr/>
          <p:nvPr/>
        </p:nvSpPr>
        <p:spPr>
          <a:xfrm>
            <a:off x="1490980" y="2908300"/>
            <a:ext cx="1351915" cy="866775"/>
          </a:xfrm>
          <a:prstGeom prst="diamond">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000"/>
              <a:t>If Malicio-us</a:t>
            </a:r>
          </a:p>
        </p:txBody>
      </p:sp>
      <p:sp>
        <p:nvSpPr>
          <p:cNvPr id="9" name="Rectangles 8"/>
          <p:cNvSpPr/>
          <p:nvPr/>
        </p:nvSpPr>
        <p:spPr>
          <a:xfrm>
            <a:off x="375920" y="3775075"/>
            <a:ext cx="1458595" cy="352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Run Suricata </a:t>
            </a:r>
          </a:p>
        </p:txBody>
      </p:sp>
      <p:sp>
        <p:nvSpPr>
          <p:cNvPr id="10" name="Rectangles 9"/>
          <p:cNvSpPr/>
          <p:nvPr/>
        </p:nvSpPr>
        <p:spPr>
          <a:xfrm>
            <a:off x="375920" y="4305300"/>
            <a:ext cx="1458595" cy="352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Admin alerted via Kibana </a:t>
            </a:r>
          </a:p>
        </p:txBody>
      </p:sp>
      <p:sp>
        <p:nvSpPr>
          <p:cNvPr id="11" name="Rectangles 10"/>
          <p:cNvSpPr/>
          <p:nvPr/>
        </p:nvSpPr>
        <p:spPr>
          <a:xfrm>
            <a:off x="375920" y="4835525"/>
            <a:ext cx="1458595" cy="352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Automated blocking</a:t>
            </a:r>
          </a:p>
        </p:txBody>
      </p:sp>
      <p:sp>
        <p:nvSpPr>
          <p:cNvPr id="13" name="Rounded Rectangle 12"/>
          <p:cNvSpPr/>
          <p:nvPr/>
        </p:nvSpPr>
        <p:spPr>
          <a:xfrm>
            <a:off x="1514475" y="5447030"/>
            <a:ext cx="1295400" cy="37147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End</a:t>
            </a:r>
          </a:p>
        </p:txBody>
      </p:sp>
      <p:sp>
        <p:nvSpPr>
          <p:cNvPr id="15" name="Down Arrow 14"/>
          <p:cNvSpPr/>
          <p:nvPr/>
        </p:nvSpPr>
        <p:spPr>
          <a:xfrm>
            <a:off x="2129155" y="850900"/>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6" name="Down Arrow 15"/>
          <p:cNvSpPr/>
          <p:nvPr/>
        </p:nvSpPr>
        <p:spPr>
          <a:xfrm>
            <a:off x="2129155" y="1479550"/>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7" name="Down Arrow 16"/>
          <p:cNvSpPr/>
          <p:nvPr/>
        </p:nvSpPr>
        <p:spPr>
          <a:xfrm>
            <a:off x="2129155" y="2107565"/>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8" name="Down Arrow 17"/>
          <p:cNvSpPr/>
          <p:nvPr/>
        </p:nvSpPr>
        <p:spPr>
          <a:xfrm>
            <a:off x="2124075" y="2736850"/>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9" name="Down Arrow 18"/>
          <p:cNvSpPr/>
          <p:nvPr/>
        </p:nvSpPr>
        <p:spPr>
          <a:xfrm>
            <a:off x="1031875" y="4127500"/>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1" name="Down Arrow 20"/>
          <p:cNvSpPr/>
          <p:nvPr/>
        </p:nvSpPr>
        <p:spPr>
          <a:xfrm>
            <a:off x="1031875" y="4663440"/>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2" name="Down Arrow 21"/>
          <p:cNvSpPr/>
          <p:nvPr/>
        </p:nvSpPr>
        <p:spPr>
          <a:xfrm>
            <a:off x="1031875" y="3340100"/>
            <a:ext cx="76200" cy="42354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3" name="Left Arrow 22"/>
          <p:cNvSpPr/>
          <p:nvPr/>
        </p:nvSpPr>
        <p:spPr>
          <a:xfrm>
            <a:off x="1052195" y="3303905"/>
            <a:ext cx="438150" cy="7556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4" name="Right Arrow 23"/>
          <p:cNvSpPr/>
          <p:nvPr/>
        </p:nvSpPr>
        <p:spPr>
          <a:xfrm>
            <a:off x="1076325" y="5266055"/>
            <a:ext cx="1099820" cy="755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5" name="Down Arrow 24"/>
          <p:cNvSpPr/>
          <p:nvPr/>
        </p:nvSpPr>
        <p:spPr>
          <a:xfrm>
            <a:off x="1031875" y="5165725"/>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6" name="Down Arrow 25"/>
          <p:cNvSpPr/>
          <p:nvPr/>
        </p:nvSpPr>
        <p:spPr>
          <a:xfrm>
            <a:off x="2124075" y="5274945"/>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8" name="Left Arrow 27"/>
          <p:cNvSpPr/>
          <p:nvPr/>
        </p:nvSpPr>
        <p:spPr>
          <a:xfrm>
            <a:off x="2129155" y="5262245"/>
            <a:ext cx="1252855" cy="7620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9" name="Down Arrow 28"/>
          <p:cNvSpPr/>
          <p:nvPr/>
        </p:nvSpPr>
        <p:spPr>
          <a:xfrm>
            <a:off x="3332480" y="3303905"/>
            <a:ext cx="80645" cy="203390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0" name="Right Arrow 29"/>
          <p:cNvSpPr/>
          <p:nvPr/>
        </p:nvSpPr>
        <p:spPr>
          <a:xfrm>
            <a:off x="2810510" y="3303270"/>
            <a:ext cx="592455"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3" name="Text Box 32"/>
          <p:cNvSpPr txBox="1"/>
          <p:nvPr/>
        </p:nvSpPr>
        <p:spPr>
          <a:xfrm>
            <a:off x="4062730" y="328930"/>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DESIGN :</a:t>
            </a:r>
            <a:endParaRPr lang="en-US" dirty="0"/>
          </a:p>
        </p:txBody>
      </p:sp>
      <p:sp>
        <p:nvSpPr>
          <p:cNvPr id="34" name="Text Box 33"/>
          <p:cNvSpPr txBox="1"/>
          <p:nvPr/>
        </p:nvSpPr>
        <p:spPr>
          <a:xfrm>
            <a:off x="4056380" y="1022350"/>
            <a:ext cx="7973695" cy="5003165"/>
          </a:xfrm>
          <a:prstGeom prst="rect">
            <a:avLst/>
          </a:prstGeom>
          <a:noFill/>
        </p:spPr>
        <p:txBody>
          <a:bodyPr wrap="square" rtlCol="0">
            <a:noAutofit/>
          </a:bodyPr>
          <a:lstStyle/>
          <a:p>
            <a:r>
              <a:rPr lang="en-US" altLang="en-US" sz="1400" b="1" dirty="0">
                <a:latin typeface="Times New Roman" panose="02020603050405020304" charset="0"/>
                <a:cs typeface="Times New Roman" panose="02020603050405020304" charset="0"/>
              </a:rPr>
              <a:t>Data Capture Layer :</a:t>
            </a:r>
          </a:p>
          <a:p>
            <a:r>
              <a:rPr lang="en-US" altLang="en-US" sz="1400" dirty="0">
                <a:latin typeface="Times New Roman" panose="02020603050405020304" charset="0"/>
                <a:cs typeface="Times New Roman" panose="02020603050405020304" charset="0"/>
              </a:rPr>
              <a:t>Uses </a:t>
            </a:r>
            <a:r>
              <a:rPr lang="en-US" altLang="en-US" sz="1400" dirty="0" err="1" smtClean="0">
                <a:latin typeface="Times New Roman" panose="02020603050405020304" charset="0"/>
                <a:cs typeface="Times New Roman" panose="02020603050405020304" charset="0"/>
              </a:rPr>
              <a:t>Zeek</a:t>
            </a:r>
            <a:r>
              <a:rPr lang="en-US" altLang="en-US" sz="1400" dirty="0" smtClean="0">
                <a:latin typeface="Times New Roman" panose="02020603050405020304" charset="0"/>
                <a:cs typeface="Times New Roman" panose="02020603050405020304" charset="0"/>
              </a:rPr>
              <a:t> </a:t>
            </a:r>
            <a:r>
              <a:rPr lang="en-US" altLang="en-US" sz="1400" dirty="0">
                <a:latin typeface="Times New Roman" panose="02020603050405020304" charset="0"/>
                <a:cs typeface="Times New Roman" panose="02020603050405020304" charset="0"/>
              </a:rPr>
              <a:t>to collect traffic in real-time.</a:t>
            </a:r>
          </a:p>
          <a:p>
            <a:r>
              <a:rPr lang="en-US" altLang="en-US" sz="1400" dirty="0">
                <a:latin typeface="Times New Roman" panose="02020603050405020304" charset="0"/>
                <a:cs typeface="Times New Roman" panose="02020603050405020304" charset="0"/>
              </a:rPr>
              <a:t>Parses </a:t>
            </a:r>
            <a:r>
              <a:rPr lang="en-US" altLang="en-US" sz="1400" dirty="0" err="1">
                <a:latin typeface="Times New Roman" panose="02020603050405020304" charset="0"/>
                <a:cs typeface="Times New Roman" panose="02020603050405020304" charset="0"/>
              </a:rPr>
              <a:t>Zeek</a:t>
            </a:r>
            <a:r>
              <a:rPr lang="en-US" altLang="en-US" sz="1400" dirty="0">
                <a:latin typeface="Times New Roman" panose="02020603050405020304" charset="0"/>
                <a:cs typeface="Times New Roman" panose="02020603050405020304" charset="0"/>
              </a:rPr>
              <a:t> logs or .</a:t>
            </a:r>
            <a:r>
              <a:rPr lang="en-US" altLang="en-US" sz="1400" dirty="0" err="1">
                <a:latin typeface="Times New Roman" panose="02020603050405020304" charset="0"/>
                <a:cs typeface="Times New Roman" panose="02020603050405020304" charset="0"/>
              </a:rPr>
              <a:t>pcap</a:t>
            </a:r>
            <a:r>
              <a:rPr lang="en-US" altLang="en-US" sz="1400" dirty="0">
                <a:latin typeface="Times New Roman" panose="02020603050405020304" charset="0"/>
                <a:cs typeface="Times New Roman" panose="02020603050405020304" charset="0"/>
              </a:rPr>
              <a:t> files using Python scripts.</a:t>
            </a:r>
          </a:p>
          <a:p>
            <a:r>
              <a:rPr lang="en-US" altLang="en-US" sz="1400" dirty="0">
                <a:latin typeface="Times New Roman" panose="02020603050405020304" charset="0"/>
                <a:cs typeface="Times New Roman" panose="02020603050405020304" charset="0"/>
              </a:rPr>
              <a:t>Extracts protocol features: </a:t>
            </a:r>
            <a:r>
              <a:rPr lang="en-US" altLang="en-US" sz="1400" dirty="0" err="1">
                <a:latin typeface="Times New Roman" panose="02020603050405020304" charset="0"/>
                <a:cs typeface="Times New Roman" panose="02020603050405020304" charset="0"/>
              </a:rPr>
              <a:t>src</a:t>
            </a:r>
            <a:r>
              <a:rPr lang="en-US" altLang="en-US" sz="1400" dirty="0">
                <a:latin typeface="Times New Roman" panose="02020603050405020304" charset="0"/>
                <a:cs typeface="Times New Roman" panose="02020603050405020304" charset="0"/>
              </a:rPr>
              <a:t> IP, </a:t>
            </a:r>
            <a:r>
              <a:rPr lang="en-US" altLang="en-US" sz="1400" dirty="0" err="1">
                <a:latin typeface="Times New Roman" panose="02020603050405020304" charset="0"/>
                <a:cs typeface="Times New Roman" panose="02020603050405020304" charset="0"/>
              </a:rPr>
              <a:t>dst</a:t>
            </a:r>
            <a:r>
              <a:rPr lang="en-US" altLang="en-US" sz="1400" dirty="0">
                <a:latin typeface="Times New Roman" panose="02020603050405020304" charset="0"/>
                <a:cs typeface="Times New Roman" panose="02020603050405020304" charset="0"/>
              </a:rPr>
              <a:t> IP, packet size, TTL, etc.</a:t>
            </a:r>
          </a:p>
          <a:p>
            <a:endParaRPr lang="en-US" altLang="en-US" sz="1400" dirty="0">
              <a:latin typeface="Times New Roman" panose="02020603050405020304" charset="0"/>
              <a:cs typeface="Times New Roman" panose="02020603050405020304" charset="0"/>
            </a:endParaRPr>
          </a:p>
          <a:p>
            <a:r>
              <a:rPr lang="en-US" altLang="en-US" sz="1400" b="1" dirty="0">
                <a:latin typeface="Times New Roman" panose="02020603050405020304" charset="0"/>
                <a:cs typeface="Times New Roman" panose="02020603050405020304" charset="0"/>
              </a:rPr>
              <a:t>Anomaly Detection Layer :</a:t>
            </a:r>
          </a:p>
          <a:p>
            <a:r>
              <a:rPr lang="en-US" altLang="en-US" sz="1400" dirty="0">
                <a:latin typeface="Times New Roman" panose="02020603050405020304" charset="0"/>
                <a:cs typeface="Times New Roman" panose="02020603050405020304" charset="0"/>
              </a:rPr>
              <a:t>Runs Isolation Forest to detect statistically unusual patterns.</a:t>
            </a:r>
          </a:p>
          <a:p>
            <a:r>
              <a:rPr lang="en-US" altLang="en-US" sz="1400" dirty="0">
                <a:latin typeface="Times New Roman" panose="02020603050405020304" charset="0"/>
                <a:cs typeface="Times New Roman" panose="02020603050405020304" charset="0"/>
              </a:rPr>
              <a:t>Detected anomalies are labeled.</a:t>
            </a:r>
          </a:p>
          <a:p>
            <a:endParaRPr lang="en-US" altLang="en-US" sz="1400" dirty="0">
              <a:latin typeface="Times New Roman" panose="02020603050405020304" charset="0"/>
              <a:cs typeface="Times New Roman" panose="02020603050405020304" charset="0"/>
            </a:endParaRPr>
          </a:p>
          <a:p>
            <a:r>
              <a:rPr lang="en-US" altLang="en-US" sz="1400" b="1" dirty="0">
                <a:latin typeface="Times New Roman" panose="02020603050405020304" charset="0"/>
                <a:cs typeface="Times New Roman" panose="02020603050405020304" charset="0"/>
              </a:rPr>
              <a:t>Adaptive Learning Layer :</a:t>
            </a:r>
          </a:p>
          <a:p>
            <a:r>
              <a:rPr lang="en-US" altLang="en-US" sz="1400" dirty="0">
                <a:latin typeface="Times New Roman" panose="02020603050405020304" charset="0"/>
                <a:cs typeface="Times New Roman" panose="02020603050405020304" charset="0"/>
              </a:rPr>
              <a:t>Uses SVM to learn from previously detected anomalies for higher accuracy.</a:t>
            </a:r>
          </a:p>
          <a:p>
            <a:r>
              <a:rPr lang="en-US" altLang="en-US" sz="1400" dirty="0">
                <a:latin typeface="Times New Roman" panose="02020603050405020304" charset="0"/>
                <a:cs typeface="Times New Roman" panose="02020603050405020304" charset="0"/>
              </a:rPr>
              <a:t>This phase enables self-learning capability.</a:t>
            </a:r>
          </a:p>
          <a:p>
            <a:endParaRPr lang="en-US" altLang="en-US" sz="1400" dirty="0">
              <a:latin typeface="Times New Roman" panose="02020603050405020304" charset="0"/>
              <a:cs typeface="Times New Roman" panose="02020603050405020304" charset="0"/>
            </a:endParaRPr>
          </a:p>
          <a:p>
            <a:r>
              <a:rPr lang="en-US" altLang="en-US" sz="1400" b="1" dirty="0">
                <a:latin typeface="Times New Roman" panose="02020603050405020304" charset="0"/>
                <a:cs typeface="Times New Roman" panose="02020603050405020304" charset="0"/>
              </a:rPr>
              <a:t>Signature Matching Layer (</a:t>
            </a:r>
            <a:r>
              <a:rPr lang="en-US" altLang="en-US" sz="1400" b="1" dirty="0" err="1">
                <a:latin typeface="Times New Roman" panose="02020603050405020304" charset="0"/>
                <a:cs typeface="Times New Roman" panose="02020603050405020304" charset="0"/>
              </a:rPr>
              <a:t>Suricata</a:t>
            </a:r>
            <a:r>
              <a:rPr lang="en-US" altLang="en-US" sz="1400" b="1" dirty="0">
                <a:latin typeface="Times New Roman" panose="02020603050405020304" charset="0"/>
                <a:cs typeface="Times New Roman" panose="02020603050405020304" charset="0"/>
              </a:rPr>
              <a:t>) : </a:t>
            </a:r>
          </a:p>
          <a:p>
            <a:r>
              <a:rPr lang="en-US" altLang="en-US" sz="1400" dirty="0">
                <a:latin typeface="Times New Roman" panose="02020603050405020304" charset="0"/>
                <a:cs typeface="Times New Roman" panose="02020603050405020304" charset="0"/>
              </a:rPr>
              <a:t>Detects known attacks based on rules.</a:t>
            </a:r>
          </a:p>
          <a:p>
            <a:r>
              <a:rPr lang="en-US" altLang="en-US" sz="1400" dirty="0">
                <a:latin typeface="Times New Roman" panose="02020603050405020304" charset="0"/>
                <a:cs typeface="Times New Roman" panose="02020603050405020304" charset="0"/>
              </a:rPr>
              <a:t>Complements ML by covering signature-based detections.</a:t>
            </a:r>
          </a:p>
          <a:p>
            <a:endParaRPr lang="en-US" altLang="en-US" sz="1400" dirty="0">
              <a:latin typeface="Times New Roman" panose="02020603050405020304" charset="0"/>
              <a:cs typeface="Times New Roman" panose="02020603050405020304" charset="0"/>
            </a:endParaRPr>
          </a:p>
          <a:p>
            <a:r>
              <a:rPr lang="en-US" altLang="en-US" sz="1400" b="1" dirty="0">
                <a:latin typeface="Times New Roman" panose="02020603050405020304" charset="0"/>
                <a:cs typeface="Times New Roman" panose="02020603050405020304" charset="0"/>
              </a:rPr>
              <a:t>Alerting &amp; Blocking Layer :</a:t>
            </a:r>
          </a:p>
          <a:p>
            <a:r>
              <a:rPr lang="en-US" altLang="en-US" sz="1400" dirty="0">
                <a:latin typeface="Times New Roman" panose="02020603050405020304" charset="0"/>
                <a:cs typeface="Times New Roman" panose="02020603050405020304" charset="0"/>
              </a:rPr>
              <a:t>Sends results to </a:t>
            </a:r>
            <a:r>
              <a:rPr lang="en-US" altLang="en-US" sz="1400" dirty="0" err="1">
                <a:latin typeface="Times New Roman" panose="02020603050405020304" charset="0"/>
                <a:cs typeface="Times New Roman" panose="02020603050405020304" charset="0"/>
              </a:rPr>
              <a:t>Elasticsearch</a:t>
            </a:r>
            <a:r>
              <a:rPr lang="en-US" altLang="en-US" sz="1400" dirty="0">
                <a:latin typeface="Times New Roman" panose="02020603050405020304" charset="0"/>
                <a:cs typeface="Times New Roman" panose="02020603050405020304" charset="0"/>
              </a:rPr>
              <a:t>.</a:t>
            </a:r>
          </a:p>
          <a:p>
            <a:r>
              <a:rPr lang="en-US" altLang="en-US" sz="1400" dirty="0">
                <a:latin typeface="Times New Roman" panose="02020603050405020304" charset="0"/>
                <a:cs typeface="Times New Roman" panose="02020603050405020304" charset="0"/>
                <a:sym typeface="+mn-ea"/>
              </a:rPr>
              <a:t>Optional: block malicious actors using </a:t>
            </a:r>
            <a:r>
              <a:rPr lang="en-US" altLang="en-US" sz="1400" dirty="0" err="1">
                <a:latin typeface="Times New Roman" panose="02020603050405020304" charset="0"/>
                <a:cs typeface="Times New Roman" panose="02020603050405020304" charset="0"/>
                <a:sym typeface="+mn-ea"/>
              </a:rPr>
              <a:t>iptables</a:t>
            </a:r>
            <a:endParaRPr lang="en-US" altLang="en-US" sz="1400" dirty="0">
              <a:latin typeface="Times New Roman" panose="02020603050405020304" charset="0"/>
              <a:cs typeface="Times New Roman" panose="02020603050405020304" charset="0"/>
            </a:endParaRPr>
          </a:p>
          <a:p>
            <a:r>
              <a:rPr lang="en-US" altLang="en-US" sz="1400" dirty="0" err="1">
                <a:latin typeface="Times New Roman" panose="02020603050405020304" charset="0"/>
                <a:cs typeface="Times New Roman" panose="02020603050405020304" charset="0"/>
              </a:rPr>
              <a:t>Kibana</a:t>
            </a:r>
            <a:r>
              <a:rPr lang="en-US" altLang="en-US" sz="1400" dirty="0">
                <a:latin typeface="Times New Roman" panose="02020603050405020304" charset="0"/>
                <a:cs typeface="Times New Roman" panose="02020603050405020304" charset="0"/>
              </a:rPr>
              <a:t> dashboards display live logs, anomalies, and attacker profiles.</a:t>
            </a:r>
          </a:p>
          <a:p>
            <a:endParaRPr lang="en-US" altLang="en-US" sz="1400" dirty="0">
              <a:latin typeface="Times New Roman" panose="02020603050405020304" charset="0"/>
              <a:cs typeface="Times New Roman" panose="02020603050405020304" charset="0"/>
            </a:endParaRPr>
          </a:p>
          <a:p>
            <a:endParaRPr lang="en-US" altLang="en-US" sz="1400" dirty="0">
              <a:latin typeface="Times New Roman" panose="02020603050405020304" charset="0"/>
              <a:cs typeface="Times New Roman" panose="02020603050405020304" charset="0"/>
            </a:endParaRPr>
          </a:p>
        </p:txBody>
      </p:sp>
      <p:sp>
        <p:nvSpPr>
          <p:cNvPr id="36" name="Text Box 35"/>
          <p:cNvSpPr txBox="1"/>
          <p:nvPr/>
        </p:nvSpPr>
        <p:spPr>
          <a:xfrm>
            <a:off x="1174750" y="3049905"/>
            <a:ext cx="492125" cy="215265"/>
          </a:xfrm>
          <a:prstGeom prst="rect">
            <a:avLst/>
          </a:prstGeom>
          <a:noFill/>
        </p:spPr>
        <p:txBody>
          <a:bodyPr wrap="square" rtlCol="0">
            <a:noAutofit/>
          </a:bodyPr>
          <a:lstStyle/>
          <a:p>
            <a:r>
              <a:rPr lang="en-US" sz="1000">
                <a:latin typeface="Times New Roman" panose="02020603050405020304" charset="0"/>
                <a:cs typeface="Times New Roman" panose="02020603050405020304" charset="0"/>
              </a:rPr>
              <a:t>Yes</a:t>
            </a:r>
          </a:p>
        </p:txBody>
      </p:sp>
      <p:sp>
        <p:nvSpPr>
          <p:cNvPr id="37" name="Text Box 36"/>
          <p:cNvSpPr txBox="1"/>
          <p:nvPr/>
        </p:nvSpPr>
        <p:spPr>
          <a:xfrm>
            <a:off x="2840355" y="3049905"/>
            <a:ext cx="492125" cy="215265"/>
          </a:xfrm>
          <a:prstGeom prst="rect">
            <a:avLst/>
          </a:prstGeom>
          <a:noFill/>
        </p:spPr>
        <p:txBody>
          <a:bodyPr wrap="square" rtlCol="0">
            <a:noAutofit/>
          </a:bodyPr>
          <a:lstStyle/>
          <a:p>
            <a:r>
              <a:rPr lang="en-US" sz="1000">
                <a:latin typeface="Times New Roman" panose="02020603050405020304" charset="0"/>
                <a:cs typeface="Times New Roman" panose="02020603050405020304" charset="0"/>
              </a:rPr>
              <a:t>No</a:t>
            </a:r>
          </a:p>
        </p:txBody>
      </p:sp>
      <p:cxnSp>
        <p:nvCxnSpPr>
          <p:cNvPr id="31" name="Straight Connector 30"/>
          <p:cNvCxnSpPr/>
          <p:nvPr/>
        </p:nvCxnSpPr>
        <p:spPr>
          <a:xfrm flipV="1">
            <a:off x="4056380" y="917204"/>
            <a:ext cx="7291070" cy="1294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1032</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ADLaM Display</vt:lpstr>
      <vt:lpstr>Arial</vt:lpstr>
      <vt:lpstr>Avenir Next Heavy</vt:lpstr>
      <vt:lpstr>Calibri</vt:lpstr>
      <vt:lpstr>Calibri Light</vt:lpstr>
      <vt:lpstr>Times New Roman</vt:lpstr>
      <vt:lpstr>Office Theme</vt:lpstr>
      <vt:lpstr>PowerPoint Presentation</vt:lpstr>
      <vt:lpstr>INTRUSION DETECTION USING SURICATA AND MAC TRACKING</vt:lpstr>
      <vt:lpstr>ABSTRACT :</vt:lpstr>
      <vt:lpstr>INTRODUCTION :</vt:lpstr>
      <vt:lpstr>PowerPoint Presentation</vt:lpstr>
      <vt:lpstr>LITERATURE SURVEY :</vt:lpstr>
      <vt:lpstr>PROBLEM STATEMENT :</vt:lpstr>
      <vt:lpstr>PROPSOSED SOLUTION:</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DETECTION : BEYOND IP-BASED SECURITY</dc:title>
  <dc:creator>HP</dc:creator>
  <cp:lastModifiedBy>Microsoft account</cp:lastModifiedBy>
  <cp:revision>17</cp:revision>
  <dcterms:created xsi:type="dcterms:W3CDTF">2025-04-06T17:31:48Z</dcterms:created>
  <dcterms:modified xsi:type="dcterms:W3CDTF">2025-04-07T10:18:36Z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DF49E43DA93F436E8EC5E51A3546DA2E_12</vt:lpwstr>
  </property>
  <property fmtid="{D5CDD505-2E9C-101B-9397-08002B2CF9AE}" pid="3" name="KSOProductBuildVer">
    <vt:lpwstr>1033-12.2.0.20782</vt:lpwstr>
  </property>
</Properties>
</file>