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12192000" cy="6858000"/>
  <p:embeddedFontLst>
    <p:embeddedFont>
      <p:font typeface="ArialMT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YInterstate-Bold" panose="020B0604020202020204" charset="0"/>
      <p:bold r:id="rId8"/>
    </p:embeddedFont>
    <p:embeddedFont>
      <p:font typeface="EYInterstate-Light" panose="020B0604020202020204" charset="0"/>
      <p:regular r:id="rId9"/>
    </p:embeddedFont>
    <p:embeddedFont>
      <p:font typeface="EYInterstate-Regular" panose="020B0604020202020204" charset="0"/>
      <p:regular r:id="rId10"/>
    </p:embeddedFont>
    <p:embeddedFont>
      <p:font typeface="Wingdings-Regular" panose="020B0604020202020204" charset="2"/>
      <p:regular r:id="rId11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0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0" t="0" r="0" b="0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1" name="Freeform 101"/>
          <p:cNvSpPr/>
          <p:nvPr/>
        </p:nvSpPr>
        <p:spPr>
          <a:xfrm>
            <a:off x="600455" y="1801368"/>
            <a:ext cx="2880360" cy="4855464"/>
          </a:xfrm>
          <a:custGeom>
            <a:avLst/>
            <a:gdLst/>
            <a:ahLst/>
            <a:cxnLst/>
            <a:rect l="0" t="0" r="0" b="0"/>
            <a:pathLst>
              <a:path w="2880360" h="4855464">
                <a:moveTo>
                  <a:pt x="0" y="0"/>
                </a:moveTo>
                <a:lnTo>
                  <a:pt x="2880360" y="0"/>
                </a:lnTo>
                <a:lnTo>
                  <a:pt x="2880360" y="4476674"/>
                </a:lnTo>
                <a:lnTo>
                  <a:pt x="0" y="4855464"/>
                </a:lnTo>
                <a:lnTo>
                  <a:pt x="0" y="0"/>
                </a:lnTo>
                <a:close/>
                <a:moveTo>
                  <a:pt x="4456177" y="5056632"/>
                </a:moveTo>
              </a:path>
            </a:pathLst>
          </a:custGeom>
          <a:solidFill>
            <a:srgbClr val="F0F0F0">
              <a:alpha val="90196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102" name="Freeform 102"/>
          <p:cNvSpPr/>
          <p:nvPr/>
        </p:nvSpPr>
        <p:spPr>
          <a:xfrm>
            <a:off x="7885176" y="5394961"/>
            <a:ext cx="3697224" cy="990599"/>
          </a:xfrm>
          <a:custGeom>
            <a:avLst/>
            <a:gdLst/>
            <a:ahLst/>
            <a:cxnLst/>
            <a:rect l="0" t="0" r="0" b="0"/>
            <a:pathLst>
              <a:path w="3697224" h="990599">
                <a:moveTo>
                  <a:pt x="0" y="0"/>
                </a:moveTo>
                <a:lnTo>
                  <a:pt x="3697224" y="0"/>
                </a:lnTo>
                <a:lnTo>
                  <a:pt x="3697224" y="913320"/>
                </a:lnTo>
                <a:lnTo>
                  <a:pt x="0" y="990599"/>
                </a:lnTo>
                <a:lnTo>
                  <a:pt x="0" y="0"/>
                </a:lnTo>
                <a:close/>
                <a:moveTo>
                  <a:pt x="-6422137" y="1463039"/>
                </a:moveTo>
              </a:path>
            </a:pathLst>
          </a:custGeom>
          <a:solidFill>
            <a:srgbClr val="FFF27F">
              <a:alpha val="74901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>
            <a:off x="600455" y="644870"/>
            <a:ext cx="10981944" cy="1002792"/>
          </a:xfrm>
          <a:custGeom>
            <a:avLst/>
            <a:gdLst/>
            <a:ahLst/>
            <a:cxnLst/>
            <a:rect l="0" t="0" r="0" b="0"/>
            <a:pathLst>
              <a:path w="10981944" h="1002792">
                <a:moveTo>
                  <a:pt x="0" y="1002792"/>
                </a:moveTo>
                <a:lnTo>
                  <a:pt x="10981944" y="1002792"/>
                </a:lnTo>
                <a:lnTo>
                  <a:pt x="10981944" y="0"/>
                </a:lnTo>
                <a:lnTo>
                  <a:pt x="0" y="0"/>
                </a:lnTo>
                <a:lnTo>
                  <a:pt x="0" y="1002792"/>
                </a:lnTo>
                <a:close/>
              </a:path>
            </a:pathLst>
          </a:custGeom>
          <a:solidFill>
            <a:srgbClr val="FFE6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</a:t>
            </a:r>
          </a:p>
        </p:txBody>
      </p:sp>
      <p:sp>
        <p:nvSpPr>
          <p:cNvPr id="104" name="Freeform 104"/>
          <p:cNvSpPr/>
          <p:nvPr/>
        </p:nvSpPr>
        <p:spPr>
          <a:xfrm>
            <a:off x="3547871" y="1801369"/>
            <a:ext cx="51816" cy="4471415"/>
          </a:xfrm>
          <a:custGeom>
            <a:avLst/>
            <a:gdLst/>
            <a:ahLst/>
            <a:cxnLst/>
            <a:rect l="0" t="0" r="0" b="0"/>
            <a:pathLst>
              <a:path w="51816" h="4471415">
                <a:moveTo>
                  <a:pt x="0" y="4471415"/>
                </a:moveTo>
                <a:lnTo>
                  <a:pt x="51816" y="4471415"/>
                </a:lnTo>
                <a:lnTo>
                  <a:pt x="51816" y="0"/>
                </a:lnTo>
                <a:lnTo>
                  <a:pt x="0" y="0"/>
                </a:lnTo>
                <a:lnTo>
                  <a:pt x="0" y="4471415"/>
                </a:lnTo>
                <a:close/>
              </a:path>
            </a:pathLst>
          </a:custGeom>
          <a:solidFill>
            <a:srgbClr val="C1C1C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Freeform 105"/>
          <p:cNvSpPr/>
          <p:nvPr/>
        </p:nvSpPr>
        <p:spPr>
          <a:xfrm>
            <a:off x="600455" y="1636777"/>
            <a:ext cx="10981944" cy="45720"/>
          </a:xfrm>
          <a:custGeom>
            <a:avLst/>
            <a:gdLst/>
            <a:ahLst/>
            <a:cxnLst/>
            <a:rect l="0" t="0" r="0" b="0"/>
            <a:pathLst>
              <a:path w="10981944" h="45720">
                <a:moveTo>
                  <a:pt x="0" y="45720"/>
                </a:moveTo>
                <a:lnTo>
                  <a:pt x="10981944" y="45720"/>
                </a:lnTo>
                <a:lnTo>
                  <a:pt x="10981944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91278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>
            <a:off x="1975104" y="626146"/>
            <a:ext cx="8232647" cy="1002792"/>
          </a:xfrm>
          <a:custGeom>
            <a:avLst/>
            <a:gdLst/>
            <a:ahLst/>
            <a:cxnLst/>
            <a:rect l="0" t="0" r="0" b="0"/>
            <a:pathLst>
              <a:path w="8232647" h="1002792">
                <a:moveTo>
                  <a:pt x="0" y="1002792"/>
                </a:moveTo>
                <a:lnTo>
                  <a:pt x="8232647" y="1002792"/>
                </a:lnTo>
                <a:lnTo>
                  <a:pt x="8232647" y="0"/>
                </a:lnTo>
                <a:lnTo>
                  <a:pt x="0" y="0"/>
                </a:lnTo>
                <a:lnTo>
                  <a:pt x="0" y="1002792"/>
                </a:lnTo>
                <a:close/>
              </a:path>
            </a:pathLst>
          </a:custGeom>
          <a:solidFill>
            <a:srgbClr val="FFE60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>
            <a:off x="1975104" y="1636777"/>
            <a:ext cx="8232647" cy="45720"/>
          </a:xfrm>
          <a:custGeom>
            <a:avLst/>
            <a:gdLst/>
            <a:ahLst/>
            <a:cxnLst/>
            <a:rect l="0" t="0" r="0" b="0"/>
            <a:pathLst>
              <a:path w="8232647" h="45720">
                <a:moveTo>
                  <a:pt x="0" y="45720"/>
                </a:moveTo>
                <a:lnTo>
                  <a:pt x="8232647" y="45720"/>
                </a:lnTo>
                <a:lnTo>
                  <a:pt x="8232647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91278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8" name="Picture 1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223" y="649225"/>
            <a:ext cx="740663" cy="987552"/>
          </a:xfrm>
          <a:prstGeom prst="rect">
            <a:avLst/>
          </a:prstGeom>
          <a:noFill/>
        </p:spPr>
      </p:pic>
      <p:sp>
        <p:nvSpPr>
          <p:cNvPr id="109" name="Freeform 109"/>
          <p:cNvSpPr/>
          <p:nvPr/>
        </p:nvSpPr>
        <p:spPr>
          <a:xfrm>
            <a:off x="644461" y="644398"/>
            <a:ext cx="750189" cy="997077"/>
          </a:xfrm>
          <a:custGeom>
            <a:avLst/>
            <a:gdLst/>
            <a:ahLst/>
            <a:cxnLst/>
            <a:rect l="0" t="0" r="0" b="0"/>
            <a:pathLst>
              <a:path w="750189" h="997077">
                <a:moveTo>
                  <a:pt x="0" y="997077"/>
                </a:moveTo>
                <a:lnTo>
                  <a:pt x="750189" y="997077"/>
                </a:lnTo>
                <a:lnTo>
                  <a:pt x="750189" y="0"/>
                </a:lnTo>
                <a:lnTo>
                  <a:pt x="0" y="0"/>
                </a:lnTo>
                <a:lnTo>
                  <a:pt x="0" y="997077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10"/>
          <p:cNvSpPr/>
          <p:nvPr/>
        </p:nvSpPr>
        <p:spPr>
          <a:xfrm>
            <a:off x="7959852" y="5394656"/>
            <a:ext cx="1321765" cy="212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00A3AE"/>
                </a:solidFill>
                <a:latin typeface="EYInterstate-Bold"/>
              </a:rPr>
              <a:t>Sector Experience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733958" y="2085200"/>
            <a:ext cx="2578217" cy="161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Priyanka Unde  is a Senior technical consultant  </a:t>
            </a:r>
          </a:p>
        </p:txBody>
      </p:sp>
      <p:sp>
        <p:nvSpPr>
          <p:cNvPr id="115" name="Rectangle 115"/>
          <p:cNvSpPr/>
          <p:nvPr/>
        </p:nvSpPr>
        <p:spPr>
          <a:xfrm>
            <a:off x="733958" y="2222360"/>
            <a:ext cx="2161598" cy="3385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4488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in Technology Consulting , EY India. </a:t>
            </a:r>
          </a:p>
          <a:p>
            <a:pPr marL="0">
              <a:lnSpc>
                <a:spcPts val="1396"/>
              </a:lnSpc>
            </a:pPr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She has close to 9+ years of consulting 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828446" y="2536304"/>
            <a:ext cx="2359334" cy="4358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experience across major sectors namely </a:t>
            </a:r>
          </a:p>
          <a:p>
            <a:pPr marL="0">
              <a:lnSpc>
                <a:spcPts val="1080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Technology, Manufacturing, HealthCare, Life </a:t>
            </a:r>
          </a:p>
          <a:p>
            <a:pPr marL="0">
              <a:lnSpc>
                <a:spcPts val="1082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sciences etc.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733958" y="2984614"/>
            <a:ext cx="2475945" cy="161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She worked in multiple IT Technologies which 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828446" y="3121774"/>
            <a:ext cx="2657779" cy="8368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includes SAP Fior</a:t>
            </a:r>
            <a:r>
              <a:rPr lang="en-US" sz="911" dirty="0">
                <a:solidFill>
                  <a:srgbClr val="000000"/>
                </a:solidFill>
                <a:latin typeface="EYInterstate-Light"/>
              </a:rPr>
              <a:t>i, SAP UI5,  and</a:t>
            </a:r>
            <a:r>
              <a:rPr lang="en-US" sz="900" b="0" i="0" spc="0" baseline="0" dirty="0">
                <a:solidFill>
                  <a:srgbClr val="000000"/>
                </a:solidFill>
                <a:latin typeface="EYInterstate-Light"/>
              </a:rPr>
              <a:t> has rich </a:t>
            </a:r>
          </a:p>
          <a:p>
            <a:pPr marL="0"/>
            <a:r>
              <a:rPr lang="en-US" sz="900" b="0" i="0" spc="0" baseline="0" dirty="0">
                <a:solidFill>
                  <a:srgbClr val="000000"/>
                </a:solidFill>
                <a:latin typeface="EYInterstate-Light"/>
              </a:rPr>
              <a:t>experience in back-end programming language</a:t>
            </a:r>
          </a:p>
          <a:p>
            <a:pPr marL="0"/>
            <a:r>
              <a:rPr lang="en-US" sz="900" b="0" i="0" spc="0" baseline="0" dirty="0">
                <a:solidFill>
                  <a:srgbClr val="000000"/>
                </a:solidFill>
                <a:latin typeface="EYInterstate-Light"/>
              </a:rPr>
              <a:t> like  PHP with Frameworks (Laravel, CodeIgniter), </a:t>
            </a:r>
          </a:p>
          <a:p>
            <a:pPr marL="0"/>
            <a:r>
              <a:rPr lang="en-US" sz="900" b="0" i="0" spc="0" baseline="0" dirty="0">
                <a:solidFill>
                  <a:srgbClr val="000000"/>
                </a:solidFill>
                <a:latin typeface="EYInterstate-Light"/>
              </a:rPr>
              <a:t>MySQL, MSSQL, Python with Django framework</a:t>
            </a:r>
          </a:p>
          <a:p>
            <a:pPr marL="94488">
              <a:lnSpc>
                <a:spcPts val="1076"/>
              </a:lnSpc>
            </a:pPr>
            <a:endParaRPr lang="en-US" sz="900" b="0" i="0" spc="0" baseline="0" dirty="0">
              <a:solidFill>
                <a:srgbClr val="000000"/>
              </a:solidFill>
              <a:latin typeface="EYInterstate-Light"/>
            </a:endParaRPr>
          </a:p>
          <a:p>
            <a:pPr marL="0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19" name="Rectangle 119"/>
          <p:cNvSpPr/>
          <p:nvPr/>
        </p:nvSpPr>
        <p:spPr>
          <a:xfrm>
            <a:off x="733958" y="3435355"/>
            <a:ext cx="65" cy="140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20" name="Rectangle 120"/>
          <p:cNvSpPr/>
          <p:nvPr/>
        </p:nvSpPr>
        <p:spPr>
          <a:xfrm>
            <a:off x="828446" y="3710292"/>
            <a:ext cx="65" cy="140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21" name="Rectangle 121"/>
          <p:cNvSpPr/>
          <p:nvPr/>
        </p:nvSpPr>
        <p:spPr>
          <a:xfrm>
            <a:off x="733958" y="3857682"/>
            <a:ext cx="710173" cy="161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1" i="0" spc="0" baseline="0" dirty="0">
                <a:solidFill>
                  <a:srgbClr val="000000"/>
                </a:solidFill>
                <a:latin typeface="EYInterstate-Bold"/>
              </a:rPr>
              <a:t>Education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: </a:t>
            </a:r>
          </a:p>
        </p:txBody>
      </p:sp>
      <p:sp>
        <p:nvSpPr>
          <p:cNvPr id="122" name="Rectangle 122"/>
          <p:cNvSpPr/>
          <p:nvPr/>
        </p:nvSpPr>
        <p:spPr>
          <a:xfrm>
            <a:off x="1019332" y="4056901"/>
            <a:ext cx="1450140" cy="161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20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B.S.C  (Computer Science)</a:t>
            </a:r>
          </a:p>
        </p:txBody>
      </p:sp>
      <p:sp>
        <p:nvSpPr>
          <p:cNvPr id="123" name="Rectangle 123"/>
          <p:cNvSpPr/>
          <p:nvPr/>
        </p:nvSpPr>
        <p:spPr>
          <a:xfrm>
            <a:off x="733958" y="4220700"/>
            <a:ext cx="2144946" cy="140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1" i="0" spc="0" baseline="0" dirty="0">
                <a:solidFill>
                  <a:srgbClr val="000000"/>
                </a:solidFill>
                <a:latin typeface="EYInterstate-Bold"/>
              </a:rPr>
              <a:t>Languages </a:t>
            </a:r>
            <a:r>
              <a:rPr lang="en-US" sz="911" b="1" dirty="0">
                <a:solidFill>
                  <a:srgbClr val="000000"/>
                </a:solidFill>
                <a:latin typeface="EYInterstate-Bold"/>
              </a:rPr>
              <a:t>: English, Hindi, Marathi</a:t>
            </a:r>
            <a:endParaRPr lang="en-US" sz="911" b="0" i="0" spc="0" baseline="0" dirty="0">
              <a:solidFill>
                <a:srgbClr val="000000"/>
              </a:solidFill>
              <a:latin typeface="EYInterstate-Regular"/>
            </a:endParaRPr>
          </a:p>
        </p:txBody>
      </p:sp>
      <p:sp>
        <p:nvSpPr>
          <p:cNvPr id="125" name="Rectangle 125"/>
          <p:cNvSpPr/>
          <p:nvPr/>
        </p:nvSpPr>
        <p:spPr>
          <a:xfrm>
            <a:off x="3850894" y="2082406"/>
            <a:ext cx="3904920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Priyank</a:t>
            </a:r>
            <a:r>
              <a:rPr lang="en-US" sz="911" b="0" i="0" spc="496" baseline="0" dirty="0">
                <a:solidFill>
                  <a:srgbClr val="000000"/>
                </a:solidFill>
                <a:latin typeface="EYInterstate-Light"/>
              </a:rPr>
              <a:t>a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ha</a:t>
            </a:r>
            <a:r>
              <a:rPr lang="en-US" sz="911" b="0" i="0" spc="271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implemente</a:t>
            </a:r>
            <a:r>
              <a:rPr lang="en-US" sz="911" b="0" i="0" spc="236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standar</a:t>
            </a:r>
            <a:r>
              <a:rPr lang="en-US" sz="911" b="0" i="0" spc="238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</a:t>
            </a:r>
            <a:r>
              <a:rPr lang="en-US" sz="911" b="0" i="0" spc="255" baseline="0" dirty="0">
                <a:solidFill>
                  <a:srgbClr val="000000"/>
                </a:solidFill>
                <a:latin typeface="EYInterstate-Light"/>
              </a:rPr>
              <a:t>I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apps</a:t>
            </a:r>
            <a:r>
              <a:rPr lang="en-US" sz="911" b="0" i="0" spc="245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lik</a:t>
            </a:r>
            <a:r>
              <a:rPr lang="en-US" sz="911" b="0" i="0" spc="253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manag</a:t>
            </a:r>
            <a:r>
              <a:rPr lang="en-US" sz="911" b="0" i="0" spc="255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hous</a:t>
            </a:r>
            <a:r>
              <a:rPr lang="en-US" sz="911" b="0" i="0" spc="252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bank</a:t>
            </a:r>
            <a:r>
              <a:rPr lang="en-US" sz="911" b="0" i="0" spc="269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GL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3850894" y="2219566"/>
            <a:ext cx="3903907" cy="3382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2296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account</a:t>
            </a:r>
            <a:r>
              <a:rPr lang="en-US" sz="911" b="0" i="0" spc="205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etc</a:t>
            </a:r>
            <a:r>
              <a:rPr lang="en-US" sz="911" b="0" i="0" spc="197" baseline="0" dirty="0">
                <a:solidFill>
                  <a:srgbClr val="000000"/>
                </a:solidFill>
                <a:latin typeface="EYInterstate-Light"/>
              </a:rPr>
              <a:t>.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unde</a:t>
            </a:r>
            <a:r>
              <a:rPr lang="en-US" sz="911" b="0" i="0" spc="182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financ</a:t>
            </a:r>
            <a:r>
              <a:rPr lang="en-US" sz="911" b="0" i="0" spc="184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sector.</a:t>
            </a:r>
          </a:p>
          <a:p>
            <a:pPr marL="0">
              <a:lnSpc>
                <a:spcPts val="1393"/>
              </a:lnSpc>
            </a:pPr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Sh</a:t>
            </a:r>
            <a:r>
              <a:rPr lang="en-US" sz="911" b="0" i="0" spc="612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</a:t>
            </a:r>
            <a:r>
              <a:rPr lang="en-US" sz="911" b="0" i="0" spc="608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responsibl</a:t>
            </a:r>
            <a:r>
              <a:rPr lang="en-US" sz="911" b="0" i="0" spc="615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fo</a:t>
            </a:r>
            <a:r>
              <a:rPr lang="en-US" sz="911" b="0" i="0" spc="589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settin</a:t>
            </a:r>
            <a:r>
              <a:rPr lang="en-US" sz="911" b="0" i="0" spc="598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u</a:t>
            </a:r>
            <a:r>
              <a:rPr lang="en-US" sz="911" b="0" i="0" spc="594" baseline="0" dirty="0">
                <a:solidFill>
                  <a:srgbClr val="000000"/>
                </a:solidFill>
                <a:latin typeface="EYInterstate-Light"/>
              </a:rPr>
              <a:t>p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Fior</a:t>
            </a:r>
            <a:r>
              <a:rPr lang="en-US" sz="911" b="0" i="0" spc="612" baseline="0" dirty="0">
                <a:solidFill>
                  <a:srgbClr val="000000"/>
                </a:solidFill>
                <a:latin typeface="EYInterstate-Light"/>
              </a:rPr>
              <a:t>i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Launchpad</a:t>
            </a:r>
            <a:r>
              <a:rPr lang="en-US" sz="911" b="0" i="0" spc="610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themin</a:t>
            </a:r>
            <a:r>
              <a:rPr lang="en-US" sz="911" b="0" i="0" spc="572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o</a:t>
            </a:r>
            <a:r>
              <a:rPr lang="en-US" sz="911" b="0" i="0" spc="611" baseline="0" dirty="0">
                <a:solidFill>
                  <a:srgbClr val="000000"/>
                </a:solidFill>
                <a:latin typeface="EYInterstate-Light"/>
              </a:rPr>
              <a:t>f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the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3933190" y="2533764"/>
            <a:ext cx="3822252" cy="2983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launchpa</a:t>
            </a:r>
            <a:r>
              <a:rPr lang="en-US" sz="911" b="0" i="0" spc="334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331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applications</a:t>
            </a:r>
            <a:r>
              <a:rPr lang="en-US" sz="911" b="0" i="0" spc="345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fo</a:t>
            </a:r>
            <a:r>
              <a:rPr lang="en-US" sz="911" b="0" i="0" spc="327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desktop</a:t>
            </a:r>
            <a:r>
              <a:rPr lang="en-US" sz="911" b="0" i="0" spc="341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mobil</a:t>
            </a:r>
            <a:r>
              <a:rPr lang="en-US" sz="911" b="0" i="0" spc="349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331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table</a:t>
            </a:r>
            <a:r>
              <a:rPr lang="en-US" sz="911" b="0" i="0" spc="314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whic</a:t>
            </a:r>
            <a:r>
              <a:rPr lang="en-US" sz="911" b="0" i="0" spc="349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brings</a:t>
            </a:r>
          </a:p>
          <a:p>
            <a:pPr marL="0">
              <a:lnSpc>
                <a:spcPts val="1079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coherenc</a:t>
            </a:r>
            <a:r>
              <a:rPr lang="en-US" sz="911" b="0" i="0" spc="185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acros</a:t>
            </a:r>
            <a:r>
              <a:rPr lang="en-US" sz="911" b="0" i="0" spc="200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devices.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3847846" y="2844660"/>
            <a:ext cx="3946756" cy="989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dirty="0">
                <a:solidFill>
                  <a:srgbClr val="000000"/>
                </a:solidFill>
                <a:latin typeface="EYInterstate-Light"/>
              </a:rPr>
              <a:t>Developed and maintained Django-based web applications ensuring high          performance and responsiveness.</a:t>
            </a:r>
            <a:endParaRPr lang="en-US" sz="900" dirty="0">
              <a:solidFill>
                <a:srgbClr val="000000"/>
              </a:solidFill>
              <a:latin typeface="EYInterstate-Light"/>
            </a:endParaRPr>
          </a:p>
          <a:p>
            <a:pPr marL="0"/>
            <a:r>
              <a:rPr lang="en-US" sz="900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00" b="0" i="0" spc="0" baseline="0" dirty="0">
                <a:solidFill>
                  <a:srgbClr val="000000"/>
                </a:solidFill>
                <a:latin typeface="EYInterstate-Light"/>
              </a:rPr>
              <a:t> Implemented secu</a:t>
            </a:r>
            <a:r>
              <a:rPr lang="en-US" sz="900" dirty="0">
                <a:solidFill>
                  <a:srgbClr val="000000"/>
                </a:solidFill>
                <a:latin typeface="EYInterstate-Light"/>
              </a:rPr>
              <a:t>rity best practices to protect web applications against common vulnerabilities such as XSS and CSRF.Implemented REST APIs for seamless communication between front-end and back-end systems.</a:t>
            </a:r>
            <a:endParaRPr lang="en-US" sz="900" b="0" i="0" spc="0" baseline="0" dirty="0">
              <a:solidFill>
                <a:srgbClr val="000000"/>
              </a:solidFill>
              <a:latin typeface="EYInterstate-Light"/>
            </a:endParaRPr>
          </a:p>
          <a:p>
            <a:pPr marL="0"/>
            <a:r>
              <a:rPr lang="en-US" sz="1000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Optimized application performance through database tuning and </a:t>
            </a:r>
            <a:r>
              <a:rPr lang="en-US" sz="911" b="0" i="0" spc="0" baseline="0" dirty="0" err="1">
                <a:solidFill>
                  <a:srgbClr val="000000"/>
                </a:solidFill>
                <a:latin typeface="EYInterstate-Light"/>
              </a:rPr>
              <a:t>qq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 </a:t>
            </a:r>
            <a:r>
              <a:rPr lang="en-US" sz="911" b="0" i="0" spc="0" baseline="0" dirty="0">
                <a:solidFill>
                  <a:schemeClr val="tx1"/>
                </a:solidFill>
                <a:latin typeface="EYInterstate-Light"/>
              </a:rPr>
              <a:t>query</a:t>
            </a:r>
          </a:p>
          <a:p>
            <a:pPr marL="0"/>
            <a:r>
              <a:rPr lang="en-US" sz="911" dirty="0">
                <a:solidFill>
                  <a:srgbClr val="000000"/>
                </a:solidFill>
                <a:latin typeface="EYInterstate-Light"/>
              </a:rPr>
              <a:t>Optimization.</a:t>
            </a:r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30" name="Rectangle 130"/>
          <p:cNvSpPr/>
          <p:nvPr/>
        </p:nvSpPr>
        <p:spPr>
          <a:xfrm>
            <a:off x="3850894" y="2981457"/>
            <a:ext cx="83356" cy="140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2296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31" name="Rectangle 131"/>
          <p:cNvSpPr/>
          <p:nvPr/>
        </p:nvSpPr>
        <p:spPr>
          <a:xfrm>
            <a:off x="3933190" y="3296145"/>
            <a:ext cx="65" cy="140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32" name="Rectangle 132"/>
          <p:cNvSpPr/>
          <p:nvPr/>
        </p:nvSpPr>
        <p:spPr>
          <a:xfrm>
            <a:off x="3850894" y="3881615"/>
            <a:ext cx="3905968" cy="8474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Modifie</a:t>
            </a:r>
            <a:r>
              <a:rPr lang="en-US" sz="911" b="0" i="0" spc="719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existin</a:t>
            </a:r>
            <a:r>
              <a:rPr lang="en-US" sz="911" b="0" i="0" spc="716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softwar</a:t>
            </a:r>
            <a:r>
              <a:rPr lang="en-US" sz="911" b="0" i="0" spc="735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733" baseline="0" dirty="0">
                <a:solidFill>
                  <a:srgbClr val="000000"/>
                </a:solidFill>
                <a:latin typeface="EYInterstate-Light"/>
              </a:rPr>
              <a:t>o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detec</a:t>
            </a:r>
            <a:r>
              <a:rPr lang="en-US" sz="911" b="0" i="0" spc="719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715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correc</a:t>
            </a:r>
            <a:r>
              <a:rPr lang="en-US" sz="911" b="0" i="0" spc="697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errors</a:t>
            </a:r>
            <a:r>
              <a:rPr lang="en-US" sz="911" b="0" i="0" spc="703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improve</a:t>
            </a:r>
          </a:p>
          <a:p>
            <a:pPr marL="82296">
              <a:lnSpc>
                <a:spcPts val="1080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performance</a:t>
            </a:r>
            <a:r>
              <a:rPr lang="en-US" sz="911" b="0" i="0" spc="561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522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upgrad</a:t>
            </a:r>
            <a:r>
              <a:rPr lang="en-US" sz="911" b="0" i="0" spc="539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interface</a:t>
            </a:r>
            <a:r>
              <a:rPr lang="en-US" sz="911" b="0" i="0" spc="539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</a:t>
            </a:r>
            <a:r>
              <a:rPr lang="en-US" sz="911" b="0" i="0" spc="537" baseline="0" dirty="0">
                <a:solidFill>
                  <a:srgbClr val="000000"/>
                </a:solidFill>
                <a:latin typeface="EYInterstate-Light"/>
              </a:rPr>
              <a:t>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PHP</a:t>
            </a:r>
            <a:r>
              <a:rPr lang="en-US" sz="911" b="0" i="0" spc="557" baseline="0" dirty="0">
                <a:solidFill>
                  <a:srgbClr val="000000"/>
                </a:solidFill>
                <a:latin typeface="EYInterstate-Light"/>
              </a:rPr>
              <a:t>.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Consulte</a:t>
            </a:r>
            <a:r>
              <a:rPr lang="en-US" sz="911" b="0" i="0" spc="552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wit</a:t>
            </a:r>
            <a:r>
              <a:rPr lang="en-US" sz="911" b="0" i="0" spc="539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clients</a:t>
            </a:r>
          </a:p>
          <a:p>
            <a:pPr marL="82296">
              <a:lnSpc>
                <a:spcPts val="1080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regularl</a:t>
            </a:r>
            <a:r>
              <a:rPr lang="en-US" sz="911" b="0" i="0" spc="407" baseline="0" dirty="0">
                <a:solidFill>
                  <a:srgbClr val="000000"/>
                </a:solidFill>
                <a:latin typeface="EYInterstate-Light"/>
              </a:rPr>
              <a:t>y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regardin</a:t>
            </a:r>
            <a:r>
              <a:rPr lang="en-US" sz="911" b="0" i="0" spc="403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projects</a:t>
            </a:r>
            <a:r>
              <a:rPr lang="en-US" sz="911" b="0" i="0" spc="414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proposals</a:t>
            </a:r>
            <a:r>
              <a:rPr lang="en-US" sz="911" b="0" i="0" spc="418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403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technica</a:t>
            </a:r>
            <a:r>
              <a:rPr lang="en-US" sz="911" b="0" i="0" spc="398" baseline="0" dirty="0">
                <a:solidFill>
                  <a:srgbClr val="000000"/>
                </a:solidFill>
                <a:latin typeface="EYInterstate-Light"/>
              </a:rPr>
              <a:t>l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issue</a:t>
            </a:r>
            <a:r>
              <a:rPr lang="en-US" sz="911" b="0" i="0" spc="444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tha</a:t>
            </a:r>
            <a:r>
              <a:rPr lang="en-US" sz="911" b="0" i="0" spc="429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arise</a:t>
            </a:r>
          </a:p>
          <a:p>
            <a:pPr marL="82296">
              <a:lnSpc>
                <a:spcPts val="1080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durin</a:t>
            </a:r>
            <a:r>
              <a:rPr lang="en-US" sz="911" b="0" i="0" spc="309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</a:t>
            </a:r>
            <a:r>
              <a:rPr lang="en-US" sz="911" b="0" i="0" spc="324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developmen</a:t>
            </a:r>
            <a:r>
              <a:rPr lang="en-US" sz="911" b="0" i="0" spc="311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process</a:t>
            </a:r>
            <a:r>
              <a:rPr lang="en-US" sz="911" b="0" i="0" spc="317" baseline="0" dirty="0">
                <a:solidFill>
                  <a:srgbClr val="000000"/>
                </a:solidFill>
                <a:latin typeface="EYInterstate-Light"/>
              </a:rPr>
              <a:t>.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Prepare</a:t>
            </a:r>
            <a:r>
              <a:rPr lang="en-US" sz="911" b="0" i="0" spc="307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report</a:t>
            </a:r>
            <a:r>
              <a:rPr lang="en-US" sz="911" b="0" i="0" spc="295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o</a:t>
            </a:r>
            <a:r>
              <a:rPr lang="en-US" sz="911" b="0" i="0" spc="321" baseline="0" dirty="0">
                <a:solidFill>
                  <a:srgbClr val="000000"/>
                </a:solidFill>
                <a:latin typeface="EYInterstate-Light"/>
              </a:rPr>
              <a:t>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specification</a:t>
            </a:r>
            <a:r>
              <a:rPr lang="en-US" sz="911" b="0" i="0" spc="326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and</a:t>
            </a:r>
          </a:p>
          <a:p>
            <a:pPr marL="82296">
              <a:lnSpc>
                <a:spcPts val="1083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activitie</a:t>
            </a:r>
            <a:r>
              <a:rPr lang="en-US" sz="911" b="0" i="0" spc="277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fo</a:t>
            </a:r>
            <a:r>
              <a:rPr lang="en-US" sz="911" b="0" i="0" spc="229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eac</a:t>
            </a:r>
            <a:r>
              <a:rPr lang="en-US" sz="911" b="0" i="0" spc="276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project</a:t>
            </a:r>
            <a:r>
              <a:rPr lang="en-US" sz="911" b="0" i="0" spc="245" baseline="0" dirty="0">
                <a:solidFill>
                  <a:srgbClr val="000000"/>
                </a:solidFill>
                <a:latin typeface="EYInterstate-Light"/>
              </a:rPr>
              <a:t>.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Collaborate</a:t>
            </a:r>
            <a:r>
              <a:rPr lang="en-US" sz="911" b="0" i="0" spc="240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wel</a:t>
            </a:r>
            <a:r>
              <a:rPr lang="en-US" sz="911" b="0" i="0" spc="275" baseline="0" dirty="0">
                <a:solidFill>
                  <a:srgbClr val="000000"/>
                </a:solidFill>
                <a:latin typeface="EYInterstate-Light"/>
              </a:rPr>
              <a:t>l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wit</a:t>
            </a:r>
            <a:r>
              <a:rPr lang="en-US" sz="911" b="0" i="0" spc="251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othe</a:t>
            </a:r>
            <a:r>
              <a:rPr lang="en-US" sz="911" b="0" i="0" spc="254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tea</a:t>
            </a:r>
            <a:r>
              <a:rPr lang="en-US" sz="911" b="0" i="0" spc="262" baseline="0" dirty="0">
                <a:solidFill>
                  <a:srgbClr val="000000"/>
                </a:solidFill>
                <a:latin typeface="EYInterstate-Light"/>
              </a:rPr>
              <a:t>m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member</a:t>
            </a:r>
            <a:r>
              <a:rPr lang="en-US" sz="911" b="0" i="0" spc="270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to</a:t>
            </a:r>
          </a:p>
          <a:p>
            <a:pPr marL="82296">
              <a:lnSpc>
                <a:spcPts val="1079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determin</a:t>
            </a:r>
            <a:r>
              <a:rPr lang="en-US" sz="911" b="0" i="0" spc="160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</a:t>
            </a:r>
            <a:r>
              <a:rPr lang="en-US" sz="911" b="0" i="0" spc="228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bes</a:t>
            </a:r>
            <a:r>
              <a:rPr lang="en-US" sz="911" b="0" i="0" spc="213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desig</a:t>
            </a:r>
            <a:r>
              <a:rPr lang="en-US" sz="911" b="0" i="0" spc="178" baseline="0" dirty="0">
                <a:solidFill>
                  <a:srgbClr val="000000"/>
                </a:solidFill>
                <a:latin typeface="EYInterstate-Light"/>
              </a:rPr>
              <a:t>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specification</a:t>
            </a:r>
            <a:r>
              <a:rPr lang="en-US" sz="911" b="0" i="0" spc="183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211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details.</a:t>
            </a:r>
          </a:p>
        </p:txBody>
      </p:sp>
      <p:sp>
        <p:nvSpPr>
          <p:cNvPr id="133" name="Rectangle 133"/>
          <p:cNvSpPr/>
          <p:nvPr/>
        </p:nvSpPr>
        <p:spPr>
          <a:xfrm>
            <a:off x="3850894" y="4744580"/>
            <a:ext cx="3900896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worke</a:t>
            </a:r>
            <a:r>
              <a:rPr lang="en-US" sz="911" b="0" i="0" spc="429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wit</a:t>
            </a:r>
            <a:r>
              <a:rPr lang="en-US" sz="911" b="0" i="0" spc="444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we</a:t>
            </a:r>
            <a:r>
              <a:rPr lang="en-US" sz="911" b="0" i="0" spc="451" baseline="0" dirty="0">
                <a:solidFill>
                  <a:srgbClr val="000000"/>
                </a:solidFill>
                <a:latin typeface="EYInterstate-Light"/>
              </a:rPr>
              <a:t>b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service</a:t>
            </a:r>
            <a:r>
              <a:rPr lang="en-US" sz="911" b="0" i="0" spc="441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usin</a:t>
            </a:r>
            <a:r>
              <a:rPr lang="en-US" sz="911" b="0" i="0" spc="431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RES</a:t>
            </a:r>
            <a:r>
              <a:rPr lang="en-US" sz="911" b="0" i="0" spc="448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451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SOA</a:t>
            </a:r>
            <a:r>
              <a:rPr lang="en-US" sz="911" b="0" i="0" spc="445" baseline="0" dirty="0">
                <a:solidFill>
                  <a:srgbClr val="000000"/>
                </a:solidFill>
                <a:latin typeface="EYInterstate-Light"/>
              </a:rPr>
              <a:t>P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API</a:t>
            </a:r>
            <a:r>
              <a:rPr lang="en-US" sz="911" b="0" i="0" spc="466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467" baseline="0" dirty="0">
                <a:solidFill>
                  <a:srgbClr val="000000"/>
                </a:solidFill>
                <a:latin typeface="EYInterstate-Light"/>
              </a:rPr>
              <a:t>o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develo</a:t>
            </a:r>
            <a:r>
              <a:rPr lang="en-US" sz="911" b="0" i="0" spc="452" baseline="0" dirty="0">
                <a:solidFill>
                  <a:srgbClr val="000000"/>
                </a:solidFill>
                <a:latin typeface="EYInterstate-Light"/>
              </a:rPr>
              <a:t>p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the</a:t>
            </a:r>
          </a:p>
        </p:txBody>
      </p:sp>
      <p:sp>
        <p:nvSpPr>
          <p:cNvPr id="134" name="Rectangle 134"/>
          <p:cNvSpPr/>
          <p:nvPr/>
        </p:nvSpPr>
        <p:spPr>
          <a:xfrm>
            <a:off x="3850894" y="4881740"/>
            <a:ext cx="3902733" cy="3350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2296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application</a:t>
            </a:r>
            <a:r>
              <a:rPr lang="en-US" sz="911" b="0" i="0" spc="182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</a:t>
            </a:r>
            <a:r>
              <a:rPr lang="en-US" sz="911" b="0" i="0" spc="201" baseline="0" dirty="0">
                <a:solidFill>
                  <a:srgbClr val="000000"/>
                </a:solidFill>
                <a:latin typeface="EYInterstate-Light"/>
              </a:rPr>
              <a:t>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PHP.</a:t>
            </a:r>
          </a:p>
          <a:p>
            <a:pPr marL="0">
              <a:lnSpc>
                <a:spcPts val="1368"/>
              </a:lnSpc>
            </a:pPr>
            <a:r>
              <a:rPr lang="en-US" sz="818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Create</a:t>
            </a:r>
            <a:r>
              <a:rPr lang="en-US" sz="914" b="0" i="0" spc="475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e-commerc</a:t>
            </a:r>
            <a:r>
              <a:rPr lang="en-US" sz="914" b="0" i="0" spc="493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site</a:t>
            </a:r>
            <a:r>
              <a:rPr lang="en-US" sz="914" b="0" i="0" spc="463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integrate</a:t>
            </a:r>
            <a:r>
              <a:rPr lang="en-US" sz="914" b="0" i="0" spc="456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wit</a:t>
            </a:r>
            <a:r>
              <a:rPr lang="en-US" sz="914" b="0" i="0" spc="490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PayPa</a:t>
            </a:r>
            <a:r>
              <a:rPr lang="en-US" sz="914" b="0" i="0" spc="489" baseline="0" dirty="0">
                <a:solidFill>
                  <a:srgbClr val="000000"/>
                </a:solidFill>
                <a:latin typeface="EYInterstate-Light"/>
              </a:rPr>
              <a:t>l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4" b="0" i="0" spc="453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othe</a:t>
            </a:r>
            <a:r>
              <a:rPr lang="en-US" sz="914" b="0" i="0" spc="470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payment</a:t>
            </a:r>
          </a:p>
        </p:txBody>
      </p:sp>
      <p:sp>
        <p:nvSpPr>
          <p:cNvPr id="135" name="Rectangle 135"/>
          <p:cNvSpPr/>
          <p:nvPr/>
        </p:nvSpPr>
        <p:spPr>
          <a:xfrm>
            <a:off x="3933190" y="5192890"/>
            <a:ext cx="3821582" cy="2983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gatewa</a:t>
            </a:r>
            <a:r>
              <a:rPr lang="en-US" sz="911" b="0" i="0" spc="359" baseline="0" dirty="0">
                <a:solidFill>
                  <a:srgbClr val="000000"/>
                </a:solidFill>
                <a:latin typeface="EYInterstate-Light"/>
              </a:rPr>
              <a:t>y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APIs</a:t>
            </a:r>
            <a:r>
              <a:rPr lang="en-US" sz="911" b="0" i="0" spc="341" baseline="0" dirty="0">
                <a:solidFill>
                  <a:srgbClr val="000000"/>
                </a:solidFill>
                <a:latin typeface="EYInterstate-Light"/>
              </a:rPr>
              <a:t>.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worke</a:t>
            </a:r>
            <a:r>
              <a:rPr lang="en-US" sz="911" b="0" i="0" spc="354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wit</a:t>
            </a:r>
            <a:r>
              <a:rPr lang="en-US" sz="911" b="0" i="0" spc="371" baseline="0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we</a:t>
            </a:r>
            <a:r>
              <a:rPr lang="en-US" sz="911" b="0" i="0" spc="332" baseline="0" dirty="0">
                <a:solidFill>
                  <a:srgbClr val="000000"/>
                </a:solidFill>
                <a:latin typeface="EYInterstate-Light"/>
              </a:rPr>
              <a:t>b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service</a:t>
            </a:r>
            <a:r>
              <a:rPr lang="en-US" sz="911" b="0" i="0" spc="344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usin</a:t>
            </a:r>
            <a:r>
              <a:rPr lang="en-US" sz="911" b="0" i="0" spc="332" baseline="0" dirty="0">
                <a:solidFill>
                  <a:srgbClr val="000000"/>
                </a:solidFill>
                <a:latin typeface="EYInterstate-Light"/>
              </a:rPr>
              <a:t>g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RES</a:t>
            </a:r>
            <a:r>
              <a:rPr lang="en-US" sz="911" b="0" i="0" spc="352" baseline="0" dirty="0">
                <a:solidFill>
                  <a:srgbClr val="000000"/>
                </a:solidFill>
                <a:latin typeface="EYInterstate-Light"/>
              </a:rPr>
              <a:t>T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334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SOA</a:t>
            </a:r>
            <a:r>
              <a:rPr lang="en-US" sz="911" b="0" i="0" spc="349" baseline="0" dirty="0">
                <a:solidFill>
                  <a:srgbClr val="000000"/>
                </a:solidFill>
                <a:latin typeface="EYInterstate-Light"/>
              </a:rPr>
              <a:t>P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API</a:t>
            </a:r>
            <a:r>
              <a:rPr lang="en-US" sz="911" b="0" i="0" spc="367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to</a:t>
            </a:r>
          </a:p>
          <a:p>
            <a:pPr marL="0">
              <a:lnSpc>
                <a:spcPts val="1079"/>
              </a:lnSpc>
            </a:pP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develo</a:t>
            </a:r>
            <a:r>
              <a:rPr lang="en-US" sz="911" b="0" i="0" spc="168" baseline="0" dirty="0">
                <a:solidFill>
                  <a:srgbClr val="000000"/>
                </a:solidFill>
                <a:latin typeface="EYInterstate-Light"/>
              </a:rPr>
              <a:t>p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</a:t>
            </a:r>
            <a:r>
              <a:rPr lang="en-US" sz="911" b="0" i="0" spc="204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applications.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3850894" y="5506834"/>
            <a:ext cx="3900317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5261" algn="l"/>
                <a:tab pos="935990" algn="l"/>
                <a:tab pos="1499870" algn="l"/>
                <a:tab pos="1981708" algn="l"/>
                <a:tab pos="2505964" algn="l"/>
                <a:tab pos="2871724" algn="l"/>
                <a:tab pos="3445128" algn="l"/>
              </a:tabLst>
            </a:pPr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Lead	various	projects,	playing	multiple	roles	including	software</a:t>
            </a:r>
          </a:p>
        </p:txBody>
      </p:sp>
      <p:sp>
        <p:nvSpPr>
          <p:cNvPr id="137" name="Rectangle 137"/>
          <p:cNvSpPr/>
          <p:nvPr/>
        </p:nvSpPr>
        <p:spPr>
          <a:xfrm>
            <a:off x="3850894" y="5643994"/>
            <a:ext cx="3942746" cy="3029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82296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developer</a:t>
            </a:r>
            <a:r>
              <a:rPr lang="en-US" sz="911" b="0" i="0" spc="178" baseline="0" dirty="0">
                <a:solidFill>
                  <a:srgbClr val="000000"/>
                </a:solidFill>
                <a:latin typeface="EYInterstate-Light"/>
              </a:rPr>
              <a:t>,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technica</a:t>
            </a:r>
            <a:r>
              <a:rPr lang="en-US" sz="911" b="0" i="0" spc="160" baseline="0" dirty="0">
                <a:solidFill>
                  <a:srgbClr val="000000"/>
                </a:solidFill>
                <a:latin typeface="EYInterstate-Light"/>
              </a:rPr>
              <a:t>l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lea</a:t>
            </a:r>
            <a:r>
              <a:rPr lang="en-US" sz="911" b="0" i="0" spc="212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</a:t>
            </a:r>
            <a:r>
              <a:rPr lang="en-US" sz="911" b="0" i="0" spc="201" baseline="0" dirty="0">
                <a:solidFill>
                  <a:srgbClr val="000000"/>
                </a:solidFill>
                <a:latin typeface="EYInterstate-Light"/>
              </a:rPr>
              <a:t>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</a:t>
            </a:r>
            <a:r>
              <a:rPr lang="en-US" sz="911" b="0" i="0" spc="228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projects.</a:t>
            </a:r>
          </a:p>
          <a:p>
            <a:pPr marL="0">
              <a:lnSpc>
                <a:spcPts val="1370"/>
              </a:lnSpc>
              <a:tabLst>
                <a:tab pos="411479" algn="l"/>
                <a:tab pos="728726" algn="l"/>
                <a:tab pos="1170685" algn="l"/>
                <a:tab pos="1435861" algn="l"/>
                <a:tab pos="2137155" algn="l"/>
                <a:tab pos="2490723" algn="l"/>
                <a:tab pos="2853436" algn="l"/>
                <a:tab pos="3307969" algn="l"/>
              </a:tabLst>
            </a:pPr>
            <a:r>
              <a:rPr lang="en-US" sz="815" b="0" i="0" spc="0" baseline="0" dirty="0">
                <a:solidFill>
                  <a:srgbClr val="91278F"/>
                </a:solidFill>
                <a:latin typeface="ArialMT"/>
              </a:rPr>
              <a:t>▌</a:t>
            </a:r>
            <a:r>
              <a:rPr lang="en-US" sz="911" dirty="0">
                <a:solidFill>
                  <a:srgbClr val="000000"/>
                </a:solidFill>
                <a:latin typeface="EYInterstate-Light"/>
              </a:rPr>
              <a:t>H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as	hands	 on	experience	with	XML	views,	JavaScript,</a:t>
            </a:r>
          </a:p>
        </p:txBody>
      </p:sp>
      <p:sp>
        <p:nvSpPr>
          <p:cNvPr id="138" name="Rectangle 138"/>
          <p:cNvSpPr/>
          <p:nvPr/>
        </p:nvSpPr>
        <p:spPr>
          <a:xfrm>
            <a:off x="3933190" y="5955195"/>
            <a:ext cx="2199361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CS</a:t>
            </a:r>
            <a:r>
              <a:rPr lang="en-US" sz="911" b="0" i="0" spc="228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an</a:t>
            </a:r>
            <a:r>
              <a:rPr lang="en-US" sz="911" b="0" i="0" spc="237" baseline="0" dirty="0">
                <a:solidFill>
                  <a:srgbClr val="000000"/>
                </a:solidFill>
                <a:latin typeface="EYInterstate-Light"/>
              </a:rPr>
              <a:t>d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JSO</a:t>
            </a:r>
            <a:r>
              <a:rPr lang="en-US" sz="911" b="0" i="0" spc="212" baseline="0" dirty="0">
                <a:solidFill>
                  <a:srgbClr val="000000"/>
                </a:solidFill>
                <a:latin typeface="EYInterstate-Light"/>
              </a:rPr>
              <a:t>N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object</a:t>
            </a:r>
            <a:r>
              <a:rPr lang="en-US" sz="911" b="0" i="0" spc="201" baseline="0" dirty="0">
                <a:solidFill>
                  <a:srgbClr val="000000"/>
                </a:solidFill>
                <a:latin typeface="EYInterstate-Light"/>
              </a:rPr>
              <a:t>s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fo</a:t>
            </a:r>
            <a:r>
              <a:rPr lang="en-US" sz="911" b="0" i="0" spc="181" baseline="0" dirty="0">
                <a:solidFill>
                  <a:srgbClr val="000000"/>
                </a:solidFill>
                <a:latin typeface="EYInterstate-Light"/>
              </a:rPr>
              <a:t>r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th</a:t>
            </a:r>
            <a:r>
              <a:rPr lang="en-US" sz="911" b="0" i="0" spc="228" baseline="0" dirty="0">
                <a:solidFill>
                  <a:srgbClr val="000000"/>
                </a:solidFill>
                <a:latin typeface="EYInterstate-Light"/>
              </a:rPr>
              <a:t>e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applications</a:t>
            </a:r>
          </a:p>
        </p:txBody>
      </p:sp>
      <p:sp>
        <p:nvSpPr>
          <p:cNvPr id="139" name="Rectangle 139"/>
          <p:cNvSpPr/>
          <p:nvPr/>
        </p:nvSpPr>
        <p:spPr>
          <a:xfrm>
            <a:off x="633374" y="127188"/>
            <a:ext cx="4419432" cy="4586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4" b="1" i="0" spc="0" baseline="0" dirty="0">
                <a:solidFill>
                  <a:srgbClr val="000000"/>
                </a:solidFill>
                <a:latin typeface="EYInterstate-Bold"/>
              </a:rPr>
              <a:t>PRIYANKA VISHWAS UNDE</a:t>
            </a:r>
          </a:p>
        </p:txBody>
      </p:sp>
      <p:sp>
        <p:nvSpPr>
          <p:cNvPr id="140" name="Rectangle 140"/>
          <p:cNvSpPr/>
          <p:nvPr/>
        </p:nvSpPr>
        <p:spPr>
          <a:xfrm>
            <a:off x="721766" y="1800955"/>
            <a:ext cx="859575" cy="212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2" b="1" i="0" spc="0" baseline="0" dirty="0">
                <a:solidFill>
                  <a:srgbClr val="00A3AE"/>
                </a:solidFill>
                <a:latin typeface="EYInterstate-Bold"/>
              </a:rPr>
              <a:t>Background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492885" y="642861"/>
            <a:ext cx="1246034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Regular"/>
              </a:rPr>
              <a:t>Priyanka Vishwas Unde</a:t>
            </a:r>
          </a:p>
        </p:txBody>
      </p:sp>
      <p:sp>
        <p:nvSpPr>
          <p:cNvPr id="143" name="Rectangle 143"/>
          <p:cNvSpPr/>
          <p:nvPr/>
        </p:nvSpPr>
        <p:spPr>
          <a:xfrm>
            <a:off x="1492885" y="780021"/>
            <a:ext cx="2005254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Sr.Consultant </a:t>
            </a:r>
            <a:r>
              <a:rPr lang="en-US" sz="911" b="0" i="0" spc="239" baseline="0" dirty="0">
                <a:solidFill>
                  <a:srgbClr val="000000"/>
                </a:solidFill>
                <a:latin typeface="EYInterstate-Light"/>
              </a:rPr>
              <a:t>–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Technology Consulting</a:t>
            </a:r>
          </a:p>
        </p:txBody>
      </p:sp>
      <p:sp>
        <p:nvSpPr>
          <p:cNvPr id="145" name="Rectangle 145"/>
          <p:cNvSpPr/>
          <p:nvPr/>
        </p:nvSpPr>
        <p:spPr>
          <a:xfrm>
            <a:off x="3847846" y="1801064"/>
            <a:ext cx="1741779" cy="212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00A3AE"/>
                </a:solidFill>
                <a:latin typeface="EYInterstate-Bold"/>
              </a:rPr>
              <a:t>Professional Experience</a:t>
            </a:r>
          </a:p>
        </p:txBody>
      </p:sp>
      <p:sp>
        <p:nvSpPr>
          <p:cNvPr id="146" name="Rectangle 146"/>
          <p:cNvSpPr/>
          <p:nvPr/>
        </p:nvSpPr>
        <p:spPr>
          <a:xfrm>
            <a:off x="7986648" y="2510015"/>
            <a:ext cx="1854698" cy="161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Data Visualization </a:t>
            </a:r>
            <a:r>
              <a:rPr lang="en-US" sz="911" b="0" i="0" spc="239" baseline="0" dirty="0">
                <a:solidFill>
                  <a:srgbClr val="000000"/>
                </a:solidFill>
                <a:latin typeface="EYInterstate-Light"/>
              </a:rPr>
              <a:t>–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Bronze Badge</a:t>
            </a:r>
          </a:p>
        </p:txBody>
      </p:sp>
      <p:sp>
        <p:nvSpPr>
          <p:cNvPr id="147" name="Rectangle 147"/>
          <p:cNvSpPr/>
          <p:nvPr/>
        </p:nvSpPr>
        <p:spPr>
          <a:xfrm>
            <a:off x="7901305" y="2829655"/>
            <a:ext cx="658157" cy="212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2" b="1" i="0" spc="0" baseline="0" dirty="0">
                <a:solidFill>
                  <a:srgbClr val="00A3AE"/>
                </a:solidFill>
                <a:latin typeface="EYInterstate-Bold"/>
              </a:rPr>
              <a:t>Products</a:t>
            </a:r>
          </a:p>
        </p:txBody>
      </p:sp>
      <p:sp>
        <p:nvSpPr>
          <p:cNvPr id="148" name="Rectangle 148"/>
          <p:cNvSpPr/>
          <p:nvPr/>
        </p:nvSpPr>
        <p:spPr>
          <a:xfrm>
            <a:off x="7887969" y="2320638"/>
            <a:ext cx="993039" cy="212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2" b="1" i="0" spc="0" baseline="0" dirty="0">
                <a:solidFill>
                  <a:srgbClr val="00A3AE"/>
                </a:solidFill>
                <a:latin typeface="EYInterstate-Bold"/>
              </a:rPr>
              <a:t>Certifications</a:t>
            </a:r>
          </a:p>
        </p:txBody>
      </p:sp>
      <p:sp>
        <p:nvSpPr>
          <p:cNvPr id="149" name="Rectangle 149"/>
          <p:cNvSpPr/>
          <p:nvPr/>
        </p:nvSpPr>
        <p:spPr>
          <a:xfrm>
            <a:off x="7986648" y="3108058"/>
            <a:ext cx="826843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SAP S4H Fiori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7986648" y="3315322"/>
            <a:ext cx="2241960" cy="294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PHP CodeIgniter and Laravel Framework</a:t>
            </a:r>
          </a:p>
          <a:p>
            <a:pPr marL="0"/>
            <a:r>
              <a:rPr lang="en-US" sz="1000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dirty="0">
                <a:solidFill>
                  <a:srgbClr val="000000"/>
                </a:solidFill>
                <a:latin typeface="EYInterstate-Light"/>
              </a:rPr>
              <a:t>Python Django</a:t>
            </a:r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51" name="Rectangle 151"/>
          <p:cNvSpPr/>
          <p:nvPr/>
        </p:nvSpPr>
        <p:spPr>
          <a:xfrm>
            <a:off x="7887969" y="4298011"/>
            <a:ext cx="1194511" cy="212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00A3AE"/>
                </a:solidFill>
                <a:latin typeface="EYInterstate-Bold"/>
              </a:rPr>
              <a:t>Clients </a:t>
            </a:r>
            <a:r>
              <a:rPr lang="en-US" sz="1200" b="1" i="0" spc="351" baseline="0" dirty="0">
                <a:solidFill>
                  <a:srgbClr val="00A3AE"/>
                </a:solidFill>
                <a:latin typeface="EYInterstate-Bold"/>
              </a:rPr>
              <a:t>-</a:t>
            </a:r>
            <a:r>
              <a:rPr lang="en-US" sz="1200" b="1" i="0" spc="0" baseline="0" dirty="0">
                <a:solidFill>
                  <a:srgbClr val="00A3AE"/>
                </a:solidFill>
                <a:latin typeface="EYInterstate-Bold"/>
              </a:rPr>
              <a:t>Worked</a:t>
            </a:r>
          </a:p>
        </p:txBody>
      </p:sp>
      <p:sp>
        <p:nvSpPr>
          <p:cNvPr id="152" name="Rectangle 152"/>
          <p:cNvSpPr/>
          <p:nvPr/>
        </p:nvSpPr>
        <p:spPr>
          <a:xfrm>
            <a:off x="692672" y="4701143"/>
            <a:ext cx="1050068" cy="281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US" sz="914" b="0" i="0" spc="327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Fiori on S/4 HANA</a:t>
            </a:r>
          </a:p>
        </p:txBody>
      </p:sp>
      <p:sp>
        <p:nvSpPr>
          <p:cNvPr id="153" name="Rectangle 153"/>
          <p:cNvSpPr/>
          <p:nvPr/>
        </p:nvSpPr>
        <p:spPr>
          <a:xfrm>
            <a:off x="694334" y="5006708"/>
            <a:ext cx="1829412" cy="12830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8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HTML5, CSS3 (Front end)</a:t>
            </a:r>
          </a:p>
          <a:p>
            <a:pPr>
              <a:lnSpc>
                <a:spcPts val="1607"/>
              </a:lnSpc>
            </a:pPr>
            <a:r>
              <a:rPr lang="en-US" sz="911" b="0" i="0" spc="328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JavaScript, jQuery</a:t>
            </a:r>
          </a:p>
          <a:p>
            <a:pPr marL="0"/>
            <a:r>
              <a:rPr lang="en-US" sz="911" b="0" i="0" spc="328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PHP 5.5 and above</a:t>
            </a:r>
          </a:p>
          <a:p>
            <a:pPr marL="0">
              <a:lnSpc>
                <a:spcPts val="1632"/>
              </a:lnSpc>
            </a:pPr>
            <a:r>
              <a:rPr lang="en-US" sz="911" b="0" i="0" spc="328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CodeIgniter, Laravel Framework </a:t>
            </a:r>
          </a:p>
          <a:p>
            <a:pPr marL="0">
              <a:lnSpc>
                <a:spcPts val="1632"/>
              </a:lnSpc>
            </a:pPr>
            <a:r>
              <a:rPr lang="en-US" sz="911" b="0" i="0" spc="328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dirty="0">
                <a:solidFill>
                  <a:srgbClr val="000000"/>
                </a:solidFill>
                <a:latin typeface="EYInterstate-Light"/>
              </a:rPr>
              <a:t>Python Django framework</a:t>
            </a:r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  <a:p>
            <a:pPr marL="0">
              <a:lnSpc>
                <a:spcPts val="1608"/>
              </a:lnSpc>
            </a:pPr>
            <a:r>
              <a:rPr lang="en-US" sz="911" b="0" i="0" spc="328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MySQL</a:t>
            </a:r>
          </a:p>
          <a:p>
            <a:pPr marL="0">
              <a:lnSpc>
                <a:spcPts val="1607"/>
              </a:lnSpc>
            </a:pPr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54" name="Rectangle 154"/>
          <p:cNvSpPr/>
          <p:nvPr/>
        </p:nvSpPr>
        <p:spPr>
          <a:xfrm>
            <a:off x="694334" y="5418188"/>
            <a:ext cx="445507" cy="140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55" name="Rectangle 155"/>
          <p:cNvSpPr/>
          <p:nvPr/>
        </p:nvSpPr>
        <p:spPr>
          <a:xfrm>
            <a:off x="694334" y="5622658"/>
            <a:ext cx="65" cy="1401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endParaRPr lang="en-US" sz="911" b="0" i="0" spc="0" baseline="0" dirty="0">
              <a:solidFill>
                <a:srgbClr val="000000"/>
              </a:solidFill>
              <a:latin typeface="EYInterstate-Light"/>
            </a:endParaRPr>
          </a:p>
        </p:txBody>
      </p:sp>
      <p:sp>
        <p:nvSpPr>
          <p:cNvPr id="156" name="Rectangle 156"/>
          <p:cNvSpPr/>
          <p:nvPr/>
        </p:nvSpPr>
        <p:spPr>
          <a:xfrm>
            <a:off x="694334" y="6241039"/>
            <a:ext cx="469308" cy="1622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4" b="0" i="0" spc="327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MSSQL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713312" y="4449397"/>
            <a:ext cx="694348" cy="2125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2" b="1" i="0" spc="0" baseline="0" dirty="0">
                <a:solidFill>
                  <a:srgbClr val="00A3AE"/>
                </a:solidFill>
                <a:latin typeface="EYInterstate-Bold"/>
              </a:rPr>
              <a:t>Expertise</a:t>
            </a:r>
          </a:p>
        </p:txBody>
      </p:sp>
      <p:sp>
        <p:nvSpPr>
          <p:cNvPr id="158" name="Rectangle 158"/>
          <p:cNvSpPr/>
          <p:nvPr/>
        </p:nvSpPr>
        <p:spPr>
          <a:xfrm>
            <a:off x="7901305" y="3610306"/>
            <a:ext cx="1041044" cy="212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00A3AE"/>
                </a:solidFill>
                <a:latin typeface="EYInterstate-Bold"/>
              </a:rPr>
              <a:t>Methodologies</a:t>
            </a:r>
          </a:p>
        </p:txBody>
      </p:sp>
      <p:sp>
        <p:nvSpPr>
          <p:cNvPr id="159" name="Rectangle 159"/>
          <p:cNvSpPr/>
          <p:nvPr/>
        </p:nvSpPr>
        <p:spPr>
          <a:xfrm>
            <a:off x="7982077" y="3885824"/>
            <a:ext cx="377990" cy="1616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8" b="0" i="0" spc="372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SDLC</a:t>
            </a:r>
          </a:p>
        </p:txBody>
      </p:sp>
      <p:sp>
        <p:nvSpPr>
          <p:cNvPr id="160" name="Rectangle 160"/>
          <p:cNvSpPr/>
          <p:nvPr/>
        </p:nvSpPr>
        <p:spPr>
          <a:xfrm>
            <a:off x="7982077" y="4093832"/>
            <a:ext cx="1899869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3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Agile and Waterfall Méthodologies </a:t>
            </a:r>
          </a:p>
        </p:txBody>
      </p:sp>
      <p:sp>
        <p:nvSpPr>
          <p:cNvPr id="161" name="Rectangle 161"/>
          <p:cNvSpPr/>
          <p:nvPr/>
        </p:nvSpPr>
        <p:spPr>
          <a:xfrm>
            <a:off x="7887334" y="1836751"/>
            <a:ext cx="797813" cy="21214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1" i="0" spc="0" baseline="0" dirty="0">
                <a:solidFill>
                  <a:srgbClr val="00A3AE"/>
                </a:solidFill>
                <a:latin typeface="EYInterstate-Bold"/>
              </a:rPr>
              <a:t>Experience</a:t>
            </a:r>
          </a:p>
        </p:txBody>
      </p:sp>
      <p:sp>
        <p:nvSpPr>
          <p:cNvPr id="162" name="Rectangle 162"/>
          <p:cNvSpPr/>
          <p:nvPr/>
        </p:nvSpPr>
        <p:spPr>
          <a:xfrm>
            <a:off x="7989696" y="2082660"/>
            <a:ext cx="568903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9+ Years</a:t>
            </a:r>
          </a:p>
        </p:txBody>
      </p:sp>
      <p:sp>
        <p:nvSpPr>
          <p:cNvPr id="163" name="Rectangle 163"/>
          <p:cNvSpPr/>
          <p:nvPr/>
        </p:nvSpPr>
        <p:spPr>
          <a:xfrm>
            <a:off x="7966836" y="4559795"/>
            <a:ext cx="317135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3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GCX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7966836" y="4766696"/>
            <a:ext cx="921968" cy="5734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8" b="0" i="0" spc="372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Nuvoco</a:t>
            </a:r>
          </a:p>
          <a:p>
            <a:pPr marL="0">
              <a:lnSpc>
                <a:spcPts val="1610"/>
              </a:lnSpc>
            </a:pPr>
            <a:r>
              <a:rPr lang="en-US" sz="815" b="0" i="0" spc="373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RNLABS</a:t>
            </a:r>
          </a:p>
          <a:p>
            <a:pPr marL="0">
              <a:lnSpc>
                <a:spcPts val="1632"/>
              </a:lnSpc>
            </a:pPr>
            <a:r>
              <a:rPr lang="en-US" sz="815" b="0" i="0" spc="373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Torrent Pharma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7955026" y="5649176"/>
            <a:ext cx="1025018" cy="5730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Financial Services</a:t>
            </a:r>
          </a:p>
          <a:p>
            <a:pPr marL="0">
              <a:lnSpc>
                <a:spcPts val="1634"/>
              </a:lnSpc>
            </a:pPr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Manufacturing </a:t>
            </a:r>
          </a:p>
          <a:p>
            <a:pPr marL="0">
              <a:lnSpc>
                <a:spcPts val="1608"/>
              </a:lnSpc>
            </a:pPr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Technology</a:t>
            </a:r>
          </a:p>
        </p:txBody>
      </p:sp>
      <p:sp>
        <p:nvSpPr>
          <p:cNvPr id="166" name="Rectangle 166"/>
          <p:cNvSpPr/>
          <p:nvPr/>
        </p:nvSpPr>
        <p:spPr>
          <a:xfrm>
            <a:off x="9698735" y="5626316"/>
            <a:ext cx="900043" cy="5732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Healthcare</a:t>
            </a:r>
          </a:p>
          <a:p>
            <a:pPr marL="0">
              <a:lnSpc>
                <a:spcPts val="1632"/>
              </a:lnSpc>
            </a:pPr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Life Sciences</a:t>
            </a:r>
          </a:p>
          <a:p>
            <a:pPr marL="0">
              <a:lnSpc>
                <a:spcPts val="1607"/>
              </a:lnSpc>
            </a:pPr>
            <a:r>
              <a:rPr lang="en-US" sz="911" b="0" i="0" spc="326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pharmaceutical</a:t>
            </a:r>
          </a:p>
        </p:txBody>
      </p:sp>
      <p:sp>
        <p:nvSpPr>
          <p:cNvPr id="167" name="Rectangle 167"/>
          <p:cNvSpPr/>
          <p:nvPr/>
        </p:nvSpPr>
        <p:spPr>
          <a:xfrm>
            <a:off x="9858120" y="4560430"/>
            <a:ext cx="446245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Indoco</a:t>
            </a:r>
          </a:p>
        </p:txBody>
      </p:sp>
      <p:sp>
        <p:nvSpPr>
          <p:cNvPr id="168" name="Rectangle 168"/>
          <p:cNvSpPr/>
          <p:nvPr/>
        </p:nvSpPr>
        <p:spPr>
          <a:xfrm>
            <a:off x="9858120" y="4767331"/>
            <a:ext cx="367971" cy="1616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8" b="0" i="0" spc="369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4" b="0" i="0" spc="0" baseline="0" dirty="0">
                <a:solidFill>
                  <a:srgbClr val="000000"/>
                </a:solidFill>
                <a:latin typeface="EYInterstate-Light"/>
              </a:rPr>
              <a:t>Gufic</a:t>
            </a:r>
          </a:p>
        </p:txBody>
      </p:sp>
      <p:sp>
        <p:nvSpPr>
          <p:cNvPr id="169" name="Rectangle 169"/>
          <p:cNvSpPr/>
          <p:nvPr/>
        </p:nvSpPr>
        <p:spPr>
          <a:xfrm>
            <a:off x="9858120" y="4972164"/>
            <a:ext cx="554540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MAPAEX</a:t>
            </a:r>
          </a:p>
        </p:txBody>
      </p:sp>
      <p:sp>
        <p:nvSpPr>
          <p:cNvPr id="170" name="Rectangle 170"/>
          <p:cNvSpPr/>
          <p:nvPr/>
        </p:nvSpPr>
        <p:spPr>
          <a:xfrm>
            <a:off x="9858120" y="5179428"/>
            <a:ext cx="1112928" cy="1612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15" b="0" i="0" spc="370" baseline="0" dirty="0">
                <a:solidFill>
                  <a:srgbClr val="91278F"/>
                </a:solidFill>
                <a:latin typeface="Wingdings-Regular"/>
              </a:rPr>
              <a:t>▪</a:t>
            </a:r>
            <a:r>
              <a:rPr lang="en-US" sz="911" b="0" i="0" spc="0" baseline="0" dirty="0">
                <a:solidFill>
                  <a:srgbClr val="000000"/>
                </a:solidFill>
                <a:latin typeface="EYInterstate-Light"/>
              </a:rPr>
              <a:t>Inventia 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377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EYInterstate-Light</vt:lpstr>
      <vt:lpstr>Wingdings-Regular</vt:lpstr>
      <vt:lpstr>EYInterstate-Bold</vt:lpstr>
      <vt:lpstr>EYInterstate-Regular</vt:lpstr>
      <vt:lpstr>ArialMT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V Unde</dc:creator>
  <cp:lastModifiedBy>Priyanka V Unde</cp:lastModifiedBy>
  <cp:revision>2</cp:revision>
  <dcterms:modified xsi:type="dcterms:W3CDTF">2024-05-13T09:32:38Z</dcterms:modified>
</cp:coreProperties>
</file>