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4295-A6B0-4CEA-A356-45136354A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0B735D-588E-461A-AC92-DAE5FFB178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B65DB7-10F1-4458-964B-D2C26146C502}"/>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5" name="Footer Placeholder 4">
            <a:extLst>
              <a:ext uri="{FF2B5EF4-FFF2-40B4-BE49-F238E27FC236}">
                <a16:creationId xmlns:a16="http://schemas.microsoft.com/office/drawing/2014/main" id="{BF775D0D-DD01-4F72-A501-F1370D67A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19295-3B27-4C73-9FA4-D930C76A73A3}"/>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207386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17A4-F505-4BE8-BB2F-5803854898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C03F8D-250D-4E5B-89B9-D44919C584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2897E9-B55D-4DDB-8B37-A9EDFBDECDD0}"/>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5" name="Footer Placeholder 4">
            <a:extLst>
              <a:ext uri="{FF2B5EF4-FFF2-40B4-BE49-F238E27FC236}">
                <a16:creationId xmlns:a16="http://schemas.microsoft.com/office/drawing/2014/main" id="{9E8D7C79-8D49-41D1-A03A-BF3B3DCAF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DCC63-1C9E-4142-B5D2-15787B6E7348}"/>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116272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1247E-C471-40E9-9130-984D0D00A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8A6DF5-72C4-4D1D-9D7B-87E3F9E1C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D83CA-DA9C-48CA-BA02-922E44F08EBE}"/>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5" name="Footer Placeholder 4">
            <a:extLst>
              <a:ext uri="{FF2B5EF4-FFF2-40B4-BE49-F238E27FC236}">
                <a16:creationId xmlns:a16="http://schemas.microsoft.com/office/drawing/2014/main" id="{734FB898-6922-4C82-B353-A663A2C23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49824-BD71-4D15-BD72-F77D919CA28C}"/>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353540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6B7C-ADDD-4E1E-87A3-6871714C7D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12CDE7-4E5E-4536-8550-A2ADD0E329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9A6D5-5FEB-4236-954B-E252ECA51A72}"/>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5" name="Footer Placeholder 4">
            <a:extLst>
              <a:ext uri="{FF2B5EF4-FFF2-40B4-BE49-F238E27FC236}">
                <a16:creationId xmlns:a16="http://schemas.microsoft.com/office/drawing/2014/main" id="{2E0E5EE8-F870-426F-A4E0-41F4EA23D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043EFB-FC4A-44F9-B818-DFAD75DECFAA}"/>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220144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41F2-F515-4FA9-83ED-A7B482B96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FA5F47-7E63-404D-8122-BD7AC556B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64054-1154-4BBD-BE0B-DFD050240FCC}"/>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5" name="Footer Placeholder 4">
            <a:extLst>
              <a:ext uri="{FF2B5EF4-FFF2-40B4-BE49-F238E27FC236}">
                <a16:creationId xmlns:a16="http://schemas.microsoft.com/office/drawing/2014/main" id="{C83708D5-CE02-488B-9B96-B7E319BD0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35CFB-D926-4CCE-8DDA-AAB74032CD78}"/>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368375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63F7-8545-4559-B9D5-3FF5147814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00F58C-ED05-4E7A-8311-7B5ED7EF5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4F19F0-3420-42F0-96B6-96802DAD1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70B55F-A6AF-4FB6-8B51-1522E367C77A}"/>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6" name="Footer Placeholder 5">
            <a:extLst>
              <a:ext uri="{FF2B5EF4-FFF2-40B4-BE49-F238E27FC236}">
                <a16:creationId xmlns:a16="http://schemas.microsoft.com/office/drawing/2014/main" id="{009CA602-E1D5-4004-AE50-737CE0BBD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300DBB-0484-40B0-87EC-4E5D60560114}"/>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340273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ED92-24C9-47D3-877A-8D631DF656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9ECBC3-A662-43EA-AB24-929AD0070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CCE732-CB48-4350-BEB8-D515A4C48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2BB839-ACE0-4E0A-8CAB-C8A8AD046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CD28D-84C3-49F2-97A5-A99A26C586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FC85A5-4029-4B32-BE32-8E8133F534E6}"/>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8" name="Footer Placeholder 7">
            <a:extLst>
              <a:ext uri="{FF2B5EF4-FFF2-40B4-BE49-F238E27FC236}">
                <a16:creationId xmlns:a16="http://schemas.microsoft.com/office/drawing/2014/main" id="{9A6A9D69-5B58-4688-8E0B-B8FF1FE838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6F7DB2-2E80-443D-A2B5-821389929CBF}"/>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242116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C07D-9077-4F4D-B5B3-766C7DE0A1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36EDDB-9268-4D42-81FE-28404F870310}"/>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4" name="Footer Placeholder 3">
            <a:extLst>
              <a:ext uri="{FF2B5EF4-FFF2-40B4-BE49-F238E27FC236}">
                <a16:creationId xmlns:a16="http://schemas.microsoft.com/office/drawing/2014/main" id="{7D5FCD09-AA9C-4334-BF29-1F7714695F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C9F304-0E48-49C3-B497-ABCAAADDFEB8}"/>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171741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99E0B-907F-4480-ADA5-58A89A58D802}"/>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3" name="Footer Placeholder 2">
            <a:extLst>
              <a:ext uri="{FF2B5EF4-FFF2-40B4-BE49-F238E27FC236}">
                <a16:creationId xmlns:a16="http://schemas.microsoft.com/office/drawing/2014/main" id="{B1CB7847-AB8A-43D5-BF54-67B024A8BC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E5A2A9-FDC7-41F3-A864-A0DACB34478C}"/>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183129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8BE7-25F1-43A1-B97F-A2D6C6277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9225CD-CC31-4BFD-865A-890C6D12E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003CEC-5C01-4880-B9C5-0B66A8E0F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7D2B8-803E-4433-8C56-4C8C127531C7}"/>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6" name="Footer Placeholder 5">
            <a:extLst>
              <a:ext uri="{FF2B5EF4-FFF2-40B4-BE49-F238E27FC236}">
                <a16:creationId xmlns:a16="http://schemas.microsoft.com/office/drawing/2014/main" id="{941CC985-710E-4A4A-8C5E-A8EBE9F827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084259-D410-4041-8A1B-C94D54EBC65C}"/>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236542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01E9-4A81-493D-9479-1E37B9E14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74F06C-304A-4C47-97F9-71707DCCA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CC3319-B686-4B20-AE26-9F4E155A4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92157-F223-4E21-BE13-B08E428DBAF4}"/>
              </a:ext>
            </a:extLst>
          </p:cNvPr>
          <p:cNvSpPr>
            <a:spLocks noGrp="1"/>
          </p:cNvSpPr>
          <p:nvPr>
            <p:ph type="dt" sz="half" idx="10"/>
          </p:nvPr>
        </p:nvSpPr>
        <p:spPr/>
        <p:txBody>
          <a:bodyPr/>
          <a:lstStyle/>
          <a:p>
            <a:fld id="{6309FFBB-2BF3-4472-8A28-E9E5F6AB733B}" type="datetimeFigureOut">
              <a:rPr lang="en-IN" smtClean="0"/>
              <a:t>07-10-2021</a:t>
            </a:fld>
            <a:endParaRPr lang="en-IN"/>
          </a:p>
        </p:txBody>
      </p:sp>
      <p:sp>
        <p:nvSpPr>
          <p:cNvPr id="6" name="Footer Placeholder 5">
            <a:extLst>
              <a:ext uri="{FF2B5EF4-FFF2-40B4-BE49-F238E27FC236}">
                <a16:creationId xmlns:a16="http://schemas.microsoft.com/office/drawing/2014/main" id="{2F3587B9-08CA-4BE5-A9A6-D00C4F2D79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35F1A-6705-46DA-BE52-81D1E3A9A524}"/>
              </a:ext>
            </a:extLst>
          </p:cNvPr>
          <p:cNvSpPr>
            <a:spLocks noGrp="1"/>
          </p:cNvSpPr>
          <p:nvPr>
            <p:ph type="sldNum" sz="quarter" idx="12"/>
          </p:nvPr>
        </p:nvSpPr>
        <p:spPr/>
        <p:txBody>
          <a:bodyPr/>
          <a:lstStyle/>
          <a:p>
            <a:fld id="{9E8FA06F-FF01-4BEA-932A-53461FBD9093}" type="slidenum">
              <a:rPr lang="en-IN" smtClean="0"/>
              <a:t>‹#›</a:t>
            </a:fld>
            <a:endParaRPr lang="en-IN"/>
          </a:p>
        </p:txBody>
      </p:sp>
    </p:spTree>
    <p:extLst>
      <p:ext uri="{BB962C8B-B14F-4D97-AF65-F5344CB8AC3E}">
        <p14:creationId xmlns:p14="http://schemas.microsoft.com/office/powerpoint/2010/main" val="224206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11D94-B8CD-4676-9C0D-A86AF3E6E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672C4D-52B3-4611-84C2-4EB846617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17CDB-DE5E-4F0D-8D44-CF30B95E6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9FFBB-2BF3-4472-8A28-E9E5F6AB733B}" type="datetimeFigureOut">
              <a:rPr lang="en-IN" smtClean="0"/>
              <a:t>07-10-2021</a:t>
            </a:fld>
            <a:endParaRPr lang="en-IN"/>
          </a:p>
        </p:txBody>
      </p:sp>
      <p:sp>
        <p:nvSpPr>
          <p:cNvPr id="5" name="Footer Placeholder 4">
            <a:extLst>
              <a:ext uri="{FF2B5EF4-FFF2-40B4-BE49-F238E27FC236}">
                <a16:creationId xmlns:a16="http://schemas.microsoft.com/office/drawing/2014/main" id="{F1DB5B10-62E2-4C38-B157-24F7777C2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050604-0B06-4B8D-9014-0DFFF16CA5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FA06F-FF01-4BEA-932A-53461FBD9093}" type="slidenum">
              <a:rPr lang="en-IN" smtClean="0"/>
              <a:t>‹#›</a:t>
            </a:fld>
            <a:endParaRPr lang="en-IN"/>
          </a:p>
        </p:txBody>
      </p:sp>
    </p:spTree>
    <p:extLst>
      <p:ext uri="{BB962C8B-B14F-4D97-AF65-F5344CB8AC3E}">
        <p14:creationId xmlns:p14="http://schemas.microsoft.com/office/powerpoint/2010/main" val="2935057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8793-901C-4455-925B-0B10CB3D8C99}"/>
              </a:ext>
            </a:extLst>
          </p:cNvPr>
          <p:cNvSpPr>
            <a:spLocks noGrp="1"/>
          </p:cNvSpPr>
          <p:nvPr>
            <p:ph type="ctrTitle"/>
          </p:nvPr>
        </p:nvSpPr>
        <p:spPr/>
        <p:txBody>
          <a:bodyPr/>
          <a:lstStyle/>
          <a:p>
            <a:r>
              <a:rPr lang="en-IN" dirty="0"/>
              <a:t>Best practices</a:t>
            </a:r>
          </a:p>
        </p:txBody>
      </p:sp>
    </p:spTree>
    <p:extLst>
      <p:ext uri="{BB962C8B-B14F-4D97-AF65-F5344CB8AC3E}">
        <p14:creationId xmlns:p14="http://schemas.microsoft.com/office/powerpoint/2010/main" val="152950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2FCE-FB85-4D10-BB4B-E95166579400}"/>
              </a:ext>
            </a:extLst>
          </p:cNvPr>
          <p:cNvSpPr>
            <a:spLocks noGrp="1"/>
          </p:cNvSpPr>
          <p:nvPr>
            <p:ph type="title"/>
          </p:nvPr>
        </p:nvSpPr>
        <p:spPr/>
        <p:txBody>
          <a:bodyPr/>
          <a:lstStyle/>
          <a:p>
            <a:r>
              <a:rPr lang="en-IN" dirty="0"/>
              <a:t>Why Tombstone</a:t>
            </a:r>
          </a:p>
        </p:txBody>
      </p:sp>
      <p:sp>
        <p:nvSpPr>
          <p:cNvPr id="3" name="Content Placeholder 2">
            <a:extLst>
              <a:ext uri="{FF2B5EF4-FFF2-40B4-BE49-F238E27FC236}">
                <a16:creationId xmlns:a16="http://schemas.microsoft.com/office/drawing/2014/main" id="{AA174343-999D-4250-9A0A-9474358BE38F}"/>
              </a:ext>
            </a:extLst>
          </p:cNvPr>
          <p:cNvSpPr>
            <a:spLocks noGrp="1"/>
          </p:cNvSpPr>
          <p:nvPr>
            <p:ph idx="1"/>
          </p:nvPr>
        </p:nvSpPr>
        <p:spPr/>
        <p:txBody>
          <a:bodyPr/>
          <a:lstStyle/>
          <a:p>
            <a:r>
              <a:rPr lang="en-US" dirty="0"/>
              <a:t>Cassandra employs a log-structured storage engine, where all writes are immutable appends to the log. The implication is that data cannot actually be deleted at the time a DELETE statement is issued. Cassandra solves this by writing a marker, called a tombstone, with a timestamp greater than the previous value. This has the effect of overwriting the previous value with an empty one, which will then be compiled in subsequent queries for that column in the same manner as any other update.</a:t>
            </a:r>
            <a:endParaRPr lang="en-IN" dirty="0"/>
          </a:p>
        </p:txBody>
      </p:sp>
    </p:spTree>
    <p:extLst>
      <p:ext uri="{BB962C8B-B14F-4D97-AF65-F5344CB8AC3E}">
        <p14:creationId xmlns:p14="http://schemas.microsoft.com/office/powerpoint/2010/main" val="407054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0E7B-C9F3-44DC-8EC2-DC22A6A82DD5}"/>
              </a:ext>
            </a:extLst>
          </p:cNvPr>
          <p:cNvSpPr>
            <a:spLocks noGrp="1"/>
          </p:cNvSpPr>
          <p:nvPr>
            <p:ph type="title"/>
          </p:nvPr>
        </p:nvSpPr>
        <p:spPr/>
        <p:txBody>
          <a:bodyPr/>
          <a:lstStyle/>
          <a:p>
            <a:r>
              <a:rPr lang="en-IN" dirty="0"/>
              <a:t>TTL  use</a:t>
            </a:r>
          </a:p>
        </p:txBody>
      </p:sp>
      <p:sp>
        <p:nvSpPr>
          <p:cNvPr id="3" name="Content Placeholder 2">
            <a:extLst>
              <a:ext uri="{FF2B5EF4-FFF2-40B4-BE49-F238E27FC236}">
                <a16:creationId xmlns:a16="http://schemas.microsoft.com/office/drawing/2014/main" id="{3359A4E5-CA9B-43BF-881F-3A4D50EBBB1C}"/>
              </a:ext>
            </a:extLst>
          </p:cNvPr>
          <p:cNvSpPr>
            <a:spLocks noGrp="1"/>
          </p:cNvSpPr>
          <p:nvPr>
            <p:ph idx="1"/>
          </p:nvPr>
        </p:nvSpPr>
        <p:spPr/>
        <p:txBody>
          <a:bodyPr/>
          <a:lstStyle/>
          <a:p>
            <a:r>
              <a:rPr lang="en-US" dirty="0"/>
              <a:t>INSERT INTO authors (name, title, year)</a:t>
            </a:r>
          </a:p>
          <a:p>
            <a:r>
              <a:rPr lang="en-US" dirty="0"/>
              <a:t>VALUES ('Tom Clancy', 'Patriot Games', 1987)</a:t>
            </a:r>
          </a:p>
          <a:p>
            <a:r>
              <a:rPr lang="en-US" dirty="0"/>
              <a:t>USING TTL 86400;</a:t>
            </a:r>
          </a:p>
          <a:p>
            <a:r>
              <a:rPr lang="en-US" dirty="0"/>
              <a:t>UPDATE authors USING TTL 86400</a:t>
            </a:r>
          </a:p>
          <a:p>
            <a:r>
              <a:rPr lang="en-US" dirty="0"/>
              <a:t>SET publisher = 'Putnam'</a:t>
            </a:r>
          </a:p>
          <a:p>
            <a:r>
              <a:rPr lang="en-US" dirty="0"/>
              <a:t>WHERE name = 'Tom Clancy'</a:t>
            </a:r>
          </a:p>
          <a:p>
            <a:r>
              <a:rPr lang="en-US" dirty="0"/>
              <a:t>AND title = 'Patriot Games'</a:t>
            </a:r>
          </a:p>
          <a:p>
            <a:r>
              <a:rPr lang="en-US" dirty="0"/>
              <a:t>AND year = 1987;</a:t>
            </a:r>
            <a:endParaRPr lang="en-IN" dirty="0"/>
          </a:p>
        </p:txBody>
      </p:sp>
    </p:spTree>
    <p:extLst>
      <p:ext uri="{BB962C8B-B14F-4D97-AF65-F5344CB8AC3E}">
        <p14:creationId xmlns:p14="http://schemas.microsoft.com/office/powerpoint/2010/main" val="173268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27F6-838E-4348-BDB7-82E6E17D7B8F}"/>
              </a:ext>
            </a:extLst>
          </p:cNvPr>
          <p:cNvSpPr>
            <a:spLocks noGrp="1"/>
          </p:cNvSpPr>
          <p:nvPr>
            <p:ph type="title"/>
          </p:nvPr>
        </p:nvSpPr>
        <p:spPr/>
        <p:txBody>
          <a:bodyPr/>
          <a:lstStyle/>
          <a:p>
            <a:r>
              <a:rPr lang="en-IN" dirty="0"/>
              <a:t>TTL anti-pattern</a:t>
            </a:r>
          </a:p>
        </p:txBody>
      </p:sp>
      <p:sp>
        <p:nvSpPr>
          <p:cNvPr id="3" name="Content Placeholder 2">
            <a:extLst>
              <a:ext uri="{FF2B5EF4-FFF2-40B4-BE49-F238E27FC236}">
                <a16:creationId xmlns:a16="http://schemas.microsoft.com/office/drawing/2014/main" id="{A4C3D733-E115-4347-8114-3E03210E6590}"/>
              </a:ext>
            </a:extLst>
          </p:cNvPr>
          <p:cNvSpPr>
            <a:spLocks noGrp="1"/>
          </p:cNvSpPr>
          <p:nvPr>
            <p:ph idx="1"/>
          </p:nvPr>
        </p:nvSpPr>
        <p:spPr/>
        <p:txBody>
          <a:bodyPr/>
          <a:lstStyle/>
          <a:p>
            <a:r>
              <a:rPr lang="en-US" dirty="0"/>
              <a:t>CREATE TABLE comments ( </a:t>
            </a:r>
            <a:r>
              <a:rPr lang="en-US" dirty="0" err="1"/>
              <a:t>articleID</a:t>
            </a:r>
            <a:r>
              <a:rPr lang="en-US" dirty="0"/>
              <a:t> </a:t>
            </a:r>
            <a:r>
              <a:rPr lang="en-US" dirty="0" err="1"/>
              <a:t>uuid</a:t>
            </a:r>
            <a:r>
              <a:rPr lang="en-US" dirty="0"/>
              <a:t>, timestamp int, username text, comment text, PRIMARY KEY (</a:t>
            </a:r>
            <a:r>
              <a:rPr lang="en-US" dirty="0" err="1"/>
              <a:t>articleID</a:t>
            </a:r>
            <a:r>
              <a:rPr lang="en-US" dirty="0"/>
              <a:t>, timestamp, username) ) WITH CLUSTERING ORDER BY (timestamp DESC);</a:t>
            </a:r>
          </a:p>
          <a:p>
            <a:r>
              <a:rPr lang="en-IN" dirty="0"/>
              <a:t>INSERT INTO comments (</a:t>
            </a:r>
            <a:r>
              <a:rPr lang="en-IN" dirty="0" err="1"/>
              <a:t>articleID</a:t>
            </a:r>
            <a:r>
              <a:rPr lang="en-IN" dirty="0"/>
              <a:t>, timestamp, username, comment) VALUES (36f08b19-fc6d-4930-81f6-6704f627ca83, 1413146590, '</a:t>
            </a:r>
            <a:r>
              <a:rPr lang="en-IN" dirty="0" err="1"/>
              <a:t>rs_atl</a:t>
            </a:r>
            <a:r>
              <a:rPr lang="en-IN" dirty="0"/>
              <a:t>', 'Nice article!</a:t>
            </a:r>
          </a:p>
          <a:p>
            <a:r>
              <a:rPr lang="en-IN" dirty="0"/>
              <a:t>') USING TTL 10800;</a:t>
            </a:r>
          </a:p>
          <a:p>
            <a:r>
              <a:rPr lang="en-US" dirty="0"/>
              <a:t>SELECT * FROM comments WHERE </a:t>
            </a:r>
            <a:r>
              <a:rPr lang="en-US" dirty="0" err="1"/>
              <a:t>articleID</a:t>
            </a:r>
            <a:r>
              <a:rPr lang="en-US" dirty="0"/>
              <a:t> = 36f08b19-fc6d-4930-81f6-6704f627ca83; </a:t>
            </a:r>
            <a:endParaRPr lang="en-IN" dirty="0"/>
          </a:p>
        </p:txBody>
      </p:sp>
    </p:spTree>
    <p:extLst>
      <p:ext uri="{BB962C8B-B14F-4D97-AF65-F5344CB8AC3E}">
        <p14:creationId xmlns:p14="http://schemas.microsoft.com/office/powerpoint/2010/main" val="241440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8261-FFDB-46B4-9C65-BBE6E1E68E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B7A32E-EF85-4BBF-9971-845365FA8D01}"/>
              </a:ext>
            </a:extLst>
          </p:cNvPr>
          <p:cNvSpPr>
            <a:spLocks noGrp="1"/>
          </p:cNvSpPr>
          <p:nvPr>
            <p:ph idx="1"/>
          </p:nvPr>
        </p:nvSpPr>
        <p:spPr/>
        <p:txBody>
          <a:bodyPr>
            <a:normAutofit fontScale="92500"/>
          </a:bodyPr>
          <a:lstStyle/>
          <a:p>
            <a:r>
              <a:rPr lang="en-US" dirty="0"/>
              <a:t>Old values will disappear from the result set, and for a period of time this query will perform perfectly well. But we will gradually accumulate tombstones as columns reach their expiration time, and this query requires that we read all columns in the storage row. Eventually, we will reach a point where Cassandra will be reading more tombstones than real values!</a:t>
            </a:r>
          </a:p>
          <a:p>
            <a:r>
              <a:rPr lang="en-US" dirty="0"/>
              <a:t>The solution is simple. We must add a range filter on timestamp, which will tell Cassandra to stop scanning columns at approximately as far back in time as the tombstones will start. In this case, we don't want to read any columns older than 3 hours, so our new query looks like this: SELECT * FROM comments WHERE </a:t>
            </a:r>
            <a:r>
              <a:rPr lang="en-US" dirty="0" err="1"/>
              <a:t>articleID</a:t>
            </a:r>
            <a:r>
              <a:rPr lang="en-US" dirty="0"/>
              <a:t> = 36f08b19-fc6d-4930-81f6-6704f627ca83 AND timestamp &gt; [</a:t>
            </a:r>
            <a:r>
              <a:rPr lang="en-US" dirty="0" err="1"/>
              <a:t>current_time</a:t>
            </a:r>
            <a:r>
              <a:rPr lang="en-US" dirty="0"/>
              <a:t> - 10800]; </a:t>
            </a:r>
            <a:endParaRPr lang="en-IN" dirty="0"/>
          </a:p>
        </p:txBody>
      </p:sp>
    </p:spTree>
    <p:extLst>
      <p:ext uri="{BB962C8B-B14F-4D97-AF65-F5344CB8AC3E}">
        <p14:creationId xmlns:p14="http://schemas.microsoft.com/office/powerpoint/2010/main" val="330120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BDB5-CED2-4219-B09D-5A69773FD216}"/>
              </a:ext>
            </a:extLst>
          </p:cNvPr>
          <p:cNvSpPr>
            <a:spLocks noGrp="1"/>
          </p:cNvSpPr>
          <p:nvPr>
            <p:ph type="title"/>
          </p:nvPr>
        </p:nvSpPr>
        <p:spPr/>
        <p:txBody>
          <a:bodyPr/>
          <a:lstStyle/>
          <a:p>
            <a:r>
              <a:rPr lang="en-IN" dirty="0"/>
              <a:t>Do not explicitly set null</a:t>
            </a:r>
          </a:p>
        </p:txBody>
      </p:sp>
      <p:sp>
        <p:nvSpPr>
          <p:cNvPr id="3" name="Content Placeholder 2">
            <a:extLst>
              <a:ext uri="{FF2B5EF4-FFF2-40B4-BE49-F238E27FC236}">
                <a16:creationId xmlns:a16="http://schemas.microsoft.com/office/drawing/2014/main" id="{B8BBFB09-C4ED-4154-ADF9-A03488F254A8}"/>
              </a:ext>
            </a:extLst>
          </p:cNvPr>
          <p:cNvSpPr>
            <a:spLocks noGrp="1"/>
          </p:cNvSpPr>
          <p:nvPr>
            <p:ph idx="1"/>
          </p:nvPr>
        </p:nvSpPr>
        <p:spPr/>
        <p:txBody>
          <a:bodyPr/>
          <a:lstStyle/>
          <a:p>
            <a:r>
              <a:rPr lang="en-US" dirty="0"/>
              <a:t>We know that Cassandra stores columns sparsely, meaning that unspecified values simply aren't written. So it would seem logical that setting a column to null would result in a missing column. </a:t>
            </a:r>
            <a:r>
              <a:rPr lang="en-US"/>
              <a:t>In fact, writing a null is the same thing as explicitly deleting a column, and therefore a tombstone is written for that column!</a:t>
            </a:r>
            <a:endParaRPr lang="en-IN"/>
          </a:p>
        </p:txBody>
      </p:sp>
    </p:spTree>
    <p:extLst>
      <p:ext uri="{BB962C8B-B14F-4D97-AF65-F5344CB8AC3E}">
        <p14:creationId xmlns:p14="http://schemas.microsoft.com/office/powerpoint/2010/main" val="148163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A547-1E37-4721-8C22-307DB3AEEF55}"/>
              </a:ext>
            </a:extLst>
          </p:cNvPr>
          <p:cNvSpPr>
            <a:spLocks noGrp="1"/>
          </p:cNvSpPr>
          <p:nvPr>
            <p:ph type="title"/>
          </p:nvPr>
        </p:nvSpPr>
        <p:spPr/>
        <p:txBody>
          <a:bodyPr/>
          <a:lstStyle/>
          <a:p>
            <a:r>
              <a:rPr lang="en-IN" dirty="0"/>
              <a:t> IN Clause Issue</a:t>
            </a:r>
          </a:p>
        </p:txBody>
      </p:sp>
      <p:sp>
        <p:nvSpPr>
          <p:cNvPr id="3" name="Content Placeholder 2">
            <a:extLst>
              <a:ext uri="{FF2B5EF4-FFF2-40B4-BE49-F238E27FC236}">
                <a16:creationId xmlns:a16="http://schemas.microsoft.com/office/drawing/2014/main" id="{AA2AA600-F939-47CA-97A5-14E409909F92}"/>
              </a:ext>
            </a:extLst>
          </p:cNvPr>
          <p:cNvSpPr>
            <a:spLocks noGrp="1"/>
          </p:cNvSpPr>
          <p:nvPr>
            <p:ph idx="1"/>
          </p:nvPr>
        </p:nvSpPr>
        <p:spPr/>
        <p:txBody>
          <a:bodyPr/>
          <a:lstStyle/>
          <a:p>
            <a:r>
              <a:rPr lang="en-IN" dirty="0"/>
              <a:t>Consider</a:t>
            </a:r>
          </a:p>
          <a:p>
            <a:r>
              <a:rPr lang="en-US" dirty="0"/>
              <a:t>CREATE TABLE authors ( name text, year int, title text, publisher text, </a:t>
            </a:r>
            <a:r>
              <a:rPr lang="en-US" dirty="0" err="1"/>
              <a:t>isbn</a:t>
            </a:r>
            <a:r>
              <a:rPr lang="en-US" dirty="0"/>
              <a:t> text, PRIMARY KEY (name, year, title) );</a:t>
            </a:r>
            <a:endParaRPr lang="en-IN" dirty="0"/>
          </a:p>
          <a:p>
            <a:r>
              <a:rPr lang="en-US" dirty="0"/>
              <a:t>SELECT * FROM authors WHERE name IN ( 'T', 'M', 'D' );</a:t>
            </a:r>
            <a:endParaRPr lang="en-IN" dirty="0"/>
          </a:p>
        </p:txBody>
      </p:sp>
    </p:spTree>
    <p:extLst>
      <p:ext uri="{BB962C8B-B14F-4D97-AF65-F5344CB8AC3E}">
        <p14:creationId xmlns:p14="http://schemas.microsoft.com/office/powerpoint/2010/main" val="403160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155E58-2678-4982-9D6D-C446E1957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416" y="765111"/>
            <a:ext cx="7895430" cy="4292892"/>
          </a:xfrm>
          <a:prstGeom prst="rect">
            <a:avLst/>
          </a:prstGeom>
        </p:spPr>
      </p:pic>
    </p:spTree>
    <p:extLst>
      <p:ext uri="{BB962C8B-B14F-4D97-AF65-F5344CB8AC3E}">
        <p14:creationId xmlns:p14="http://schemas.microsoft.com/office/powerpoint/2010/main" val="5763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221DC-E190-40B2-B1CF-3DCBD7C442D3}"/>
              </a:ext>
            </a:extLst>
          </p:cNvPr>
          <p:cNvSpPr>
            <a:spLocks noGrp="1"/>
          </p:cNvSpPr>
          <p:nvPr>
            <p:ph idx="1"/>
          </p:nvPr>
        </p:nvSpPr>
        <p:spPr/>
        <p:txBody>
          <a:bodyPr/>
          <a:lstStyle/>
          <a:p>
            <a:r>
              <a:rPr lang="en-US" dirty="0"/>
              <a:t>When using the IN clause, it's best to keep the number of keys small. </a:t>
            </a:r>
          </a:p>
          <a:p>
            <a:r>
              <a:rPr lang="en-US" dirty="0"/>
              <a:t>In fact, it is often advisable to issue multiple queries in parallel as opposed to utilizing the IN clause.</a:t>
            </a:r>
          </a:p>
          <a:p>
            <a:r>
              <a:rPr lang="en-US" dirty="0"/>
              <a:t>While the IN clause may save you from multiple network requests to Cassandra, the coordinator must do more work</a:t>
            </a:r>
          </a:p>
          <a:p>
            <a:r>
              <a:rPr lang="en-US" dirty="0"/>
              <a:t>When using the IN clause, if any one key times out, you will have to retry the entire query. On the other hand, using separate queries allows you to retry only the query that timed out. Secondary in</a:t>
            </a:r>
            <a:endParaRPr lang="en-IN" dirty="0"/>
          </a:p>
        </p:txBody>
      </p:sp>
    </p:spTree>
    <p:extLst>
      <p:ext uri="{BB962C8B-B14F-4D97-AF65-F5344CB8AC3E}">
        <p14:creationId xmlns:p14="http://schemas.microsoft.com/office/powerpoint/2010/main" val="52582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CADC-7492-4A3B-B1DB-8E60FAD2D0C3}"/>
              </a:ext>
            </a:extLst>
          </p:cNvPr>
          <p:cNvSpPr>
            <a:spLocks noGrp="1"/>
          </p:cNvSpPr>
          <p:nvPr>
            <p:ph type="title"/>
          </p:nvPr>
        </p:nvSpPr>
        <p:spPr/>
        <p:txBody>
          <a:bodyPr/>
          <a:lstStyle/>
          <a:p>
            <a:r>
              <a:rPr lang="en-IN" dirty="0"/>
              <a:t>Prefer Indexes on high cardinality as compared to low</a:t>
            </a:r>
          </a:p>
        </p:txBody>
      </p:sp>
      <p:sp>
        <p:nvSpPr>
          <p:cNvPr id="3" name="Content Placeholder 2">
            <a:extLst>
              <a:ext uri="{FF2B5EF4-FFF2-40B4-BE49-F238E27FC236}">
                <a16:creationId xmlns:a16="http://schemas.microsoft.com/office/drawing/2014/main" id="{603B3351-32F0-48A7-81E1-43A0711C6847}"/>
              </a:ext>
            </a:extLst>
          </p:cNvPr>
          <p:cNvSpPr>
            <a:spLocks noGrp="1"/>
          </p:cNvSpPr>
          <p:nvPr>
            <p:ph idx="1"/>
          </p:nvPr>
        </p:nvSpPr>
        <p:spPr/>
        <p:txBody>
          <a:bodyPr/>
          <a:lstStyle/>
          <a:p>
            <a:r>
              <a:rPr lang="en-US" dirty="0"/>
              <a:t>If you decide to use a secondary index for a use case where performance and availability are not critical, make sure you only index on </a:t>
            </a:r>
            <a:r>
              <a:rPr lang="en-US" dirty="0" err="1"/>
              <a:t>lowcardinality</a:t>
            </a:r>
            <a:r>
              <a:rPr lang="en-US" dirty="0"/>
              <a:t> values, as high-cardinality indices do not scale well. But don't go so low that your index is rendered useless. For example, </a:t>
            </a:r>
            <a:r>
              <a:rPr lang="en-US" dirty="0" err="1"/>
              <a:t>booleans</a:t>
            </a:r>
            <a:r>
              <a:rPr lang="en-US" dirty="0"/>
              <a:t> are bad, as are UUIDs, but birth year could be a reasonable column to index.</a:t>
            </a:r>
            <a:endParaRPr lang="en-IN" dirty="0"/>
          </a:p>
        </p:txBody>
      </p:sp>
    </p:spTree>
    <p:extLst>
      <p:ext uri="{BB962C8B-B14F-4D97-AF65-F5344CB8AC3E}">
        <p14:creationId xmlns:p14="http://schemas.microsoft.com/office/powerpoint/2010/main" val="91733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8A48-001A-4346-A409-F88624EEE6CC}"/>
              </a:ext>
            </a:extLst>
          </p:cNvPr>
          <p:cNvSpPr>
            <a:spLocks noGrp="1"/>
          </p:cNvSpPr>
          <p:nvPr>
            <p:ph type="title"/>
          </p:nvPr>
        </p:nvSpPr>
        <p:spPr/>
        <p:txBody>
          <a:bodyPr/>
          <a:lstStyle/>
          <a:p>
            <a:r>
              <a:rPr lang="en-IN" dirty="0"/>
              <a:t>What is the problem with secondary index?</a:t>
            </a:r>
          </a:p>
        </p:txBody>
      </p:sp>
      <p:pic>
        <p:nvPicPr>
          <p:cNvPr id="5" name="Picture 4">
            <a:extLst>
              <a:ext uri="{FF2B5EF4-FFF2-40B4-BE49-F238E27FC236}">
                <a16:creationId xmlns:a16="http://schemas.microsoft.com/office/drawing/2014/main" id="{E9EA9200-5F73-4DAC-9A00-69A548FE6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849" y="1222310"/>
            <a:ext cx="8882743" cy="5467739"/>
          </a:xfrm>
          <a:prstGeom prst="rect">
            <a:avLst/>
          </a:prstGeom>
        </p:spPr>
      </p:pic>
    </p:spTree>
    <p:extLst>
      <p:ext uri="{BB962C8B-B14F-4D97-AF65-F5344CB8AC3E}">
        <p14:creationId xmlns:p14="http://schemas.microsoft.com/office/powerpoint/2010/main" val="374248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46C90-8841-4188-B211-D8F3DFD1F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615" y="1310456"/>
            <a:ext cx="5890770" cy="4237087"/>
          </a:xfrm>
          <a:prstGeom prst="rect">
            <a:avLst/>
          </a:prstGeom>
        </p:spPr>
      </p:pic>
    </p:spTree>
    <p:extLst>
      <p:ext uri="{BB962C8B-B14F-4D97-AF65-F5344CB8AC3E}">
        <p14:creationId xmlns:p14="http://schemas.microsoft.com/office/powerpoint/2010/main" val="250210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9E72-0458-47A8-9D32-81E888EA2481}"/>
              </a:ext>
            </a:extLst>
          </p:cNvPr>
          <p:cNvSpPr>
            <a:spLocks noGrp="1"/>
          </p:cNvSpPr>
          <p:nvPr>
            <p:ph type="title"/>
          </p:nvPr>
        </p:nvSpPr>
        <p:spPr/>
        <p:txBody>
          <a:bodyPr/>
          <a:lstStyle/>
          <a:p>
            <a:r>
              <a:rPr lang="en-IN" dirty="0"/>
              <a:t>Distributed joins</a:t>
            </a:r>
          </a:p>
        </p:txBody>
      </p:sp>
      <p:sp>
        <p:nvSpPr>
          <p:cNvPr id="3" name="Content Placeholder 2">
            <a:extLst>
              <a:ext uri="{FF2B5EF4-FFF2-40B4-BE49-F238E27FC236}">
                <a16:creationId xmlns:a16="http://schemas.microsoft.com/office/drawing/2014/main" id="{53147491-B18D-4B5D-887A-B1DB8C6EF3D2}"/>
              </a:ext>
            </a:extLst>
          </p:cNvPr>
          <p:cNvSpPr>
            <a:spLocks noGrp="1"/>
          </p:cNvSpPr>
          <p:nvPr>
            <p:ph idx="1"/>
          </p:nvPr>
        </p:nvSpPr>
        <p:spPr/>
        <p:txBody>
          <a:bodyPr/>
          <a:lstStyle/>
          <a:p>
            <a:r>
              <a:rPr lang="en-US" dirty="0"/>
              <a:t>If you find yourself querying multiple large tables and then joining them in your application based on some shared key, you are performing a distributed join. This should almost always be avoided in favor of a denormalized data model. The only exception is for very small lookup tables that can fit easily in memory. Otherwise, you should always write your data the way you intend to read it.</a:t>
            </a:r>
            <a:endParaRPr lang="en-IN" dirty="0"/>
          </a:p>
        </p:txBody>
      </p:sp>
    </p:spTree>
    <p:extLst>
      <p:ext uri="{BB962C8B-B14F-4D97-AF65-F5344CB8AC3E}">
        <p14:creationId xmlns:p14="http://schemas.microsoft.com/office/powerpoint/2010/main" val="155615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D318-65BB-452D-B90D-774CF1FFD262}"/>
              </a:ext>
            </a:extLst>
          </p:cNvPr>
          <p:cNvSpPr>
            <a:spLocks noGrp="1"/>
          </p:cNvSpPr>
          <p:nvPr>
            <p:ph type="title"/>
          </p:nvPr>
        </p:nvSpPr>
        <p:spPr/>
        <p:txBody>
          <a:bodyPr/>
          <a:lstStyle/>
          <a:p>
            <a:r>
              <a:rPr lang="en-IN" dirty="0"/>
              <a:t>Tombstone trick</a:t>
            </a:r>
          </a:p>
        </p:txBody>
      </p:sp>
      <p:sp>
        <p:nvSpPr>
          <p:cNvPr id="3" name="Content Placeholder 2">
            <a:extLst>
              <a:ext uri="{FF2B5EF4-FFF2-40B4-BE49-F238E27FC236}">
                <a16:creationId xmlns:a16="http://schemas.microsoft.com/office/drawing/2014/main" id="{A3DA1449-E2D9-47CF-BA1F-A2074AD2C280}"/>
              </a:ext>
            </a:extLst>
          </p:cNvPr>
          <p:cNvSpPr>
            <a:spLocks noGrp="1"/>
          </p:cNvSpPr>
          <p:nvPr>
            <p:ph idx="1"/>
          </p:nvPr>
        </p:nvSpPr>
        <p:spPr/>
        <p:txBody>
          <a:bodyPr/>
          <a:lstStyle/>
          <a:p>
            <a:r>
              <a:rPr lang="en-US" dirty="0"/>
              <a:t>To ensure that deleted data never resurfaces, make sure you run repair at least once every </a:t>
            </a:r>
            <a:r>
              <a:rPr lang="en-US" dirty="0" err="1"/>
              <a:t>gc_grace_seconds</a:t>
            </a:r>
            <a:r>
              <a:rPr lang="en-US" dirty="0"/>
              <a:t>, and never let a node stay down for longer than this time period</a:t>
            </a:r>
            <a:endParaRPr lang="en-IN" dirty="0"/>
          </a:p>
        </p:txBody>
      </p:sp>
    </p:spTree>
    <p:extLst>
      <p:ext uri="{BB962C8B-B14F-4D97-AF65-F5344CB8AC3E}">
        <p14:creationId xmlns:p14="http://schemas.microsoft.com/office/powerpoint/2010/main" val="3434176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782</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Best practices</vt:lpstr>
      <vt:lpstr> IN Clause Issue</vt:lpstr>
      <vt:lpstr>PowerPoint Presentation</vt:lpstr>
      <vt:lpstr>PowerPoint Presentation</vt:lpstr>
      <vt:lpstr>Prefer Indexes on high cardinality as compared to low</vt:lpstr>
      <vt:lpstr>What is the problem with secondary index?</vt:lpstr>
      <vt:lpstr>PowerPoint Presentation</vt:lpstr>
      <vt:lpstr>Distributed joins</vt:lpstr>
      <vt:lpstr>Tombstone trick</vt:lpstr>
      <vt:lpstr>Why Tombstone</vt:lpstr>
      <vt:lpstr>TTL  use</vt:lpstr>
      <vt:lpstr>TTL anti-pattern</vt:lpstr>
      <vt:lpstr>PowerPoint Presentation</vt:lpstr>
      <vt:lpstr>Do not explicitly set null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dc:title>
  <dc:creator>vishu rudra</dc:creator>
  <cp:lastModifiedBy>vishu rudra</cp:lastModifiedBy>
  <cp:revision>24</cp:revision>
  <dcterms:created xsi:type="dcterms:W3CDTF">2021-10-07T18:22:38Z</dcterms:created>
  <dcterms:modified xsi:type="dcterms:W3CDTF">2021-10-07T19:01:36Z</dcterms:modified>
</cp:coreProperties>
</file>