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2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2575" y="535788"/>
            <a:ext cx="5167249" cy="42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xtra/generics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doop-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5.jp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17" Type="http://schemas.openxmlformats.org/officeDocument/2006/relationships/image" Target="../media/image19.jp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Relationship Id="rId22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84" y="35745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6344" y="625767"/>
            <a:ext cx="5030470" cy="3325495"/>
            <a:chOff x="1736344" y="625767"/>
            <a:chExt cx="5030470" cy="3325495"/>
          </a:xfrm>
        </p:grpSpPr>
        <p:sp>
          <p:nvSpPr>
            <p:cNvPr id="4" name="object 4"/>
            <p:cNvSpPr/>
            <p:nvPr/>
          </p:nvSpPr>
          <p:spPr>
            <a:xfrm>
              <a:off x="3022231" y="625767"/>
              <a:ext cx="2262047" cy="17889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6344" y="3621354"/>
              <a:ext cx="5030470" cy="330200"/>
            </a:xfrm>
            <a:custGeom>
              <a:avLst/>
              <a:gdLst/>
              <a:ahLst/>
              <a:cxnLst/>
              <a:rect l="l" t="t" r="r" b="b"/>
              <a:pathLst>
                <a:path w="5030470" h="330200">
                  <a:moveTo>
                    <a:pt x="5030215" y="0"/>
                  </a:moveTo>
                  <a:lnTo>
                    <a:pt x="0" y="0"/>
                  </a:lnTo>
                  <a:lnTo>
                    <a:pt x="0" y="329755"/>
                  </a:lnTo>
                  <a:lnTo>
                    <a:pt x="5030215" y="329755"/>
                  </a:lnTo>
                  <a:lnTo>
                    <a:pt x="50302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361302"/>
            <a:ext cx="5751830" cy="3038652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Times New Roman"/>
              <a:cs typeface="Times New Roman"/>
            </a:endParaRPr>
          </a:p>
          <a:p>
            <a:pPr marL="977265" marR="345440" indent="1151890">
              <a:lnSpc>
                <a:spcPts val="2250"/>
              </a:lnSpc>
            </a:pPr>
            <a:r>
              <a:rPr sz="2200" b="1" spc="-5" dirty="0">
                <a:latin typeface="Arial"/>
                <a:cs typeface="Arial"/>
              </a:rPr>
              <a:t>Map Reduce </a:t>
            </a:r>
            <a:endParaRPr lang="en-US" sz="2200" b="1" spc="-5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772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85140" marR="1282065">
              <a:lnSpc>
                <a:spcPts val="2700"/>
              </a:lnSpc>
              <a:spcBef>
                <a:spcPts val="61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StartsWithCountJob.java  Continued...</a:t>
            </a:r>
            <a:endParaRPr sz="2650">
              <a:latin typeface="Arial"/>
              <a:cs typeface="Arial"/>
            </a:endParaRPr>
          </a:p>
          <a:p>
            <a:pPr marL="388620" marR="12065">
              <a:lnSpc>
                <a:spcPct val="100000"/>
              </a:lnSpc>
              <a:spcBef>
                <a:spcPts val="1080"/>
              </a:spcBef>
            </a:pPr>
            <a:r>
              <a:rPr sz="1750" b="1" spc="5" dirty="0">
                <a:latin typeface="Courier New"/>
                <a:cs typeface="Courier New"/>
              </a:rPr>
              <a:t>…</a:t>
            </a:r>
            <a:endParaRPr sz="1750">
              <a:latin typeface="Courier New"/>
              <a:cs typeface="Courier New"/>
            </a:endParaRPr>
          </a:p>
          <a:p>
            <a:pPr marL="1511935" marR="12065">
              <a:lnSpc>
                <a:spcPts val="119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// configure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output</a:t>
            </a:r>
            <a:endParaRPr sz="1000">
              <a:latin typeface="Courier New"/>
              <a:cs typeface="Courier New"/>
            </a:endParaRPr>
          </a:p>
          <a:p>
            <a:pPr marL="1501775" indent="38100">
              <a:lnSpc>
                <a:spcPts val="1140"/>
              </a:lnSpc>
              <a:spcBef>
                <a:spcPts val="80"/>
              </a:spcBef>
            </a:pPr>
            <a:r>
              <a:rPr sz="1000" dirty="0">
                <a:latin typeface="Courier New"/>
                <a:cs typeface="Courier New"/>
              </a:rPr>
              <a:t>TextOutputFormat.setOutputPath(job, new Path(args[1]));  job.setOutputFormatClass(</a:t>
            </a:r>
            <a:r>
              <a:rPr sz="1000" b="1" dirty="0">
                <a:latin typeface="Courier New"/>
                <a:cs typeface="Courier New"/>
              </a:rPr>
              <a:t>TextOutputFormat</a:t>
            </a:r>
            <a:r>
              <a:rPr sz="1000" dirty="0">
                <a:latin typeface="Courier New"/>
                <a:cs typeface="Courier New"/>
              </a:rPr>
              <a:t>.class);  job.setOutputKeyClass(</a:t>
            </a:r>
            <a:r>
              <a:rPr sz="1000" b="1" dirty="0">
                <a:latin typeface="Courier New"/>
                <a:cs typeface="Courier New"/>
              </a:rPr>
              <a:t>Text</a:t>
            </a:r>
            <a:r>
              <a:rPr sz="1000" dirty="0">
                <a:latin typeface="Courier New"/>
                <a:cs typeface="Courier New"/>
              </a:rPr>
              <a:t>.class);  job.setOutputValueClass(</a:t>
            </a:r>
            <a:r>
              <a:rPr sz="1000" b="1" dirty="0">
                <a:latin typeface="Courier New"/>
                <a:cs typeface="Courier New"/>
              </a:rPr>
              <a:t>IntWritable</a:t>
            </a:r>
            <a:r>
              <a:rPr sz="1000" dirty="0">
                <a:latin typeface="Courier New"/>
                <a:cs typeface="Courier New"/>
              </a:rPr>
              <a:t>.class);</a:t>
            </a:r>
            <a:endParaRPr sz="1000">
              <a:latin typeface="Courier New"/>
              <a:cs typeface="Courier New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900">
              <a:latin typeface="Courier New"/>
              <a:cs typeface="Courier New"/>
            </a:endParaRPr>
          </a:p>
          <a:p>
            <a:pPr marL="1540510" marR="12065">
              <a:lnSpc>
                <a:spcPts val="1170"/>
              </a:lnSpc>
            </a:pPr>
            <a:r>
              <a:rPr sz="1000" dirty="0">
                <a:latin typeface="Courier New"/>
                <a:cs typeface="Courier New"/>
              </a:rPr>
              <a:t>return job.</a:t>
            </a:r>
            <a:r>
              <a:rPr sz="1000" b="1" dirty="0">
                <a:latin typeface="Courier New"/>
                <a:cs typeface="Courier New"/>
              </a:rPr>
              <a:t>waitForCompletion</a:t>
            </a:r>
            <a:r>
              <a:rPr sz="1000" dirty="0">
                <a:latin typeface="Courier New"/>
                <a:cs typeface="Courier New"/>
              </a:rPr>
              <a:t>(true) </a:t>
            </a:r>
            <a:r>
              <a:rPr sz="1000" spc="5" dirty="0">
                <a:latin typeface="Courier New"/>
                <a:cs typeface="Courier New"/>
              </a:rPr>
              <a:t>? 0 :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  <a:p>
            <a:pPr marL="964565" marR="12065">
              <a:lnSpc>
                <a:spcPts val="1170"/>
              </a:lnSpc>
            </a:pPr>
            <a:r>
              <a:rPr sz="1000" spc="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R="12065">
              <a:lnSpc>
                <a:spcPct val="100000"/>
              </a:lnSpc>
              <a:spcBef>
                <a:spcPts val="40"/>
              </a:spcBef>
            </a:pPr>
            <a:endParaRPr sz="1000">
              <a:latin typeface="Courier New"/>
              <a:cs typeface="Courier New"/>
            </a:endParaRPr>
          </a:p>
          <a:p>
            <a:pPr marL="1540510" marR="421005" indent="-576580"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public static void main(String[] args) throws Exception </a:t>
            </a:r>
            <a:r>
              <a:rPr sz="1000" spc="5" dirty="0">
                <a:latin typeface="Courier New"/>
                <a:cs typeface="Courier New"/>
              </a:rPr>
              <a:t>{  </a:t>
            </a:r>
            <a:r>
              <a:rPr sz="1000" dirty="0">
                <a:latin typeface="Courier New"/>
                <a:cs typeface="Courier New"/>
              </a:rPr>
              <a:t>int exitCode </a:t>
            </a:r>
            <a:r>
              <a:rPr sz="1000" spc="5" dirty="0">
                <a:latin typeface="Courier New"/>
                <a:cs typeface="Courier New"/>
              </a:rPr>
              <a:t>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ToolRunner.run(</a:t>
            </a:r>
            <a:endParaRPr sz="1000">
              <a:latin typeface="Courier New"/>
              <a:cs typeface="Courier New"/>
            </a:endParaRPr>
          </a:p>
          <a:p>
            <a:pPr marL="1540510" marR="612775" indent="1151890"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new StartsWithCountJob(), args);  System.exit(exitCode);</a:t>
            </a:r>
            <a:endParaRPr sz="1000">
              <a:latin typeface="Courier New"/>
              <a:cs typeface="Courier New"/>
            </a:endParaRPr>
          </a:p>
          <a:p>
            <a:pPr marL="964565" marR="12065">
              <a:lnSpc>
                <a:spcPts val="1090"/>
              </a:lnSpc>
            </a:pPr>
            <a:r>
              <a:rPr sz="1000" spc="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88620" marR="12065">
              <a:lnSpc>
                <a:spcPts val="1170"/>
              </a:lnSpc>
            </a:pPr>
            <a:r>
              <a:rPr sz="1000" spc="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R="12065"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2922905" marR="406400">
              <a:lnSpc>
                <a:spcPts val="1300"/>
              </a:lnSpc>
              <a:spcBef>
                <a:spcPts val="969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Will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need an actual java main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that will  execute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job.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More on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this</a:t>
            </a:r>
            <a:r>
              <a:rPr sz="11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later....</a:t>
            </a:r>
            <a:endParaRPr sz="1100">
              <a:latin typeface="Arial"/>
              <a:cs typeface="Arial"/>
            </a:endParaRPr>
          </a:p>
          <a:p>
            <a:pPr marR="12065">
              <a:lnSpc>
                <a:spcPct val="100000"/>
              </a:lnSpc>
              <a:spcBef>
                <a:spcPts val="10"/>
              </a:spcBef>
            </a:pPr>
            <a:endParaRPr sz="1500">
              <a:latin typeface="Arial"/>
              <a:cs typeface="Arial"/>
            </a:endParaRPr>
          </a:p>
          <a:p>
            <a:pPr marL="53340" marR="12065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4510176" y="3570960"/>
              <a:ext cx="403860" cy="411480"/>
            </a:xfrm>
            <a:custGeom>
              <a:avLst/>
              <a:gdLst/>
              <a:ahLst/>
              <a:cxnLst/>
              <a:rect l="l" t="t" r="r" b="b"/>
              <a:pathLst>
                <a:path w="403860" h="411479">
                  <a:moveTo>
                    <a:pt x="1725" y="1653"/>
                  </a:moveTo>
                  <a:lnTo>
                    <a:pt x="1917" y="2427"/>
                  </a:lnTo>
                  <a:lnTo>
                    <a:pt x="403186" y="411352"/>
                  </a:lnTo>
                  <a:lnTo>
                    <a:pt x="403669" y="410870"/>
                  </a:lnTo>
                  <a:lnTo>
                    <a:pt x="2891" y="1968"/>
                  </a:lnTo>
                  <a:lnTo>
                    <a:pt x="1725" y="1653"/>
                  </a:lnTo>
                  <a:close/>
                </a:path>
                <a:path w="403860" h="411479">
                  <a:moveTo>
                    <a:pt x="0" y="0"/>
                  </a:moveTo>
                  <a:lnTo>
                    <a:pt x="13919" y="54724"/>
                  </a:lnTo>
                  <a:lnTo>
                    <a:pt x="13919" y="55206"/>
                  </a:lnTo>
                  <a:lnTo>
                    <a:pt x="14884" y="55206"/>
                  </a:lnTo>
                  <a:lnTo>
                    <a:pt x="14884" y="54724"/>
                  </a:lnTo>
                  <a:lnTo>
                    <a:pt x="1917" y="2427"/>
                  </a:lnTo>
                  <a:lnTo>
                    <a:pt x="482" y="965"/>
                  </a:lnTo>
                  <a:lnTo>
                    <a:pt x="1435" y="482"/>
                  </a:lnTo>
                  <a:lnTo>
                    <a:pt x="1773" y="482"/>
                  </a:lnTo>
                  <a:lnTo>
                    <a:pt x="0" y="0"/>
                  </a:lnTo>
                  <a:close/>
                </a:path>
                <a:path w="403860" h="411479">
                  <a:moveTo>
                    <a:pt x="1773" y="482"/>
                  </a:moveTo>
                  <a:lnTo>
                    <a:pt x="1435" y="482"/>
                  </a:lnTo>
                  <a:lnTo>
                    <a:pt x="2891" y="1968"/>
                  </a:lnTo>
                  <a:lnTo>
                    <a:pt x="54241" y="15849"/>
                  </a:lnTo>
                  <a:lnTo>
                    <a:pt x="54711" y="15849"/>
                  </a:lnTo>
                  <a:lnTo>
                    <a:pt x="54711" y="15366"/>
                  </a:lnTo>
                  <a:lnTo>
                    <a:pt x="55194" y="15366"/>
                  </a:lnTo>
                  <a:lnTo>
                    <a:pt x="54711" y="14884"/>
                  </a:lnTo>
                  <a:lnTo>
                    <a:pt x="1773" y="482"/>
                  </a:lnTo>
                  <a:close/>
                </a:path>
                <a:path w="403860" h="411479">
                  <a:moveTo>
                    <a:pt x="1435" y="482"/>
                  </a:moveTo>
                  <a:lnTo>
                    <a:pt x="482" y="965"/>
                  </a:lnTo>
                  <a:lnTo>
                    <a:pt x="1917" y="2427"/>
                  </a:lnTo>
                  <a:lnTo>
                    <a:pt x="1725" y="1653"/>
                  </a:lnTo>
                  <a:lnTo>
                    <a:pt x="965" y="1447"/>
                  </a:lnTo>
                  <a:lnTo>
                    <a:pt x="1435" y="482"/>
                  </a:lnTo>
                  <a:close/>
                </a:path>
                <a:path w="403860" h="411479">
                  <a:moveTo>
                    <a:pt x="1435" y="482"/>
                  </a:moveTo>
                  <a:lnTo>
                    <a:pt x="1725" y="1653"/>
                  </a:lnTo>
                  <a:lnTo>
                    <a:pt x="2891" y="1968"/>
                  </a:lnTo>
                  <a:lnTo>
                    <a:pt x="1435" y="482"/>
                  </a:lnTo>
                  <a:close/>
                </a:path>
                <a:path w="403860" h="411479">
                  <a:moveTo>
                    <a:pt x="1435" y="482"/>
                  </a:moveTo>
                  <a:lnTo>
                    <a:pt x="965" y="1447"/>
                  </a:lnTo>
                  <a:lnTo>
                    <a:pt x="1725" y="1653"/>
                  </a:lnTo>
                  <a:lnTo>
                    <a:pt x="1435" y="482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7182" y="5582641"/>
            <a:ext cx="5245735" cy="405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2: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Implement Mapper class</a:t>
            </a:r>
            <a:endParaRPr sz="26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29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Class has 4 Java Generics**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parameters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(1) input key (2) input value (3) output key (4) output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value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Input and output utilizes hadoop’s IO</a:t>
            </a:r>
            <a:r>
              <a:rPr sz="1450" spc="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framework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org.apache.hadoop.io</a:t>
            </a:r>
            <a:endParaRPr sz="12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dirty="0">
                <a:latin typeface="Arial"/>
                <a:cs typeface="Arial"/>
              </a:rPr>
              <a:t>Your job is to implement map()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method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Input key and value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Output key and value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Logic is up to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you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map() method injects Context object, use to: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Write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output</a:t>
            </a:r>
            <a:endParaRPr sz="145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8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Create your own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counters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07314" marR="5080">
              <a:lnSpc>
                <a:spcPts val="1300"/>
              </a:lnSpc>
              <a:spcBef>
                <a:spcPts val="1255"/>
              </a:spcBef>
            </a:pPr>
            <a:r>
              <a:rPr sz="1100" spc="10" dirty="0">
                <a:latin typeface="Arial"/>
                <a:cs typeface="Arial"/>
              </a:rPr>
              <a:t>**Java </a:t>
            </a:r>
            <a:r>
              <a:rPr sz="1100" spc="15" dirty="0">
                <a:latin typeface="Arial"/>
                <a:cs typeface="Arial"/>
              </a:rPr>
              <a:t>Generics </a:t>
            </a:r>
            <a:r>
              <a:rPr sz="1100" spc="10" dirty="0">
                <a:latin typeface="Arial"/>
                <a:cs typeface="Arial"/>
              </a:rPr>
              <a:t>provide </a:t>
            </a:r>
            <a:r>
              <a:rPr sz="1100" spc="15" dirty="0">
                <a:latin typeface="Arial"/>
                <a:cs typeface="Arial"/>
              </a:rPr>
              <a:t>a mechanism </a:t>
            </a:r>
            <a:r>
              <a:rPr sz="1100" spc="10" dirty="0">
                <a:latin typeface="Arial"/>
                <a:cs typeface="Arial"/>
              </a:rPr>
              <a:t>to abstract </a:t>
            </a:r>
            <a:r>
              <a:rPr sz="1100" spc="15" dirty="0">
                <a:latin typeface="Arial"/>
                <a:cs typeface="Arial"/>
              </a:rPr>
              <a:t>Java types. </a:t>
            </a:r>
            <a:r>
              <a:rPr sz="1100" spc="-50" dirty="0">
                <a:latin typeface="Arial"/>
                <a:cs typeface="Arial"/>
              </a:rPr>
              <a:t>To </a:t>
            </a:r>
            <a:r>
              <a:rPr sz="1100" spc="10" dirty="0">
                <a:latin typeface="Arial"/>
                <a:cs typeface="Arial"/>
              </a:rPr>
              <a:t>learn </a:t>
            </a:r>
            <a:r>
              <a:rPr sz="1100" spc="15" dirty="0">
                <a:latin typeface="Arial"/>
                <a:cs typeface="Arial"/>
              </a:rPr>
              <a:t>more </a:t>
            </a:r>
            <a:r>
              <a:rPr sz="1100" spc="10" dirty="0">
                <a:latin typeface="Arial"/>
                <a:cs typeface="Arial"/>
              </a:rPr>
              <a:t>visit  </a:t>
            </a:r>
            <a:r>
              <a:rPr sz="11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http://docs.oracle.com/javase/tutorial/extra/generics/index.html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9" name="object 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3070" y="1960612"/>
            <a:ext cx="979805" cy="466090"/>
          </a:xfrm>
          <a:custGeom>
            <a:avLst/>
            <a:gdLst/>
            <a:ahLst/>
            <a:cxnLst/>
            <a:rect l="l" t="t" r="r" b="b"/>
            <a:pathLst>
              <a:path w="979804" h="466089">
                <a:moveTo>
                  <a:pt x="57111" y="465099"/>
                </a:moveTo>
                <a:lnTo>
                  <a:pt x="56642" y="465099"/>
                </a:lnTo>
                <a:lnTo>
                  <a:pt x="3060" y="460502"/>
                </a:lnTo>
                <a:lnTo>
                  <a:pt x="2044" y="460984"/>
                </a:lnTo>
                <a:lnTo>
                  <a:pt x="56642" y="466064"/>
                </a:lnTo>
                <a:lnTo>
                  <a:pt x="57111" y="465582"/>
                </a:lnTo>
                <a:lnTo>
                  <a:pt x="57111" y="465099"/>
                </a:lnTo>
                <a:close/>
              </a:path>
              <a:path w="979804" h="466089">
                <a:moveTo>
                  <a:pt x="979652" y="482"/>
                </a:moveTo>
                <a:lnTo>
                  <a:pt x="979170" y="0"/>
                </a:lnTo>
                <a:lnTo>
                  <a:pt x="2146" y="459765"/>
                </a:lnTo>
                <a:lnTo>
                  <a:pt x="33121" y="415188"/>
                </a:lnTo>
                <a:lnTo>
                  <a:pt x="33121" y="414705"/>
                </a:lnTo>
                <a:lnTo>
                  <a:pt x="32639" y="414223"/>
                </a:lnTo>
                <a:lnTo>
                  <a:pt x="32156" y="414223"/>
                </a:lnTo>
                <a:lnTo>
                  <a:pt x="32156" y="414705"/>
                </a:lnTo>
                <a:lnTo>
                  <a:pt x="0" y="460781"/>
                </a:lnTo>
                <a:lnTo>
                  <a:pt x="1244" y="460908"/>
                </a:lnTo>
                <a:lnTo>
                  <a:pt x="1435" y="461264"/>
                </a:lnTo>
                <a:lnTo>
                  <a:pt x="2044" y="460984"/>
                </a:lnTo>
                <a:lnTo>
                  <a:pt x="2451" y="460781"/>
                </a:lnTo>
                <a:lnTo>
                  <a:pt x="3060" y="460502"/>
                </a:lnTo>
                <a:lnTo>
                  <a:pt x="978103" y="1219"/>
                </a:lnTo>
                <a:lnTo>
                  <a:pt x="577799" y="458304"/>
                </a:lnTo>
                <a:lnTo>
                  <a:pt x="587984" y="405587"/>
                </a:lnTo>
                <a:lnTo>
                  <a:pt x="587502" y="405104"/>
                </a:lnTo>
                <a:lnTo>
                  <a:pt x="587019" y="405104"/>
                </a:lnTo>
                <a:lnTo>
                  <a:pt x="587019" y="405587"/>
                </a:lnTo>
                <a:lnTo>
                  <a:pt x="577583" y="452780"/>
                </a:lnTo>
                <a:lnTo>
                  <a:pt x="577583" y="459460"/>
                </a:lnTo>
                <a:lnTo>
                  <a:pt x="577418" y="460311"/>
                </a:lnTo>
                <a:lnTo>
                  <a:pt x="577583" y="459460"/>
                </a:lnTo>
                <a:lnTo>
                  <a:pt x="577583" y="452780"/>
                </a:lnTo>
                <a:lnTo>
                  <a:pt x="575983" y="460781"/>
                </a:lnTo>
                <a:lnTo>
                  <a:pt x="577049" y="460425"/>
                </a:lnTo>
                <a:lnTo>
                  <a:pt x="577418" y="460781"/>
                </a:lnTo>
                <a:lnTo>
                  <a:pt x="577989" y="460121"/>
                </a:lnTo>
                <a:lnTo>
                  <a:pt x="629742" y="443026"/>
                </a:lnTo>
                <a:lnTo>
                  <a:pt x="630224" y="442544"/>
                </a:lnTo>
                <a:lnTo>
                  <a:pt x="629742" y="442544"/>
                </a:lnTo>
                <a:lnTo>
                  <a:pt x="629742" y="442061"/>
                </a:lnTo>
                <a:lnTo>
                  <a:pt x="629259" y="442061"/>
                </a:lnTo>
                <a:lnTo>
                  <a:pt x="578993" y="458978"/>
                </a:lnTo>
                <a:lnTo>
                  <a:pt x="979652" y="48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2: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Implement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Mapper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977900" marR="57785" indent="-57658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public </a:t>
            </a:r>
            <a:r>
              <a:rPr sz="1000" dirty="0">
                <a:latin typeface="Arial"/>
                <a:cs typeface="Arial"/>
              </a:rPr>
              <a:t>class </a:t>
            </a:r>
            <a:r>
              <a:rPr sz="1000" spc="-5" dirty="0">
                <a:latin typeface="Arial"/>
                <a:cs typeface="Arial"/>
              </a:rPr>
              <a:t>StartsWithCountMapper </a:t>
            </a:r>
            <a:r>
              <a:rPr sz="1000" dirty="0">
                <a:latin typeface="Arial"/>
                <a:cs typeface="Arial"/>
              </a:rPr>
              <a:t>extends </a:t>
            </a:r>
            <a:r>
              <a:rPr sz="1000" spc="-5" dirty="0">
                <a:latin typeface="Arial"/>
                <a:cs typeface="Arial"/>
              </a:rPr>
              <a:t>Mapper&lt;LongWritable, </a:t>
            </a:r>
            <a:r>
              <a:rPr sz="1000" spc="-25" dirty="0">
                <a:latin typeface="Arial"/>
                <a:cs typeface="Arial"/>
              </a:rPr>
              <a:t>Text, Text, </a:t>
            </a:r>
            <a:r>
              <a:rPr sz="1000" spc="-5" dirty="0">
                <a:latin typeface="Arial"/>
                <a:cs typeface="Arial"/>
              </a:rPr>
              <a:t>IntWritable&gt; </a:t>
            </a:r>
            <a:r>
              <a:rPr sz="1000" dirty="0">
                <a:latin typeface="Arial"/>
                <a:cs typeface="Arial"/>
              </a:rPr>
              <a:t>{  </a:t>
            </a:r>
            <a:r>
              <a:rPr sz="1000" spc="-5" dirty="0">
                <a:latin typeface="Arial"/>
                <a:cs typeface="Arial"/>
              </a:rPr>
              <a:t>private final static IntWritable </a:t>
            </a:r>
            <a:r>
              <a:rPr sz="1000" dirty="0">
                <a:latin typeface="Arial"/>
                <a:cs typeface="Arial"/>
              </a:rPr>
              <a:t>countOne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new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IntWritable(1);</a:t>
            </a:r>
            <a:endParaRPr sz="1000">
              <a:latin typeface="Arial"/>
              <a:cs typeface="Arial"/>
            </a:endParaRPr>
          </a:p>
          <a:p>
            <a:pPr marL="977900">
              <a:lnSpc>
                <a:spcPts val="1130"/>
              </a:lnSpc>
            </a:pPr>
            <a:r>
              <a:rPr sz="1000" spc="-5" dirty="0">
                <a:latin typeface="Arial"/>
                <a:cs typeface="Arial"/>
              </a:rPr>
              <a:t>private final </a:t>
            </a:r>
            <a:r>
              <a:rPr sz="1000" spc="-30" dirty="0">
                <a:latin typeface="Arial"/>
                <a:cs typeface="Arial"/>
              </a:rPr>
              <a:t>Text </a:t>
            </a:r>
            <a:r>
              <a:rPr sz="1000" spc="-10" dirty="0">
                <a:latin typeface="Arial"/>
                <a:cs typeface="Arial"/>
              </a:rPr>
              <a:t>reusableText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new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Text();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4118610">
              <a:lnSpc>
                <a:spcPct val="100000"/>
              </a:lnSpc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Input key and</a:t>
            </a:r>
            <a:r>
              <a:rPr sz="11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977900">
              <a:lnSpc>
                <a:spcPts val="1180"/>
              </a:lnSpc>
              <a:spcBef>
                <a:spcPts val="860"/>
              </a:spcBef>
            </a:pPr>
            <a:r>
              <a:rPr sz="1000" spc="-5" dirty="0">
                <a:latin typeface="Arial"/>
                <a:cs typeface="Arial"/>
              </a:rPr>
              <a:t>@Override</a:t>
            </a:r>
            <a:endParaRPr sz="1000">
              <a:latin typeface="Arial"/>
              <a:cs typeface="Arial"/>
            </a:endParaRPr>
          </a:p>
          <a:p>
            <a:pPr marL="97790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protected </a:t>
            </a:r>
            <a:r>
              <a:rPr sz="1000" dirty="0">
                <a:latin typeface="Arial"/>
                <a:cs typeface="Arial"/>
              </a:rPr>
              <a:t>void </a:t>
            </a:r>
            <a:r>
              <a:rPr sz="1000" spc="-5" dirty="0">
                <a:latin typeface="Arial"/>
                <a:cs typeface="Arial"/>
              </a:rPr>
              <a:t>map(LongWritable </a:t>
            </a:r>
            <a:r>
              <a:rPr sz="1000" spc="-20" dirty="0">
                <a:latin typeface="Arial"/>
                <a:cs typeface="Arial"/>
              </a:rPr>
              <a:t>key, </a:t>
            </a:r>
            <a:r>
              <a:rPr sz="1000" spc="-30" dirty="0">
                <a:latin typeface="Arial"/>
                <a:cs typeface="Arial"/>
              </a:rPr>
              <a:t>Text </a:t>
            </a:r>
            <a:r>
              <a:rPr sz="1000" spc="-5" dirty="0">
                <a:latin typeface="Arial"/>
                <a:cs typeface="Arial"/>
              </a:rPr>
              <a:t>value, </a:t>
            </a:r>
            <a:r>
              <a:rPr sz="1000" dirty="0">
                <a:latin typeface="Arial"/>
                <a:cs typeface="Arial"/>
              </a:rPr>
              <a:t>Context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context)</a:t>
            </a:r>
            <a:endParaRPr sz="1000">
              <a:latin typeface="Arial"/>
              <a:cs typeface="Arial"/>
            </a:endParaRPr>
          </a:p>
          <a:p>
            <a:pPr marL="2129790">
              <a:lnSpc>
                <a:spcPts val="1180"/>
              </a:lnSpc>
            </a:pPr>
            <a:r>
              <a:rPr sz="1000" dirty="0">
                <a:latin typeface="Arial"/>
                <a:cs typeface="Arial"/>
              </a:rPr>
              <a:t>throws </a:t>
            </a:r>
            <a:r>
              <a:rPr sz="1000" spc="-5" dirty="0">
                <a:latin typeface="Arial"/>
                <a:cs typeface="Arial"/>
              </a:rPr>
              <a:t>IOException, InterruptedException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553845" marR="465455">
              <a:lnSpc>
                <a:spcPts val="1160"/>
              </a:lnSpc>
              <a:spcBef>
                <a:spcPts val="5"/>
              </a:spcBef>
            </a:pPr>
            <a:r>
              <a:rPr sz="1000" spc="-10" dirty="0">
                <a:latin typeface="Arial"/>
                <a:cs typeface="Arial"/>
              </a:rPr>
              <a:t>StringTokenizer </a:t>
            </a:r>
            <a:r>
              <a:rPr sz="1000" spc="-5" dirty="0">
                <a:latin typeface="Arial"/>
                <a:cs typeface="Arial"/>
              </a:rPr>
              <a:t>tokenizer </a:t>
            </a:r>
            <a:r>
              <a:rPr sz="1000" spc="5" dirty="0">
                <a:latin typeface="Arial"/>
                <a:cs typeface="Arial"/>
              </a:rPr>
              <a:t>= </a:t>
            </a:r>
            <a:r>
              <a:rPr sz="100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StringTokenizer(value.toString());  </a:t>
            </a:r>
            <a:r>
              <a:rPr sz="1000" dirty="0">
                <a:latin typeface="Arial"/>
                <a:cs typeface="Arial"/>
              </a:rPr>
              <a:t>while </a:t>
            </a:r>
            <a:r>
              <a:rPr sz="1000" spc="-10" dirty="0">
                <a:latin typeface="Arial"/>
                <a:cs typeface="Arial"/>
              </a:rPr>
              <a:t>(tokenizer.hasMoreTokens())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2129790">
              <a:lnSpc>
                <a:spcPts val="1105"/>
              </a:lnSpc>
            </a:pPr>
            <a:r>
              <a:rPr sz="1000" spc="-10" dirty="0">
                <a:latin typeface="Arial"/>
                <a:cs typeface="Arial"/>
              </a:rPr>
              <a:t>reusableText.set(tokenizer.nextToken().substring(0,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1));</a:t>
            </a:r>
            <a:endParaRPr sz="1000">
              <a:latin typeface="Arial"/>
              <a:cs typeface="Arial"/>
            </a:endParaRPr>
          </a:p>
          <a:p>
            <a:pPr marL="2129790">
              <a:lnSpc>
                <a:spcPts val="1160"/>
              </a:lnSpc>
            </a:pPr>
            <a:r>
              <a:rPr sz="1000" spc="-5" dirty="0">
                <a:latin typeface="Arial"/>
                <a:cs typeface="Arial"/>
              </a:rPr>
              <a:t>context.write(reusableText, countOne);</a:t>
            </a:r>
            <a:endParaRPr sz="1000">
              <a:latin typeface="Arial"/>
              <a:cs typeface="Arial"/>
            </a:endParaRPr>
          </a:p>
          <a:p>
            <a:pPr marL="1553845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977900">
              <a:lnSpc>
                <a:spcPts val="1160"/>
              </a:lnSpc>
            </a:pPr>
            <a:r>
              <a:rPr sz="100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401955">
              <a:lnSpc>
                <a:spcPts val="1180"/>
              </a:lnSpc>
            </a:pPr>
            <a:r>
              <a:rPr sz="100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4142104">
              <a:lnSpc>
                <a:spcPct val="100000"/>
              </a:lnSpc>
              <a:spcBef>
                <a:spcPts val="40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Output key and</a:t>
            </a:r>
            <a:r>
              <a:rPr sz="1100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5" name="object 5"/>
            <p:cNvSpPr/>
            <p:nvPr/>
          </p:nvSpPr>
          <p:spPr>
            <a:xfrm>
              <a:off x="4318190" y="3573360"/>
              <a:ext cx="778510" cy="519430"/>
            </a:xfrm>
            <a:custGeom>
              <a:avLst/>
              <a:gdLst/>
              <a:ahLst/>
              <a:cxnLst/>
              <a:rect l="l" t="t" r="r" b="b"/>
              <a:pathLst>
                <a:path w="778510" h="519429">
                  <a:moveTo>
                    <a:pt x="778052" y="518375"/>
                  </a:moveTo>
                  <a:lnTo>
                    <a:pt x="553948" y="2197"/>
                  </a:lnTo>
                  <a:lnTo>
                    <a:pt x="597573" y="34556"/>
                  </a:lnTo>
                  <a:lnTo>
                    <a:pt x="598055" y="34556"/>
                  </a:lnTo>
                  <a:lnTo>
                    <a:pt x="598055" y="34074"/>
                  </a:lnTo>
                  <a:lnTo>
                    <a:pt x="598538" y="34074"/>
                  </a:lnTo>
                  <a:lnTo>
                    <a:pt x="598538" y="33591"/>
                  </a:lnTo>
                  <a:lnTo>
                    <a:pt x="598055" y="33591"/>
                  </a:lnTo>
                  <a:lnTo>
                    <a:pt x="553745" y="952"/>
                  </a:lnTo>
                  <a:lnTo>
                    <a:pt x="552462" y="0"/>
                  </a:lnTo>
                  <a:lnTo>
                    <a:pt x="546214" y="56146"/>
                  </a:lnTo>
                  <a:lnTo>
                    <a:pt x="546214" y="56629"/>
                  </a:lnTo>
                  <a:lnTo>
                    <a:pt x="547179" y="56629"/>
                  </a:lnTo>
                  <a:lnTo>
                    <a:pt x="547179" y="56146"/>
                  </a:lnTo>
                  <a:lnTo>
                    <a:pt x="553173" y="3086"/>
                  </a:lnTo>
                  <a:lnTo>
                    <a:pt x="777074" y="517728"/>
                  </a:lnTo>
                  <a:lnTo>
                    <a:pt x="2540" y="1536"/>
                  </a:lnTo>
                  <a:lnTo>
                    <a:pt x="1663" y="952"/>
                  </a:lnTo>
                  <a:lnTo>
                    <a:pt x="2540" y="1536"/>
                  </a:lnTo>
                  <a:lnTo>
                    <a:pt x="56629" y="4800"/>
                  </a:lnTo>
                  <a:lnTo>
                    <a:pt x="57111" y="4318"/>
                  </a:lnTo>
                  <a:lnTo>
                    <a:pt x="57111" y="3835"/>
                  </a:lnTo>
                  <a:lnTo>
                    <a:pt x="56629" y="3835"/>
                  </a:lnTo>
                  <a:lnTo>
                    <a:pt x="6934" y="469"/>
                  </a:lnTo>
                  <a:lnTo>
                    <a:pt x="0" y="0"/>
                  </a:lnTo>
                  <a:lnTo>
                    <a:pt x="24955" y="50876"/>
                  </a:lnTo>
                  <a:lnTo>
                    <a:pt x="24955" y="51358"/>
                  </a:lnTo>
                  <a:lnTo>
                    <a:pt x="25438" y="51358"/>
                  </a:lnTo>
                  <a:lnTo>
                    <a:pt x="25438" y="50876"/>
                  </a:lnTo>
                  <a:lnTo>
                    <a:pt x="25908" y="50876"/>
                  </a:lnTo>
                  <a:lnTo>
                    <a:pt x="25908" y="50393"/>
                  </a:lnTo>
                  <a:lnTo>
                    <a:pt x="2247" y="2146"/>
                  </a:lnTo>
                  <a:lnTo>
                    <a:pt x="777570" y="518858"/>
                  </a:lnTo>
                  <a:lnTo>
                    <a:pt x="778052" y="51837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7182" y="5582641"/>
            <a:ext cx="5252720" cy="369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3: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Implement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Reducer</a:t>
            </a:r>
            <a:endParaRPr sz="2650">
              <a:latin typeface="Arial"/>
              <a:cs typeface="Arial"/>
            </a:endParaRPr>
          </a:p>
          <a:p>
            <a:pPr marL="228600" marR="227965" indent="-216535">
              <a:lnSpc>
                <a:spcPts val="1839"/>
              </a:lnSpc>
              <a:spcBef>
                <a:spcPts val="251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Analogous to Mapper – generic class with four  </a:t>
            </a:r>
            <a:r>
              <a:rPr sz="1700" b="1" spc="-10" dirty="0">
                <a:latin typeface="Arial"/>
                <a:cs typeface="Arial"/>
              </a:rPr>
              <a:t>types</a:t>
            </a:r>
            <a:endParaRPr sz="170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(1) input key (2) input value (3) output key (4) output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value</a:t>
            </a:r>
            <a:endParaRPr sz="1450">
              <a:latin typeface="Times New Roman"/>
              <a:cs typeface="Times New Roman"/>
            </a:endParaRPr>
          </a:p>
          <a:p>
            <a:pPr marL="480059" marR="5080" lvl="1" indent="-180340">
              <a:lnSpc>
                <a:spcPts val="156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The output types of map functions </a:t>
            </a:r>
            <a:r>
              <a:rPr sz="14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must</a:t>
            </a:r>
            <a:r>
              <a:rPr sz="1450" spc="-5" dirty="0">
                <a:latin typeface="Times New Roman"/>
                <a:cs typeface="Times New Roman"/>
              </a:rPr>
              <a:t> match the input types of  reduce function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In this case Text and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IntWritable</a:t>
            </a:r>
            <a:endParaRPr sz="1200">
              <a:latin typeface="Arial"/>
              <a:cs typeface="Arial"/>
            </a:endParaRPr>
          </a:p>
          <a:p>
            <a:pPr marL="480059" marR="285750" lvl="1" indent="-180340">
              <a:lnSpc>
                <a:spcPts val="1560"/>
              </a:lnSpc>
              <a:spcBef>
                <a:spcPts val="26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Map/Reduce framework groups key-value pairs produced by  mapper by key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For each key there is a set of one or more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Input into a </a:t>
            </a:r>
            <a:r>
              <a:rPr sz="1200" spc="-10" dirty="0">
                <a:latin typeface="Arial"/>
                <a:cs typeface="Arial"/>
              </a:rPr>
              <a:t>reducer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spc="-10" dirty="0">
                <a:latin typeface="Arial"/>
                <a:cs typeface="Arial"/>
              </a:rPr>
              <a:t>sorted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6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10" dirty="0">
                <a:latin typeface="Arial"/>
                <a:cs typeface="Arial"/>
              </a:rPr>
              <a:t>Known </a:t>
            </a:r>
            <a:r>
              <a:rPr sz="1200" spc="-5" dirty="0">
                <a:latin typeface="Arial"/>
                <a:cs typeface="Arial"/>
              </a:rPr>
              <a:t>as </a:t>
            </a:r>
            <a:r>
              <a:rPr sz="1200" spc="-10" dirty="0">
                <a:latin typeface="Arial"/>
                <a:cs typeface="Arial"/>
              </a:rPr>
              <a:t>Shuffle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Sort</a:t>
            </a:r>
            <a:endParaRPr sz="1200">
              <a:latin typeface="Arial"/>
              <a:cs typeface="Arial"/>
            </a:endParaRPr>
          </a:p>
          <a:p>
            <a:pPr marL="480059" marR="301625" lvl="1" indent="-180340">
              <a:lnSpc>
                <a:spcPts val="1560"/>
              </a:lnSpc>
              <a:spcBef>
                <a:spcPts val="27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450" spc="-5" dirty="0">
                <a:latin typeface="Times New Roman"/>
                <a:cs typeface="Times New Roman"/>
              </a:rPr>
              <a:t>Reduce function accepts key-&gt;setOfValues and outputs key-  value pairs</a:t>
            </a:r>
            <a:endParaRPr sz="1450">
              <a:latin typeface="Times New Roman"/>
              <a:cs typeface="Times New Roman"/>
            </a:endParaRPr>
          </a:p>
          <a:p>
            <a:pPr marL="732155" lvl="2" indent="-144145">
              <a:lnSpc>
                <a:spcPct val="100000"/>
              </a:lnSpc>
              <a:spcBef>
                <a:spcPts val="7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200" spc="-5" dirty="0">
                <a:latin typeface="Arial"/>
                <a:cs typeface="Arial"/>
              </a:rPr>
              <a:t>Also </a:t>
            </a:r>
            <a:r>
              <a:rPr sz="1200" spc="-10" dirty="0">
                <a:latin typeface="Arial"/>
                <a:cs typeface="Arial"/>
              </a:rPr>
              <a:t>utilizes Context </a:t>
            </a:r>
            <a:r>
              <a:rPr sz="1200" spc="-5" dirty="0">
                <a:latin typeface="Arial"/>
                <a:cs typeface="Arial"/>
              </a:rPr>
              <a:t>object </a:t>
            </a:r>
            <a:r>
              <a:rPr sz="1200" spc="-10" dirty="0">
                <a:latin typeface="Arial"/>
                <a:cs typeface="Arial"/>
              </a:rPr>
              <a:t>(similar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Mapper)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0" name="object 10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2199" y="1884298"/>
            <a:ext cx="979805" cy="537210"/>
          </a:xfrm>
          <a:custGeom>
            <a:avLst/>
            <a:gdLst/>
            <a:ahLst/>
            <a:cxnLst/>
            <a:rect l="l" t="t" r="r" b="b"/>
            <a:pathLst>
              <a:path w="979804" h="537210">
                <a:moveTo>
                  <a:pt x="979652" y="965"/>
                </a:moveTo>
                <a:lnTo>
                  <a:pt x="979170" y="0"/>
                </a:lnTo>
                <a:lnTo>
                  <a:pt x="2184" y="402691"/>
                </a:lnTo>
                <a:lnTo>
                  <a:pt x="1828" y="402831"/>
                </a:lnTo>
                <a:lnTo>
                  <a:pt x="2133" y="402704"/>
                </a:lnTo>
                <a:lnTo>
                  <a:pt x="35039" y="359511"/>
                </a:lnTo>
                <a:lnTo>
                  <a:pt x="35521" y="359511"/>
                </a:lnTo>
                <a:lnTo>
                  <a:pt x="35521" y="359029"/>
                </a:lnTo>
                <a:lnTo>
                  <a:pt x="35039" y="359029"/>
                </a:lnTo>
                <a:lnTo>
                  <a:pt x="35039" y="358546"/>
                </a:lnTo>
                <a:lnTo>
                  <a:pt x="34556" y="358546"/>
                </a:lnTo>
                <a:lnTo>
                  <a:pt x="34556" y="359029"/>
                </a:lnTo>
                <a:lnTo>
                  <a:pt x="1155" y="402183"/>
                </a:lnTo>
                <a:lnTo>
                  <a:pt x="1155" y="403110"/>
                </a:lnTo>
                <a:lnTo>
                  <a:pt x="965" y="403186"/>
                </a:lnTo>
                <a:lnTo>
                  <a:pt x="965" y="402704"/>
                </a:lnTo>
                <a:lnTo>
                  <a:pt x="1155" y="403110"/>
                </a:lnTo>
                <a:lnTo>
                  <a:pt x="1155" y="402183"/>
                </a:lnTo>
                <a:lnTo>
                  <a:pt x="0" y="403669"/>
                </a:lnTo>
                <a:lnTo>
                  <a:pt x="56159" y="411353"/>
                </a:lnTo>
                <a:lnTo>
                  <a:pt x="56642" y="411353"/>
                </a:lnTo>
                <a:lnTo>
                  <a:pt x="56642" y="410387"/>
                </a:lnTo>
                <a:lnTo>
                  <a:pt x="56159" y="410387"/>
                </a:lnTo>
                <a:lnTo>
                  <a:pt x="7886" y="403669"/>
                </a:lnTo>
                <a:lnTo>
                  <a:pt x="2717" y="402958"/>
                </a:lnTo>
                <a:lnTo>
                  <a:pt x="976795" y="2146"/>
                </a:lnTo>
                <a:lnTo>
                  <a:pt x="386029" y="534733"/>
                </a:lnTo>
                <a:lnTo>
                  <a:pt x="402221" y="483819"/>
                </a:lnTo>
                <a:lnTo>
                  <a:pt x="402221" y="483349"/>
                </a:lnTo>
                <a:lnTo>
                  <a:pt x="401269" y="483349"/>
                </a:lnTo>
                <a:lnTo>
                  <a:pt x="401269" y="483819"/>
                </a:lnTo>
                <a:lnTo>
                  <a:pt x="383984" y="537108"/>
                </a:lnTo>
                <a:lnTo>
                  <a:pt x="385178" y="536867"/>
                </a:lnTo>
                <a:lnTo>
                  <a:pt x="385432" y="537108"/>
                </a:lnTo>
                <a:lnTo>
                  <a:pt x="385864" y="536727"/>
                </a:lnTo>
                <a:lnTo>
                  <a:pt x="439191" y="525589"/>
                </a:lnTo>
                <a:lnTo>
                  <a:pt x="439661" y="525589"/>
                </a:lnTo>
                <a:lnTo>
                  <a:pt x="439661" y="524624"/>
                </a:lnTo>
                <a:lnTo>
                  <a:pt x="439191" y="525106"/>
                </a:lnTo>
                <a:lnTo>
                  <a:pt x="386943" y="535736"/>
                </a:lnTo>
                <a:lnTo>
                  <a:pt x="979652" y="96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3: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Implement</a:t>
            </a:r>
            <a:r>
              <a:rPr sz="2650" b="1" spc="-1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Reducer</a:t>
            </a:r>
            <a:endParaRPr sz="2650">
              <a:latin typeface="Arial"/>
              <a:cs typeface="Arial"/>
            </a:endParaRPr>
          </a:p>
          <a:p>
            <a:pPr marL="387350">
              <a:lnSpc>
                <a:spcPts val="1010"/>
              </a:lnSpc>
              <a:spcBef>
                <a:spcPts val="2605"/>
              </a:spcBef>
            </a:pPr>
            <a:r>
              <a:rPr sz="850" spc="15" dirty="0">
                <a:latin typeface="Courier New"/>
                <a:cs typeface="Courier New"/>
              </a:rPr>
              <a:t>public class StartsWithCountReducer extends</a:t>
            </a:r>
            <a:endParaRPr sz="850">
              <a:latin typeface="Courier New"/>
              <a:cs typeface="Courier New"/>
            </a:endParaRPr>
          </a:p>
          <a:p>
            <a:pPr marL="1539240">
              <a:lnSpc>
                <a:spcPts val="1010"/>
              </a:lnSpc>
            </a:pPr>
            <a:r>
              <a:rPr sz="850" spc="15" dirty="0">
                <a:latin typeface="Courier New"/>
                <a:cs typeface="Courier New"/>
              </a:rPr>
              <a:t>Reducer&lt;Text, IntWritable, Text, IntWritable&gt;</a:t>
            </a:r>
            <a:r>
              <a:rPr sz="850" spc="20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ourier New"/>
              <a:cs typeface="Courier New"/>
            </a:endParaRPr>
          </a:p>
          <a:p>
            <a:pPr marL="4007485" marR="358775" algn="r">
              <a:lnSpc>
                <a:spcPts val="1300"/>
              </a:lnSpc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Input key and a</a:t>
            </a:r>
            <a:r>
              <a:rPr sz="1100" spc="-9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set</a:t>
            </a:r>
            <a:r>
              <a:rPr sz="1100" spc="-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of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corresponding</a:t>
            </a:r>
            <a:r>
              <a:rPr sz="11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values</a:t>
            </a:r>
            <a:endParaRPr sz="1100">
              <a:latin typeface="Arial"/>
              <a:cs typeface="Arial"/>
            </a:endParaRPr>
          </a:p>
          <a:p>
            <a:pPr marL="963294">
              <a:lnSpc>
                <a:spcPts val="1010"/>
              </a:lnSpc>
              <a:spcBef>
                <a:spcPts val="855"/>
              </a:spcBef>
            </a:pPr>
            <a:r>
              <a:rPr sz="850" spc="15" dirty="0">
                <a:latin typeface="Courier New"/>
                <a:cs typeface="Courier New"/>
              </a:rPr>
              <a:t>@Override</a:t>
            </a:r>
            <a:endParaRPr sz="850">
              <a:latin typeface="Courier New"/>
              <a:cs typeface="Courier New"/>
            </a:endParaRPr>
          </a:p>
          <a:p>
            <a:pPr marL="1539240" marR="2255520" indent="-576580">
              <a:lnSpc>
                <a:spcPts val="1000"/>
              </a:lnSpc>
              <a:spcBef>
                <a:spcPts val="40"/>
              </a:spcBef>
            </a:pPr>
            <a:r>
              <a:rPr sz="850" spc="15" dirty="0">
                <a:latin typeface="Courier New"/>
                <a:cs typeface="Courier New"/>
              </a:rPr>
              <a:t>protected void reduce(Text token,  Iterable&lt;IntWritable&gt;</a:t>
            </a:r>
            <a:r>
              <a:rPr sz="850" spc="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counts,</a:t>
            </a:r>
            <a:endParaRPr sz="850">
              <a:latin typeface="Courier New"/>
              <a:cs typeface="Courier New"/>
            </a:endParaRPr>
          </a:p>
          <a:p>
            <a:pPr marL="1539240" marR="240029">
              <a:lnSpc>
                <a:spcPts val="1000"/>
              </a:lnSpc>
            </a:pPr>
            <a:r>
              <a:rPr sz="850" spc="15" dirty="0">
                <a:latin typeface="Courier New"/>
                <a:cs typeface="Courier New"/>
              </a:rPr>
              <a:t>Context context) throws IOException, InterruptedException {  int sum =</a:t>
            </a:r>
            <a:r>
              <a:rPr sz="850" spc="10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0;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Courier New"/>
              <a:cs typeface="Courier New"/>
            </a:endParaRPr>
          </a:p>
          <a:p>
            <a:pPr marL="2115185" marR="1919605" indent="-576580">
              <a:lnSpc>
                <a:spcPts val="1000"/>
              </a:lnSpc>
            </a:pPr>
            <a:r>
              <a:rPr sz="850" spc="15" dirty="0">
                <a:latin typeface="Courier New"/>
                <a:cs typeface="Courier New"/>
              </a:rPr>
              <a:t>for (IntWritable count : counts) {  sum+=</a:t>
            </a:r>
            <a:r>
              <a:rPr sz="850" spc="5" dirty="0">
                <a:latin typeface="Courier New"/>
                <a:cs typeface="Courier New"/>
              </a:rPr>
              <a:t> </a:t>
            </a:r>
            <a:r>
              <a:rPr sz="850" spc="15" dirty="0">
                <a:latin typeface="Courier New"/>
                <a:cs typeface="Courier New"/>
              </a:rPr>
              <a:t>count.get();</a:t>
            </a:r>
            <a:endParaRPr sz="850">
              <a:latin typeface="Courier New"/>
              <a:cs typeface="Courier New"/>
            </a:endParaRPr>
          </a:p>
          <a:p>
            <a:pPr marL="1539240">
              <a:lnSpc>
                <a:spcPts val="955"/>
              </a:lnSpc>
            </a:pPr>
            <a:r>
              <a:rPr sz="850" spc="15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539240">
              <a:lnSpc>
                <a:spcPts val="1000"/>
              </a:lnSpc>
            </a:pPr>
            <a:r>
              <a:rPr sz="850" spc="15" dirty="0">
                <a:latin typeface="Courier New"/>
                <a:cs typeface="Courier New"/>
              </a:rPr>
              <a:t>context.write(token, new IntWritable(sum));</a:t>
            </a:r>
            <a:endParaRPr sz="850">
              <a:latin typeface="Courier New"/>
              <a:cs typeface="Courier New"/>
            </a:endParaRPr>
          </a:p>
          <a:p>
            <a:pPr marL="963294">
              <a:lnSpc>
                <a:spcPts val="1000"/>
              </a:lnSpc>
            </a:pPr>
            <a:r>
              <a:rPr sz="850" spc="15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387350">
              <a:lnSpc>
                <a:spcPts val="1010"/>
              </a:lnSpc>
            </a:pPr>
            <a:r>
              <a:rPr sz="850" spc="15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Courier New"/>
              <a:cs typeface="Courier New"/>
            </a:endParaRPr>
          </a:p>
          <a:p>
            <a:pPr marL="3767454">
              <a:lnSpc>
                <a:spcPct val="100000"/>
              </a:lnSpc>
              <a:spcBef>
                <a:spcPts val="855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Produce key-value</a:t>
            </a:r>
            <a:r>
              <a:rPr sz="1100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pairs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  <a:spcBef>
                <a:spcPts val="76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5" name="object 5"/>
            <p:cNvSpPr/>
            <p:nvPr/>
          </p:nvSpPr>
          <p:spPr>
            <a:xfrm>
              <a:off x="3742207" y="3523436"/>
              <a:ext cx="979805" cy="521334"/>
            </a:xfrm>
            <a:custGeom>
              <a:avLst/>
              <a:gdLst/>
              <a:ahLst/>
              <a:cxnLst/>
              <a:rect l="l" t="t" r="r" b="b"/>
              <a:pathLst>
                <a:path w="979804" h="521335">
                  <a:moveTo>
                    <a:pt x="979652" y="520306"/>
                  </a:moveTo>
                  <a:lnTo>
                    <a:pt x="578243" y="4089"/>
                  </a:lnTo>
                  <a:lnTo>
                    <a:pt x="628294" y="24003"/>
                  </a:lnTo>
                  <a:lnTo>
                    <a:pt x="628777" y="24003"/>
                  </a:lnTo>
                  <a:lnTo>
                    <a:pt x="628777" y="23037"/>
                  </a:lnTo>
                  <a:lnTo>
                    <a:pt x="628294" y="23037"/>
                  </a:lnTo>
                  <a:lnTo>
                    <a:pt x="578332" y="2882"/>
                  </a:lnTo>
                  <a:lnTo>
                    <a:pt x="577430" y="2527"/>
                  </a:lnTo>
                  <a:lnTo>
                    <a:pt x="577430" y="3035"/>
                  </a:lnTo>
                  <a:lnTo>
                    <a:pt x="577418" y="2882"/>
                  </a:lnTo>
                  <a:lnTo>
                    <a:pt x="577430" y="3035"/>
                  </a:lnTo>
                  <a:lnTo>
                    <a:pt x="577430" y="2527"/>
                  </a:lnTo>
                  <a:lnTo>
                    <a:pt x="577138" y="2400"/>
                  </a:lnTo>
                  <a:lnTo>
                    <a:pt x="575983" y="1930"/>
                  </a:lnTo>
                  <a:lnTo>
                    <a:pt x="583666" y="58077"/>
                  </a:lnTo>
                  <a:lnTo>
                    <a:pt x="584136" y="58559"/>
                  </a:lnTo>
                  <a:lnTo>
                    <a:pt x="584619" y="58559"/>
                  </a:lnTo>
                  <a:lnTo>
                    <a:pt x="584619" y="58077"/>
                  </a:lnTo>
                  <a:lnTo>
                    <a:pt x="577684" y="4940"/>
                  </a:lnTo>
                  <a:lnTo>
                    <a:pt x="978179" y="519544"/>
                  </a:lnTo>
                  <a:lnTo>
                    <a:pt x="3086" y="2819"/>
                  </a:lnTo>
                  <a:lnTo>
                    <a:pt x="28613" y="1930"/>
                  </a:lnTo>
                  <a:lnTo>
                    <a:pt x="56642" y="965"/>
                  </a:lnTo>
                  <a:lnTo>
                    <a:pt x="57124" y="482"/>
                  </a:lnTo>
                  <a:lnTo>
                    <a:pt x="57124" y="0"/>
                  </a:lnTo>
                  <a:lnTo>
                    <a:pt x="56642" y="0"/>
                  </a:lnTo>
                  <a:lnTo>
                    <a:pt x="0" y="1930"/>
                  </a:lnTo>
                  <a:lnTo>
                    <a:pt x="29756" y="49923"/>
                  </a:lnTo>
                  <a:lnTo>
                    <a:pt x="30238" y="50406"/>
                  </a:lnTo>
                  <a:lnTo>
                    <a:pt x="30721" y="50406"/>
                  </a:lnTo>
                  <a:lnTo>
                    <a:pt x="30721" y="49441"/>
                  </a:lnTo>
                  <a:lnTo>
                    <a:pt x="2108" y="3492"/>
                  </a:lnTo>
                  <a:lnTo>
                    <a:pt x="979170" y="520788"/>
                  </a:lnTo>
                  <a:lnTo>
                    <a:pt x="979652" y="520306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7182" y="5558639"/>
            <a:ext cx="5264150" cy="320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3: Reducer as a</a:t>
            </a:r>
            <a:r>
              <a:rPr sz="265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Combiner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228600" marR="64769" indent="-216535">
              <a:lnSpc>
                <a:spcPts val="2039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Combine data per Mapper </a:t>
            </a:r>
            <a:r>
              <a:rPr sz="1850" b="1" spc="15" dirty="0">
                <a:latin typeface="Arial"/>
                <a:cs typeface="Arial"/>
              </a:rPr>
              <a:t>task to </a:t>
            </a:r>
            <a:r>
              <a:rPr sz="1850" b="1" spc="20" dirty="0">
                <a:latin typeface="Arial"/>
                <a:cs typeface="Arial"/>
              </a:rPr>
              <a:t>reduce  amount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data </a:t>
            </a:r>
            <a:r>
              <a:rPr sz="1850" b="1" spc="15" dirty="0">
                <a:latin typeface="Arial"/>
                <a:cs typeface="Arial"/>
              </a:rPr>
              <a:t>transferred to </a:t>
            </a:r>
            <a:r>
              <a:rPr sz="1850" b="1" spc="20" dirty="0">
                <a:latin typeface="Arial"/>
                <a:cs typeface="Arial"/>
              </a:rPr>
              <a:t>reduce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phase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Reducer can very often serve as </a:t>
            </a:r>
            <a:r>
              <a:rPr sz="1850" b="1" spc="20" dirty="0">
                <a:latin typeface="Arial"/>
                <a:cs typeface="Arial"/>
              </a:rPr>
              <a:t>a</a:t>
            </a:r>
            <a:r>
              <a:rPr sz="1850" b="1" spc="-7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combiner</a:t>
            </a:r>
            <a:endParaRPr sz="1850">
              <a:latin typeface="Arial"/>
              <a:cs typeface="Arial"/>
            </a:endParaRPr>
          </a:p>
          <a:p>
            <a:pPr marL="480059" marR="169545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Only works </a:t>
            </a:r>
            <a:r>
              <a:rPr sz="1600" spc="10" dirty="0">
                <a:latin typeface="Times New Roman"/>
                <a:cs typeface="Times New Roman"/>
              </a:rPr>
              <a:t>if </a:t>
            </a:r>
            <a:r>
              <a:rPr sz="1600" spc="15" dirty="0">
                <a:latin typeface="Times New Roman"/>
                <a:cs typeface="Times New Roman"/>
              </a:rPr>
              <a:t>reducer’s output key-value </a:t>
            </a:r>
            <a:r>
              <a:rPr sz="1600" spc="10" dirty="0">
                <a:latin typeface="Times New Roman"/>
                <a:cs typeface="Times New Roman"/>
              </a:rPr>
              <a:t>pair </a:t>
            </a:r>
            <a:r>
              <a:rPr sz="1600" spc="15" dirty="0">
                <a:latin typeface="Times New Roman"/>
                <a:cs typeface="Times New Roman"/>
              </a:rPr>
              <a:t>types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are  the </a:t>
            </a:r>
            <a:r>
              <a:rPr sz="1600" spc="15" dirty="0">
                <a:latin typeface="Times New Roman"/>
                <a:cs typeface="Times New Roman"/>
              </a:rPr>
              <a:t>same as mapper’s output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types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Combiners </a:t>
            </a:r>
            <a:r>
              <a:rPr sz="1850" b="1" spc="15" dirty="0">
                <a:latin typeface="Arial"/>
                <a:cs typeface="Arial"/>
              </a:rPr>
              <a:t>are </a:t>
            </a:r>
            <a:r>
              <a:rPr sz="185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 guaranteed</a:t>
            </a:r>
            <a:r>
              <a:rPr sz="1850" b="1" spc="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to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run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Optimization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only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Not </a:t>
            </a:r>
            <a:r>
              <a:rPr sz="1600" spc="10" dirty="0">
                <a:latin typeface="Times New Roman"/>
                <a:cs typeface="Times New Roman"/>
              </a:rPr>
              <a:t>for critical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logic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More about combiners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later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0" name="object 10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282448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90016"/>
                </a:solidFill>
              </a:rPr>
              <a:t>4: Run Count</a:t>
            </a:r>
            <a:r>
              <a:rPr spc="-80" dirty="0">
                <a:solidFill>
                  <a:srgbClr val="C90016"/>
                </a:solidFill>
              </a:rPr>
              <a:t> </a:t>
            </a:r>
            <a:r>
              <a:rPr spc="-5" dirty="0">
                <a:solidFill>
                  <a:srgbClr val="C90016"/>
                </a:solidFill>
              </a:rPr>
              <a:t>Job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5729" y="1178976"/>
            <a:ext cx="3201035" cy="7689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7510" marR="5080" indent="-385445">
              <a:lnSpc>
                <a:spcPts val="1120"/>
              </a:lnSpc>
              <a:spcBef>
                <a:spcPts val="335"/>
              </a:spcBef>
            </a:pPr>
            <a:r>
              <a:rPr sz="1100" spc="20" dirty="0">
                <a:latin typeface="Courier New"/>
                <a:cs typeface="Courier New"/>
              </a:rPr>
              <a:t>$ </a:t>
            </a:r>
            <a:r>
              <a:rPr sz="1000" b="1" spc="5" dirty="0">
                <a:latin typeface="Courier New"/>
                <a:cs typeface="Courier New"/>
              </a:rPr>
              <a:t>yarn jar $PLAY_AREA/HadoopSamples.jar</a:t>
            </a:r>
            <a:r>
              <a:rPr sz="1000" b="1" spc="-85" dirty="0">
                <a:latin typeface="Courier New"/>
                <a:cs typeface="Courier New"/>
              </a:rPr>
              <a:t> </a:t>
            </a:r>
            <a:r>
              <a:rPr sz="1000" b="1" spc="5" dirty="0">
                <a:latin typeface="Courier New"/>
                <a:cs typeface="Courier New"/>
              </a:rPr>
              <a:t>\  mr.wordcount.StartsWithCountJob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5" dirty="0">
                <a:latin typeface="Courier New"/>
                <a:cs typeface="Courier New"/>
              </a:rPr>
              <a:t>\</a:t>
            </a:r>
            <a:endParaRPr sz="1000">
              <a:latin typeface="Courier New"/>
              <a:cs typeface="Courier New"/>
            </a:endParaRPr>
          </a:p>
          <a:p>
            <a:pPr marL="397510">
              <a:lnSpc>
                <a:spcPts val="1010"/>
              </a:lnSpc>
              <a:tabLst>
                <a:tab pos="2476500" algn="l"/>
              </a:tabLst>
            </a:pPr>
            <a:r>
              <a:rPr sz="1000" b="1" spc="5" dirty="0">
                <a:latin typeface="Courier New"/>
                <a:cs typeface="Courier New"/>
              </a:rPr>
              <a:t>/training/data/hamlet.txt	\</a:t>
            </a:r>
            <a:endParaRPr sz="1000">
              <a:latin typeface="Courier New"/>
              <a:cs typeface="Courier New"/>
            </a:endParaRPr>
          </a:p>
          <a:p>
            <a:pPr marL="397510">
              <a:lnSpc>
                <a:spcPts val="1090"/>
              </a:lnSpc>
            </a:pPr>
            <a:r>
              <a:rPr sz="1000" b="1" spc="5" dirty="0">
                <a:latin typeface="Courier New"/>
                <a:cs typeface="Courier New"/>
              </a:rPr>
              <a:t>/training/playArea/wordCount/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265"/>
              </a:lnSpc>
            </a:pPr>
            <a:r>
              <a:rPr sz="1100" spc="15" dirty="0">
                <a:latin typeface="Courier New"/>
                <a:cs typeface="Courier New"/>
              </a:rPr>
              <a:t>....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729" y="1904708"/>
            <a:ext cx="5304790" cy="722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Courier New"/>
                <a:cs typeface="Courier New"/>
              </a:rPr>
              <a:t>....</a:t>
            </a:r>
            <a:endParaRPr sz="1100">
              <a:latin typeface="Courier New"/>
              <a:cs typeface="Courier New"/>
            </a:endParaRPr>
          </a:p>
          <a:p>
            <a:pPr marL="216535" marR="5080" indent="-204470">
              <a:lnSpc>
                <a:spcPts val="680"/>
              </a:lnSpc>
              <a:spcBef>
                <a:spcPts val="60"/>
              </a:spcBef>
            </a:pPr>
            <a:r>
              <a:rPr sz="600" spc="10" dirty="0">
                <a:latin typeface="Courier New"/>
                <a:cs typeface="Courier New"/>
              </a:rPr>
              <a:t>2012-05-15 18:03:25,372 INFO mapreduce.Job (Job.java:submit(1225)) </a:t>
            </a:r>
            <a:r>
              <a:rPr sz="600" spc="15" dirty="0">
                <a:latin typeface="Courier New"/>
                <a:cs typeface="Courier New"/>
              </a:rPr>
              <a:t>- The url to </a:t>
            </a:r>
            <a:r>
              <a:rPr sz="600" spc="10" dirty="0">
                <a:latin typeface="Courier New"/>
                <a:cs typeface="Courier New"/>
              </a:rPr>
              <a:t>track </a:t>
            </a:r>
            <a:r>
              <a:rPr sz="600" spc="15" dirty="0">
                <a:latin typeface="Courier New"/>
                <a:cs typeface="Courier New"/>
              </a:rPr>
              <a:t>the </a:t>
            </a:r>
            <a:r>
              <a:rPr sz="600" spc="10" dirty="0">
                <a:latin typeface="Courier New"/>
                <a:cs typeface="Courier New"/>
              </a:rPr>
              <a:t>job: </a:t>
            </a:r>
            <a:r>
              <a:rPr sz="600" spc="10" dirty="0">
                <a:latin typeface="Courier New"/>
                <a:cs typeface="Courier New"/>
                <a:hlinkClick r:id="rId2"/>
              </a:rPr>
              <a:t>http://hadoop- </a:t>
            </a:r>
            <a:r>
              <a:rPr sz="600" spc="10" dirty="0">
                <a:latin typeface="Courier New"/>
                <a:cs typeface="Courier New"/>
              </a:rPr>
              <a:t> laptop:8088/proxy/application_1336894075975_0011/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45"/>
              </a:lnSpc>
            </a:pPr>
            <a:r>
              <a:rPr sz="600" spc="10" dirty="0">
                <a:latin typeface="Courier New"/>
                <a:cs typeface="Courier New"/>
              </a:rPr>
              <a:t>2012-05-15 18:03:25,373 INFO mapreduce.Job (Job.java:monitorAndPrintJob(1270)) </a:t>
            </a:r>
            <a:r>
              <a:rPr sz="600" spc="15" dirty="0">
                <a:latin typeface="Courier New"/>
                <a:cs typeface="Courier New"/>
              </a:rPr>
              <a:t>- </a:t>
            </a:r>
            <a:r>
              <a:rPr sz="600" spc="10" dirty="0">
                <a:latin typeface="Courier New"/>
                <a:cs typeface="Courier New"/>
              </a:rPr>
              <a:t>Running</a:t>
            </a:r>
            <a:r>
              <a:rPr sz="600" spc="1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job:</a:t>
            </a:r>
            <a:endParaRPr sz="600">
              <a:latin typeface="Courier New"/>
              <a:cs typeface="Courier New"/>
            </a:endParaRPr>
          </a:p>
          <a:p>
            <a:pPr marL="216535">
              <a:lnSpc>
                <a:spcPts val="680"/>
              </a:lnSpc>
            </a:pPr>
            <a:r>
              <a:rPr sz="600" b="1" spc="10" dirty="0">
                <a:latin typeface="Courier New"/>
                <a:cs typeface="Courier New"/>
              </a:rPr>
              <a:t>job_1336894075975_0011</a:t>
            </a:r>
            <a:endParaRPr sz="600">
              <a:latin typeface="Courier New"/>
              <a:cs typeface="Courier New"/>
            </a:endParaRPr>
          </a:p>
          <a:p>
            <a:pPr marL="216535" marR="100965" indent="-204470">
              <a:lnSpc>
                <a:spcPts val="680"/>
              </a:lnSpc>
              <a:spcBef>
                <a:spcPts val="40"/>
              </a:spcBef>
            </a:pPr>
            <a:r>
              <a:rPr sz="600" spc="10" dirty="0">
                <a:latin typeface="Courier New"/>
                <a:cs typeface="Courier New"/>
              </a:rPr>
              <a:t>2012-05-15 18:03:31,939 INFO mapreduce.Job (Job.java:monitorAndPrintJob(1291)) </a:t>
            </a:r>
            <a:r>
              <a:rPr sz="600" spc="15" dirty="0">
                <a:latin typeface="Courier New"/>
                <a:cs typeface="Courier New"/>
              </a:rPr>
              <a:t>- Job </a:t>
            </a:r>
            <a:r>
              <a:rPr sz="600" spc="10" dirty="0">
                <a:latin typeface="Courier New"/>
                <a:cs typeface="Courier New"/>
              </a:rPr>
              <a:t>job_1336894075975_0011  running </a:t>
            </a:r>
            <a:r>
              <a:rPr sz="600" spc="15" dirty="0">
                <a:latin typeface="Courier New"/>
                <a:cs typeface="Courier New"/>
              </a:rPr>
              <a:t>in </a:t>
            </a:r>
            <a:r>
              <a:rPr sz="600" spc="10" dirty="0">
                <a:latin typeface="Courier New"/>
                <a:cs typeface="Courier New"/>
              </a:rPr>
              <a:t>uber mode </a:t>
            </a:r>
            <a:r>
              <a:rPr sz="600" spc="15" dirty="0">
                <a:latin typeface="Courier New"/>
                <a:cs typeface="Courier New"/>
              </a:rPr>
              <a:t>: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false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5467" y="2591576"/>
            <a:ext cx="2473325" cy="89979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ts val="680"/>
              </a:lnSpc>
              <a:spcBef>
                <a:spcPts val="185"/>
              </a:spcBef>
            </a:pP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 </a:t>
            </a:r>
            <a:r>
              <a:rPr sz="600" spc="10" dirty="0">
                <a:latin typeface="Courier New"/>
                <a:cs typeface="Courier New"/>
              </a:rPr>
              <a:t>mapreduce.Job (Job.java:monitorAndPrintJob(1298))</a:t>
            </a:r>
            <a:r>
              <a:rPr sz="600" spc="85" dirty="0">
                <a:latin typeface="Courier New"/>
                <a:cs typeface="Courier New"/>
              </a:rPr>
              <a:t> </a:t>
            </a:r>
            <a:r>
              <a:rPr sz="600" spc="15" dirty="0">
                <a:latin typeface="Courier New"/>
                <a:cs typeface="Courier New"/>
              </a:rPr>
              <a:t>-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8979" y="2591576"/>
            <a:ext cx="937260" cy="899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130"/>
              </a:spcBef>
            </a:pPr>
            <a:r>
              <a:rPr sz="600" spc="15" dirty="0">
                <a:latin typeface="Courier New"/>
                <a:cs typeface="Courier New"/>
              </a:rPr>
              <a:t>map 0%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1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0%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33%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0%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38%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0%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52%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0%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72%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0%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72%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16%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78%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16%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82%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16%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5" dirty="0">
                <a:latin typeface="Courier New"/>
                <a:cs typeface="Courier New"/>
              </a:rPr>
              <a:t>map 83% </a:t>
            </a:r>
            <a:r>
              <a:rPr sz="600" spc="10" dirty="0">
                <a:latin typeface="Courier New"/>
                <a:cs typeface="Courier New"/>
              </a:rPr>
              <a:t>reduce</a:t>
            </a:r>
            <a:r>
              <a:rPr sz="600" spc="-5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16%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700"/>
              </a:lnSpc>
            </a:pPr>
            <a:r>
              <a:rPr sz="600" spc="15" dirty="0">
                <a:latin typeface="Courier New"/>
                <a:cs typeface="Courier New"/>
              </a:rPr>
              <a:t>map </a:t>
            </a:r>
            <a:r>
              <a:rPr sz="600" spc="10" dirty="0">
                <a:latin typeface="Courier New"/>
                <a:cs typeface="Courier New"/>
              </a:rPr>
              <a:t>100% reduce</a:t>
            </a:r>
            <a:r>
              <a:rPr sz="600" spc="-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16%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5467" y="3455591"/>
            <a:ext cx="3529329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latin typeface="Courier New"/>
                <a:cs typeface="Courier New"/>
              </a:rPr>
              <a:t>mapreduce.Job (Job.java:monitorAndPrintJob(1298)) </a:t>
            </a:r>
            <a:r>
              <a:rPr sz="600" spc="15" dirty="0">
                <a:latin typeface="Courier New"/>
                <a:cs typeface="Courier New"/>
              </a:rPr>
              <a:t>- map </a:t>
            </a:r>
            <a:r>
              <a:rPr sz="600" spc="10" dirty="0">
                <a:latin typeface="Courier New"/>
                <a:cs typeface="Courier New"/>
              </a:rPr>
              <a:t>100% reduce</a:t>
            </a:r>
            <a:r>
              <a:rPr sz="600" spc="16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100%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5467" y="3541993"/>
            <a:ext cx="376872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latin typeface="Courier New"/>
                <a:cs typeface="Courier New"/>
              </a:rPr>
              <a:t>mapreduce.Job (Job.java:monitorAndPrintJob(1309)) </a:t>
            </a:r>
            <a:r>
              <a:rPr sz="600" spc="15" dirty="0">
                <a:latin typeface="Courier New"/>
                <a:cs typeface="Courier New"/>
              </a:rPr>
              <a:t>- Job</a:t>
            </a:r>
            <a:r>
              <a:rPr sz="600" spc="15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job_1336894075975_0011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5729" y="2591576"/>
            <a:ext cx="1369695" cy="1245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700"/>
              </a:lnSpc>
              <a:spcBef>
                <a:spcPts val="130"/>
              </a:spcBef>
            </a:pPr>
            <a:r>
              <a:rPr sz="600" spc="10" dirty="0">
                <a:latin typeface="Courier New"/>
                <a:cs typeface="Courier New"/>
              </a:rPr>
              <a:t>2012-05-15 18:03:31,941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18:03:45,056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18:03:48,082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18:03:57,131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18:04:00,177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18:04:03,194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18:04:09,230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18:04:12,244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18:04:21,292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18:04:22,312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18:04:23,324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2012-05-15 18:04:23,329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  <a:p>
            <a:pPr marL="12700" marR="5080" indent="203835">
              <a:lnSpc>
                <a:spcPts val="680"/>
              </a:lnSpc>
              <a:spcBef>
                <a:spcPts val="35"/>
              </a:spcBef>
            </a:pPr>
            <a:r>
              <a:rPr sz="600" spc="10" dirty="0">
                <a:latin typeface="Courier New"/>
                <a:cs typeface="Courier New"/>
              </a:rPr>
              <a:t>completed successfully  2012-05-15 18:04:23,464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INFO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5467" y="3714781"/>
            <a:ext cx="30968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0" dirty="0">
                <a:latin typeface="Courier New"/>
                <a:cs typeface="Courier New"/>
              </a:rPr>
              <a:t>mapreduce.Job (Job.java:monitorAndPrintJob(1316)) </a:t>
            </a:r>
            <a:r>
              <a:rPr sz="600" spc="15" dirty="0">
                <a:latin typeface="Courier New"/>
                <a:cs typeface="Courier New"/>
              </a:rPr>
              <a:t>- </a:t>
            </a:r>
            <a:r>
              <a:rPr sz="600" spc="10" dirty="0">
                <a:latin typeface="Courier New"/>
                <a:cs typeface="Courier New"/>
              </a:rPr>
              <a:t>Counters:</a:t>
            </a:r>
            <a:r>
              <a:rPr sz="600" spc="13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44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1186" y="3801174"/>
            <a:ext cx="2291715" cy="8680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7034">
              <a:lnSpc>
                <a:spcPts val="700"/>
              </a:lnSpc>
              <a:spcBef>
                <a:spcPts val="130"/>
              </a:spcBef>
            </a:pPr>
            <a:r>
              <a:rPr sz="600" spc="10" dirty="0">
                <a:latin typeface="Courier New"/>
                <a:cs typeface="Courier New"/>
              </a:rPr>
              <a:t>File System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Counters</a:t>
            </a:r>
            <a:endParaRPr sz="600">
              <a:latin typeface="Courier New"/>
              <a:cs typeface="Courier New"/>
            </a:endParaRPr>
          </a:p>
          <a:p>
            <a:pPr marL="407034" marR="100965">
              <a:lnSpc>
                <a:spcPts val="680"/>
              </a:lnSpc>
              <a:spcBef>
                <a:spcPts val="35"/>
              </a:spcBef>
            </a:pPr>
            <a:r>
              <a:rPr sz="600" spc="10" dirty="0">
                <a:latin typeface="Courier New"/>
                <a:cs typeface="Courier New"/>
              </a:rPr>
              <a:t>FILE: Number </a:t>
            </a:r>
            <a:r>
              <a:rPr sz="600" spc="15" dirty="0">
                <a:latin typeface="Courier New"/>
                <a:cs typeface="Courier New"/>
              </a:rPr>
              <a:t>of </a:t>
            </a:r>
            <a:r>
              <a:rPr sz="600" spc="10" dirty="0">
                <a:latin typeface="Courier New"/>
                <a:cs typeface="Courier New"/>
              </a:rPr>
              <a:t>bytes read=1010922  FILE: Number </a:t>
            </a:r>
            <a:r>
              <a:rPr sz="600" spc="15" dirty="0">
                <a:latin typeface="Courier New"/>
                <a:cs typeface="Courier New"/>
              </a:rPr>
              <a:t>of </a:t>
            </a:r>
            <a:r>
              <a:rPr sz="600" spc="10" dirty="0">
                <a:latin typeface="Courier New"/>
                <a:cs typeface="Courier New"/>
              </a:rPr>
              <a:t>bytes written=1494114  FILE: Number </a:t>
            </a:r>
            <a:r>
              <a:rPr sz="600" spc="15" dirty="0">
                <a:latin typeface="Courier New"/>
                <a:cs typeface="Courier New"/>
              </a:rPr>
              <a:t>of </a:t>
            </a:r>
            <a:r>
              <a:rPr sz="600" spc="10" dirty="0">
                <a:latin typeface="Courier New"/>
                <a:cs typeface="Courier New"/>
              </a:rPr>
              <a:t>read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operations=0</a:t>
            </a:r>
            <a:endParaRPr sz="600">
              <a:latin typeface="Courier New"/>
              <a:cs typeface="Courier New"/>
            </a:endParaRPr>
          </a:p>
          <a:p>
            <a:pPr marL="407034" marR="5080">
              <a:lnSpc>
                <a:spcPts val="680"/>
              </a:lnSpc>
            </a:pPr>
            <a:r>
              <a:rPr sz="600" spc="10" dirty="0">
                <a:latin typeface="Courier New"/>
                <a:cs typeface="Courier New"/>
              </a:rPr>
              <a:t>FILE: Number </a:t>
            </a:r>
            <a:r>
              <a:rPr sz="600" spc="15" dirty="0">
                <a:latin typeface="Courier New"/>
                <a:cs typeface="Courier New"/>
              </a:rPr>
              <a:t>of </a:t>
            </a:r>
            <a:r>
              <a:rPr sz="600" spc="10" dirty="0">
                <a:latin typeface="Courier New"/>
                <a:cs typeface="Courier New"/>
              </a:rPr>
              <a:t>large read operations=0  FILE: Number </a:t>
            </a:r>
            <a:r>
              <a:rPr sz="600" spc="15" dirty="0">
                <a:latin typeface="Courier New"/>
                <a:cs typeface="Courier New"/>
              </a:rPr>
              <a:t>of </a:t>
            </a:r>
            <a:r>
              <a:rPr sz="600" spc="10" dirty="0">
                <a:latin typeface="Courier New"/>
                <a:cs typeface="Courier New"/>
              </a:rPr>
              <a:t>write operations=0  HDFS: Number </a:t>
            </a:r>
            <a:r>
              <a:rPr sz="600" spc="15" dirty="0">
                <a:latin typeface="Courier New"/>
                <a:cs typeface="Courier New"/>
              </a:rPr>
              <a:t>of </a:t>
            </a:r>
            <a:r>
              <a:rPr sz="600" spc="10" dirty="0">
                <a:latin typeface="Courier New"/>
                <a:cs typeface="Courier New"/>
              </a:rPr>
              <a:t>bytes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spc="10" dirty="0">
                <a:latin typeface="Courier New"/>
                <a:cs typeface="Courier New"/>
              </a:rPr>
              <a:t>read=97833472</a:t>
            </a:r>
            <a:endParaRPr sz="600">
              <a:latin typeface="Courier New"/>
              <a:cs typeface="Courier New"/>
            </a:endParaRPr>
          </a:p>
          <a:p>
            <a:pPr marL="407034">
              <a:lnSpc>
                <a:spcPts val="665"/>
              </a:lnSpc>
            </a:pPr>
            <a:r>
              <a:rPr sz="600" spc="10" dirty="0">
                <a:latin typeface="Courier New"/>
                <a:cs typeface="Courier New"/>
              </a:rPr>
              <a:t>…...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4995" y="1538706"/>
            <a:ext cx="815975" cy="294640"/>
          </a:xfrm>
          <a:custGeom>
            <a:avLst/>
            <a:gdLst/>
            <a:ahLst/>
            <a:cxnLst/>
            <a:rect l="l" t="t" r="r" b="b"/>
            <a:pathLst>
              <a:path w="815975" h="294639">
                <a:moveTo>
                  <a:pt x="576465" y="293268"/>
                </a:moveTo>
                <a:lnTo>
                  <a:pt x="3035" y="189496"/>
                </a:lnTo>
                <a:lnTo>
                  <a:pt x="4064" y="189115"/>
                </a:lnTo>
                <a:lnTo>
                  <a:pt x="53759" y="170878"/>
                </a:lnTo>
                <a:lnTo>
                  <a:pt x="53759" y="169913"/>
                </a:lnTo>
                <a:lnTo>
                  <a:pt x="53276" y="169913"/>
                </a:lnTo>
                <a:lnTo>
                  <a:pt x="1549" y="188569"/>
                </a:lnTo>
                <a:lnTo>
                  <a:pt x="1549" y="189230"/>
                </a:lnTo>
                <a:lnTo>
                  <a:pt x="1549" y="188569"/>
                </a:lnTo>
                <a:lnTo>
                  <a:pt x="0" y="189115"/>
                </a:lnTo>
                <a:lnTo>
                  <a:pt x="965" y="189953"/>
                </a:lnTo>
                <a:lnTo>
                  <a:pt x="965" y="190080"/>
                </a:lnTo>
                <a:lnTo>
                  <a:pt x="1168" y="190119"/>
                </a:lnTo>
                <a:lnTo>
                  <a:pt x="43205" y="226072"/>
                </a:lnTo>
                <a:lnTo>
                  <a:pt x="43675" y="226072"/>
                </a:lnTo>
                <a:lnTo>
                  <a:pt x="44157" y="225590"/>
                </a:lnTo>
                <a:lnTo>
                  <a:pt x="43675" y="225590"/>
                </a:lnTo>
                <a:lnTo>
                  <a:pt x="43675" y="225120"/>
                </a:lnTo>
                <a:lnTo>
                  <a:pt x="2997" y="190461"/>
                </a:lnTo>
                <a:lnTo>
                  <a:pt x="575983" y="294233"/>
                </a:lnTo>
                <a:lnTo>
                  <a:pt x="576465" y="293268"/>
                </a:lnTo>
                <a:close/>
              </a:path>
              <a:path w="815975" h="294639">
                <a:moveTo>
                  <a:pt x="815975" y="27838"/>
                </a:moveTo>
                <a:lnTo>
                  <a:pt x="70269" y="27838"/>
                </a:lnTo>
                <a:lnTo>
                  <a:pt x="116636" y="952"/>
                </a:lnTo>
                <a:lnTo>
                  <a:pt x="117106" y="482"/>
                </a:lnTo>
                <a:lnTo>
                  <a:pt x="116636" y="482"/>
                </a:lnTo>
                <a:lnTo>
                  <a:pt x="116636" y="0"/>
                </a:lnTo>
                <a:lnTo>
                  <a:pt x="116154" y="0"/>
                </a:lnTo>
                <a:lnTo>
                  <a:pt x="67195" y="28321"/>
                </a:lnTo>
                <a:lnTo>
                  <a:pt x="116154" y="57111"/>
                </a:lnTo>
                <a:lnTo>
                  <a:pt x="116636" y="57111"/>
                </a:lnTo>
                <a:lnTo>
                  <a:pt x="116636" y="56629"/>
                </a:lnTo>
                <a:lnTo>
                  <a:pt x="117106" y="56629"/>
                </a:lnTo>
                <a:lnTo>
                  <a:pt x="116636" y="56159"/>
                </a:lnTo>
                <a:lnTo>
                  <a:pt x="69443" y="28803"/>
                </a:lnTo>
                <a:lnTo>
                  <a:pt x="815975" y="28803"/>
                </a:lnTo>
                <a:lnTo>
                  <a:pt x="815975" y="2783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74907" y="1227935"/>
            <a:ext cx="1275080" cy="700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9435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Job’s</a:t>
            </a:r>
            <a:r>
              <a:rPr sz="1100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  <a:p>
            <a:pPr marL="12700" marR="228600" indent="239395">
              <a:lnSpc>
                <a:spcPct val="127400"/>
              </a:lnSpc>
              <a:spcBef>
                <a:spcPts val="590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Input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file 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Output</a:t>
            </a:r>
            <a:r>
              <a:rPr sz="1100" spc="-3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000080"/>
                </a:solidFill>
                <a:latin typeface="Arial"/>
                <a:cs typeface="Arial"/>
              </a:rPr>
              <a:t>directory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15" name="object 15"/>
            <p:cNvSpPr/>
            <p:nvPr/>
          </p:nvSpPr>
          <p:spPr>
            <a:xfrm>
              <a:off x="4471784" y="1310233"/>
              <a:ext cx="807085" cy="137795"/>
            </a:xfrm>
            <a:custGeom>
              <a:avLst/>
              <a:gdLst/>
              <a:ahLst/>
              <a:cxnLst/>
              <a:rect l="l" t="t" r="r" b="b"/>
              <a:pathLst>
                <a:path w="807085" h="137794">
                  <a:moveTo>
                    <a:pt x="1435" y="116085"/>
                  </a:moveTo>
                  <a:lnTo>
                    <a:pt x="1131" y="116128"/>
                  </a:lnTo>
                  <a:lnTo>
                    <a:pt x="52311" y="136791"/>
                  </a:lnTo>
                  <a:lnTo>
                    <a:pt x="52793" y="137274"/>
                  </a:lnTo>
                  <a:lnTo>
                    <a:pt x="52793" y="136791"/>
                  </a:lnTo>
                  <a:lnTo>
                    <a:pt x="53276" y="136791"/>
                  </a:lnTo>
                  <a:lnTo>
                    <a:pt x="53276" y="136321"/>
                  </a:lnTo>
                  <a:lnTo>
                    <a:pt x="52793" y="136321"/>
                  </a:lnTo>
                  <a:lnTo>
                    <a:pt x="3751" y="116154"/>
                  </a:lnTo>
                  <a:lnTo>
                    <a:pt x="1435" y="116154"/>
                  </a:lnTo>
                  <a:close/>
                </a:path>
                <a:path w="807085" h="137794">
                  <a:moveTo>
                    <a:pt x="3029" y="115857"/>
                  </a:moveTo>
                  <a:lnTo>
                    <a:pt x="1541" y="116070"/>
                  </a:lnTo>
                  <a:lnTo>
                    <a:pt x="3751" y="116154"/>
                  </a:lnTo>
                  <a:lnTo>
                    <a:pt x="3029" y="115857"/>
                  </a:lnTo>
                  <a:close/>
                </a:path>
                <a:path w="807085" h="137794">
                  <a:moveTo>
                    <a:pt x="3011" y="114907"/>
                  </a:moveTo>
                  <a:lnTo>
                    <a:pt x="952" y="115201"/>
                  </a:lnTo>
                  <a:lnTo>
                    <a:pt x="1024" y="116085"/>
                  </a:lnTo>
                  <a:lnTo>
                    <a:pt x="1435" y="116085"/>
                  </a:lnTo>
                  <a:lnTo>
                    <a:pt x="1435" y="115201"/>
                  </a:lnTo>
                  <a:lnTo>
                    <a:pt x="2639" y="115201"/>
                  </a:lnTo>
                  <a:lnTo>
                    <a:pt x="3011" y="114907"/>
                  </a:lnTo>
                  <a:close/>
                </a:path>
                <a:path w="807085" h="137794">
                  <a:moveTo>
                    <a:pt x="1435" y="115201"/>
                  </a:moveTo>
                  <a:lnTo>
                    <a:pt x="1435" y="116085"/>
                  </a:lnTo>
                  <a:lnTo>
                    <a:pt x="2227" y="115527"/>
                  </a:lnTo>
                  <a:lnTo>
                    <a:pt x="1435" y="115201"/>
                  </a:lnTo>
                  <a:close/>
                </a:path>
                <a:path w="807085" h="137794">
                  <a:moveTo>
                    <a:pt x="2227" y="115527"/>
                  </a:moveTo>
                  <a:lnTo>
                    <a:pt x="1541" y="116070"/>
                  </a:lnTo>
                  <a:lnTo>
                    <a:pt x="3029" y="115857"/>
                  </a:lnTo>
                  <a:lnTo>
                    <a:pt x="2227" y="115527"/>
                  </a:lnTo>
                  <a:close/>
                </a:path>
                <a:path w="807085" h="137794">
                  <a:moveTo>
                    <a:pt x="45123" y="80632"/>
                  </a:moveTo>
                  <a:lnTo>
                    <a:pt x="44640" y="80632"/>
                  </a:lnTo>
                  <a:lnTo>
                    <a:pt x="0" y="115671"/>
                  </a:lnTo>
                  <a:lnTo>
                    <a:pt x="952" y="116056"/>
                  </a:lnTo>
                  <a:lnTo>
                    <a:pt x="952" y="115201"/>
                  </a:lnTo>
                  <a:lnTo>
                    <a:pt x="3011" y="114907"/>
                  </a:lnTo>
                  <a:lnTo>
                    <a:pt x="45123" y="81597"/>
                  </a:lnTo>
                  <a:lnTo>
                    <a:pt x="45123" y="80632"/>
                  </a:lnTo>
                  <a:close/>
                </a:path>
                <a:path w="807085" h="137794">
                  <a:moveTo>
                    <a:pt x="806373" y="0"/>
                  </a:moveTo>
                  <a:lnTo>
                    <a:pt x="3011" y="114907"/>
                  </a:lnTo>
                  <a:lnTo>
                    <a:pt x="2227" y="115527"/>
                  </a:lnTo>
                  <a:lnTo>
                    <a:pt x="3029" y="115857"/>
                  </a:lnTo>
                  <a:lnTo>
                    <a:pt x="806856" y="965"/>
                  </a:lnTo>
                  <a:lnTo>
                    <a:pt x="806373" y="0"/>
                  </a:lnTo>
                  <a:close/>
                </a:path>
                <a:path w="807085" h="137794">
                  <a:moveTo>
                    <a:pt x="2639" y="115201"/>
                  </a:moveTo>
                  <a:lnTo>
                    <a:pt x="1435" y="115201"/>
                  </a:lnTo>
                  <a:lnTo>
                    <a:pt x="2227" y="115527"/>
                  </a:lnTo>
                  <a:lnTo>
                    <a:pt x="2639" y="11520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87182" y="5582641"/>
            <a:ext cx="3702685" cy="979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Output From Your</a:t>
            </a:r>
            <a:r>
              <a:rPr sz="265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29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Provides job id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7182" y="6627568"/>
            <a:ext cx="5272405" cy="2846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2095" marR="109855">
              <a:lnSpc>
                <a:spcPct val="103099"/>
              </a:lnSpc>
              <a:spcBef>
                <a:spcPts val="90"/>
              </a:spcBef>
              <a:tabLst>
                <a:tab pos="768350" algn="l"/>
              </a:tabLst>
            </a:pPr>
            <a:r>
              <a:rPr sz="1100" spc="15" dirty="0">
                <a:latin typeface="Courier New"/>
                <a:cs typeface="Courier New"/>
              </a:rPr>
              <a:t>INFO	mapreduce.Job (Job.java:monitorAndPrintJob(1270)) </a:t>
            </a:r>
            <a:r>
              <a:rPr sz="1100" spc="20" dirty="0">
                <a:latin typeface="Courier New"/>
                <a:cs typeface="Courier New"/>
              </a:rPr>
              <a:t>-  </a:t>
            </a:r>
            <a:r>
              <a:rPr sz="1100" spc="15" dirty="0">
                <a:latin typeface="Courier New"/>
                <a:cs typeface="Courier New"/>
              </a:rPr>
              <a:t>Running job: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spc="15" dirty="0">
                <a:latin typeface="Courier New"/>
                <a:cs typeface="Courier New"/>
              </a:rPr>
              <a:t>job_1337387252832_0002</a:t>
            </a:r>
            <a:endParaRPr sz="1100">
              <a:latin typeface="Courier New"/>
              <a:cs typeface="Courier New"/>
            </a:endParaRPr>
          </a:p>
          <a:p>
            <a:pPr marL="300355">
              <a:lnSpc>
                <a:spcPct val="100000"/>
              </a:lnSpc>
              <a:spcBef>
                <a:spcPts val="930"/>
              </a:spcBef>
            </a:pPr>
            <a:r>
              <a:rPr sz="1450" spc="-5" dirty="0">
                <a:solidFill>
                  <a:srgbClr val="CC0000"/>
                </a:solidFill>
                <a:latin typeface="Times New Roman"/>
                <a:cs typeface="Times New Roman"/>
              </a:rPr>
              <a:t>– </a:t>
            </a:r>
            <a:r>
              <a:rPr sz="1450" spc="-5" dirty="0">
                <a:latin typeface="Times New Roman"/>
                <a:cs typeface="Times New Roman"/>
              </a:rPr>
              <a:t>Used to identify, monitor and manage 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job</a:t>
            </a:r>
            <a:endParaRPr sz="145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Shows number of generated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splits</a:t>
            </a:r>
            <a:endParaRPr sz="1700">
              <a:latin typeface="Arial"/>
              <a:cs typeface="Arial"/>
            </a:endParaRPr>
          </a:p>
          <a:p>
            <a:pPr marL="252095">
              <a:lnSpc>
                <a:spcPct val="100000"/>
              </a:lnSpc>
              <a:spcBef>
                <a:spcPts val="550"/>
              </a:spcBef>
            </a:pPr>
            <a:r>
              <a:rPr sz="1000" spc="5" dirty="0">
                <a:latin typeface="Courier New"/>
                <a:cs typeface="Courier New"/>
              </a:rPr>
              <a:t>mapreduce.JobSubmitter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(JobSubmitter.java:submitJobInternal(362))</a:t>
            </a:r>
            <a:endParaRPr sz="1000">
              <a:latin typeface="Courier New"/>
              <a:cs typeface="Courier New"/>
            </a:endParaRPr>
          </a:p>
          <a:p>
            <a:pPr marL="252095">
              <a:lnSpc>
                <a:spcPct val="100000"/>
              </a:lnSpc>
              <a:spcBef>
                <a:spcPts val="10"/>
              </a:spcBef>
            </a:pPr>
            <a:r>
              <a:rPr sz="1000" spc="5" dirty="0">
                <a:latin typeface="Courier New"/>
                <a:cs typeface="Courier New"/>
              </a:rPr>
              <a:t>- number of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splits:1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urier New"/>
              <a:cs typeface="Courier New"/>
            </a:endParaRPr>
          </a:p>
          <a:p>
            <a:pPr marL="228600" indent="-216535">
              <a:lnSpc>
                <a:spcPct val="100000"/>
              </a:lnSpc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Reports the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Progress</a:t>
            </a:r>
            <a:endParaRPr sz="1700">
              <a:latin typeface="Arial"/>
              <a:cs typeface="Arial"/>
            </a:endParaRPr>
          </a:p>
          <a:p>
            <a:pPr marL="252095" marR="214629">
              <a:lnSpc>
                <a:spcPct val="100000"/>
              </a:lnSpc>
              <a:spcBef>
                <a:spcPts val="640"/>
              </a:spcBef>
            </a:pPr>
            <a:r>
              <a:rPr sz="1000" dirty="0">
                <a:latin typeface="Arial"/>
                <a:cs typeface="Arial"/>
              </a:rPr>
              <a:t>INFO mapreduce.Job </a:t>
            </a:r>
            <a:r>
              <a:rPr sz="1000" spc="-5" dirty="0">
                <a:latin typeface="Arial"/>
                <a:cs typeface="Arial"/>
              </a:rPr>
              <a:t>(Job.java:monitorAndPrintJob(1298)) </a:t>
            </a:r>
            <a:r>
              <a:rPr sz="1000" dirty="0">
                <a:latin typeface="Arial"/>
                <a:cs typeface="Arial"/>
              </a:rPr>
              <a:t>- map 0% reduce 0%  INFO mapreduce.Job </a:t>
            </a:r>
            <a:r>
              <a:rPr sz="1000" spc="-5" dirty="0">
                <a:latin typeface="Arial"/>
                <a:cs typeface="Arial"/>
              </a:rPr>
              <a:t>(Job.java:monitorAndPrintJob(1298)) </a:t>
            </a:r>
            <a:r>
              <a:rPr sz="1000" dirty="0">
                <a:latin typeface="Arial"/>
                <a:cs typeface="Arial"/>
              </a:rPr>
              <a:t>- map 100% reduce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0%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700" b="1" spc="-5" dirty="0">
                <a:latin typeface="Arial"/>
                <a:cs typeface="Arial"/>
              </a:rPr>
              <a:t>Displays Counters – statistics for the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job</a:t>
            </a:r>
            <a:endParaRPr sz="17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80"/>
              </a:spcBef>
            </a:pPr>
            <a:r>
              <a:rPr sz="1450" spc="-5" dirty="0">
                <a:solidFill>
                  <a:srgbClr val="CC0000"/>
                </a:solidFill>
                <a:latin typeface="Times New Roman"/>
                <a:cs typeface="Times New Roman"/>
              </a:rPr>
              <a:t>–  </a:t>
            </a:r>
            <a:r>
              <a:rPr sz="1450" spc="-5" dirty="0">
                <a:latin typeface="Times New Roman"/>
                <a:cs typeface="Times New Roman"/>
              </a:rPr>
              <a:t>Sanity check that the numbers match what you</a:t>
            </a:r>
            <a:r>
              <a:rPr sz="1450" spc="9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expected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22" name="object 2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869" y="535788"/>
            <a:ext cx="47713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C90016"/>
                </a:solidFill>
              </a:rPr>
              <a:t>4: Run Count Job -</a:t>
            </a:r>
            <a:r>
              <a:rPr spc="-55" dirty="0">
                <a:solidFill>
                  <a:srgbClr val="C90016"/>
                </a:solidFill>
              </a:rPr>
              <a:t> </a:t>
            </a:r>
            <a:r>
              <a:rPr spc="-5" dirty="0">
                <a:solidFill>
                  <a:srgbClr val="C90016"/>
                </a:solidFill>
              </a:rPr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886" y="4547024"/>
            <a:ext cx="1022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518" y="1215453"/>
            <a:ext cx="3122930" cy="3079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170"/>
              </a:lnSpc>
              <a:spcBef>
                <a:spcPts val="110"/>
              </a:spcBef>
            </a:pPr>
            <a:r>
              <a:rPr sz="1000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53035"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Map-Reduce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Framework</a:t>
            </a:r>
            <a:endParaRPr sz="1000">
              <a:latin typeface="Courier New"/>
              <a:cs typeface="Courier New"/>
            </a:endParaRPr>
          </a:p>
          <a:p>
            <a:pPr marL="575945" marR="695960">
              <a:lnSpc>
                <a:spcPts val="1140"/>
              </a:lnSpc>
              <a:spcBef>
                <a:spcPts val="55"/>
              </a:spcBef>
            </a:pPr>
            <a:r>
              <a:rPr sz="1000" b="1" dirty="0">
                <a:latin typeface="Courier New"/>
                <a:cs typeface="Courier New"/>
              </a:rPr>
              <a:t>Map input records=5158  Map output records=34189  </a:t>
            </a:r>
            <a:r>
              <a:rPr sz="1000" dirty="0">
                <a:latin typeface="Courier New"/>
                <a:cs typeface="Courier New"/>
              </a:rPr>
              <a:t>Map output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bytes=205134</a:t>
            </a:r>
            <a:endParaRPr sz="1000">
              <a:latin typeface="Courier New"/>
              <a:cs typeface="Courier New"/>
            </a:endParaRPr>
          </a:p>
          <a:p>
            <a:pPr marL="575945" marR="5080">
              <a:lnSpc>
                <a:spcPts val="1140"/>
              </a:lnSpc>
              <a:spcBef>
                <a:spcPts val="10"/>
              </a:spcBef>
            </a:pPr>
            <a:r>
              <a:rPr sz="1000" dirty="0">
                <a:latin typeface="Courier New"/>
                <a:cs typeface="Courier New"/>
              </a:rPr>
              <a:t>Map output materialized bytes=558  Input split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bytes=115</a:t>
            </a:r>
            <a:endParaRPr sz="1000">
              <a:latin typeface="Courier New"/>
              <a:cs typeface="Courier New"/>
            </a:endParaRPr>
          </a:p>
          <a:p>
            <a:pPr marL="575945" marR="465455">
              <a:lnSpc>
                <a:spcPts val="1140"/>
              </a:lnSpc>
            </a:pPr>
            <a:r>
              <a:rPr sz="1000" b="1" dirty="0">
                <a:latin typeface="Courier New"/>
                <a:cs typeface="Courier New"/>
              </a:rPr>
              <a:t>Combine input records=34189  Combine output records=69  </a:t>
            </a:r>
            <a:r>
              <a:rPr sz="1000" dirty="0">
                <a:latin typeface="Courier New"/>
                <a:cs typeface="Courier New"/>
              </a:rPr>
              <a:t>Reduce input groups=69  Reduce shuffle bytes=558  </a:t>
            </a:r>
            <a:r>
              <a:rPr sz="1000" b="1" dirty="0">
                <a:latin typeface="Courier New"/>
                <a:cs typeface="Courier New"/>
              </a:rPr>
              <a:t>Reduce input records=69  Reduce output records=69  </a:t>
            </a:r>
            <a:r>
              <a:rPr sz="1000" dirty="0">
                <a:latin typeface="Courier New"/>
                <a:cs typeface="Courier New"/>
              </a:rPr>
              <a:t>Spilled Records=138  Shuffled Maps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=1</a:t>
            </a:r>
            <a:endParaRPr sz="1000">
              <a:latin typeface="Courier New"/>
              <a:cs typeface="Courier New"/>
            </a:endParaRPr>
          </a:p>
          <a:p>
            <a:pPr marL="575945" marR="1002665">
              <a:lnSpc>
                <a:spcPts val="1140"/>
              </a:lnSpc>
              <a:spcBef>
                <a:spcPts val="15"/>
              </a:spcBef>
            </a:pPr>
            <a:r>
              <a:rPr sz="1000" dirty="0">
                <a:latin typeface="Courier New"/>
                <a:cs typeface="Courier New"/>
              </a:rPr>
              <a:t>Failed Shuffles=0  Merged Map</a:t>
            </a:r>
            <a:r>
              <a:rPr sz="1000" spc="-8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outputs=1</a:t>
            </a:r>
            <a:endParaRPr sz="1000">
              <a:latin typeface="Courier New"/>
              <a:cs typeface="Courier New"/>
            </a:endParaRPr>
          </a:p>
          <a:p>
            <a:pPr marL="575945">
              <a:lnSpc>
                <a:spcPts val="1090"/>
              </a:lnSpc>
            </a:pPr>
            <a:r>
              <a:rPr sz="1000" dirty="0">
                <a:latin typeface="Courier New"/>
                <a:cs typeface="Courier New"/>
              </a:rPr>
              <a:t>GC time elapsed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(ms)=62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170"/>
              </a:lnSpc>
            </a:pPr>
            <a:r>
              <a:rPr sz="1000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4885" y="1649095"/>
            <a:ext cx="749300" cy="461645"/>
          </a:xfrm>
          <a:custGeom>
            <a:avLst/>
            <a:gdLst/>
            <a:ahLst/>
            <a:cxnLst/>
            <a:rect l="l" t="t" r="r" b="b"/>
            <a:pathLst>
              <a:path w="749300" h="461644">
                <a:moveTo>
                  <a:pt x="73444" y="460311"/>
                </a:moveTo>
                <a:lnTo>
                  <a:pt x="71313" y="460311"/>
                </a:lnTo>
                <a:lnTo>
                  <a:pt x="73444" y="460794"/>
                </a:lnTo>
                <a:lnTo>
                  <a:pt x="77279" y="461264"/>
                </a:lnTo>
                <a:lnTo>
                  <a:pt x="672464" y="461264"/>
                </a:lnTo>
                <a:lnTo>
                  <a:pt x="676300" y="460794"/>
                </a:lnTo>
                <a:lnTo>
                  <a:pt x="77279" y="460794"/>
                </a:lnTo>
                <a:lnTo>
                  <a:pt x="73444" y="460311"/>
                </a:lnTo>
                <a:close/>
              </a:path>
              <a:path w="749300" h="461644">
                <a:moveTo>
                  <a:pt x="701056" y="454594"/>
                </a:moveTo>
                <a:lnTo>
                  <a:pt x="676300" y="460311"/>
                </a:lnTo>
                <a:lnTo>
                  <a:pt x="672464" y="460794"/>
                </a:lnTo>
                <a:lnTo>
                  <a:pt x="680135" y="460794"/>
                </a:lnTo>
                <a:lnTo>
                  <a:pt x="701056" y="454594"/>
                </a:lnTo>
                <a:close/>
              </a:path>
              <a:path w="749300" h="461644">
                <a:moveTo>
                  <a:pt x="64240" y="458709"/>
                </a:moveTo>
                <a:lnTo>
                  <a:pt x="69595" y="460311"/>
                </a:lnTo>
                <a:lnTo>
                  <a:pt x="71313" y="460311"/>
                </a:lnTo>
                <a:lnTo>
                  <a:pt x="64240" y="458709"/>
                </a:lnTo>
                <a:close/>
              </a:path>
              <a:path w="749300" h="461644">
                <a:moveTo>
                  <a:pt x="21894" y="436669"/>
                </a:moveTo>
                <a:lnTo>
                  <a:pt x="24228" y="439842"/>
                </a:lnTo>
                <a:lnTo>
                  <a:pt x="46527" y="454697"/>
                </a:lnTo>
                <a:lnTo>
                  <a:pt x="64240" y="458709"/>
                </a:lnTo>
                <a:lnTo>
                  <a:pt x="43261" y="452433"/>
                </a:lnTo>
                <a:lnTo>
                  <a:pt x="21894" y="436669"/>
                </a:lnTo>
                <a:close/>
              </a:path>
              <a:path w="749300" h="461644">
                <a:moveTo>
                  <a:pt x="703361" y="453911"/>
                </a:moveTo>
                <a:lnTo>
                  <a:pt x="701056" y="454594"/>
                </a:lnTo>
                <a:lnTo>
                  <a:pt x="703014" y="454141"/>
                </a:lnTo>
                <a:lnTo>
                  <a:pt x="703361" y="453911"/>
                </a:lnTo>
                <a:close/>
              </a:path>
              <a:path w="749300" h="461644">
                <a:moveTo>
                  <a:pt x="724343" y="439936"/>
                </a:moveTo>
                <a:lnTo>
                  <a:pt x="703361" y="453911"/>
                </a:lnTo>
                <a:lnTo>
                  <a:pt x="706647" y="452937"/>
                </a:lnTo>
                <a:lnTo>
                  <a:pt x="724343" y="439936"/>
                </a:lnTo>
                <a:close/>
              </a:path>
              <a:path w="749300" h="461644">
                <a:moveTo>
                  <a:pt x="725181" y="439321"/>
                </a:moveTo>
                <a:lnTo>
                  <a:pt x="724343" y="439936"/>
                </a:lnTo>
                <a:lnTo>
                  <a:pt x="725098" y="439434"/>
                </a:lnTo>
                <a:close/>
              </a:path>
              <a:path w="749300" h="461644">
                <a:moveTo>
                  <a:pt x="747200" y="396948"/>
                </a:moveTo>
                <a:lnTo>
                  <a:pt x="740903" y="418004"/>
                </a:lnTo>
                <a:lnTo>
                  <a:pt x="725181" y="439321"/>
                </a:lnTo>
                <a:lnTo>
                  <a:pt x="728314" y="437019"/>
                </a:lnTo>
                <a:lnTo>
                  <a:pt x="743148" y="414786"/>
                </a:lnTo>
                <a:lnTo>
                  <a:pt x="743220" y="414541"/>
                </a:lnTo>
                <a:lnTo>
                  <a:pt x="747200" y="396948"/>
                </a:lnTo>
                <a:close/>
              </a:path>
              <a:path w="749300" h="461644">
                <a:moveTo>
                  <a:pt x="21580" y="436242"/>
                </a:moveTo>
                <a:lnTo>
                  <a:pt x="21836" y="436626"/>
                </a:lnTo>
                <a:lnTo>
                  <a:pt x="21580" y="436242"/>
                </a:lnTo>
                <a:close/>
              </a:path>
              <a:path w="749300" h="461644">
                <a:moveTo>
                  <a:pt x="7296" y="414786"/>
                </a:moveTo>
                <a:lnTo>
                  <a:pt x="8296" y="418181"/>
                </a:lnTo>
                <a:lnTo>
                  <a:pt x="21580" y="436242"/>
                </a:lnTo>
                <a:lnTo>
                  <a:pt x="7296" y="414786"/>
                </a:lnTo>
                <a:close/>
              </a:path>
              <a:path w="749300" h="461644">
                <a:moveTo>
                  <a:pt x="6803" y="413114"/>
                </a:moveTo>
                <a:lnTo>
                  <a:pt x="7132" y="414541"/>
                </a:lnTo>
                <a:lnTo>
                  <a:pt x="7296" y="414786"/>
                </a:lnTo>
                <a:lnTo>
                  <a:pt x="6803" y="413114"/>
                </a:lnTo>
                <a:close/>
              </a:path>
              <a:path w="749300" h="461644">
                <a:moveTo>
                  <a:pt x="680135" y="0"/>
                </a:moveTo>
                <a:lnTo>
                  <a:pt x="69595" y="0"/>
                </a:lnTo>
                <a:lnTo>
                  <a:pt x="65760" y="482"/>
                </a:lnTo>
                <a:lnTo>
                  <a:pt x="27628" y="18069"/>
                </a:lnTo>
                <a:lnTo>
                  <a:pt x="2647" y="57997"/>
                </a:lnTo>
                <a:lnTo>
                  <a:pt x="0" y="76796"/>
                </a:lnTo>
                <a:lnTo>
                  <a:pt x="0" y="383997"/>
                </a:lnTo>
                <a:lnTo>
                  <a:pt x="482" y="387832"/>
                </a:lnTo>
                <a:lnTo>
                  <a:pt x="482" y="391668"/>
                </a:lnTo>
                <a:lnTo>
                  <a:pt x="6803" y="413114"/>
                </a:lnTo>
                <a:lnTo>
                  <a:pt x="965" y="387832"/>
                </a:lnTo>
                <a:lnTo>
                  <a:pt x="482" y="383997"/>
                </a:lnTo>
                <a:lnTo>
                  <a:pt x="482" y="76796"/>
                </a:lnTo>
                <a:lnTo>
                  <a:pt x="5851" y="49580"/>
                </a:lnTo>
                <a:lnTo>
                  <a:pt x="19172" y="27027"/>
                </a:lnTo>
                <a:lnTo>
                  <a:pt x="39467" y="10401"/>
                </a:lnTo>
                <a:lnTo>
                  <a:pt x="65760" y="965"/>
                </a:lnTo>
                <a:lnTo>
                  <a:pt x="69595" y="482"/>
                </a:lnTo>
                <a:lnTo>
                  <a:pt x="683983" y="482"/>
                </a:lnTo>
                <a:lnTo>
                  <a:pt x="680135" y="0"/>
                </a:lnTo>
                <a:close/>
              </a:path>
              <a:path w="749300" h="461644">
                <a:moveTo>
                  <a:pt x="748779" y="389966"/>
                </a:moveTo>
                <a:lnTo>
                  <a:pt x="747200" y="396948"/>
                </a:lnTo>
                <a:lnTo>
                  <a:pt x="748779" y="391668"/>
                </a:lnTo>
                <a:lnTo>
                  <a:pt x="748779" y="389966"/>
                </a:lnTo>
                <a:close/>
              </a:path>
              <a:path w="749300" h="461644">
                <a:moveTo>
                  <a:pt x="748678" y="73417"/>
                </a:moveTo>
                <a:lnTo>
                  <a:pt x="748779" y="389966"/>
                </a:lnTo>
                <a:lnTo>
                  <a:pt x="749261" y="387832"/>
                </a:lnTo>
                <a:lnTo>
                  <a:pt x="749261" y="76796"/>
                </a:lnTo>
                <a:lnTo>
                  <a:pt x="748678" y="73417"/>
                </a:lnTo>
                <a:close/>
              </a:path>
              <a:path w="749300" h="461644">
                <a:moveTo>
                  <a:pt x="745388" y="54361"/>
                </a:moveTo>
                <a:lnTo>
                  <a:pt x="748678" y="73417"/>
                </a:lnTo>
                <a:lnTo>
                  <a:pt x="748508" y="67715"/>
                </a:lnTo>
                <a:lnTo>
                  <a:pt x="746563" y="57931"/>
                </a:lnTo>
                <a:lnTo>
                  <a:pt x="745388" y="54361"/>
                </a:lnTo>
                <a:close/>
              </a:path>
              <a:path w="749300" h="461644">
                <a:moveTo>
                  <a:pt x="742091" y="45548"/>
                </a:moveTo>
                <a:lnTo>
                  <a:pt x="743446" y="48461"/>
                </a:lnTo>
                <a:lnTo>
                  <a:pt x="745388" y="54361"/>
                </a:lnTo>
                <a:lnTo>
                  <a:pt x="744589" y="49735"/>
                </a:lnTo>
                <a:lnTo>
                  <a:pt x="742091" y="45548"/>
                </a:lnTo>
                <a:close/>
              </a:path>
              <a:path w="749300" h="461644">
                <a:moveTo>
                  <a:pt x="733041" y="30380"/>
                </a:moveTo>
                <a:lnTo>
                  <a:pt x="742091" y="45548"/>
                </a:lnTo>
                <a:lnTo>
                  <a:pt x="739660" y="40322"/>
                </a:lnTo>
                <a:lnTo>
                  <a:pt x="735825" y="34086"/>
                </a:lnTo>
                <a:lnTo>
                  <a:pt x="733041" y="30380"/>
                </a:lnTo>
                <a:close/>
              </a:path>
              <a:path w="749300" h="461644">
                <a:moveTo>
                  <a:pt x="726906" y="23479"/>
                </a:moveTo>
                <a:lnTo>
                  <a:pt x="731494" y="28321"/>
                </a:lnTo>
                <a:lnTo>
                  <a:pt x="733041" y="30380"/>
                </a:lnTo>
                <a:lnTo>
                  <a:pt x="730848" y="26704"/>
                </a:lnTo>
                <a:lnTo>
                  <a:pt x="726906" y="23479"/>
                </a:lnTo>
                <a:close/>
              </a:path>
              <a:path w="749300" h="461644">
                <a:moveTo>
                  <a:pt x="712924" y="12039"/>
                </a:moveTo>
                <a:lnTo>
                  <a:pt x="726906" y="23479"/>
                </a:lnTo>
                <a:lnTo>
                  <a:pt x="722764" y="19109"/>
                </a:lnTo>
                <a:lnTo>
                  <a:pt x="712924" y="12039"/>
                </a:lnTo>
                <a:close/>
              </a:path>
              <a:path w="749300" h="461644">
                <a:moveTo>
                  <a:pt x="704578" y="7734"/>
                </a:moveTo>
                <a:lnTo>
                  <a:pt x="712014" y="11385"/>
                </a:lnTo>
                <a:lnTo>
                  <a:pt x="712924" y="12039"/>
                </a:lnTo>
                <a:lnTo>
                  <a:pt x="709994" y="9642"/>
                </a:lnTo>
                <a:lnTo>
                  <a:pt x="704578" y="7734"/>
                </a:lnTo>
                <a:close/>
              </a:path>
              <a:path w="749300" h="461644">
                <a:moveTo>
                  <a:pt x="689282" y="2348"/>
                </a:moveTo>
                <a:lnTo>
                  <a:pt x="704578" y="7734"/>
                </a:lnTo>
                <a:lnTo>
                  <a:pt x="700085" y="5528"/>
                </a:lnTo>
                <a:lnTo>
                  <a:pt x="689282" y="2348"/>
                </a:lnTo>
                <a:close/>
              </a:path>
              <a:path w="749300" h="461644">
                <a:moveTo>
                  <a:pt x="683983" y="482"/>
                </a:moveTo>
                <a:lnTo>
                  <a:pt x="680135" y="482"/>
                </a:lnTo>
                <a:lnTo>
                  <a:pt x="683983" y="965"/>
                </a:lnTo>
                <a:lnTo>
                  <a:pt x="687819" y="1917"/>
                </a:lnTo>
                <a:lnTo>
                  <a:pt x="689282" y="2348"/>
                </a:lnTo>
                <a:lnTo>
                  <a:pt x="683983" y="4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49050" y="1760242"/>
            <a:ext cx="5734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Mappers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42787" y="1648612"/>
            <a:ext cx="749300" cy="461645"/>
          </a:xfrm>
          <a:custGeom>
            <a:avLst/>
            <a:gdLst/>
            <a:ahLst/>
            <a:cxnLst/>
            <a:rect l="l" t="t" r="r" b="b"/>
            <a:pathLst>
              <a:path w="749300" h="461644">
                <a:moveTo>
                  <a:pt x="43609" y="453211"/>
                </a:moveTo>
                <a:lnTo>
                  <a:pt x="46163" y="454897"/>
                </a:lnTo>
                <a:lnTo>
                  <a:pt x="72961" y="461264"/>
                </a:lnTo>
                <a:lnTo>
                  <a:pt x="675817" y="461264"/>
                </a:lnTo>
                <a:lnTo>
                  <a:pt x="680135" y="460794"/>
                </a:lnTo>
                <a:lnTo>
                  <a:pt x="72961" y="460794"/>
                </a:lnTo>
                <a:lnTo>
                  <a:pt x="69113" y="460311"/>
                </a:lnTo>
                <a:lnTo>
                  <a:pt x="43609" y="453211"/>
                </a:lnTo>
                <a:close/>
              </a:path>
              <a:path w="749300" h="461644">
                <a:moveTo>
                  <a:pt x="701328" y="454835"/>
                </a:moveTo>
                <a:lnTo>
                  <a:pt x="675817" y="460794"/>
                </a:lnTo>
                <a:lnTo>
                  <a:pt x="680135" y="460794"/>
                </a:lnTo>
                <a:lnTo>
                  <a:pt x="701328" y="454835"/>
                </a:lnTo>
                <a:close/>
              </a:path>
              <a:path w="749300" h="461644">
                <a:moveTo>
                  <a:pt x="702741" y="454438"/>
                </a:moveTo>
                <a:lnTo>
                  <a:pt x="701328" y="454835"/>
                </a:lnTo>
                <a:lnTo>
                  <a:pt x="702583" y="454542"/>
                </a:lnTo>
                <a:lnTo>
                  <a:pt x="702741" y="454438"/>
                </a:lnTo>
                <a:close/>
              </a:path>
              <a:path w="749300" h="461644">
                <a:moveTo>
                  <a:pt x="722337" y="441479"/>
                </a:moveTo>
                <a:lnTo>
                  <a:pt x="702741" y="454438"/>
                </a:lnTo>
                <a:lnTo>
                  <a:pt x="706465" y="453391"/>
                </a:lnTo>
                <a:lnTo>
                  <a:pt x="722337" y="441479"/>
                </a:lnTo>
                <a:close/>
              </a:path>
              <a:path w="749300" h="461644">
                <a:moveTo>
                  <a:pt x="39228" y="450317"/>
                </a:moveTo>
                <a:lnTo>
                  <a:pt x="42845" y="452998"/>
                </a:lnTo>
                <a:lnTo>
                  <a:pt x="43609" y="453211"/>
                </a:lnTo>
                <a:lnTo>
                  <a:pt x="39228" y="450317"/>
                </a:lnTo>
                <a:close/>
              </a:path>
              <a:path w="749300" h="461644">
                <a:moveTo>
                  <a:pt x="21739" y="437352"/>
                </a:moveTo>
                <a:lnTo>
                  <a:pt x="23787" y="440118"/>
                </a:lnTo>
                <a:lnTo>
                  <a:pt x="39228" y="450317"/>
                </a:lnTo>
                <a:lnTo>
                  <a:pt x="21739" y="437352"/>
                </a:lnTo>
                <a:close/>
              </a:path>
              <a:path w="749300" h="461644">
                <a:moveTo>
                  <a:pt x="725135" y="439380"/>
                </a:moveTo>
                <a:lnTo>
                  <a:pt x="722337" y="441479"/>
                </a:lnTo>
                <a:lnTo>
                  <a:pt x="724773" y="439869"/>
                </a:lnTo>
                <a:lnTo>
                  <a:pt x="725135" y="439380"/>
                </a:lnTo>
                <a:close/>
              </a:path>
              <a:path w="749300" h="461644">
                <a:moveTo>
                  <a:pt x="737965" y="422060"/>
                </a:moveTo>
                <a:lnTo>
                  <a:pt x="725135" y="439380"/>
                </a:lnTo>
                <a:lnTo>
                  <a:pt x="727895" y="437308"/>
                </a:lnTo>
                <a:lnTo>
                  <a:pt x="737965" y="422060"/>
                </a:lnTo>
                <a:close/>
              </a:path>
              <a:path w="749300" h="461644">
                <a:moveTo>
                  <a:pt x="20335" y="435456"/>
                </a:moveTo>
                <a:lnTo>
                  <a:pt x="21443" y="437134"/>
                </a:lnTo>
                <a:lnTo>
                  <a:pt x="21739" y="437352"/>
                </a:lnTo>
                <a:lnTo>
                  <a:pt x="20335" y="435456"/>
                </a:lnTo>
                <a:close/>
              </a:path>
              <a:path w="749300" h="461644">
                <a:moveTo>
                  <a:pt x="6900" y="415133"/>
                </a:moveTo>
                <a:lnTo>
                  <a:pt x="7878" y="418633"/>
                </a:lnTo>
                <a:lnTo>
                  <a:pt x="20335" y="435456"/>
                </a:lnTo>
                <a:lnTo>
                  <a:pt x="6900" y="415133"/>
                </a:lnTo>
                <a:close/>
              </a:path>
              <a:path w="749300" h="461644">
                <a:moveTo>
                  <a:pt x="740831" y="417720"/>
                </a:moveTo>
                <a:lnTo>
                  <a:pt x="737965" y="422060"/>
                </a:lnTo>
                <a:lnTo>
                  <a:pt x="740604" y="418497"/>
                </a:lnTo>
                <a:lnTo>
                  <a:pt x="740831" y="417720"/>
                </a:lnTo>
                <a:close/>
              </a:path>
              <a:path w="749300" h="461644">
                <a:moveTo>
                  <a:pt x="748519" y="73206"/>
                </a:moveTo>
                <a:lnTo>
                  <a:pt x="748779" y="77279"/>
                </a:lnTo>
                <a:lnTo>
                  <a:pt x="748779" y="388315"/>
                </a:lnTo>
                <a:lnTo>
                  <a:pt x="748296" y="392150"/>
                </a:lnTo>
                <a:lnTo>
                  <a:pt x="740831" y="417720"/>
                </a:lnTo>
                <a:lnTo>
                  <a:pt x="742727" y="414849"/>
                </a:lnTo>
                <a:lnTo>
                  <a:pt x="749261" y="388315"/>
                </a:lnTo>
                <a:lnTo>
                  <a:pt x="749261" y="77279"/>
                </a:lnTo>
                <a:lnTo>
                  <a:pt x="748519" y="73206"/>
                </a:lnTo>
                <a:close/>
              </a:path>
              <a:path w="749300" h="461644">
                <a:moveTo>
                  <a:pt x="6165" y="412500"/>
                </a:moveTo>
                <a:lnTo>
                  <a:pt x="6719" y="414859"/>
                </a:lnTo>
                <a:lnTo>
                  <a:pt x="6900" y="415133"/>
                </a:lnTo>
                <a:lnTo>
                  <a:pt x="6165" y="412500"/>
                </a:lnTo>
                <a:close/>
              </a:path>
              <a:path w="749300" h="461644">
                <a:moveTo>
                  <a:pt x="676300" y="0"/>
                </a:moveTo>
                <a:lnTo>
                  <a:pt x="72961" y="0"/>
                </a:lnTo>
                <a:lnTo>
                  <a:pt x="26798" y="18598"/>
                </a:lnTo>
                <a:lnTo>
                  <a:pt x="2259" y="58167"/>
                </a:lnTo>
                <a:lnTo>
                  <a:pt x="0" y="77279"/>
                </a:lnTo>
                <a:lnTo>
                  <a:pt x="0" y="388315"/>
                </a:lnTo>
                <a:lnTo>
                  <a:pt x="482" y="392150"/>
                </a:lnTo>
                <a:lnTo>
                  <a:pt x="6165" y="412500"/>
                </a:lnTo>
                <a:lnTo>
                  <a:pt x="482" y="388315"/>
                </a:lnTo>
                <a:lnTo>
                  <a:pt x="482" y="77279"/>
                </a:lnTo>
                <a:lnTo>
                  <a:pt x="18778" y="27314"/>
                </a:lnTo>
                <a:lnTo>
                  <a:pt x="65278" y="1447"/>
                </a:lnTo>
                <a:lnTo>
                  <a:pt x="72961" y="482"/>
                </a:lnTo>
                <a:lnTo>
                  <a:pt x="680142" y="482"/>
                </a:lnTo>
                <a:lnTo>
                  <a:pt x="676300" y="0"/>
                </a:lnTo>
                <a:close/>
              </a:path>
              <a:path w="749300" h="461644">
                <a:moveTo>
                  <a:pt x="745037" y="54099"/>
                </a:moveTo>
                <a:lnTo>
                  <a:pt x="748519" y="73206"/>
                </a:lnTo>
                <a:lnTo>
                  <a:pt x="748197" y="68147"/>
                </a:lnTo>
                <a:lnTo>
                  <a:pt x="746369" y="58280"/>
                </a:lnTo>
                <a:lnTo>
                  <a:pt x="745037" y="54099"/>
                </a:lnTo>
                <a:close/>
              </a:path>
              <a:path w="749300" h="461644">
                <a:moveTo>
                  <a:pt x="742823" y="47791"/>
                </a:moveTo>
                <a:lnTo>
                  <a:pt x="743346" y="48793"/>
                </a:lnTo>
                <a:lnTo>
                  <a:pt x="745037" y="54099"/>
                </a:lnTo>
                <a:lnTo>
                  <a:pt x="744359" y="50380"/>
                </a:lnTo>
                <a:lnTo>
                  <a:pt x="742823" y="47791"/>
                </a:lnTo>
                <a:close/>
              </a:path>
              <a:path w="749300" h="461644">
                <a:moveTo>
                  <a:pt x="732252" y="29972"/>
                </a:moveTo>
                <a:lnTo>
                  <a:pt x="742823" y="47791"/>
                </a:lnTo>
                <a:lnTo>
                  <a:pt x="739178" y="40805"/>
                </a:lnTo>
                <a:lnTo>
                  <a:pt x="735342" y="34086"/>
                </a:lnTo>
                <a:lnTo>
                  <a:pt x="732252" y="29972"/>
                </a:lnTo>
                <a:close/>
              </a:path>
              <a:path w="749300" h="461644">
                <a:moveTo>
                  <a:pt x="726638" y="23858"/>
                </a:moveTo>
                <a:lnTo>
                  <a:pt x="731012" y="28321"/>
                </a:lnTo>
                <a:lnTo>
                  <a:pt x="732252" y="29972"/>
                </a:lnTo>
                <a:lnTo>
                  <a:pt x="730557" y="27116"/>
                </a:lnTo>
                <a:lnTo>
                  <a:pt x="726638" y="23858"/>
                </a:lnTo>
                <a:close/>
              </a:path>
              <a:path w="749300" h="461644">
                <a:moveTo>
                  <a:pt x="713264" y="12743"/>
                </a:moveTo>
                <a:lnTo>
                  <a:pt x="726638" y="23858"/>
                </a:lnTo>
                <a:lnTo>
                  <a:pt x="721796" y="18918"/>
                </a:lnTo>
                <a:lnTo>
                  <a:pt x="713264" y="12743"/>
                </a:lnTo>
                <a:close/>
              </a:path>
              <a:path w="749300" h="461644">
                <a:moveTo>
                  <a:pt x="704707" y="8104"/>
                </a:moveTo>
                <a:lnTo>
                  <a:pt x="711407" y="11399"/>
                </a:lnTo>
                <a:lnTo>
                  <a:pt x="713264" y="12743"/>
                </a:lnTo>
                <a:lnTo>
                  <a:pt x="709789" y="9855"/>
                </a:lnTo>
                <a:lnTo>
                  <a:pt x="704707" y="8104"/>
                </a:lnTo>
                <a:close/>
              </a:path>
              <a:path w="749300" h="461644">
                <a:moveTo>
                  <a:pt x="686345" y="1778"/>
                </a:moveTo>
                <a:lnTo>
                  <a:pt x="704707" y="8104"/>
                </a:lnTo>
                <a:lnTo>
                  <a:pt x="699902" y="5741"/>
                </a:lnTo>
                <a:lnTo>
                  <a:pt x="687336" y="1917"/>
                </a:lnTo>
                <a:lnTo>
                  <a:pt x="686345" y="1778"/>
                </a:lnTo>
                <a:close/>
              </a:path>
              <a:path w="749300" h="461644">
                <a:moveTo>
                  <a:pt x="680142" y="482"/>
                </a:moveTo>
                <a:lnTo>
                  <a:pt x="675817" y="482"/>
                </a:lnTo>
                <a:lnTo>
                  <a:pt x="680135" y="965"/>
                </a:lnTo>
                <a:lnTo>
                  <a:pt x="683983" y="1447"/>
                </a:lnTo>
                <a:lnTo>
                  <a:pt x="686345" y="1778"/>
                </a:lnTo>
                <a:lnTo>
                  <a:pt x="683983" y="965"/>
                </a:lnTo>
                <a:lnTo>
                  <a:pt x="680142" y="48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46457" y="1759760"/>
            <a:ext cx="5734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Mappers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5437" y="1225063"/>
            <a:ext cx="113601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Courier New"/>
                <a:cs typeface="Courier New"/>
              </a:rPr>
              <a:t>5,158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records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67935" y="1453743"/>
            <a:ext cx="1746885" cy="2652395"/>
            <a:chOff x="4767935" y="1453743"/>
            <a:chExt cx="1746885" cy="2652395"/>
          </a:xfrm>
        </p:grpSpPr>
        <p:sp>
          <p:nvSpPr>
            <p:cNvPr id="11" name="object 11"/>
            <p:cNvSpPr/>
            <p:nvPr/>
          </p:nvSpPr>
          <p:spPr>
            <a:xfrm>
              <a:off x="5245989" y="1453743"/>
              <a:ext cx="806450" cy="125730"/>
            </a:xfrm>
            <a:custGeom>
              <a:avLst/>
              <a:gdLst/>
              <a:ahLst/>
              <a:cxnLst/>
              <a:rect l="l" t="t" r="r" b="b"/>
              <a:pathLst>
                <a:path w="806450" h="125730">
                  <a:moveTo>
                    <a:pt x="345592" y="0"/>
                  </a:moveTo>
                  <a:lnTo>
                    <a:pt x="2844" y="111709"/>
                  </a:lnTo>
                  <a:lnTo>
                    <a:pt x="38404" y="71996"/>
                  </a:lnTo>
                  <a:lnTo>
                    <a:pt x="38404" y="71043"/>
                  </a:lnTo>
                  <a:lnTo>
                    <a:pt x="37439" y="71043"/>
                  </a:lnTo>
                  <a:lnTo>
                    <a:pt x="0" y="113271"/>
                  </a:lnTo>
                  <a:lnTo>
                    <a:pt x="55206" y="125272"/>
                  </a:lnTo>
                  <a:lnTo>
                    <a:pt x="55676" y="125272"/>
                  </a:lnTo>
                  <a:lnTo>
                    <a:pt x="55676" y="124320"/>
                  </a:lnTo>
                  <a:lnTo>
                    <a:pt x="55206" y="124320"/>
                  </a:lnTo>
                  <a:lnTo>
                    <a:pt x="5257" y="113271"/>
                  </a:lnTo>
                  <a:lnTo>
                    <a:pt x="2705" y="112712"/>
                  </a:lnTo>
                  <a:lnTo>
                    <a:pt x="345592" y="965"/>
                  </a:lnTo>
                  <a:lnTo>
                    <a:pt x="345592" y="0"/>
                  </a:lnTo>
                  <a:close/>
                </a:path>
                <a:path w="806450" h="125730">
                  <a:moveTo>
                    <a:pt x="806386" y="113271"/>
                  </a:moveTo>
                  <a:lnTo>
                    <a:pt x="805764" y="112585"/>
                  </a:lnTo>
                  <a:lnTo>
                    <a:pt x="805700" y="112712"/>
                  </a:lnTo>
                  <a:lnTo>
                    <a:pt x="805751" y="112572"/>
                  </a:lnTo>
                  <a:lnTo>
                    <a:pt x="805903" y="112318"/>
                  </a:lnTo>
                  <a:lnTo>
                    <a:pt x="805383" y="112153"/>
                  </a:lnTo>
                  <a:lnTo>
                    <a:pt x="768946" y="71043"/>
                  </a:lnTo>
                  <a:lnTo>
                    <a:pt x="767981" y="71043"/>
                  </a:lnTo>
                  <a:lnTo>
                    <a:pt x="767981" y="71996"/>
                  </a:lnTo>
                  <a:lnTo>
                    <a:pt x="803325" y="111493"/>
                  </a:lnTo>
                  <a:lnTo>
                    <a:pt x="460794" y="0"/>
                  </a:lnTo>
                  <a:lnTo>
                    <a:pt x="460794" y="965"/>
                  </a:lnTo>
                  <a:lnTo>
                    <a:pt x="803668" y="112712"/>
                  </a:lnTo>
                  <a:lnTo>
                    <a:pt x="751179" y="124320"/>
                  </a:lnTo>
                  <a:lnTo>
                    <a:pt x="750709" y="124320"/>
                  </a:lnTo>
                  <a:lnTo>
                    <a:pt x="750709" y="125272"/>
                  </a:lnTo>
                  <a:lnTo>
                    <a:pt x="751179" y="125272"/>
                  </a:lnTo>
                  <a:lnTo>
                    <a:pt x="806386" y="113271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7935" y="2646502"/>
              <a:ext cx="749300" cy="461645"/>
            </a:xfrm>
            <a:custGeom>
              <a:avLst/>
              <a:gdLst/>
              <a:ahLst/>
              <a:cxnLst/>
              <a:rect l="l" t="t" r="r" b="b"/>
              <a:pathLst>
                <a:path w="749300" h="461644">
                  <a:moveTo>
                    <a:pt x="43257" y="453106"/>
                  </a:moveTo>
                  <a:lnTo>
                    <a:pt x="46184" y="455045"/>
                  </a:lnTo>
                  <a:lnTo>
                    <a:pt x="72961" y="461264"/>
                  </a:lnTo>
                  <a:lnTo>
                    <a:pt x="675817" y="461264"/>
                  </a:lnTo>
                  <a:lnTo>
                    <a:pt x="680135" y="460794"/>
                  </a:lnTo>
                  <a:lnTo>
                    <a:pt x="72961" y="460794"/>
                  </a:lnTo>
                  <a:lnTo>
                    <a:pt x="69113" y="460311"/>
                  </a:lnTo>
                  <a:lnTo>
                    <a:pt x="43257" y="453106"/>
                  </a:lnTo>
                  <a:close/>
                </a:path>
                <a:path w="749300" h="461644">
                  <a:moveTo>
                    <a:pt x="702560" y="454558"/>
                  </a:moveTo>
                  <a:lnTo>
                    <a:pt x="675817" y="460794"/>
                  </a:lnTo>
                  <a:lnTo>
                    <a:pt x="680135" y="460794"/>
                  </a:lnTo>
                  <a:lnTo>
                    <a:pt x="702560" y="454558"/>
                  </a:lnTo>
                  <a:close/>
                </a:path>
                <a:path w="749300" h="461644">
                  <a:moveTo>
                    <a:pt x="722949" y="441080"/>
                  </a:moveTo>
                  <a:lnTo>
                    <a:pt x="702620" y="454541"/>
                  </a:lnTo>
                  <a:lnTo>
                    <a:pt x="706250" y="453532"/>
                  </a:lnTo>
                  <a:lnTo>
                    <a:pt x="722949" y="441080"/>
                  </a:lnTo>
                  <a:close/>
                </a:path>
                <a:path w="749300" h="461644">
                  <a:moveTo>
                    <a:pt x="40085" y="451005"/>
                  </a:moveTo>
                  <a:lnTo>
                    <a:pt x="42739" y="452962"/>
                  </a:lnTo>
                  <a:lnTo>
                    <a:pt x="43257" y="453106"/>
                  </a:lnTo>
                  <a:lnTo>
                    <a:pt x="40085" y="451005"/>
                  </a:lnTo>
                  <a:close/>
                </a:path>
                <a:path w="749300" h="461644">
                  <a:moveTo>
                    <a:pt x="21811" y="437531"/>
                  </a:moveTo>
                  <a:lnTo>
                    <a:pt x="23787" y="440208"/>
                  </a:lnTo>
                  <a:lnTo>
                    <a:pt x="40085" y="451005"/>
                  </a:lnTo>
                  <a:lnTo>
                    <a:pt x="21811" y="437531"/>
                  </a:lnTo>
                  <a:close/>
                </a:path>
                <a:path w="749300" h="461644">
                  <a:moveTo>
                    <a:pt x="725029" y="439528"/>
                  </a:moveTo>
                  <a:lnTo>
                    <a:pt x="722949" y="441080"/>
                  </a:lnTo>
                  <a:lnTo>
                    <a:pt x="724777" y="439869"/>
                  </a:lnTo>
                  <a:lnTo>
                    <a:pt x="725029" y="439528"/>
                  </a:lnTo>
                  <a:close/>
                </a:path>
                <a:path w="749300" h="461644">
                  <a:moveTo>
                    <a:pt x="739459" y="420011"/>
                  </a:moveTo>
                  <a:lnTo>
                    <a:pt x="725029" y="439528"/>
                  </a:lnTo>
                  <a:lnTo>
                    <a:pt x="727987" y="437322"/>
                  </a:lnTo>
                  <a:lnTo>
                    <a:pt x="739459" y="420011"/>
                  </a:lnTo>
                  <a:close/>
                </a:path>
                <a:path w="749300" h="461644">
                  <a:moveTo>
                    <a:pt x="19821" y="434835"/>
                  </a:moveTo>
                  <a:lnTo>
                    <a:pt x="21401" y="437229"/>
                  </a:lnTo>
                  <a:lnTo>
                    <a:pt x="21811" y="437531"/>
                  </a:lnTo>
                  <a:lnTo>
                    <a:pt x="19821" y="434835"/>
                  </a:lnTo>
                  <a:close/>
                </a:path>
                <a:path w="749300" h="461644">
                  <a:moveTo>
                    <a:pt x="6930" y="415294"/>
                  </a:moveTo>
                  <a:lnTo>
                    <a:pt x="7856" y="418621"/>
                  </a:lnTo>
                  <a:lnTo>
                    <a:pt x="19821" y="434835"/>
                  </a:lnTo>
                  <a:lnTo>
                    <a:pt x="6930" y="415294"/>
                  </a:lnTo>
                  <a:close/>
                </a:path>
                <a:path w="749300" h="461644">
                  <a:moveTo>
                    <a:pt x="740673" y="418179"/>
                  </a:moveTo>
                  <a:lnTo>
                    <a:pt x="739459" y="420011"/>
                  </a:lnTo>
                  <a:lnTo>
                    <a:pt x="740581" y="418494"/>
                  </a:lnTo>
                  <a:lnTo>
                    <a:pt x="740673" y="418179"/>
                  </a:lnTo>
                  <a:close/>
                </a:path>
                <a:path w="749300" h="461644">
                  <a:moveTo>
                    <a:pt x="746833" y="397145"/>
                  </a:moveTo>
                  <a:lnTo>
                    <a:pt x="740673" y="418179"/>
                  </a:lnTo>
                  <a:lnTo>
                    <a:pt x="742959" y="414729"/>
                  </a:lnTo>
                  <a:lnTo>
                    <a:pt x="746833" y="397145"/>
                  </a:lnTo>
                  <a:close/>
                </a:path>
                <a:path w="749300" h="461644">
                  <a:moveTo>
                    <a:pt x="6234" y="412798"/>
                  </a:moveTo>
                  <a:lnTo>
                    <a:pt x="6760" y="415037"/>
                  </a:lnTo>
                  <a:lnTo>
                    <a:pt x="6930" y="415294"/>
                  </a:lnTo>
                  <a:lnTo>
                    <a:pt x="6234" y="412798"/>
                  </a:lnTo>
                  <a:close/>
                </a:path>
                <a:path w="749300" h="461644">
                  <a:moveTo>
                    <a:pt x="675817" y="0"/>
                  </a:moveTo>
                  <a:lnTo>
                    <a:pt x="72961" y="0"/>
                  </a:lnTo>
                  <a:lnTo>
                    <a:pt x="65278" y="965"/>
                  </a:lnTo>
                  <a:lnTo>
                    <a:pt x="25611" y="19721"/>
                  </a:lnTo>
                  <a:lnTo>
                    <a:pt x="2273" y="58191"/>
                  </a:lnTo>
                  <a:lnTo>
                    <a:pt x="0" y="77279"/>
                  </a:lnTo>
                  <a:lnTo>
                    <a:pt x="0" y="388315"/>
                  </a:lnTo>
                  <a:lnTo>
                    <a:pt x="482" y="392150"/>
                  </a:lnTo>
                  <a:lnTo>
                    <a:pt x="6234" y="412798"/>
                  </a:lnTo>
                  <a:lnTo>
                    <a:pt x="482" y="388315"/>
                  </a:lnTo>
                  <a:lnTo>
                    <a:pt x="482" y="77279"/>
                  </a:lnTo>
                  <a:lnTo>
                    <a:pt x="18788" y="27352"/>
                  </a:lnTo>
                  <a:lnTo>
                    <a:pt x="65278" y="1447"/>
                  </a:lnTo>
                  <a:lnTo>
                    <a:pt x="72961" y="482"/>
                  </a:lnTo>
                  <a:lnTo>
                    <a:pt x="680135" y="482"/>
                  </a:lnTo>
                  <a:lnTo>
                    <a:pt x="675817" y="0"/>
                  </a:lnTo>
                  <a:close/>
                </a:path>
                <a:path w="749300" h="461644">
                  <a:moveTo>
                    <a:pt x="748296" y="390505"/>
                  </a:moveTo>
                  <a:lnTo>
                    <a:pt x="746833" y="397145"/>
                  </a:lnTo>
                  <a:lnTo>
                    <a:pt x="748296" y="392150"/>
                  </a:lnTo>
                  <a:lnTo>
                    <a:pt x="748296" y="390505"/>
                  </a:lnTo>
                  <a:close/>
                </a:path>
                <a:path w="749300" h="461644">
                  <a:moveTo>
                    <a:pt x="748496" y="73106"/>
                  </a:moveTo>
                  <a:lnTo>
                    <a:pt x="748779" y="77279"/>
                  </a:lnTo>
                  <a:lnTo>
                    <a:pt x="748779" y="384467"/>
                  </a:lnTo>
                  <a:lnTo>
                    <a:pt x="748296" y="388315"/>
                  </a:lnTo>
                  <a:lnTo>
                    <a:pt x="748296" y="390505"/>
                  </a:lnTo>
                  <a:lnTo>
                    <a:pt x="748779" y="388315"/>
                  </a:lnTo>
                  <a:lnTo>
                    <a:pt x="749261" y="384467"/>
                  </a:lnTo>
                  <a:lnTo>
                    <a:pt x="749261" y="77279"/>
                  </a:lnTo>
                  <a:lnTo>
                    <a:pt x="748496" y="73106"/>
                  </a:lnTo>
                  <a:close/>
                </a:path>
                <a:path w="749300" h="461644">
                  <a:moveTo>
                    <a:pt x="745048" y="54317"/>
                  </a:moveTo>
                  <a:lnTo>
                    <a:pt x="748496" y="73106"/>
                  </a:lnTo>
                  <a:lnTo>
                    <a:pt x="748131" y="67811"/>
                  </a:lnTo>
                  <a:lnTo>
                    <a:pt x="746369" y="58389"/>
                  </a:lnTo>
                  <a:lnTo>
                    <a:pt x="745048" y="54317"/>
                  </a:lnTo>
                  <a:close/>
                </a:path>
                <a:path w="749300" h="461644">
                  <a:moveTo>
                    <a:pt x="741744" y="45933"/>
                  </a:moveTo>
                  <a:lnTo>
                    <a:pt x="743403" y="49249"/>
                  </a:lnTo>
                  <a:lnTo>
                    <a:pt x="745048" y="54317"/>
                  </a:lnTo>
                  <a:lnTo>
                    <a:pt x="744300" y="50242"/>
                  </a:lnTo>
                  <a:lnTo>
                    <a:pt x="741744" y="45933"/>
                  </a:lnTo>
                  <a:close/>
                </a:path>
                <a:path w="749300" h="461644">
                  <a:moveTo>
                    <a:pt x="733004" y="31198"/>
                  </a:moveTo>
                  <a:lnTo>
                    <a:pt x="741744" y="45933"/>
                  </a:lnTo>
                  <a:lnTo>
                    <a:pt x="739178" y="40805"/>
                  </a:lnTo>
                  <a:lnTo>
                    <a:pt x="735330" y="34556"/>
                  </a:lnTo>
                  <a:lnTo>
                    <a:pt x="733004" y="31198"/>
                  </a:lnTo>
                  <a:close/>
                </a:path>
                <a:path w="749300" h="461644">
                  <a:moveTo>
                    <a:pt x="726891" y="24096"/>
                  </a:moveTo>
                  <a:lnTo>
                    <a:pt x="731012" y="28321"/>
                  </a:lnTo>
                  <a:lnTo>
                    <a:pt x="733004" y="31198"/>
                  </a:lnTo>
                  <a:lnTo>
                    <a:pt x="730619" y="27178"/>
                  </a:lnTo>
                  <a:lnTo>
                    <a:pt x="726891" y="24096"/>
                  </a:lnTo>
                  <a:close/>
                </a:path>
                <a:path w="749300" h="461644">
                  <a:moveTo>
                    <a:pt x="714078" y="13505"/>
                  </a:moveTo>
                  <a:lnTo>
                    <a:pt x="726891" y="24096"/>
                  </a:lnTo>
                  <a:lnTo>
                    <a:pt x="722421" y="19513"/>
                  </a:lnTo>
                  <a:lnTo>
                    <a:pt x="714078" y="13505"/>
                  </a:lnTo>
                  <a:close/>
                </a:path>
                <a:path w="749300" h="461644">
                  <a:moveTo>
                    <a:pt x="704828" y="8288"/>
                  </a:moveTo>
                  <a:lnTo>
                    <a:pt x="711350" y="11541"/>
                  </a:lnTo>
                  <a:lnTo>
                    <a:pt x="714078" y="13505"/>
                  </a:lnTo>
                  <a:lnTo>
                    <a:pt x="709940" y="10085"/>
                  </a:lnTo>
                  <a:lnTo>
                    <a:pt x="704828" y="8288"/>
                  </a:lnTo>
                  <a:close/>
                </a:path>
                <a:path w="749300" h="461644">
                  <a:moveTo>
                    <a:pt x="690140" y="3128"/>
                  </a:moveTo>
                  <a:lnTo>
                    <a:pt x="704828" y="8288"/>
                  </a:lnTo>
                  <a:lnTo>
                    <a:pt x="699191" y="5478"/>
                  </a:lnTo>
                  <a:lnTo>
                    <a:pt x="690140" y="3128"/>
                  </a:lnTo>
                  <a:close/>
                </a:path>
                <a:path w="749300" h="461644">
                  <a:moveTo>
                    <a:pt x="680135" y="482"/>
                  </a:moveTo>
                  <a:lnTo>
                    <a:pt x="675817" y="482"/>
                  </a:lnTo>
                  <a:lnTo>
                    <a:pt x="683501" y="1447"/>
                  </a:lnTo>
                  <a:lnTo>
                    <a:pt x="687336" y="2400"/>
                  </a:lnTo>
                  <a:lnTo>
                    <a:pt x="690140" y="3128"/>
                  </a:lnTo>
                  <a:lnTo>
                    <a:pt x="683983" y="965"/>
                  </a:lnTo>
                  <a:lnTo>
                    <a:pt x="680135" y="4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7361" y="2200122"/>
              <a:ext cx="323850" cy="403860"/>
            </a:xfrm>
            <a:custGeom>
              <a:avLst/>
              <a:gdLst/>
              <a:ahLst/>
              <a:cxnLst/>
              <a:rect l="l" t="t" r="r" b="b"/>
              <a:pathLst>
                <a:path w="323850" h="403860">
                  <a:moveTo>
                    <a:pt x="323519" y="388785"/>
                  </a:moveTo>
                  <a:lnTo>
                    <a:pt x="323291" y="388531"/>
                  </a:lnTo>
                  <a:lnTo>
                    <a:pt x="313512" y="334556"/>
                  </a:lnTo>
                  <a:lnTo>
                    <a:pt x="313436" y="333590"/>
                  </a:lnTo>
                  <a:lnTo>
                    <a:pt x="312470" y="333590"/>
                  </a:lnTo>
                  <a:lnTo>
                    <a:pt x="312470" y="334556"/>
                  </a:lnTo>
                  <a:lnTo>
                    <a:pt x="322287" y="387362"/>
                  </a:lnTo>
                  <a:lnTo>
                    <a:pt x="162902" y="202145"/>
                  </a:lnTo>
                  <a:lnTo>
                    <a:pt x="306717" y="965"/>
                  </a:lnTo>
                  <a:lnTo>
                    <a:pt x="305752" y="0"/>
                  </a:lnTo>
                  <a:lnTo>
                    <a:pt x="162102" y="201206"/>
                  </a:lnTo>
                  <a:lnTo>
                    <a:pt x="965" y="13919"/>
                  </a:lnTo>
                  <a:lnTo>
                    <a:pt x="0" y="14401"/>
                  </a:lnTo>
                  <a:lnTo>
                    <a:pt x="161467" y="202082"/>
                  </a:lnTo>
                  <a:lnTo>
                    <a:pt x="19342" y="401154"/>
                  </a:lnTo>
                  <a:lnTo>
                    <a:pt x="24485" y="347510"/>
                  </a:lnTo>
                  <a:lnTo>
                    <a:pt x="24485" y="347027"/>
                  </a:lnTo>
                  <a:lnTo>
                    <a:pt x="23520" y="347027"/>
                  </a:lnTo>
                  <a:lnTo>
                    <a:pt x="23520" y="347510"/>
                  </a:lnTo>
                  <a:lnTo>
                    <a:pt x="18338" y="402564"/>
                  </a:lnTo>
                  <a:lnTo>
                    <a:pt x="18313" y="402755"/>
                  </a:lnTo>
                  <a:lnTo>
                    <a:pt x="18237" y="403669"/>
                  </a:lnTo>
                  <a:lnTo>
                    <a:pt x="19304" y="403186"/>
                  </a:lnTo>
                  <a:lnTo>
                    <a:pt x="69596" y="380631"/>
                  </a:lnTo>
                  <a:lnTo>
                    <a:pt x="70078" y="380631"/>
                  </a:lnTo>
                  <a:lnTo>
                    <a:pt x="70078" y="380149"/>
                  </a:lnTo>
                  <a:lnTo>
                    <a:pt x="69596" y="379666"/>
                  </a:lnTo>
                  <a:lnTo>
                    <a:pt x="69126" y="379666"/>
                  </a:lnTo>
                  <a:lnTo>
                    <a:pt x="20434" y="401459"/>
                  </a:lnTo>
                  <a:lnTo>
                    <a:pt x="162280" y="203022"/>
                  </a:lnTo>
                  <a:lnTo>
                    <a:pt x="321170" y="387680"/>
                  </a:lnTo>
                  <a:lnTo>
                    <a:pt x="270713" y="370547"/>
                  </a:lnTo>
                  <a:lnTo>
                    <a:pt x="270713" y="370065"/>
                  </a:lnTo>
                  <a:lnTo>
                    <a:pt x="270243" y="370547"/>
                  </a:lnTo>
                  <a:lnTo>
                    <a:pt x="270243" y="371030"/>
                  </a:lnTo>
                  <a:lnTo>
                    <a:pt x="323519" y="389750"/>
                  </a:lnTo>
                  <a:lnTo>
                    <a:pt x="323430" y="389267"/>
                  </a:lnTo>
                  <a:lnTo>
                    <a:pt x="323354" y="388874"/>
                  </a:lnTo>
                  <a:lnTo>
                    <a:pt x="323519" y="388785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65342" y="2646502"/>
              <a:ext cx="749300" cy="461645"/>
            </a:xfrm>
            <a:custGeom>
              <a:avLst/>
              <a:gdLst/>
              <a:ahLst/>
              <a:cxnLst/>
              <a:rect l="l" t="t" r="r" b="b"/>
              <a:pathLst>
                <a:path w="749300" h="461644">
                  <a:moveTo>
                    <a:pt x="43913" y="453131"/>
                  </a:moveTo>
                  <a:lnTo>
                    <a:pt x="46590" y="454917"/>
                  </a:lnTo>
                  <a:lnTo>
                    <a:pt x="72961" y="461264"/>
                  </a:lnTo>
                  <a:lnTo>
                    <a:pt x="676300" y="461264"/>
                  </a:lnTo>
                  <a:lnTo>
                    <a:pt x="680135" y="460794"/>
                  </a:lnTo>
                  <a:lnTo>
                    <a:pt x="72961" y="460794"/>
                  </a:lnTo>
                  <a:lnTo>
                    <a:pt x="69113" y="460311"/>
                  </a:lnTo>
                  <a:lnTo>
                    <a:pt x="43913" y="453131"/>
                  </a:lnTo>
                  <a:close/>
                </a:path>
                <a:path w="749300" h="461644">
                  <a:moveTo>
                    <a:pt x="699549" y="455185"/>
                  </a:moveTo>
                  <a:lnTo>
                    <a:pt x="676300" y="460794"/>
                  </a:lnTo>
                  <a:lnTo>
                    <a:pt x="680135" y="460794"/>
                  </a:lnTo>
                  <a:lnTo>
                    <a:pt x="699549" y="455185"/>
                  </a:lnTo>
                  <a:close/>
                </a:path>
                <a:path w="749300" h="461644">
                  <a:moveTo>
                    <a:pt x="703286" y="454106"/>
                  </a:moveTo>
                  <a:lnTo>
                    <a:pt x="699549" y="455185"/>
                  </a:lnTo>
                  <a:lnTo>
                    <a:pt x="702867" y="454385"/>
                  </a:lnTo>
                  <a:lnTo>
                    <a:pt x="703286" y="454106"/>
                  </a:lnTo>
                  <a:close/>
                </a:path>
                <a:path w="749300" h="461644">
                  <a:moveTo>
                    <a:pt x="722478" y="441314"/>
                  </a:moveTo>
                  <a:lnTo>
                    <a:pt x="703286" y="454106"/>
                  </a:lnTo>
                  <a:lnTo>
                    <a:pt x="706342" y="453223"/>
                  </a:lnTo>
                  <a:lnTo>
                    <a:pt x="722478" y="441314"/>
                  </a:lnTo>
                  <a:close/>
                </a:path>
                <a:path w="749300" h="461644">
                  <a:moveTo>
                    <a:pt x="37638" y="448943"/>
                  </a:moveTo>
                  <a:lnTo>
                    <a:pt x="42882" y="452837"/>
                  </a:lnTo>
                  <a:lnTo>
                    <a:pt x="43913" y="453131"/>
                  </a:lnTo>
                  <a:lnTo>
                    <a:pt x="37638" y="448943"/>
                  </a:lnTo>
                  <a:close/>
                </a:path>
                <a:path w="749300" h="461644">
                  <a:moveTo>
                    <a:pt x="22323" y="437572"/>
                  </a:moveTo>
                  <a:lnTo>
                    <a:pt x="24049" y="439875"/>
                  </a:lnTo>
                  <a:lnTo>
                    <a:pt x="37638" y="448943"/>
                  </a:lnTo>
                  <a:lnTo>
                    <a:pt x="22323" y="437572"/>
                  </a:lnTo>
                  <a:close/>
                </a:path>
                <a:path w="749300" h="461644">
                  <a:moveTo>
                    <a:pt x="725250" y="439268"/>
                  </a:moveTo>
                  <a:lnTo>
                    <a:pt x="722478" y="441314"/>
                  </a:lnTo>
                  <a:lnTo>
                    <a:pt x="724962" y="439659"/>
                  </a:lnTo>
                  <a:lnTo>
                    <a:pt x="725250" y="439268"/>
                  </a:lnTo>
                  <a:close/>
                </a:path>
                <a:path w="749300" h="461644">
                  <a:moveTo>
                    <a:pt x="739584" y="419882"/>
                  </a:moveTo>
                  <a:lnTo>
                    <a:pt x="725250" y="439268"/>
                  </a:lnTo>
                  <a:lnTo>
                    <a:pt x="727881" y="437327"/>
                  </a:lnTo>
                  <a:lnTo>
                    <a:pt x="739584" y="419882"/>
                  </a:lnTo>
                  <a:close/>
                </a:path>
                <a:path w="749300" h="461644">
                  <a:moveTo>
                    <a:pt x="19110" y="433285"/>
                  </a:moveTo>
                  <a:lnTo>
                    <a:pt x="21591" y="437029"/>
                  </a:lnTo>
                  <a:lnTo>
                    <a:pt x="22323" y="437572"/>
                  </a:lnTo>
                  <a:lnTo>
                    <a:pt x="19110" y="433285"/>
                  </a:lnTo>
                  <a:close/>
                </a:path>
                <a:path w="749300" h="461644">
                  <a:moveTo>
                    <a:pt x="676300" y="0"/>
                  </a:moveTo>
                  <a:lnTo>
                    <a:pt x="72961" y="0"/>
                  </a:lnTo>
                  <a:lnTo>
                    <a:pt x="27068" y="18382"/>
                  </a:lnTo>
                  <a:lnTo>
                    <a:pt x="5104" y="49545"/>
                  </a:lnTo>
                  <a:lnTo>
                    <a:pt x="0" y="76796"/>
                  </a:lnTo>
                  <a:lnTo>
                    <a:pt x="0" y="388315"/>
                  </a:lnTo>
                  <a:lnTo>
                    <a:pt x="482" y="392150"/>
                  </a:lnTo>
                  <a:lnTo>
                    <a:pt x="7791" y="418063"/>
                  </a:lnTo>
                  <a:lnTo>
                    <a:pt x="7912" y="418340"/>
                  </a:lnTo>
                  <a:lnTo>
                    <a:pt x="19110" y="433285"/>
                  </a:lnTo>
                  <a:lnTo>
                    <a:pt x="6903" y="414862"/>
                  </a:lnTo>
                  <a:lnTo>
                    <a:pt x="482" y="388315"/>
                  </a:lnTo>
                  <a:lnTo>
                    <a:pt x="482" y="76796"/>
                  </a:lnTo>
                  <a:lnTo>
                    <a:pt x="5156" y="50237"/>
                  </a:lnTo>
                  <a:lnTo>
                    <a:pt x="18935" y="27087"/>
                  </a:lnTo>
                  <a:lnTo>
                    <a:pt x="39687" y="9954"/>
                  </a:lnTo>
                  <a:lnTo>
                    <a:pt x="65278" y="1447"/>
                  </a:lnTo>
                  <a:lnTo>
                    <a:pt x="72961" y="482"/>
                  </a:lnTo>
                  <a:lnTo>
                    <a:pt x="680142" y="482"/>
                  </a:lnTo>
                  <a:lnTo>
                    <a:pt x="676300" y="0"/>
                  </a:lnTo>
                  <a:close/>
                </a:path>
                <a:path w="749300" h="461644">
                  <a:moveTo>
                    <a:pt x="740804" y="418063"/>
                  </a:moveTo>
                  <a:lnTo>
                    <a:pt x="739584" y="419882"/>
                  </a:lnTo>
                  <a:lnTo>
                    <a:pt x="740724" y="418340"/>
                  </a:lnTo>
                  <a:lnTo>
                    <a:pt x="740804" y="418063"/>
                  </a:lnTo>
                  <a:close/>
                </a:path>
                <a:path w="749300" h="461644">
                  <a:moveTo>
                    <a:pt x="748517" y="72667"/>
                  </a:moveTo>
                  <a:lnTo>
                    <a:pt x="748779" y="76796"/>
                  </a:lnTo>
                  <a:lnTo>
                    <a:pt x="748725" y="388315"/>
                  </a:lnTo>
                  <a:lnTo>
                    <a:pt x="748296" y="392150"/>
                  </a:lnTo>
                  <a:lnTo>
                    <a:pt x="740804" y="418063"/>
                  </a:lnTo>
                  <a:lnTo>
                    <a:pt x="742829" y="415045"/>
                  </a:lnTo>
                  <a:lnTo>
                    <a:pt x="749261" y="388315"/>
                  </a:lnTo>
                  <a:lnTo>
                    <a:pt x="749261" y="76796"/>
                  </a:lnTo>
                  <a:lnTo>
                    <a:pt x="748517" y="72667"/>
                  </a:lnTo>
                  <a:close/>
                </a:path>
                <a:path w="749300" h="461644">
                  <a:moveTo>
                    <a:pt x="745175" y="54124"/>
                  </a:moveTo>
                  <a:lnTo>
                    <a:pt x="748517" y="72667"/>
                  </a:lnTo>
                  <a:lnTo>
                    <a:pt x="748151" y="66881"/>
                  </a:lnTo>
                  <a:lnTo>
                    <a:pt x="746477" y="58097"/>
                  </a:lnTo>
                  <a:lnTo>
                    <a:pt x="745175" y="54124"/>
                  </a:lnTo>
                  <a:close/>
                </a:path>
                <a:path w="749300" h="461644">
                  <a:moveTo>
                    <a:pt x="742474" y="46787"/>
                  </a:moveTo>
                  <a:lnTo>
                    <a:pt x="743675" y="49545"/>
                  </a:lnTo>
                  <a:lnTo>
                    <a:pt x="745175" y="54124"/>
                  </a:lnTo>
                  <a:lnTo>
                    <a:pt x="744452" y="50110"/>
                  </a:lnTo>
                  <a:lnTo>
                    <a:pt x="742474" y="46787"/>
                  </a:lnTo>
                  <a:close/>
                </a:path>
                <a:path w="749300" h="461644">
                  <a:moveTo>
                    <a:pt x="731473" y="28299"/>
                  </a:moveTo>
                  <a:lnTo>
                    <a:pt x="742474" y="46787"/>
                  </a:lnTo>
                  <a:lnTo>
                    <a:pt x="739660" y="40322"/>
                  </a:lnTo>
                  <a:lnTo>
                    <a:pt x="735812" y="34086"/>
                  </a:lnTo>
                  <a:lnTo>
                    <a:pt x="731473" y="28299"/>
                  </a:lnTo>
                  <a:close/>
                </a:path>
                <a:path w="749300" h="461644">
                  <a:moveTo>
                    <a:pt x="726884" y="23735"/>
                  </a:moveTo>
                  <a:lnTo>
                    <a:pt x="731473" y="28299"/>
                  </a:lnTo>
                  <a:lnTo>
                    <a:pt x="730577" y="26793"/>
                  </a:lnTo>
                  <a:lnTo>
                    <a:pt x="726884" y="23735"/>
                  </a:lnTo>
                  <a:close/>
                </a:path>
                <a:path w="749300" h="461644">
                  <a:moveTo>
                    <a:pt x="712493" y="11814"/>
                  </a:moveTo>
                  <a:lnTo>
                    <a:pt x="726884" y="23735"/>
                  </a:lnTo>
                  <a:lnTo>
                    <a:pt x="721905" y="18782"/>
                  </a:lnTo>
                  <a:lnTo>
                    <a:pt x="712493" y="11814"/>
                  </a:lnTo>
                  <a:close/>
                </a:path>
                <a:path w="749300" h="461644">
                  <a:moveTo>
                    <a:pt x="705057" y="7969"/>
                  </a:moveTo>
                  <a:lnTo>
                    <a:pt x="711895" y="11371"/>
                  </a:lnTo>
                  <a:lnTo>
                    <a:pt x="712493" y="11814"/>
                  </a:lnTo>
                  <a:lnTo>
                    <a:pt x="709724" y="9520"/>
                  </a:lnTo>
                  <a:lnTo>
                    <a:pt x="705057" y="7969"/>
                  </a:lnTo>
                  <a:close/>
                </a:path>
                <a:path w="749300" h="461644">
                  <a:moveTo>
                    <a:pt x="686268" y="1724"/>
                  </a:moveTo>
                  <a:lnTo>
                    <a:pt x="705057" y="7969"/>
                  </a:lnTo>
                  <a:lnTo>
                    <a:pt x="700765" y="5834"/>
                  </a:lnTo>
                  <a:lnTo>
                    <a:pt x="687819" y="1917"/>
                  </a:lnTo>
                  <a:lnTo>
                    <a:pt x="686268" y="1724"/>
                  </a:lnTo>
                  <a:close/>
                </a:path>
                <a:path w="749300" h="461644">
                  <a:moveTo>
                    <a:pt x="680142" y="482"/>
                  </a:moveTo>
                  <a:lnTo>
                    <a:pt x="676300" y="482"/>
                  </a:lnTo>
                  <a:lnTo>
                    <a:pt x="686268" y="1724"/>
                  </a:lnTo>
                  <a:lnTo>
                    <a:pt x="683983" y="965"/>
                  </a:lnTo>
                  <a:lnTo>
                    <a:pt x="680142" y="4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9645" y="2200122"/>
              <a:ext cx="323850" cy="403860"/>
            </a:xfrm>
            <a:custGeom>
              <a:avLst/>
              <a:gdLst/>
              <a:ahLst/>
              <a:cxnLst/>
              <a:rect l="l" t="t" r="r" b="b"/>
              <a:pathLst>
                <a:path w="323850" h="403860">
                  <a:moveTo>
                    <a:pt x="323519" y="388302"/>
                  </a:moveTo>
                  <a:lnTo>
                    <a:pt x="323291" y="388048"/>
                  </a:lnTo>
                  <a:lnTo>
                    <a:pt x="313436" y="334060"/>
                  </a:lnTo>
                  <a:lnTo>
                    <a:pt x="313436" y="333590"/>
                  </a:lnTo>
                  <a:lnTo>
                    <a:pt x="312470" y="333590"/>
                  </a:lnTo>
                  <a:lnTo>
                    <a:pt x="312470" y="334060"/>
                  </a:lnTo>
                  <a:lnTo>
                    <a:pt x="322173" y="386753"/>
                  </a:lnTo>
                  <a:lnTo>
                    <a:pt x="163004" y="201777"/>
                  </a:lnTo>
                  <a:lnTo>
                    <a:pt x="306730" y="482"/>
                  </a:lnTo>
                  <a:lnTo>
                    <a:pt x="305765" y="0"/>
                  </a:lnTo>
                  <a:lnTo>
                    <a:pt x="162191" y="200837"/>
                  </a:lnTo>
                  <a:lnTo>
                    <a:pt x="965" y="13436"/>
                  </a:lnTo>
                  <a:lnTo>
                    <a:pt x="0" y="14401"/>
                  </a:lnTo>
                  <a:lnTo>
                    <a:pt x="161480" y="201841"/>
                  </a:lnTo>
                  <a:lnTo>
                    <a:pt x="19405" y="400596"/>
                  </a:lnTo>
                  <a:lnTo>
                    <a:pt x="24498" y="347510"/>
                  </a:lnTo>
                  <a:lnTo>
                    <a:pt x="24498" y="347027"/>
                  </a:lnTo>
                  <a:lnTo>
                    <a:pt x="23533" y="347027"/>
                  </a:lnTo>
                  <a:lnTo>
                    <a:pt x="23533" y="347510"/>
                  </a:lnTo>
                  <a:lnTo>
                    <a:pt x="19316" y="392290"/>
                  </a:lnTo>
                  <a:lnTo>
                    <a:pt x="19316" y="401497"/>
                  </a:lnTo>
                  <a:lnTo>
                    <a:pt x="19278" y="401980"/>
                  </a:lnTo>
                  <a:lnTo>
                    <a:pt x="19316" y="401497"/>
                  </a:lnTo>
                  <a:lnTo>
                    <a:pt x="19316" y="392290"/>
                  </a:lnTo>
                  <a:lnTo>
                    <a:pt x="18402" y="401993"/>
                  </a:lnTo>
                  <a:lnTo>
                    <a:pt x="18364" y="402348"/>
                  </a:lnTo>
                  <a:lnTo>
                    <a:pt x="18249" y="403669"/>
                  </a:lnTo>
                  <a:lnTo>
                    <a:pt x="19291" y="403186"/>
                  </a:lnTo>
                  <a:lnTo>
                    <a:pt x="69608" y="380149"/>
                  </a:lnTo>
                  <a:lnTo>
                    <a:pt x="70091" y="380149"/>
                  </a:lnTo>
                  <a:lnTo>
                    <a:pt x="70091" y="379666"/>
                  </a:lnTo>
                  <a:lnTo>
                    <a:pt x="69608" y="379666"/>
                  </a:lnTo>
                  <a:lnTo>
                    <a:pt x="69608" y="379183"/>
                  </a:lnTo>
                  <a:lnTo>
                    <a:pt x="69126" y="379666"/>
                  </a:lnTo>
                  <a:lnTo>
                    <a:pt x="20447" y="401459"/>
                  </a:lnTo>
                  <a:lnTo>
                    <a:pt x="162293" y="202793"/>
                  </a:lnTo>
                  <a:lnTo>
                    <a:pt x="321741" y="387858"/>
                  </a:lnTo>
                  <a:lnTo>
                    <a:pt x="270713" y="370065"/>
                  </a:lnTo>
                  <a:lnTo>
                    <a:pt x="270243" y="370065"/>
                  </a:lnTo>
                  <a:lnTo>
                    <a:pt x="270243" y="370547"/>
                  </a:lnTo>
                  <a:lnTo>
                    <a:pt x="269760" y="370547"/>
                  </a:lnTo>
                  <a:lnTo>
                    <a:pt x="270243" y="371030"/>
                  </a:lnTo>
                  <a:lnTo>
                    <a:pt x="323519" y="389267"/>
                  </a:lnTo>
                  <a:lnTo>
                    <a:pt x="323430" y="388785"/>
                  </a:lnTo>
                  <a:lnTo>
                    <a:pt x="323354" y="388391"/>
                  </a:lnTo>
                  <a:lnTo>
                    <a:pt x="323519" y="388302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98478" y="3644392"/>
              <a:ext cx="849630" cy="461645"/>
            </a:xfrm>
            <a:custGeom>
              <a:avLst/>
              <a:gdLst/>
              <a:ahLst/>
              <a:cxnLst/>
              <a:rect l="l" t="t" r="r" b="b"/>
              <a:pathLst>
                <a:path w="849629" h="461645">
                  <a:moveTo>
                    <a:pt x="73444" y="460311"/>
                  </a:moveTo>
                  <a:lnTo>
                    <a:pt x="71301" y="460311"/>
                  </a:lnTo>
                  <a:lnTo>
                    <a:pt x="73444" y="460794"/>
                  </a:lnTo>
                  <a:lnTo>
                    <a:pt x="77279" y="461264"/>
                  </a:lnTo>
                  <a:lnTo>
                    <a:pt x="772299" y="461264"/>
                  </a:lnTo>
                  <a:lnTo>
                    <a:pt x="776135" y="460794"/>
                  </a:lnTo>
                  <a:lnTo>
                    <a:pt x="77279" y="460794"/>
                  </a:lnTo>
                  <a:lnTo>
                    <a:pt x="73444" y="460311"/>
                  </a:lnTo>
                  <a:close/>
                </a:path>
                <a:path w="849629" h="461645">
                  <a:moveTo>
                    <a:pt x="800270" y="454799"/>
                  </a:moveTo>
                  <a:lnTo>
                    <a:pt x="776135" y="460311"/>
                  </a:lnTo>
                  <a:lnTo>
                    <a:pt x="772299" y="460794"/>
                  </a:lnTo>
                  <a:lnTo>
                    <a:pt x="780453" y="460794"/>
                  </a:lnTo>
                  <a:lnTo>
                    <a:pt x="800270" y="454799"/>
                  </a:lnTo>
                  <a:close/>
                </a:path>
                <a:path w="849629" h="461645">
                  <a:moveTo>
                    <a:pt x="64172" y="458706"/>
                  </a:moveTo>
                  <a:lnTo>
                    <a:pt x="69595" y="460311"/>
                  </a:lnTo>
                  <a:lnTo>
                    <a:pt x="71301" y="460311"/>
                  </a:lnTo>
                  <a:lnTo>
                    <a:pt x="64172" y="458706"/>
                  </a:lnTo>
                  <a:close/>
                </a:path>
                <a:path w="849629" h="461645">
                  <a:moveTo>
                    <a:pt x="21936" y="436726"/>
                  </a:moveTo>
                  <a:lnTo>
                    <a:pt x="24214" y="439813"/>
                  </a:lnTo>
                  <a:lnTo>
                    <a:pt x="46625" y="454754"/>
                  </a:lnTo>
                  <a:lnTo>
                    <a:pt x="64172" y="458706"/>
                  </a:lnTo>
                  <a:lnTo>
                    <a:pt x="43338" y="452538"/>
                  </a:lnTo>
                  <a:lnTo>
                    <a:pt x="21936" y="436726"/>
                  </a:lnTo>
                  <a:close/>
                </a:path>
                <a:path w="849629" h="461645">
                  <a:moveTo>
                    <a:pt x="803300" y="453882"/>
                  </a:moveTo>
                  <a:lnTo>
                    <a:pt x="800270" y="454799"/>
                  </a:lnTo>
                  <a:lnTo>
                    <a:pt x="802788" y="454224"/>
                  </a:lnTo>
                  <a:lnTo>
                    <a:pt x="803300" y="453882"/>
                  </a:lnTo>
                  <a:close/>
                </a:path>
                <a:path w="849629" h="461645">
                  <a:moveTo>
                    <a:pt x="847070" y="396905"/>
                  </a:moveTo>
                  <a:lnTo>
                    <a:pt x="840884" y="417893"/>
                  </a:lnTo>
                  <a:lnTo>
                    <a:pt x="824990" y="439415"/>
                  </a:lnTo>
                  <a:lnTo>
                    <a:pt x="803300" y="453882"/>
                  </a:lnTo>
                  <a:lnTo>
                    <a:pt x="806980" y="452769"/>
                  </a:lnTo>
                  <a:lnTo>
                    <a:pt x="828452" y="436905"/>
                  </a:lnTo>
                  <a:lnTo>
                    <a:pt x="843081" y="414751"/>
                  </a:lnTo>
                  <a:lnTo>
                    <a:pt x="847070" y="396905"/>
                  </a:lnTo>
                  <a:close/>
                </a:path>
                <a:path w="849629" h="461645">
                  <a:moveTo>
                    <a:pt x="21181" y="435704"/>
                  </a:moveTo>
                  <a:lnTo>
                    <a:pt x="21793" y="436621"/>
                  </a:lnTo>
                  <a:lnTo>
                    <a:pt x="21936" y="436726"/>
                  </a:lnTo>
                  <a:lnTo>
                    <a:pt x="21181" y="435704"/>
                  </a:lnTo>
                  <a:close/>
                </a:path>
                <a:path w="849629" h="461645">
                  <a:moveTo>
                    <a:pt x="7206" y="414751"/>
                  </a:moveTo>
                  <a:lnTo>
                    <a:pt x="8177" y="418081"/>
                  </a:lnTo>
                  <a:lnTo>
                    <a:pt x="21181" y="435704"/>
                  </a:lnTo>
                  <a:lnTo>
                    <a:pt x="7206" y="414751"/>
                  </a:lnTo>
                  <a:close/>
                </a:path>
                <a:path w="849629" h="461645">
                  <a:moveTo>
                    <a:pt x="6567" y="412555"/>
                  </a:moveTo>
                  <a:lnTo>
                    <a:pt x="6991" y="414428"/>
                  </a:lnTo>
                  <a:lnTo>
                    <a:pt x="7206" y="414751"/>
                  </a:lnTo>
                  <a:lnTo>
                    <a:pt x="6567" y="412555"/>
                  </a:lnTo>
                  <a:close/>
                </a:path>
                <a:path w="849629" h="461645">
                  <a:moveTo>
                    <a:pt x="780453" y="0"/>
                  </a:moveTo>
                  <a:lnTo>
                    <a:pt x="69113" y="0"/>
                  </a:lnTo>
                  <a:lnTo>
                    <a:pt x="65277" y="482"/>
                  </a:lnTo>
                  <a:lnTo>
                    <a:pt x="27185" y="18260"/>
                  </a:lnTo>
                  <a:lnTo>
                    <a:pt x="2486" y="58073"/>
                  </a:lnTo>
                  <a:lnTo>
                    <a:pt x="0" y="76796"/>
                  </a:lnTo>
                  <a:lnTo>
                    <a:pt x="0" y="383997"/>
                  </a:lnTo>
                  <a:lnTo>
                    <a:pt x="482" y="387832"/>
                  </a:lnTo>
                  <a:lnTo>
                    <a:pt x="482" y="391668"/>
                  </a:lnTo>
                  <a:lnTo>
                    <a:pt x="6567" y="412555"/>
                  </a:lnTo>
                  <a:lnTo>
                    <a:pt x="965" y="387832"/>
                  </a:lnTo>
                  <a:lnTo>
                    <a:pt x="482" y="383997"/>
                  </a:lnTo>
                  <a:lnTo>
                    <a:pt x="482" y="76796"/>
                  </a:lnTo>
                  <a:lnTo>
                    <a:pt x="5720" y="49703"/>
                  </a:lnTo>
                  <a:lnTo>
                    <a:pt x="19157" y="27012"/>
                  </a:lnTo>
                  <a:lnTo>
                    <a:pt x="39576" y="10256"/>
                  </a:lnTo>
                  <a:lnTo>
                    <a:pt x="65760" y="965"/>
                  </a:lnTo>
                  <a:lnTo>
                    <a:pt x="69595" y="482"/>
                  </a:lnTo>
                  <a:lnTo>
                    <a:pt x="784301" y="482"/>
                  </a:lnTo>
                  <a:lnTo>
                    <a:pt x="780453" y="0"/>
                  </a:lnTo>
                  <a:close/>
                </a:path>
                <a:path w="849629" h="461645">
                  <a:moveTo>
                    <a:pt x="848613" y="389993"/>
                  </a:moveTo>
                  <a:lnTo>
                    <a:pt x="847070" y="396905"/>
                  </a:lnTo>
                  <a:lnTo>
                    <a:pt x="848613" y="391668"/>
                  </a:lnTo>
                  <a:lnTo>
                    <a:pt x="848613" y="389993"/>
                  </a:lnTo>
                  <a:close/>
                </a:path>
                <a:path w="849629" h="461645">
                  <a:moveTo>
                    <a:pt x="848710" y="72281"/>
                  </a:moveTo>
                  <a:lnTo>
                    <a:pt x="849096" y="76796"/>
                  </a:lnTo>
                  <a:lnTo>
                    <a:pt x="849096" y="383997"/>
                  </a:lnTo>
                  <a:lnTo>
                    <a:pt x="848613" y="387832"/>
                  </a:lnTo>
                  <a:lnTo>
                    <a:pt x="848613" y="389993"/>
                  </a:lnTo>
                  <a:lnTo>
                    <a:pt x="849096" y="387832"/>
                  </a:lnTo>
                  <a:lnTo>
                    <a:pt x="849579" y="383997"/>
                  </a:lnTo>
                  <a:lnTo>
                    <a:pt x="849579" y="76796"/>
                  </a:lnTo>
                  <a:lnTo>
                    <a:pt x="848710" y="72281"/>
                  </a:lnTo>
                  <a:close/>
                </a:path>
                <a:path w="849629" h="461645">
                  <a:moveTo>
                    <a:pt x="845106" y="53559"/>
                  </a:moveTo>
                  <a:lnTo>
                    <a:pt x="848710" y="72281"/>
                  </a:lnTo>
                  <a:lnTo>
                    <a:pt x="848250" y="66990"/>
                  </a:lnTo>
                  <a:lnTo>
                    <a:pt x="846567" y="58069"/>
                  </a:lnTo>
                  <a:lnTo>
                    <a:pt x="845106" y="53559"/>
                  </a:lnTo>
                  <a:close/>
                </a:path>
                <a:path w="849629" h="461645">
                  <a:moveTo>
                    <a:pt x="841886" y="45401"/>
                  </a:moveTo>
                  <a:lnTo>
                    <a:pt x="843737" y="49330"/>
                  </a:lnTo>
                  <a:lnTo>
                    <a:pt x="845106" y="53559"/>
                  </a:lnTo>
                  <a:lnTo>
                    <a:pt x="844340" y="49579"/>
                  </a:lnTo>
                  <a:lnTo>
                    <a:pt x="841886" y="45401"/>
                  </a:lnTo>
                  <a:close/>
                </a:path>
                <a:path w="849629" h="461645">
                  <a:moveTo>
                    <a:pt x="833721" y="31497"/>
                  </a:moveTo>
                  <a:lnTo>
                    <a:pt x="841886" y="45401"/>
                  </a:lnTo>
                  <a:lnTo>
                    <a:pt x="839495" y="40322"/>
                  </a:lnTo>
                  <a:lnTo>
                    <a:pt x="835659" y="34086"/>
                  </a:lnTo>
                  <a:lnTo>
                    <a:pt x="833721" y="31497"/>
                  </a:lnTo>
                  <a:close/>
                </a:path>
                <a:path w="849629" h="461645">
                  <a:moveTo>
                    <a:pt x="826601" y="23202"/>
                  </a:moveTo>
                  <a:lnTo>
                    <a:pt x="831341" y="28321"/>
                  </a:lnTo>
                  <a:lnTo>
                    <a:pt x="833721" y="31497"/>
                  </a:lnTo>
                  <a:lnTo>
                    <a:pt x="830970" y="26814"/>
                  </a:lnTo>
                  <a:lnTo>
                    <a:pt x="826601" y="23202"/>
                  </a:lnTo>
                  <a:close/>
                </a:path>
                <a:path w="849629" h="461645">
                  <a:moveTo>
                    <a:pt x="814604" y="13284"/>
                  </a:moveTo>
                  <a:lnTo>
                    <a:pt x="826601" y="23202"/>
                  </a:lnTo>
                  <a:lnTo>
                    <a:pt x="822878" y="19182"/>
                  </a:lnTo>
                  <a:lnTo>
                    <a:pt x="814604" y="13284"/>
                  </a:lnTo>
                  <a:close/>
                </a:path>
                <a:path w="849629" h="461645">
                  <a:moveTo>
                    <a:pt x="804688" y="7835"/>
                  </a:moveTo>
                  <a:lnTo>
                    <a:pt x="811893" y="11352"/>
                  </a:lnTo>
                  <a:lnTo>
                    <a:pt x="814604" y="13284"/>
                  </a:lnTo>
                  <a:lnTo>
                    <a:pt x="810585" y="9961"/>
                  </a:lnTo>
                  <a:lnTo>
                    <a:pt x="804688" y="7835"/>
                  </a:lnTo>
                  <a:close/>
                </a:path>
                <a:path w="849629" h="461645">
                  <a:moveTo>
                    <a:pt x="790819" y="2833"/>
                  </a:moveTo>
                  <a:lnTo>
                    <a:pt x="804688" y="7835"/>
                  </a:lnTo>
                  <a:lnTo>
                    <a:pt x="799711" y="5405"/>
                  </a:lnTo>
                  <a:lnTo>
                    <a:pt x="790819" y="2833"/>
                  </a:lnTo>
                  <a:close/>
                </a:path>
                <a:path w="849629" h="461645">
                  <a:moveTo>
                    <a:pt x="784301" y="482"/>
                  </a:moveTo>
                  <a:lnTo>
                    <a:pt x="779983" y="482"/>
                  </a:lnTo>
                  <a:lnTo>
                    <a:pt x="783818" y="965"/>
                  </a:lnTo>
                  <a:lnTo>
                    <a:pt x="787653" y="1917"/>
                  </a:lnTo>
                  <a:lnTo>
                    <a:pt x="790819" y="2833"/>
                  </a:lnTo>
                  <a:lnTo>
                    <a:pt x="784301" y="4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79593" y="3755539"/>
            <a:ext cx="72580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5" dirty="0">
                <a:latin typeface="Arial"/>
                <a:cs typeface="Arial"/>
              </a:rPr>
              <a:t>Reducer(s)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9517" y="3175926"/>
            <a:ext cx="1271905" cy="1213485"/>
          </a:xfrm>
          <a:custGeom>
            <a:avLst/>
            <a:gdLst/>
            <a:ahLst/>
            <a:cxnLst/>
            <a:rect l="l" t="t" r="r" b="b"/>
            <a:pathLst>
              <a:path w="1271904" h="1213485">
                <a:moveTo>
                  <a:pt x="345592" y="406069"/>
                </a:moveTo>
                <a:lnTo>
                  <a:pt x="345363" y="405815"/>
                </a:lnTo>
                <a:lnTo>
                  <a:pt x="335508" y="351358"/>
                </a:lnTo>
                <a:lnTo>
                  <a:pt x="334556" y="351358"/>
                </a:lnTo>
                <a:lnTo>
                  <a:pt x="334556" y="351840"/>
                </a:lnTo>
                <a:lnTo>
                  <a:pt x="344246" y="404507"/>
                </a:lnTo>
                <a:lnTo>
                  <a:pt x="482" y="3365"/>
                </a:lnTo>
                <a:lnTo>
                  <a:pt x="0" y="4330"/>
                </a:lnTo>
                <a:lnTo>
                  <a:pt x="343827" y="405625"/>
                </a:lnTo>
                <a:lnTo>
                  <a:pt x="292798" y="387832"/>
                </a:lnTo>
                <a:lnTo>
                  <a:pt x="292798" y="387350"/>
                </a:lnTo>
                <a:lnTo>
                  <a:pt x="292315" y="387832"/>
                </a:lnTo>
                <a:lnTo>
                  <a:pt x="292315" y="388315"/>
                </a:lnTo>
                <a:lnTo>
                  <a:pt x="345592" y="407035"/>
                </a:lnTo>
                <a:lnTo>
                  <a:pt x="345503" y="406552"/>
                </a:lnTo>
                <a:lnTo>
                  <a:pt x="345427" y="406158"/>
                </a:lnTo>
                <a:lnTo>
                  <a:pt x="345592" y="406069"/>
                </a:lnTo>
                <a:close/>
              </a:path>
              <a:path w="1271904" h="1213485">
                <a:moveTo>
                  <a:pt x="625424" y="1164450"/>
                </a:moveTo>
                <a:lnTo>
                  <a:pt x="624941" y="1163967"/>
                </a:lnTo>
                <a:lnTo>
                  <a:pt x="624941" y="1164450"/>
                </a:lnTo>
                <a:lnTo>
                  <a:pt x="624471" y="1164450"/>
                </a:lnTo>
                <a:lnTo>
                  <a:pt x="597585" y="1210792"/>
                </a:lnTo>
                <a:lnTo>
                  <a:pt x="597585" y="1212443"/>
                </a:lnTo>
                <a:lnTo>
                  <a:pt x="597103" y="1211630"/>
                </a:lnTo>
                <a:lnTo>
                  <a:pt x="597585" y="1212443"/>
                </a:lnTo>
                <a:lnTo>
                  <a:pt x="597585" y="1210792"/>
                </a:lnTo>
                <a:lnTo>
                  <a:pt x="597585" y="983018"/>
                </a:lnTo>
                <a:lnTo>
                  <a:pt x="596633" y="983018"/>
                </a:lnTo>
                <a:lnTo>
                  <a:pt x="596633" y="1210830"/>
                </a:lnTo>
                <a:lnTo>
                  <a:pt x="596633" y="1212443"/>
                </a:lnTo>
                <a:lnTo>
                  <a:pt x="596607" y="1210792"/>
                </a:lnTo>
                <a:lnTo>
                  <a:pt x="569264" y="1164450"/>
                </a:lnTo>
                <a:lnTo>
                  <a:pt x="568794" y="1163967"/>
                </a:lnTo>
                <a:lnTo>
                  <a:pt x="568794" y="1164450"/>
                </a:lnTo>
                <a:lnTo>
                  <a:pt x="568312" y="1164932"/>
                </a:lnTo>
                <a:lnTo>
                  <a:pt x="568794" y="1164932"/>
                </a:lnTo>
                <a:lnTo>
                  <a:pt x="596544" y="1212456"/>
                </a:lnTo>
                <a:lnTo>
                  <a:pt x="597103" y="1213408"/>
                </a:lnTo>
                <a:lnTo>
                  <a:pt x="597649" y="1212456"/>
                </a:lnTo>
                <a:lnTo>
                  <a:pt x="625424" y="1164932"/>
                </a:lnTo>
                <a:lnTo>
                  <a:pt x="625424" y="1164450"/>
                </a:lnTo>
                <a:close/>
              </a:path>
              <a:path w="1271904" h="1213485">
                <a:moveTo>
                  <a:pt x="934859" y="409422"/>
                </a:moveTo>
                <a:lnTo>
                  <a:pt x="934529" y="409422"/>
                </a:lnTo>
                <a:lnTo>
                  <a:pt x="933653" y="409422"/>
                </a:lnTo>
                <a:lnTo>
                  <a:pt x="933577" y="409905"/>
                </a:lnTo>
                <a:lnTo>
                  <a:pt x="934859" y="409422"/>
                </a:lnTo>
                <a:close/>
              </a:path>
              <a:path w="1271904" h="1213485">
                <a:moveTo>
                  <a:pt x="1271485" y="482"/>
                </a:moveTo>
                <a:lnTo>
                  <a:pt x="1271003" y="0"/>
                </a:lnTo>
                <a:lnTo>
                  <a:pt x="934859" y="407403"/>
                </a:lnTo>
                <a:lnTo>
                  <a:pt x="943648" y="354228"/>
                </a:lnTo>
                <a:lnTo>
                  <a:pt x="943178" y="353745"/>
                </a:lnTo>
                <a:lnTo>
                  <a:pt x="942695" y="353745"/>
                </a:lnTo>
                <a:lnTo>
                  <a:pt x="942695" y="354228"/>
                </a:lnTo>
                <a:lnTo>
                  <a:pt x="933767" y="408724"/>
                </a:lnTo>
                <a:lnTo>
                  <a:pt x="933577" y="408952"/>
                </a:lnTo>
                <a:lnTo>
                  <a:pt x="933716" y="409028"/>
                </a:lnTo>
                <a:lnTo>
                  <a:pt x="934135" y="409028"/>
                </a:lnTo>
                <a:lnTo>
                  <a:pt x="934580" y="409028"/>
                </a:lnTo>
                <a:lnTo>
                  <a:pt x="934847" y="409028"/>
                </a:lnTo>
                <a:lnTo>
                  <a:pt x="935939" y="409028"/>
                </a:lnTo>
                <a:lnTo>
                  <a:pt x="986370" y="390232"/>
                </a:lnTo>
                <a:lnTo>
                  <a:pt x="986853" y="390232"/>
                </a:lnTo>
                <a:lnTo>
                  <a:pt x="986853" y="389750"/>
                </a:lnTo>
                <a:lnTo>
                  <a:pt x="986370" y="389267"/>
                </a:lnTo>
                <a:lnTo>
                  <a:pt x="985888" y="389750"/>
                </a:lnTo>
                <a:lnTo>
                  <a:pt x="935291" y="408508"/>
                </a:lnTo>
                <a:lnTo>
                  <a:pt x="1271485" y="48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49050" y="2177349"/>
            <a:ext cx="1635760" cy="13176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0795" algn="ctr">
              <a:lnSpc>
                <a:spcPts val="1300"/>
              </a:lnSpc>
              <a:spcBef>
                <a:spcPts val="130"/>
              </a:spcBef>
            </a:pPr>
            <a:r>
              <a:rPr sz="1100" b="1" spc="15" dirty="0">
                <a:latin typeface="Courier New"/>
                <a:cs typeface="Courier New"/>
              </a:rPr>
              <a:t>34,189</a:t>
            </a:r>
            <a:endParaRPr sz="1100">
              <a:latin typeface="Courier New"/>
              <a:cs typeface="Courier New"/>
            </a:endParaRPr>
          </a:p>
          <a:p>
            <a:pPr marR="10795" algn="ctr">
              <a:lnSpc>
                <a:spcPts val="1300"/>
              </a:lnSpc>
            </a:pPr>
            <a:r>
              <a:rPr sz="1100" b="1" spc="15" dirty="0">
                <a:latin typeface="Courier New"/>
                <a:cs typeface="Courier New"/>
              </a:rPr>
              <a:t>records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urier New"/>
              <a:cs typeface="Courier New"/>
            </a:endParaRPr>
          </a:p>
          <a:p>
            <a:pPr marR="5080" algn="ctr">
              <a:lnSpc>
                <a:spcPct val="100000"/>
              </a:lnSpc>
              <a:tabLst>
                <a:tab pos="997585" algn="l"/>
              </a:tabLst>
            </a:pPr>
            <a:r>
              <a:rPr sz="1100" spc="15" dirty="0">
                <a:latin typeface="Arial"/>
                <a:cs typeface="Arial"/>
              </a:rPr>
              <a:t>Combiner	Combiner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R="1270" algn="ctr">
              <a:lnSpc>
                <a:spcPts val="1300"/>
              </a:lnSpc>
            </a:pPr>
            <a:r>
              <a:rPr sz="1100" b="1" spc="15" dirty="0">
                <a:latin typeface="Courier New"/>
                <a:cs typeface="Courier New"/>
              </a:rPr>
              <a:t>69</a:t>
            </a:r>
            <a:endParaRPr sz="1100">
              <a:latin typeface="Courier New"/>
              <a:cs typeface="Courier New"/>
            </a:endParaRPr>
          </a:p>
          <a:p>
            <a:pPr marR="1270" algn="ctr">
              <a:lnSpc>
                <a:spcPts val="1300"/>
              </a:lnSpc>
            </a:pPr>
            <a:r>
              <a:rPr sz="1100" b="1" spc="15" dirty="0">
                <a:latin typeface="Courier New"/>
                <a:cs typeface="Courier New"/>
              </a:rPr>
              <a:t>records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5122" y="4380946"/>
            <a:ext cx="87693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Courier New"/>
                <a:cs typeface="Courier New"/>
              </a:rPr>
              <a:t>69</a:t>
            </a:r>
            <a:r>
              <a:rPr sz="1100" b="1" spc="-60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records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22" name="object 22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75825" y="6948674"/>
            <a:ext cx="3072765" cy="17595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15900" marR="16510" indent="-216535">
              <a:lnSpc>
                <a:spcPts val="1839"/>
              </a:lnSpc>
              <a:spcBef>
                <a:spcPts val="32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700" b="1" dirty="0">
                <a:latin typeface="Arial"/>
                <a:cs typeface="Arial"/>
              </a:rPr>
              <a:t>Output is written to the  configured output</a:t>
            </a:r>
            <a:r>
              <a:rPr sz="1700" b="1" spc="-10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directory</a:t>
            </a:r>
            <a:endParaRPr sz="1700">
              <a:latin typeface="Arial"/>
              <a:cs typeface="Arial"/>
            </a:endParaRPr>
          </a:p>
          <a:p>
            <a:pPr marL="467359" lvl="1" indent="-180340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450" spc="-5" dirty="0">
                <a:latin typeface="Times New Roman"/>
                <a:cs typeface="Times New Roman"/>
              </a:rPr>
              <a:t>/training/playArea/wordCount/</a:t>
            </a:r>
            <a:endParaRPr sz="1450">
              <a:latin typeface="Times New Roman"/>
              <a:cs typeface="Times New Roman"/>
            </a:endParaRPr>
          </a:p>
          <a:p>
            <a:pPr marL="215900" indent="-21653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700" b="1" spc="-5" dirty="0">
                <a:latin typeface="Arial"/>
                <a:cs typeface="Arial"/>
              </a:rPr>
              <a:t>One output file per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Reducer</a:t>
            </a:r>
            <a:endParaRPr sz="1700">
              <a:latin typeface="Arial"/>
              <a:cs typeface="Arial"/>
            </a:endParaRPr>
          </a:p>
          <a:p>
            <a:pPr marL="467359" lvl="1" indent="-180340">
              <a:lnSpc>
                <a:spcPct val="100000"/>
              </a:lnSpc>
              <a:spcBef>
                <a:spcPts val="80"/>
              </a:spcBef>
              <a:buClr>
                <a:srgbClr val="CC0000"/>
              </a:buClr>
              <a:buChar char="–"/>
              <a:tabLst>
                <a:tab pos="467995" algn="l"/>
              </a:tabLst>
            </a:pPr>
            <a:r>
              <a:rPr sz="1450" spc="-5" dirty="0">
                <a:latin typeface="Times New Roman"/>
                <a:cs typeface="Times New Roman"/>
              </a:rPr>
              <a:t>part-r-xxxxx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format</a:t>
            </a:r>
            <a:endParaRPr sz="1450">
              <a:latin typeface="Times New Roman"/>
              <a:cs typeface="Times New Roman"/>
            </a:endParaRPr>
          </a:p>
          <a:p>
            <a:pPr marL="215900" marR="364490" indent="-216535">
              <a:lnSpc>
                <a:spcPts val="1839"/>
              </a:lnSpc>
              <a:spcBef>
                <a:spcPts val="335"/>
              </a:spcBef>
              <a:buClr>
                <a:srgbClr val="CC0000"/>
              </a:buClr>
              <a:buFont typeface="Arial"/>
              <a:buChar char="•"/>
              <a:tabLst>
                <a:tab pos="215900" algn="l"/>
                <a:tab pos="216535" algn="l"/>
              </a:tabLst>
            </a:pPr>
            <a:r>
              <a:rPr sz="1700" b="1" dirty="0">
                <a:latin typeface="Arial"/>
                <a:cs typeface="Arial"/>
              </a:rPr>
              <a:t>Output is driven by  </a:t>
            </a:r>
            <a:r>
              <a:rPr sz="1700" b="1" spc="-5" dirty="0">
                <a:latin typeface="Arial"/>
                <a:cs typeface="Arial"/>
              </a:rPr>
              <a:t>TextOutputFormat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class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6911" y="5582641"/>
            <a:ext cx="5234305" cy="84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Output of Count</a:t>
            </a:r>
            <a:r>
              <a:rPr sz="265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sz="1050" b="1" spc="10" dirty="0">
                <a:latin typeface="Courier New"/>
                <a:cs typeface="Courier New"/>
              </a:rPr>
              <a:t>$ hdfs dfs -cat /training/playArea/wordCount/part-r-00000 |</a:t>
            </a:r>
            <a:r>
              <a:rPr sz="1050" b="1" spc="5" dirty="0">
                <a:latin typeface="Courier New"/>
                <a:cs typeface="Courier New"/>
              </a:rPr>
              <a:t> </a:t>
            </a:r>
            <a:r>
              <a:rPr sz="1050" b="1" spc="10" dirty="0">
                <a:latin typeface="Courier New"/>
                <a:cs typeface="Courier New"/>
              </a:rPr>
              <a:t>more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6911" y="6391419"/>
            <a:ext cx="8191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"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46911" y="6545498"/>
            <a:ext cx="81915" cy="342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#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&amp;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46911" y="6853654"/>
            <a:ext cx="81915" cy="650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'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(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*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-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2880" y="6391419"/>
            <a:ext cx="257810" cy="2962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8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185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86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16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4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29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7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12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722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35"/>
              </a:lnSpc>
            </a:pPr>
            <a:r>
              <a:rPr sz="1050" spc="10" dirty="0">
                <a:latin typeface="Courier New"/>
                <a:cs typeface="Courier New"/>
              </a:rPr>
              <a:t>325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46911" y="7469966"/>
            <a:ext cx="245110" cy="20377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ts val="1235"/>
              </a:lnSpc>
              <a:spcBef>
                <a:spcPts val="120"/>
              </a:spcBef>
            </a:pPr>
            <a:r>
              <a:rPr sz="1050" spc="10" dirty="0">
                <a:latin typeface="Courier New"/>
                <a:cs typeface="Courier New"/>
              </a:rPr>
              <a:t>.</a:t>
            </a:r>
            <a:endParaRPr sz="1050">
              <a:latin typeface="Courier New"/>
              <a:cs typeface="Courier New"/>
            </a:endParaRPr>
          </a:p>
          <a:p>
            <a:pPr marR="155575">
              <a:lnSpc>
                <a:spcPts val="1210"/>
              </a:lnSpc>
              <a:spcBef>
                <a:spcPts val="55"/>
              </a:spcBef>
            </a:pPr>
            <a:r>
              <a:rPr sz="1050" spc="10" dirty="0">
                <a:latin typeface="Courier New"/>
                <a:cs typeface="Courier New"/>
              </a:rPr>
              <a:t>/  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60"/>
              </a:lnSpc>
            </a:pPr>
            <a:r>
              <a:rPr sz="1050" spc="10" dirty="0"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3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4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6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9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15"/>
              </a:lnSpc>
            </a:pPr>
            <a:r>
              <a:rPr sz="1050" spc="10" dirty="0">
                <a:latin typeface="Courier New"/>
                <a:cs typeface="Courier New"/>
              </a:rPr>
              <a:t>&lt;</a:t>
            </a:r>
            <a:endParaRPr sz="1050">
              <a:latin typeface="Courier New"/>
              <a:cs typeface="Courier New"/>
            </a:endParaRPr>
          </a:p>
          <a:p>
            <a:pPr marR="155575" algn="just">
              <a:lnSpc>
                <a:spcPts val="1210"/>
              </a:lnSpc>
              <a:spcBef>
                <a:spcPts val="60"/>
              </a:spcBef>
            </a:pPr>
            <a:r>
              <a:rPr sz="1050" spc="10" dirty="0">
                <a:latin typeface="Courier New"/>
                <a:cs typeface="Courier New"/>
              </a:rPr>
              <a:t>?  A  B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0"/>
              </a:lnSpc>
            </a:pPr>
            <a:r>
              <a:rPr sz="1050" spc="10" dirty="0">
                <a:latin typeface="Courier New"/>
                <a:cs typeface="Courier New"/>
              </a:rPr>
              <a:t>...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33" name="object 33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Agenda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Introduce </a:t>
            </a:r>
            <a:r>
              <a:rPr sz="1850" b="1" spc="20" dirty="0">
                <a:latin typeface="Arial"/>
                <a:cs typeface="Arial"/>
              </a:rPr>
              <a:t>MapReduce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framework</a:t>
            </a:r>
            <a:endParaRPr sz="18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Implement </a:t>
            </a:r>
            <a:r>
              <a:rPr sz="1850" b="1" spc="10" dirty="0">
                <a:latin typeface="Arial"/>
                <a:cs typeface="Arial"/>
              </a:rPr>
              <a:t>first </a:t>
            </a:r>
            <a:r>
              <a:rPr sz="1850" b="1" spc="20" dirty="0">
                <a:latin typeface="Arial"/>
                <a:cs typeface="Arial"/>
              </a:rPr>
              <a:t>MapReduce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87182" y="5558639"/>
            <a:ext cx="5136515" cy="375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MapReduce</a:t>
            </a:r>
            <a:endParaRPr sz="26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Divided in two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phases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Times New Roman"/>
                <a:cs typeface="Times New Roman"/>
              </a:rPr>
              <a:t>Map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phase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Reduce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phase</a:t>
            </a:r>
            <a:endParaRPr sz="1600">
              <a:latin typeface="Times New Roman"/>
              <a:cs typeface="Times New Roman"/>
            </a:endParaRPr>
          </a:p>
          <a:p>
            <a:pPr marL="228600" marR="195580" indent="-216535">
              <a:lnSpc>
                <a:spcPts val="2039"/>
              </a:lnSpc>
              <a:spcBef>
                <a:spcPts val="384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Both phases use key-value </a:t>
            </a:r>
            <a:r>
              <a:rPr sz="1850" b="1" spc="10" dirty="0">
                <a:latin typeface="Arial"/>
                <a:cs typeface="Arial"/>
              </a:rPr>
              <a:t>pairs </a:t>
            </a:r>
            <a:r>
              <a:rPr sz="1850" b="1" spc="15" dirty="0">
                <a:latin typeface="Arial"/>
                <a:cs typeface="Arial"/>
              </a:rPr>
              <a:t>as </a:t>
            </a:r>
            <a:r>
              <a:rPr sz="1850" b="1" spc="10" dirty="0">
                <a:latin typeface="Arial"/>
                <a:cs typeface="Arial"/>
              </a:rPr>
              <a:t>input 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output</a:t>
            </a:r>
            <a:endParaRPr sz="1850">
              <a:latin typeface="Arial"/>
              <a:cs typeface="Arial"/>
            </a:endParaRPr>
          </a:p>
          <a:p>
            <a:pPr marL="228600" marR="5080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The </a:t>
            </a:r>
            <a:r>
              <a:rPr sz="1850" b="1" spc="15" dirty="0">
                <a:latin typeface="Arial"/>
                <a:cs typeface="Arial"/>
              </a:rPr>
              <a:t>implementer provides </a:t>
            </a:r>
            <a:r>
              <a:rPr sz="1850" b="1" spc="20" dirty="0">
                <a:latin typeface="Arial"/>
                <a:cs typeface="Arial"/>
              </a:rPr>
              <a:t>map and </a:t>
            </a:r>
            <a:r>
              <a:rPr sz="1850" b="1" spc="15" dirty="0">
                <a:latin typeface="Arial"/>
                <a:cs typeface="Arial"/>
              </a:rPr>
              <a:t>reduce  functions</a:t>
            </a:r>
            <a:endParaRPr sz="1850">
              <a:latin typeface="Arial"/>
              <a:cs typeface="Arial"/>
            </a:endParaRPr>
          </a:p>
          <a:p>
            <a:pPr marL="228600" marR="679450" indent="-216535">
              <a:lnSpc>
                <a:spcPts val="2039"/>
              </a:lnSpc>
              <a:spcBef>
                <a:spcPts val="3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MapReduce </a:t>
            </a:r>
            <a:r>
              <a:rPr sz="1850" b="1" spc="15" dirty="0">
                <a:latin typeface="Arial"/>
                <a:cs typeface="Arial"/>
              </a:rPr>
              <a:t>framework </a:t>
            </a:r>
            <a:r>
              <a:rPr sz="1850" b="1" spc="10" dirty="0">
                <a:latin typeface="Arial"/>
                <a:cs typeface="Arial"/>
              </a:rPr>
              <a:t>orchestrates  splitting,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0" dirty="0">
                <a:latin typeface="Arial"/>
                <a:cs typeface="Arial"/>
              </a:rPr>
              <a:t>distributing </a:t>
            </a:r>
            <a:r>
              <a:rPr sz="1850" b="1" spc="15" dirty="0">
                <a:latin typeface="Arial"/>
                <a:cs typeface="Arial"/>
              </a:rPr>
              <a:t>of </a:t>
            </a:r>
            <a:r>
              <a:rPr sz="1850" b="1" spc="20" dirty="0">
                <a:latin typeface="Arial"/>
                <a:cs typeface="Arial"/>
              </a:rPr>
              <a:t>Map </a:t>
            </a:r>
            <a:r>
              <a:rPr sz="1850" b="1" spc="15" dirty="0">
                <a:latin typeface="Arial"/>
                <a:cs typeface="Arial"/>
              </a:rPr>
              <a:t>and  Reduce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phases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Most of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pieces can be </a:t>
            </a:r>
            <a:r>
              <a:rPr sz="1600" spc="10" dirty="0">
                <a:latin typeface="Times New Roman"/>
                <a:cs typeface="Times New Roman"/>
              </a:rPr>
              <a:t>easily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overridden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8" name="object 8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1186" y="9577471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MapReduce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 marL="605155" marR="1122045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20" dirty="0">
                <a:latin typeface="Arial"/>
                <a:cs typeface="Arial"/>
              </a:rPr>
              <a:t>Job – </a:t>
            </a:r>
            <a:r>
              <a:rPr sz="1850" b="1" spc="15" dirty="0">
                <a:latin typeface="Arial"/>
                <a:cs typeface="Arial"/>
              </a:rPr>
              <a:t>execution of </a:t>
            </a:r>
            <a:r>
              <a:rPr sz="1850" b="1" spc="20" dirty="0">
                <a:latin typeface="Arial"/>
                <a:cs typeface="Arial"/>
              </a:rPr>
              <a:t>map and </a:t>
            </a:r>
            <a:r>
              <a:rPr sz="1850" b="1" spc="15" dirty="0">
                <a:latin typeface="Arial"/>
                <a:cs typeface="Arial"/>
              </a:rPr>
              <a:t>reduce  functions to accomplish </a:t>
            </a:r>
            <a:r>
              <a:rPr sz="1850" b="1" spc="20" dirty="0">
                <a:latin typeface="Arial"/>
                <a:cs typeface="Arial"/>
              </a:rPr>
              <a:t>a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task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Equal </a:t>
            </a:r>
            <a:r>
              <a:rPr sz="1600" spc="10" dirty="0">
                <a:latin typeface="Times New Roman"/>
                <a:cs typeface="Times New Roman"/>
              </a:rPr>
              <a:t>to Java’s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main</a:t>
            </a:r>
            <a:endParaRPr sz="1600">
              <a:latin typeface="Times New Roman"/>
              <a:cs typeface="Times New Roman"/>
            </a:endParaRPr>
          </a:p>
          <a:p>
            <a:pPr marL="605155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Task </a:t>
            </a:r>
            <a:r>
              <a:rPr sz="1850" b="1" spc="20" dirty="0">
                <a:latin typeface="Arial"/>
                <a:cs typeface="Arial"/>
              </a:rPr>
              <a:t>– </a:t>
            </a:r>
            <a:r>
              <a:rPr sz="1850" b="1" spc="15" dirty="0">
                <a:latin typeface="Arial"/>
                <a:cs typeface="Arial"/>
              </a:rPr>
              <a:t>single Mapper or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Reducer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Performs work on a fragment of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799" y="5968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95869" y="5559121"/>
            <a:ext cx="40792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Map Reduce Flow </a:t>
            </a:r>
            <a:r>
              <a:rPr sz="2650" b="1" spc="-5" dirty="0">
                <a:solidFill>
                  <a:srgbClr val="C90016"/>
                </a:solidFill>
                <a:latin typeface="Arial"/>
                <a:cs typeface="Arial"/>
              </a:rPr>
              <a:t>of</a:t>
            </a:r>
            <a:r>
              <a:rPr sz="2650" b="1" spc="-5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Data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7642" y="6321081"/>
            <a:ext cx="3095040" cy="1004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46593" y="6571408"/>
            <a:ext cx="32512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indent="-6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Data  </a:t>
            </a:r>
            <a:r>
              <a:rPr sz="1100" b="1" spc="5" dirty="0">
                <a:latin typeface="Arial"/>
                <a:cs typeface="Arial"/>
              </a:rPr>
              <a:t>Split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8963" y="6474675"/>
            <a:ext cx="871245" cy="581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05112" y="6566125"/>
            <a:ext cx="52514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 marR="5080" indent="-97790">
              <a:lnSpc>
                <a:spcPts val="1300"/>
              </a:lnSpc>
              <a:spcBef>
                <a:spcPts val="190"/>
              </a:spcBef>
            </a:pPr>
            <a:r>
              <a:rPr sz="1100" b="1" spc="10" dirty="0">
                <a:latin typeface="Arial"/>
                <a:cs typeface="Arial"/>
              </a:rPr>
              <a:t>Mapper  </a:t>
            </a:r>
            <a:r>
              <a:rPr sz="1100" b="1" spc="-5" dirty="0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65562" y="6503479"/>
            <a:ext cx="779856" cy="5452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8673" y="6571408"/>
            <a:ext cx="48450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indent="91440">
              <a:lnSpc>
                <a:spcPts val="1300"/>
              </a:lnSpc>
              <a:spcBef>
                <a:spcPts val="190"/>
              </a:spcBef>
            </a:pPr>
            <a:r>
              <a:rPr sz="1100" b="1" spc="20" dirty="0">
                <a:latin typeface="Arial"/>
                <a:cs typeface="Arial"/>
              </a:rPr>
              <a:t>Map  </a:t>
            </a:r>
            <a:r>
              <a:rPr sz="1100" b="1" spc="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05636" y="6643636"/>
            <a:ext cx="3095625" cy="3053080"/>
            <a:chOff x="1405636" y="6643636"/>
            <a:chExt cx="3095625" cy="3053080"/>
          </a:xfrm>
        </p:grpSpPr>
        <p:sp>
          <p:nvSpPr>
            <p:cNvPr id="13" name="object 13"/>
            <p:cNvSpPr/>
            <p:nvPr/>
          </p:nvSpPr>
          <p:spPr>
            <a:xfrm>
              <a:off x="2350249" y="7636230"/>
              <a:ext cx="115188" cy="1156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0249" y="7840230"/>
              <a:ext cx="115341" cy="1156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50249" y="8044217"/>
              <a:ext cx="115250" cy="1156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0249" y="8248217"/>
              <a:ext cx="115203" cy="1156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5611" y="6643636"/>
              <a:ext cx="322910" cy="2649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4141" y="6643636"/>
              <a:ext cx="322910" cy="26494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5636" y="8721000"/>
              <a:ext cx="3095040" cy="9753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13471" y="7049960"/>
            <a:ext cx="45720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Node</a:t>
            </a:r>
            <a:r>
              <a:rPr sz="1000" b="1" spc="-70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1000" b="1" dirty="0">
                <a:solidFill>
                  <a:srgbClr val="000080"/>
                </a:solidFill>
                <a:latin typeface="Carlito"/>
                <a:cs typeface="Carlito"/>
              </a:rPr>
              <a:t>#1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4586" y="8923339"/>
            <a:ext cx="32512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indent="-63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Data  </a:t>
            </a:r>
            <a:r>
              <a:rPr sz="1100" b="1" spc="5" dirty="0">
                <a:latin typeface="Arial"/>
                <a:cs typeface="Arial"/>
              </a:rPr>
              <a:t>Split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76957" y="8826601"/>
            <a:ext cx="871245" cy="5817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53118" y="8918059"/>
            <a:ext cx="52514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97155" marR="5080" indent="-97790">
              <a:lnSpc>
                <a:spcPts val="1300"/>
              </a:lnSpc>
              <a:spcBef>
                <a:spcPts val="190"/>
              </a:spcBef>
            </a:pPr>
            <a:r>
              <a:rPr sz="1100" b="1" spc="10" dirty="0">
                <a:latin typeface="Arial"/>
                <a:cs typeface="Arial"/>
              </a:rPr>
              <a:t>Mapper  </a:t>
            </a:r>
            <a:r>
              <a:rPr sz="1100" b="1" spc="-5" dirty="0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13568" y="8855405"/>
            <a:ext cx="779856" cy="5452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66679" y="8923339"/>
            <a:ext cx="484505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R="5080" indent="91440">
              <a:lnSpc>
                <a:spcPts val="1300"/>
              </a:lnSpc>
              <a:spcBef>
                <a:spcPts val="190"/>
              </a:spcBef>
            </a:pPr>
            <a:r>
              <a:rPr sz="1100" b="1" spc="20" dirty="0">
                <a:latin typeface="Arial"/>
                <a:cs typeface="Arial"/>
              </a:rPr>
              <a:t>Map  </a:t>
            </a:r>
            <a:r>
              <a:rPr sz="1100" b="1" spc="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1464" y="9421083"/>
            <a:ext cx="47688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Node</a:t>
            </a:r>
            <a:r>
              <a:rPr sz="1000" b="1" spc="-75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#N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73617" y="7521041"/>
            <a:ext cx="4587875" cy="1739900"/>
            <a:chOff x="2173617" y="7521041"/>
            <a:chExt cx="4587875" cy="1739900"/>
          </a:xfrm>
        </p:grpSpPr>
        <p:sp>
          <p:nvSpPr>
            <p:cNvPr id="28" name="object 28"/>
            <p:cNvSpPr/>
            <p:nvPr/>
          </p:nvSpPr>
          <p:spPr>
            <a:xfrm>
              <a:off x="2173617" y="8995562"/>
              <a:ext cx="322910" cy="2649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2134" y="8995562"/>
              <a:ext cx="322910" cy="26494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57561" y="7521041"/>
              <a:ext cx="3003651" cy="9503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05209" y="7739695"/>
            <a:ext cx="533400" cy="3638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00965" marR="5080" indent="-101600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Reduce  </a:t>
            </a:r>
            <a:r>
              <a:rPr sz="1100" b="1" spc="-5" dirty="0">
                <a:latin typeface="Arial"/>
                <a:cs typeface="Arial"/>
              </a:rPr>
              <a:t>Task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69495" y="7676553"/>
            <a:ext cx="779856" cy="54526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98133" y="7744978"/>
            <a:ext cx="568960" cy="6553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" marR="40640" indent="-24765">
              <a:lnSpc>
                <a:spcPts val="1300"/>
              </a:lnSpc>
              <a:spcBef>
                <a:spcPts val="190"/>
              </a:spcBef>
            </a:pPr>
            <a:r>
              <a:rPr sz="1100" b="1" spc="15" dirty="0">
                <a:latin typeface="Arial"/>
                <a:cs typeface="Arial"/>
              </a:rPr>
              <a:t>Reduce  </a:t>
            </a:r>
            <a:r>
              <a:rPr sz="1100" b="1" spc="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1065"/>
              </a:spcBef>
            </a:pPr>
            <a:r>
              <a:rPr sz="1000" b="1" spc="5" dirty="0">
                <a:solidFill>
                  <a:srgbClr val="000080"/>
                </a:solidFill>
                <a:latin typeface="Carlito"/>
                <a:cs typeface="Carlito"/>
              </a:rPr>
              <a:t>Node</a:t>
            </a:r>
            <a:r>
              <a:rPr sz="1000" b="1" spc="-70" dirty="0">
                <a:solidFill>
                  <a:srgbClr val="000080"/>
                </a:solidFill>
                <a:latin typeface="Carlito"/>
                <a:cs typeface="Carlito"/>
              </a:rPr>
              <a:t> </a:t>
            </a:r>
            <a:r>
              <a:rPr sz="1000" b="1" dirty="0">
                <a:solidFill>
                  <a:srgbClr val="000080"/>
                </a:solidFill>
                <a:latin typeface="Carlito"/>
                <a:cs typeface="Carlito"/>
              </a:rPr>
              <a:t>#X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35" name="object 35"/>
            <p:cNvSpPr/>
            <p:nvPr/>
          </p:nvSpPr>
          <p:spPr>
            <a:xfrm>
              <a:off x="4429544" y="7816710"/>
              <a:ext cx="322910" cy="26687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61244" y="7041057"/>
              <a:ext cx="548335" cy="119035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93718" y="8246783"/>
              <a:ext cx="292442" cy="63357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68061" y="7816710"/>
              <a:ext cx="322910" cy="26687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51186" y="9577952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First Map Reduce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StartsWithCount</a:t>
            </a:r>
            <a:r>
              <a:rPr sz="1850" b="1" spc="15" dirty="0">
                <a:latin typeface="Arial"/>
                <a:cs typeface="Arial"/>
              </a:rPr>
              <a:t> Job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Input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a body of </a:t>
            </a:r>
            <a:r>
              <a:rPr sz="1600" spc="10" dirty="0">
                <a:latin typeface="Times New Roman"/>
                <a:cs typeface="Times New Roman"/>
              </a:rPr>
              <a:t>text </a:t>
            </a:r>
            <a:r>
              <a:rPr sz="1600" spc="15" dirty="0">
                <a:latin typeface="Times New Roman"/>
                <a:cs typeface="Times New Roman"/>
              </a:rPr>
              <a:t>from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HDFS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In </a:t>
            </a:r>
            <a:r>
              <a:rPr sz="1350" spc="10" dirty="0">
                <a:latin typeface="Arial"/>
                <a:cs typeface="Arial"/>
              </a:rPr>
              <a:t>this </a:t>
            </a:r>
            <a:r>
              <a:rPr sz="1350" spc="15" dirty="0">
                <a:latin typeface="Arial"/>
                <a:cs typeface="Arial"/>
              </a:rPr>
              <a:t>case</a:t>
            </a:r>
            <a:r>
              <a:rPr sz="1350" spc="-1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hamlet.txt</a:t>
            </a:r>
            <a:endParaRPr sz="13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2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Split text into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tokens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each </a:t>
            </a:r>
            <a:r>
              <a:rPr sz="1600" spc="5" dirty="0">
                <a:latin typeface="Times New Roman"/>
                <a:cs typeface="Times New Roman"/>
              </a:rPr>
              <a:t>first </a:t>
            </a:r>
            <a:r>
              <a:rPr sz="1600" spc="10" dirty="0">
                <a:latin typeface="Times New Roman"/>
                <a:cs typeface="Times New Roman"/>
              </a:rPr>
              <a:t>letter </a:t>
            </a:r>
            <a:r>
              <a:rPr sz="1600" spc="15" dirty="0">
                <a:latin typeface="Times New Roman"/>
                <a:cs typeface="Times New Roman"/>
              </a:rPr>
              <a:t>sum up </a:t>
            </a:r>
            <a:r>
              <a:rPr sz="1600" spc="10" dirty="0">
                <a:latin typeface="Times New Roman"/>
                <a:cs typeface="Times New Roman"/>
              </a:rPr>
              <a:t>all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occurrences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Output </a:t>
            </a:r>
            <a:r>
              <a:rPr sz="1600" spc="10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HDFS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132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95869" y="5559121"/>
            <a:ext cx="262255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Word Count</a:t>
            </a:r>
            <a:r>
              <a:rPr sz="2650" b="1" spc="-75" dirty="0">
                <a:solidFill>
                  <a:srgbClr val="C9001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90016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1163" y="6339583"/>
            <a:ext cx="720090" cy="6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"/>
                <a:cs typeface="Arial"/>
              </a:rPr>
              <a:t>Mar. </a:t>
            </a:r>
            <a:r>
              <a:rPr sz="250" dirty="0">
                <a:latin typeface="Arial"/>
                <a:cs typeface="Arial"/>
              </a:rPr>
              <a:t>What, </a:t>
            </a:r>
            <a:r>
              <a:rPr sz="250" spc="-5" dirty="0">
                <a:latin typeface="Arial"/>
                <a:cs typeface="Arial"/>
              </a:rPr>
              <a:t>has </a:t>
            </a:r>
            <a:r>
              <a:rPr sz="250" dirty="0">
                <a:latin typeface="Arial"/>
                <a:cs typeface="Arial"/>
              </a:rPr>
              <a:t>this </a:t>
            </a:r>
            <a:r>
              <a:rPr sz="250" spc="-5" dirty="0">
                <a:latin typeface="Arial"/>
                <a:cs typeface="Arial"/>
              </a:rPr>
              <a:t>thing appear'd again</a:t>
            </a:r>
            <a:r>
              <a:rPr sz="250" spc="1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to-night?</a:t>
            </a:r>
            <a:endParaRPr sz="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9804" y="6376061"/>
            <a:ext cx="680085" cy="35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" spc="-5" dirty="0">
                <a:latin typeface="Arial"/>
                <a:cs typeface="Arial"/>
              </a:rPr>
              <a:t>Ber. </a:t>
            </a:r>
            <a:r>
              <a:rPr sz="250" dirty="0">
                <a:latin typeface="Arial"/>
                <a:cs typeface="Arial"/>
              </a:rPr>
              <a:t>I </a:t>
            </a:r>
            <a:r>
              <a:rPr sz="250" spc="-5" dirty="0">
                <a:latin typeface="Arial"/>
                <a:cs typeface="Arial"/>
              </a:rPr>
              <a:t>have seen</a:t>
            </a:r>
            <a:r>
              <a:rPr sz="25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nothing.</a:t>
            </a:r>
            <a:endParaRPr sz="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Arial"/>
              <a:cs typeface="Arial"/>
            </a:endParaRPr>
          </a:p>
          <a:p>
            <a:pPr marL="17145" marR="5080">
              <a:lnSpc>
                <a:spcPct val="96400"/>
              </a:lnSpc>
            </a:pPr>
            <a:r>
              <a:rPr sz="250" dirty="0">
                <a:latin typeface="Arial"/>
                <a:cs typeface="Arial"/>
              </a:rPr>
              <a:t>And </a:t>
            </a:r>
            <a:r>
              <a:rPr sz="250" spc="-5" dirty="0">
                <a:latin typeface="Arial"/>
                <a:cs typeface="Arial"/>
              </a:rPr>
              <a:t>will not let belief </a:t>
            </a:r>
            <a:r>
              <a:rPr sz="250" dirty="0">
                <a:latin typeface="Arial"/>
                <a:cs typeface="Arial"/>
              </a:rPr>
              <a:t>take </a:t>
            </a:r>
            <a:r>
              <a:rPr sz="250" spc="-5" dirty="0">
                <a:latin typeface="Arial"/>
                <a:cs typeface="Arial"/>
              </a:rPr>
              <a:t>hold of </a:t>
            </a:r>
            <a:r>
              <a:rPr sz="250" dirty="0">
                <a:latin typeface="Arial"/>
                <a:cs typeface="Arial"/>
              </a:rPr>
              <a:t>him  </a:t>
            </a:r>
            <a:r>
              <a:rPr sz="250" spc="-5" dirty="0">
                <a:latin typeface="Arial"/>
                <a:cs typeface="Arial"/>
              </a:rPr>
              <a:t>Touching </a:t>
            </a:r>
            <a:r>
              <a:rPr sz="250" dirty="0">
                <a:latin typeface="Arial"/>
                <a:cs typeface="Arial"/>
              </a:rPr>
              <a:t>this </a:t>
            </a:r>
            <a:r>
              <a:rPr sz="250" spc="-5" dirty="0">
                <a:latin typeface="Arial"/>
                <a:cs typeface="Arial"/>
              </a:rPr>
              <a:t>dreaded sight, twice seen of us.  Therefore </a:t>
            </a:r>
            <a:r>
              <a:rPr sz="250" dirty="0">
                <a:latin typeface="Arial"/>
                <a:cs typeface="Arial"/>
              </a:rPr>
              <a:t>I </a:t>
            </a:r>
            <a:r>
              <a:rPr sz="250" spc="-5" dirty="0">
                <a:latin typeface="Arial"/>
                <a:cs typeface="Arial"/>
              </a:rPr>
              <a:t>have entreated </a:t>
            </a:r>
            <a:r>
              <a:rPr sz="250" dirty="0">
                <a:latin typeface="Arial"/>
                <a:cs typeface="Arial"/>
              </a:rPr>
              <a:t>him</a:t>
            </a:r>
            <a:r>
              <a:rPr sz="250" spc="-5" dirty="0">
                <a:latin typeface="Arial"/>
                <a:cs typeface="Arial"/>
              </a:rPr>
              <a:t> along,</a:t>
            </a:r>
            <a:endParaRPr sz="250">
              <a:latin typeface="Arial"/>
              <a:cs typeface="Arial"/>
            </a:endParaRPr>
          </a:p>
          <a:p>
            <a:pPr marL="17145" marR="63500">
              <a:lnSpc>
                <a:spcPts val="290"/>
              </a:lnSpc>
              <a:spcBef>
                <a:spcPts val="10"/>
              </a:spcBef>
            </a:pPr>
            <a:r>
              <a:rPr sz="250" dirty="0">
                <a:latin typeface="Arial"/>
                <a:cs typeface="Arial"/>
              </a:rPr>
              <a:t>With </a:t>
            </a:r>
            <a:r>
              <a:rPr sz="250" spc="-5" dirty="0">
                <a:latin typeface="Arial"/>
                <a:cs typeface="Arial"/>
              </a:rPr>
              <a:t>us </a:t>
            </a:r>
            <a:r>
              <a:rPr sz="250" dirty="0">
                <a:latin typeface="Arial"/>
                <a:cs typeface="Arial"/>
              </a:rPr>
              <a:t>to </a:t>
            </a:r>
            <a:r>
              <a:rPr sz="250" spc="-5" dirty="0">
                <a:latin typeface="Arial"/>
                <a:cs typeface="Arial"/>
              </a:rPr>
              <a:t>watch the minutes of </a:t>
            </a:r>
            <a:r>
              <a:rPr sz="250" dirty="0">
                <a:latin typeface="Arial"/>
                <a:cs typeface="Arial"/>
              </a:rPr>
              <a:t>this </a:t>
            </a:r>
            <a:r>
              <a:rPr sz="250" spc="-5" dirty="0">
                <a:latin typeface="Arial"/>
                <a:cs typeface="Arial"/>
              </a:rPr>
              <a:t>night,  That, </a:t>
            </a:r>
            <a:r>
              <a:rPr sz="250" dirty="0">
                <a:latin typeface="Arial"/>
                <a:cs typeface="Arial"/>
              </a:rPr>
              <a:t>if </a:t>
            </a:r>
            <a:r>
              <a:rPr sz="250" spc="-5" dirty="0">
                <a:latin typeface="Arial"/>
                <a:cs typeface="Arial"/>
              </a:rPr>
              <a:t>again </a:t>
            </a:r>
            <a:r>
              <a:rPr sz="250" dirty="0">
                <a:latin typeface="Arial"/>
                <a:cs typeface="Arial"/>
              </a:rPr>
              <a:t>this </a:t>
            </a:r>
            <a:r>
              <a:rPr sz="250" spc="-5" dirty="0">
                <a:latin typeface="Arial"/>
                <a:cs typeface="Arial"/>
              </a:rPr>
              <a:t>apparition come,</a:t>
            </a:r>
            <a:endParaRPr sz="250">
              <a:latin typeface="Arial"/>
              <a:cs typeface="Arial"/>
            </a:endParaRPr>
          </a:p>
          <a:p>
            <a:pPr marL="17145">
              <a:lnSpc>
                <a:spcPts val="275"/>
              </a:lnSpc>
            </a:pPr>
            <a:r>
              <a:rPr sz="250" spc="-5" dirty="0">
                <a:latin typeface="Arial"/>
                <a:cs typeface="Arial"/>
              </a:rPr>
              <a:t>He </a:t>
            </a:r>
            <a:r>
              <a:rPr sz="250" dirty="0">
                <a:latin typeface="Arial"/>
                <a:cs typeface="Arial"/>
              </a:rPr>
              <a:t>may </a:t>
            </a:r>
            <a:r>
              <a:rPr sz="250" spc="-5" dirty="0">
                <a:latin typeface="Arial"/>
                <a:cs typeface="Arial"/>
              </a:rPr>
              <a:t>approve our eyes and speak </a:t>
            </a:r>
            <a:r>
              <a:rPr sz="250" dirty="0">
                <a:latin typeface="Arial"/>
                <a:cs typeface="Arial"/>
              </a:rPr>
              <a:t>to</a:t>
            </a:r>
            <a:r>
              <a:rPr sz="250" spc="-5" dirty="0">
                <a:latin typeface="Arial"/>
                <a:cs typeface="Arial"/>
              </a:rPr>
              <a:t> </a:t>
            </a:r>
            <a:r>
              <a:rPr sz="250" dirty="0">
                <a:latin typeface="Arial"/>
                <a:cs typeface="Arial"/>
              </a:rPr>
              <a:t>it.</a:t>
            </a:r>
            <a:endParaRPr sz="250">
              <a:latin typeface="Arial"/>
              <a:cs typeface="Arial"/>
            </a:endParaRPr>
          </a:p>
          <a:p>
            <a:pPr>
              <a:lnSpc>
                <a:spcPts val="295"/>
              </a:lnSpc>
            </a:pPr>
            <a:r>
              <a:rPr sz="250" spc="-5" dirty="0">
                <a:latin typeface="Arial"/>
                <a:cs typeface="Arial"/>
              </a:rPr>
              <a:t>Hor. Tush, tush, 'twill not</a:t>
            </a:r>
            <a:r>
              <a:rPr sz="250" spc="5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appear.</a:t>
            </a:r>
            <a:endParaRPr sz="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3767" y="6637654"/>
            <a:ext cx="446659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516505" algn="l"/>
              </a:tabLst>
            </a:pPr>
            <a:r>
              <a:rPr sz="850" dirty="0">
                <a:latin typeface="Arial"/>
                <a:cs typeface="Arial"/>
              </a:rPr>
              <a:t>Mar. </a:t>
            </a:r>
            <a:r>
              <a:rPr sz="850" spc="10" dirty="0">
                <a:latin typeface="Arial"/>
                <a:cs typeface="Arial"/>
              </a:rPr>
              <a:t>Horatio </a:t>
            </a:r>
            <a:r>
              <a:rPr sz="850" spc="15" dirty="0">
                <a:latin typeface="Arial"/>
                <a:cs typeface="Arial"/>
              </a:rPr>
              <a:t>says </a:t>
            </a:r>
            <a:r>
              <a:rPr sz="850" spc="5" dirty="0">
                <a:latin typeface="Arial"/>
                <a:cs typeface="Arial"/>
              </a:rPr>
              <a:t>'tis </a:t>
            </a:r>
            <a:r>
              <a:rPr sz="850" spc="10" dirty="0">
                <a:latin typeface="Arial"/>
                <a:cs typeface="Arial"/>
              </a:rPr>
              <a:t>but</a:t>
            </a:r>
            <a:r>
              <a:rPr sz="850" spc="4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our</a:t>
            </a:r>
            <a:r>
              <a:rPr sz="850" spc="20" dirty="0">
                <a:latin typeface="Arial"/>
                <a:cs typeface="Arial"/>
              </a:rPr>
              <a:t> </a:t>
            </a:r>
            <a:r>
              <a:rPr sz="850" spc="5" dirty="0">
                <a:latin typeface="Arial"/>
                <a:cs typeface="Arial"/>
              </a:rPr>
              <a:t>fantasy,	</a:t>
            </a:r>
            <a:r>
              <a:rPr sz="850" spc="15" dirty="0">
                <a:latin typeface="Arial"/>
                <a:cs typeface="Arial"/>
              </a:rPr>
              <a:t>And </a:t>
            </a:r>
            <a:r>
              <a:rPr sz="850" spc="10" dirty="0">
                <a:latin typeface="Arial"/>
                <a:cs typeface="Arial"/>
              </a:rPr>
              <a:t>will not let fantasy take hold of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him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37295" y="6918172"/>
            <a:ext cx="4685665" cy="1340485"/>
            <a:chOff x="2037295" y="6918172"/>
            <a:chExt cx="4685665" cy="1340485"/>
          </a:xfrm>
        </p:grpSpPr>
        <p:sp>
          <p:nvSpPr>
            <p:cNvPr id="11" name="object 11"/>
            <p:cNvSpPr/>
            <p:nvPr/>
          </p:nvSpPr>
          <p:spPr>
            <a:xfrm>
              <a:off x="2786075" y="6918172"/>
              <a:ext cx="560514" cy="387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7295" y="7905038"/>
              <a:ext cx="4685220" cy="3532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62872" y="7944164"/>
            <a:ext cx="304546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latin typeface="Caladea"/>
                <a:cs typeface="Caladea"/>
              </a:rPr>
              <a:t>MapReduce Shuffle and Sort: group </a:t>
            </a:r>
            <a:r>
              <a:rPr sz="1100" spc="5" dirty="0">
                <a:latin typeface="Caladea"/>
                <a:cs typeface="Caladea"/>
              </a:rPr>
              <a:t>by </a:t>
            </a:r>
            <a:r>
              <a:rPr sz="1100" spc="15" dirty="0">
                <a:latin typeface="Caladea"/>
                <a:cs typeface="Caladea"/>
              </a:rPr>
              <a:t>output </a:t>
            </a:r>
            <a:r>
              <a:rPr sz="1100" dirty="0">
                <a:latin typeface="Caladea"/>
                <a:cs typeface="Caladea"/>
              </a:rPr>
              <a:t>key</a:t>
            </a:r>
            <a:endParaRPr sz="1100">
              <a:latin typeface="Caladea"/>
              <a:cs typeface="Calad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4900" y="7462266"/>
            <a:ext cx="80391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Arial"/>
                <a:cs typeface="Arial"/>
              </a:rPr>
              <a:t>(Key=M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val=1)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2970" y="7462266"/>
            <a:ext cx="72263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(key=f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val=1)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64637" y="7308887"/>
            <a:ext cx="758190" cy="267970"/>
            <a:chOff x="2664637" y="7308887"/>
            <a:chExt cx="758190" cy="267970"/>
          </a:xfrm>
        </p:grpSpPr>
        <p:sp>
          <p:nvSpPr>
            <p:cNvPr id="17" name="object 17"/>
            <p:cNvSpPr/>
            <p:nvPr/>
          </p:nvSpPr>
          <p:spPr>
            <a:xfrm>
              <a:off x="2664637" y="7308887"/>
              <a:ext cx="240474" cy="15215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92614" y="7308887"/>
              <a:ext cx="229920" cy="1521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0301" y="7309370"/>
              <a:ext cx="57150" cy="267970"/>
            </a:xfrm>
            <a:custGeom>
              <a:avLst/>
              <a:gdLst/>
              <a:ahLst/>
              <a:cxnLst/>
              <a:rect l="l" t="t" r="r" b="b"/>
              <a:pathLst>
                <a:path w="57150" h="267970">
                  <a:moveTo>
                    <a:pt x="28881" y="266395"/>
                  </a:moveTo>
                  <a:lnTo>
                    <a:pt x="27770" y="266395"/>
                  </a:lnTo>
                  <a:lnTo>
                    <a:pt x="28321" y="267347"/>
                  </a:lnTo>
                  <a:lnTo>
                    <a:pt x="28881" y="266395"/>
                  </a:lnTo>
                  <a:close/>
                </a:path>
                <a:path w="57150" h="267970">
                  <a:moveTo>
                    <a:pt x="482" y="217436"/>
                  </a:moveTo>
                  <a:lnTo>
                    <a:pt x="0" y="217906"/>
                  </a:lnTo>
                  <a:lnTo>
                    <a:pt x="0" y="218389"/>
                  </a:lnTo>
                  <a:lnTo>
                    <a:pt x="27770" y="266395"/>
                  </a:lnTo>
                  <a:lnTo>
                    <a:pt x="27838" y="264248"/>
                  </a:lnTo>
                  <a:lnTo>
                    <a:pt x="965" y="217906"/>
                  </a:lnTo>
                  <a:lnTo>
                    <a:pt x="482" y="217436"/>
                  </a:lnTo>
                  <a:close/>
                </a:path>
                <a:path w="57150" h="267970">
                  <a:moveTo>
                    <a:pt x="28325" y="265087"/>
                  </a:moveTo>
                  <a:lnTo>
                    <a:pt x="27843" y="265903"/>
                  </a:lnTo>
                  <a:lnTo>
                    <a:pt x="27838" y="266395"/>
                  </a:lnTo>
                  <a:lnTo>
                    <a:pt x="28798" y="266395"/>
                  </a:lnTo>
                  <a:lnTo>
                    <a:pt x="28798" y="265903"/>
                  </a:lnTo>
                  <a:lnTo>
                    <a:pt x="28325" y="265087"/>
                  </a:lnTo>
                  <a:close/>
                </a:path>
                <a:path w="57150" h="267970">
                  <a:moveTo>
                    <a:pt x="56642" y="217436"/>
                  </a:moveTo>
                  <a:lnTo>
                    <a:pt x="56159" y="217906"/>
                  </a:lnTo>
                  <a:lnTo>
                    <a:pt x="28820" y="264248"/>
                  </a:lnTo>
                  <a:lnTo>
                    <a:pt x="28798" y="266395"/>
                  </a:lnTo>
                  <a:lnTo>
                    <a:pt x="57124" y="218389"/>
                  </a:lnTo>
                  <a:lnTo>
                    <a:pt x="57124" y="217906"/>
                  </a:lnTo>
                  <a:lnTo>
                    <a:pt x="56642" y="217906"/>
                  </a:lnTo>
                  <a:lnTo>
                    <a:pt x="56642" y="217436"/>
                  </a:lnTo>
                  <a:close/>
                </a:path>
                <a:path w="57150" h="267970">
                  <a:moveTo>
                    <a:pt x="27838" y="264248"/>
                  </a:moveTo>
                  <a:lnTo>
                    <a:pt x="27838" y="265912"/>
                  </a:lnTo>
                  <a:lnTo>
                    <a:pt x="28325" y="265087"/>
                  </a:lnTo>
                  <a:lnTo>
                    <a:pt x="27838" y="264248"/>
                  </a:lnTo>
                  <a:close/>
                </a:path>
                <a:path w="57150" h="267970">
                  <a:moveTo>
                    <a:pt x="28798" y="264285"/>
                  </a:moveTo>
                  <a:lnTo>
                    <a:pt x="28325" y="265087"/>
                  </a:lnTo>
                  <a:lnTo>
                    <a:pt x="28798" y="265903"/>
                  </a:lnTo>
                  <a:lnTo>
                    <a:pt x="28798" y="264285"/>
                  </a:lnTo>
                  <a:close/>
                </a:path>
                <a:path w="57150" h="267970">
                  <a:moveTo>
                    <a:pt x="28798" y="0"/>
                  </a:moveTo>
                  <a:lnTo>
                    <a:pt x="27838" y="0"/>
                  </a:lnTo>
                  <a:lnTo>
                    <a:pt x="27860" y="264285"/>
                  </a:lnTo>
                  <a:lnTo>
                    <a:pt x="28325" y="265087"/>
                  </a:lnTo>
                  <a:lnTo>
                    <a:pt x="28798" y="264285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17266" y="7584661"/>
            <a:ext cx="44386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(Key=s </a:t>
            </a:r>
            <a:r>
              <a:rPr sz="500" dirty="0">
                <a:latin typeface="Arial"/>
                <a:cs typeface="Arial"/>
              </a:rPr>
              <a:t>:</a:t>
            </a:r>
            <a:r>
              <a:rPr sz="500" spc="-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val=1)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78253" y="6496278"/>
            <a:ext cx="3873500" cy="1821180"/>
          </a:xfrm>
          <a:custGeom>
            <a:avLst/>
            <a:gdLst/>
            <a:ahLst/>
            <a:cxnLst/>
            <a:rect l="l" t="t" r="r" b="b"/>
            <a:pathLst>
              <a:path w="3873500" h="1821179">
                <a:moveTo>
                  <a:pt x="57111" y="1387627"/>
                </a:moveTo>
                <a:lnTo>
                  <a:pt x="56159" y="1387627"/>
                </a:lnTo>
                <a:lnTo>
                  <a:pt x="56159" y="1388110"/>
                </a:lnTo>
                <a:lnTo>
                  <a:pt x="28790" y="1435303"/>
                </a:lnTo>
                <a:lnTo>
                  <a:pt x="28790" y="1149083"/>
                </a:lnTo>
                <a:lnTo>
                  <a:pt x="27838" y="1149083"/>
                </a:lnTo>
                <a:lnTo>
                  <a:pt x="27838" y="1434477"/>
                </a:lnTo>
                <a:lnTo>
                  <a:pt x="952" y="1388110"/>
                </a:lnTo>
                <a:lnTo>
                  <a:pt x="952" y="1387627"/>
                </a:lnTo>
                <a:lnTo>
                  <a:pt x="0" y="1387627"/>
                </a:lnTo>
                <a:lnTo>
                  <a:pt x="0" y="1388592"/>
                </a:lnTo>
                <a:lnTo>
                  <a:pt x="27762" y="1436116"/>
                </a:lnTo>
                <a:lnTo>
                  <a:pt x="28321" y="1437068"/>
                </a:lnTo>
                <a:lnTo>
                  <a:pt x="28879" y="1436116"/>
                </a:lnTo>
                <a:lnTo>
                  <a:pt x="57111" y="1388592"/>
                </a:lnTo>
                <a:lnTo>
                  <a:pt x="57111" y="1387627"/>
                </a:lnTo>
                <a:close/>
              </a:path>
              <a:path w="3873500" h="1821179">
                <a:moveTo>
                  <a:pt x="744448" y="1771624"/>
                </a:moveTo>
                <a:lnTo>
                  <a:pt x="743496" y="1771624"/>
                </a:lnTo>
                <a:lnTo>
                  <a:pt x="743496" y="1772107"/>
                </a:lnTo>
                <a:lnTo>
                  <a:pt x="716127" y="1819287"/>
                </a:lnTo>
                <a:lnTo>
                  <a:pt x="716127" y="1698663"/>
                </a:lnTo>
                <a:lnTo>
                  <a:pt x="715175" y="1698663"/>
                </a:lnTo>
                <a:lnTo>
                  <a:pt x="715175" y="1818449"/>
                </a:lnTo>
                <a:lnTo>
                  <a:pt x="688289" y="1772107"/>
                </a:lnTo>
                <a:lnTo>
                  <a:pt x="688289" y="1771624"/>
                </a:lnTo>
                <a:lnTo>
                  <a:pt x="687336" y="1771624"/>
                </a:lnTo>
                <a:lnTo>
                  <a:pt x="687336" y="1772577"/>
                </a:lnTo>
                <a:lnTo>
                  <a:pt x="715086" y="1820100"/>
                </a:lnTo>
                <a:lnTo>
                  <a:pt x="715657" y="1821065"/>
                </a:lnTo>
                <a:lnTo>
                  <a:pt x="716229" y="1820100"/>
                </a:lnTo>
                <a:lnTo>
                  <a:pt x="744448" y="1772577"/>
                </a:lnTo>
                <a:lnTo>
                  <a:pt x="744448" y="1771624"/>
                </a:lnTo>
                <a:close/>
              </a:path>
              <a:path w="3873500" h="1821179">
                <a:moveTo>
                  <a:pt x="744448" y="1387627"/>
                </a:moveTo>
                <a:lnTo>
                  <a:pt x="743496" y="1387627"/>
                </a:lnTo>
                <a:lnTo>
                  <a:pt x="743496" y="1388110"/>
                </a:lnTo>
                <a:lnTo>
                  <a:pt x="716127" y="1435303"/>
                </a:lnTo>
                <a:lnTo>
                  <a:pt x="716127" y="1197076"/>
                </a:lnTo>
                <a:lnTo>
                  <a:pt x="715175" y="1197076"/>
                </a:lnTo>
                <a:lnTo>
                  <a:pt x="715175" y="1434465"/>
                </a:lnTo>
                <a:lnTo>
                  <a:pt x="688289" y="1388110"/>
                </a:lnTo>
                <a:lnTo>
                  <a:pt x="688289" y="1387627"/>
                </a:lnTo>
                <a:lnTo>
                  <a:pt x="687336" y="1387627"/>
                </a:lnTo>
                <a:lnTo>
                  <a:pt x="687336" y="1388592"/>
                </a:lnTo>
                <a:lnTo>
                  <a:pt x="715086" y="1436103"/>
                </a:lnTo>
                <a:lnTo>
                  <a:pt x="715657" y="1437068"/>
                </a:lnTo>
                <a:lnTo>
                  <a:pt x="716216" y="1436116"/>
                </a:lnTo>
                <a:lnTo>
                  <a:pt x="744448" y="1388592"/>
                </a:lnTo>
                <a:lnTo>
                  <a:pt x="744448" y="1387627"/>
                </a:lnTo>
                <a:close/>
              </a:path>
              <a:path w="3873500" h="1821179">
                <a:moveTo>
                  <a:pt x="792048" y="131038"/>
                </a:moveTo>
                <a:lnTo>
                  <a:pt x="791489" y="130213"/>
                </a:lnTo>
                <a:lnTo>
                  <a:pt x="791959" y="131025"/>
                </a:lnTo>
                <a:lnTo>
                  <a:pt x="791959" y="129400"/>
                </a:lnTo>
                <a:lnTo>
                  <a:pt x="791959" y="7670"/>
                </a:lnTo>
                <a:lnTo>
                  <a:pt x="791006" y="7670"/>
                </a:lnTo>
                <a:lnTo>
                  <a:pt x="791006" y="129362"/>
                </a:lnTo>
                <a:lnTo>
                  <a:pt x="764133" y="83032"/>
                </a:lnTo>
                <a:lnTo>
                  <a:pt x="763651" y="83032"/>
                </a:lnTo>
                <a:lnTo>
                  <a:pt x="763651" y="82550"/>
                </a:lnTo>
                <a:lnTo>
                  <a:pt x="763168" y="83032"/>
                </a:lnTo>
                <a:lnTo>
                  <a:pt x="763168" y="83515"/>
                </a:lnTo>
                <a:lnTo>
                  <a:pt x="790917" y="131038"/>
                </a:lnTo>
                <a:lnTo>
                  <a:pt x="791489" y="131991"/>
                </a:lnTo>
                <a:lnTo>
                  <a:pt x="792048" y="131038"/>
                </a:lnTo>
                <a:close/>
              </a:path>
              <a:path w="3873500" h="1821179">
                <a:moveTo>
                  <a:pt x="820293" y="83032"/>
                </a:moveTo>
                <a:lnTo>
                  <a:pt x="819810" y="83032"/>
                </a:lnTo>
                <a:lnTo>
                  <a:pt x="819810" y="82550"/>
                </a:lnTo>
                <a:lnTo>
                  <a:pt x="819327" y="83032"/>
                </a:lnTo>
                <a:lnTo>
                  <a:pt x="791984" y="129362"/>
                </a:lnTo>
                <a:lnTo>
                  <a:pt x="791972" y="131025"/>
                </a:lnTo>
                <a:lnTo>
                  <a:pt x="819810" y="83515"/>
                </a:lnTo>
                <a:lnTo>
                  <a:pt x="820293" y="83515"/>
                </a:lnTo>
                <a:lnTo>
                  <a:pt x="820293" y="83032"/>
                </a:lnTo>
                <a:close/>
              </a:path>
              <a:path w="3873500" h="1821179">
                <a:moveTo>
                  <a:pt x="1554670" y="1387627"/>
                </a:moveTo>
                <a:lnTo>
                  <a:pt x="1553705" y="1387627"/>
                </a:lnTo>
                <a:lnTo>
                  <a:pt x="1553705" y="1388110"/>
                </a:lnTo>
                <a:lnTo>
                  <a:pt x="1526336" y="1435303"/>
                </a:lnTo>
                <a:lnTo>
                  <a:pt x="1526336" y="1172121"/>
                </a:lnTo>
                <a:lnTo>
                  <a:pt x="1525384" y="1172121"/>
                </a:lnTo>
                <a:lnTo>
                  <a:pt x="1525384" y="1434452"/>
                </a:lnTo>
                <a:lnTo>
                  <a:pt x="1498511" y="1388110"/>
                </a:lnTo>
                <a:lnTo>
                  <a:pt x="1498511" y="1387627"/>
                </a:lnTo>
                <a:lnTo>
                  <a:pt x="1497545" y="1387627"/>
                </a:lnTo>
                <a:lnTo>
                  <a:pt x="1497545" y="1388592"/>
                </a:lnTo>
                <a:lnTo>
                  <a:pt x="1525308" y="1436116"/>
                </a:lnTo>
                <a:lnTo>
                  <a:pt x="1525866" y="1437068"/>
                </a:lnTo>
                <a:lnTo>
                  <a:pt x="1526425" y="1436116"/>
                </a:lnTo>
                <a:lnTo>
                  <a:pt x="1554670" y="1388592"/>
                </a:lnTo>
                <a:lnTo>
                  <a:pt x="1554670" y="1387627"/>
                </a:lnTo>
                <a:close/>
              </a:path>
              <a:path w="3873500" h="1821179">
                <a:moveTo>
                  <a:pt x="3873474" y="74879"/>
                </a:moveTo>
                <a:lnTo>
                  <a:pt x="3872992" y="74879"/>
                </a:lnTo>
                <a:lnTo>
                  <a:pt x="3872522" y="75349"/>
                </a:lnTo>
                <a:lnTo>
                  <a:pt x="3845636" y="121704"/>
                </a:lnTo>
                <a:lnTo>
                  <a:pt x="3845636" y="123355"/>
                </a:lnTo>
                <a:lnTo>
                  <a:pt x="3845141" y="122542"/>
                </a:lnTo>
                <a:lnTo>
                  <a:pt x="3845636" y="123355"/>
                </a:lnTo>
                <a:lnTo>
                  <a:pt x="3845636" y="121704"/>
                </a:lnTo>
                <a:lnTo>
                  <a:pt x="3845636" y="0"/>
                </a:lnTo>
                <a:lnTo>
                  <a:pt x="3844671" y="0"/>
                </a:lnTo>
                <a:lnTo>
                  <a:pt x="3844671" y="121729"/>
                </a:lnTo>
                <a:lnTo>
                  <a:pt x="3844671" y="123355"/>
                </a:lnTo>
                <a:lnTo>
                  <a:pt x="3844645" y="121704"/>
                </a:lnTo>
                <a:lnTo>
                  <a:pt x="3817315" y="75349"/>
                </a:lnTo>
                <a:lnTo>
                  <a:pt x="3817315" y="74879"/>
                </a:lnTo>
                <a:lnTo>
                  <a:pt x="3816362" y="74879"/>
                </a:lnTo>
                <a:lnTo>
                  <a:pt x="3816362" y="75349"/>
                </a:lnTo>
                <a:lnTo>
                  <a:pt x="3816832" y="75831"/>
                </a:lnTo>
                <a:lnTo>
                  <a:pt x="3844594" y="123355"/>
                </a:lnTo>
                <a:lnTo>
                  <a:pt x="3845153" y="124307"/>
                </a:lnTo>
                <a:lnTo>
                  <a:pt x="3845699" y="123367"/>
                </a:lnTo>
                <a:lnTo>
                  <a:pt x="3873474" y="75831"/>
                </a:lnTo>
                <a:lnTo>
                  <a:pt x="3873474" y="748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89804" y="6301185"/>
            <a:ext cx="52527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78815" algn="l"/>
                <a:tab pos="965835" algn="l"/>
              </a:tabLst>
            </a:pPr>
            <a:r>
              <a:rPr sz="250" spc="-5" dirty="0">
                <a:latin typeface="Arial"/>
                <a:cs typeface="Arial"/>
              </a:rPr>
              <a:t>Mar. Horatio says </a:t>
            </a:r>
            <a:r>
              <a:rPr sz="250" dirty="0">
                <a:latin typeface="Arial"/>
                <a:cs typeface="Arial"/>
              </a:rPr>
              <a:t>'tis </a:t>
            </a:r>
            <a:r>
              <a:rPr sz="250" spc="-5" dirty="0">
                <a:latin typeface="Arial"/>
                <a:cs typeface="Arial"/>
              </a:rPr>
              <a:t>but</a:t>
            </a:r>
            <a:r>
              <a:rPr sz="250" spc="35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our</a:t>
            </a:r>
            <a:r>
              <a:rPr sz="250" spc="10" dirty="0">
                <a:latin typeface="Arial"/>
                <a:cs typeface="Arial"/>
              </a:rPr>
              <a:t> </a:t>
            </a:r>
            <a:r>
              <a:rPr sz="250" spc="-5" dirty="0">
                <a:latin typeface="Arial"/>
                <a:cs typeface="Arial"/>
              </a:rPr>
              <a:t>fantasy,	</a:t>
            </a:r>
            <a:r>
              <a:rPr sz="250" u="sng" spc="-5" dirty="0">
                <a:uFill>
                  <a:solidFill>
                    <a:srgbClr val="000080"/>
                  </a:solidFill>
                </a:uFill>
                <a:latin typeface="Arial"/>
                <a:cs typeface="Arial"/>
              </a:rPr>
              <a:t> 	</a:t>
            </a:r>
            <a:r>
              <a:rPr sz="1100" u="sng" spc="10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MapReduce breaks </a:t>
            </a:r>
            <a:r>
              <a:rPr sz="1100" u="sng" spc="5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text </a:t>
            </a:r>
            <a:r>
              <a:rPr sz="1100" u="sng" spc="10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into </a:t>
            </a:r>
            <a:r>
              <a:rPr sz="1100" u="sng" spc="5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lines </a:t>
            </a:r>
            <a:r>
              <a:rPr sz="1100" u="sng" spc="10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feeding </a:t>
            </a:r>
            <a:r>
              <a:rPr sz="1100" u="sng" spc="15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each </a:t>
            </a:r>
            <a:r>
              <a:rPr sz="1100" u="sng" spc="5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line </a:t>
            </a:r>
            <a:r>
              <a:rPr sz="1100" u="sng" spc="10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into </a:t>
            </a:r>
            <a:r>
              <a:rPr sz="1100" u="sng" spc="15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map</a:t>
            </a:r>
            <a:r>
              <a:rPr sz="1100" u="sng" spc="25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 </a:t>
            </a:r>
            <a:r>
              <a:rPr sz="1100" u="sng" spc="10" dirty="0">
                <a:uFill>
                  <a:solidFill>
                    <a:srgbClr val="000080"/>
                  </a:solidFill>
                </a:uFill>
                <a:latin typeface="Caladea"/>
                <a:cs typeface="Caladea"/>
              </a:rPr>
              <a:t>f</a:t>
            </a:r>
            <a:r>
              <a:rPr sz="1100" spc="10" dirty="0">
                <a:latin typeface="Caladea"/>
                <a:cs typeface="Caladea"/>
              </a:rPr>
              <a:t>unctions</a:t>
            </a:r>
            <a:endParaRPr sz="1100">
              <a:latin typeface="Caladea"/>
              <a:cs typeface="Calade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41215" y="7462266"/>
            <a:ext cx="77279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Arial"/>
                <a:cs typeface="Arial"/>
              </a:rPr>
              <a:t>(Key=a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6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val=1)</a:t>
            </a:r>
            <a:endParaRPr sz="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23085" y="7482430"/>
            <a:ext cx="72263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spc="10" dirty="0">
                <a:latin typeface="Arial"/>
                <a:cs typeface="Arial"/>
              </a:rPr>
              <a:t>(key=f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val=1)</a:t>
            </a:r>
            <a:endParaRPr sz="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18632" y="7578894"/>
            <a:ext cx="457834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500" spc="-5" dirty="0">
                <a:latin typeface="Arial"/>
                <a:cs typeface="Arial"/>
              </a:rPr>
              <a:t>(Key=w </a:t>
            </a:r>
            <a:r>
              <a:rPr sz="500" dirty="0">
                <a:latin typeface="Arial"/>
                <a:cs typeface="Arial"/>
              </a:rPr>
              <a:t>:</a:t>
            </a:r>
            <a:r>
              <a:rPr sz="500" spc="-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val=1)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49753" y="8853475"/>
            <a:ext cx="785952" cy="420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04795" y="8946857"/>
            <a:ext cx="48514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81287" y="8258568"/>
            <a:ext cx="1053465" cy="451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85"/>
              </a:spcBef>
            </a:pPr>
            <a:r>
              <a:rPr sz="850" spc="10" dirty="0">
                <a:latin typeface="Arial"/>
                <a:cs typeface="Arial"/>
              </a:rPr>
              <a:t>(Key=f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val=1,1,1,1,)</a:t>
            </a:r>
            <a:endParaRPr sz="850">
              <a:latin typeface="Arial"/>
              <a:cs typeface="Arial"/>
            </a:endParaRPr>
          </a:p>
          <a:p>
            <a:pPr marL="325120" marR="267970" algn="ctr">
              <a:lnSpc>
                <a:spcPts val="530"/>
              </a:lnSpc>
              <a:spcBef>
                <a:spcPts val="170"/>
              </a:spcBef>
            </a:pPr>
            <a:r>
              <a:rPr sz="500" spc="-5" dirty="0">
                <a:latin typeface="Arial"/>
                <a:cs typeface="Arial"/>
              </a:rPr>
              <a:t>(Key=M </a:t>
            </a:r>
            <a:r>
              <a:rPr sz="500" dirty="0">
                <a:latin typeface="Arial"/>
                <a:cs typeface="Arial"/>
              </a:rPr>
              <a:t>: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val=1)  </a:t>
            </a:r>
            <a:r>
              <a:rPr sz="500" spc="-5" dirty="0">
                <a:latin typeface="Arial"/>
                <a:cs typeface="Arial"/>
              </a:rPr>
              <a:t>(Key=M </a:t>
            </a:r>
            <a:r>
              <a:rPr sz="500" dirty="0">
                <a:latin typeface="Arial"/>
                <a:cs typeface="Arial"/>
              </a:rPr>
              <a:t>: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val=1)</a:t>
            </a:r>
            <a:endParaRPr sz="500">
              <a:latin typeface="Arial"/>
              <a:cs typeface="Arial"/>
            </a:endParaRPr>
          </a:p>
          <a:p>
            <a:pPr marL="29845" algn="ctr">
              <a:lnSpc>
                <a:spcPts val="910"/>
              </a:lnSpc>
            </a:pPr>
            <a:r>
              <a:rPr sz="850" spc="15" dirty="0">
                <a:latin typeface="Arial"/>
                <a:cs typeface="Arial"/>
              </a:rPr>
              <a:t>(Key=g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val=1,1,1)</a:t>
            </a:r>
            <a:endParaRPr sz="8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64459" y="9228835"/>
            <a:ext cx="163677" cy="1223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07594" y="8258560"/>
            <a:ext cx="1116330" cy="4514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285"/>
              </a:spcBef>
            </a:pPr>
            <a:r>
              <a:rPr sz="850" spc="15" dirty="0">
                <a:latin typeface="Arial"/>
                <a:cs typeface="Arial"/>
              </a:rPr>
              <a:t>(Key=M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3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val=1,1,1,1,)</a:t>
            </a:r>
            <a:endParaRPr sz="850">
              <a:latin typeface="Arial"/>
              <a:cs typeface="Arial"/>
            </a:endParaRPr>
          </a:p>
          <a:p>
            <a:pPr marL="325120" marR="330835" indent="-10795" algn="ctr">
              <a:lnSpc>
                <a:spcPts val="530"/>
              </a:lnSpc>
              <a:spcBef>
                <a:spcPts val="170"/>
              </a:spcBef>
            </a:pPr>
            <a:r>
              <a:rPr sz="500" spc="-5" dirty="0">
                <a:latin typeface="Arial"/>
                <a:cs typeface="Arial"/>
              </a:rPr>
              <a:t>(Key=K </a:t>
            </a:r>
            <a:r>
              <a:rPr sz="500" dirty="0">
                <a:latin typeface="Arial"/>
                <a:cs typeface="Arial"/>
              </a:rPr>
              <a:t>: val=1)  </a:t>
            </a:r>
            <a:r>
              <a:rPr sz="500" spc="-5" dirty="0">
                <a:latin typeface="Arial"/>
                <a:cs typeface="Arial"/>
              </a:rPr>
              <a:t>(Key=M </a:t>
            </a:r>
            <a:r>
              <a:rPr sz="500" dirty="0">
                <a:latin typeface="Arial"/>
                <a:cs typeface="Arial"/>
              </a:rPr>
              <a:t>:</a:t>
            </a:r>
            <a:r>
              <a:rPr sz="500" spc="-5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val=1)</a:t>
            </a:r>
            <a:endParaRPr sz="500">
              <a:latin typeface="Arial"/>
              <a:cs typeface="Arial"/>
            </a:endParaRPr>
          </a:p>
          <a:p>
            <a:pPr marR="55880" algn="ctr">
              <a:lnSpc>
                <a:spcPts val="910"/>
              </a:lnSpc>
            </a:pPr>
            <a:r>
              <a:rPr sz="850" spc="15" dirty="0">
                <a:latin typeface="Arial"/>
                <a:cs typeface="Arial"/>
              </a:rPr>
              <a:t>(Key=o:</a:t>
            </a:r>
            <a:r>
              <a:rPr sz="850" spc="-1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val=1,1,1)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76446" y="7059294"/>
            <a:ext cx="284480" cy="59055"/>
          </a:xfrm>
          <a:custGeom>
            <a:avLst/>
            <a:gdLst/>
            <a:ahLst/>
            <a:cxnLst/>
            <a:rect l="l" t="t" r="r" b="b"/>
            <a:pathLst>
              <a:path w="284479" h="59054">
                <a:moveTo>
                  <a:pt x="31686" y="58077"/>
                </a:moveTo>
                <a:lnTo>
                  <a:pt x="28803" y="58077"/>
                </a:lnTo>
                <a:lnTo>
                  <a:pt x="25920" y="58077"/>
                </a:lnTo>
                <a:lnTo>
                  <a:pt x="28803" y="58559"/>
                </a:lnTo>
                <a:lnTo>
                  <a:pt x="31686" y="58077"/>
                </a:lnTo>
                <a:close/>
              </a:path>
              <a:path w="284479" h="59054">
                <a:moveTo>
                  <a:pt x="57886" y="32245"/>
                </a:moveTo>
                <a:lnTo>
                  <a:pt x="57416" y="30187"/>
                </a:lnTo>
                <a:lnTo>
                  <a:pt x="57607" y="29286"/>
                </a:lnTo>
                <a:lnTo>
                  <a:pt x="57226" y="27432"/>
                </a:lnTo>
                <a:lnTo>
                  <a:pt x="57226" y="33642"/>
                </a:lnTo>
                <a:lnTo>
                  <a:pt x="56388" y="35204"/>
                </a:lnTo>
                <a:lnTo>
                  <a:pt x="56984" y="32321"/>
                </a:lnTo>
                <a:lnTo>
                  <a:pt x="57226" y="33642"/>
                </a:lnTo>
                <a:lnTo>
                  <a:pt x="57226" y="27432"/>
                </a:lnTo>
                <a:lnTo>
                  <a:pt x="55321" y="18110"/>
                </a:lnTo>
                <a:lnTo>
                  <a:pt x="54419" y="16789"/>
                </a:lnTo>
                <a:lnTo>
                  <a:pt x="54114" y="15417"/>
                </a:lnTo>
                <a:lnTo>
                  <a:pt x="54114" y="16332"/>
                </a:lnTo>
                <a:lnTo>
                  <a:pt x="52806" y="14401"/>
                </a:lnTo>
                <a:lnTo>
                  <a:pt x="53936" y="15303"/>
                </a:lnTo>
                <a:lnTo>
                  <a:pt x="54114" y="16332"/>
                </a:lnTo>
                <a:lnTo>
                  <a:pt x="54114" y="15417"/>
                </a:lnTo>
                <a:lnTo>
                  <a:pt x="53822" y="14084"/>
                </a:lnTo>
                <a:lnTo>
                  <a:pt x="51282" y="12128"/>
                </a:lnTo>
                <a:lnTo>
                  <a:pt x="49136" y="8940"/>
                </a:lnTo>
                <a:lnTo>
                  <a:pt x="39979" y="2755"/>
                </a:lnTo>
                <a:lnTo>
                  <a:pt x="38823" y="2527"/>
                </a:lnTo>
                <a:lnTo>
                  <a:pt x="37947" y="1854"/>
                </a:lnTo>
                <a:lnTo>
                  <a:pt x="37947" y="2349"/>
                </a:lnTo>
                <a:lnTo>
                  <a:pt x="31165" y="965"/>
                </a:lnTo>
                <a:lnTo>
                  <a:pt x="31686" y="965"/>
                </a:lnTo>
                <a:lnTo>
                  <a:pt x="37439" y="1930"/>
                </a:lnTo>
                <a:lnTo>
                  <a:pt x="37947" y="2349"/>
                </a:lnTo>
                <a:lnTo>
                  <a:pt x="37947" y="1854"/>
                </a:lnTo>
                <a:lnTo>
                  <a:pt x="37439" y="1447"/>
                </a:lnTo>
                <a:lnTo>
                  <a:pt x="35039" y="965"/>
                </a:lnTo>
                <a:lnTo>
                  <a:pt x="32169" y="482"/>
                </a:lnTo>
                <a:lnTo>
                  <a:pt x="28803" y="482"/>
                </a:lnTo>
                <a:lnTo>
                  <a:pt x="26416" y="482"/>
                </a:lnTo>
                <a:lnTo>
                  <a:pt x="26416" y="965"/>
                </a:lnTo>
                <a:lnTo>
                  <a:pt x="22542" y="1765"/>
                </a:lnTo>
                <a:lnTo>
                  <a:pt x="23037" y="1447"/>
                </a:lnTo>
                <a:lnTo>
                  <a:pt x="25920" y="965"/>
                </a:lnTo>
                <a:lnTo>
                  <a:pt x="26416" y="965"/>
                </a:lnTo>
                <a:lnTo>
                  <a:pt x="26416" y="482"/>
                </a:lnTo>
                <a:lnTo>
                  <a:pt x="25920" y="482"/>
                </a:lnTo>
                <a:lnTo>
                  <a:pt x="23037" y="965"/>
                </a:lnTo>
                <a:lnTo>
                  <a:pt x="21475" y="1981"/>
                </a:lnTo>
                <a:lnTo>
                  <a:pt x="17614" y="2755"/>
                </a:lnTo>
                <a:lnTo>
                  <a:pt x="8458" y="8940"/>
                </a:lnTo>
                <a:lnTo>
                  <a:pt x="6731" y="11493"/>
                </a:lnTo>
                <a:lnTo>
                  <a:pt x="6553" y="11620"/>
                </a:lnTo>
                <a:lnTo>
                  <a:pt x="6553" y="11772"/>
                </a:lnTo>
                <a:lnTo>
                  <a:pt x="5651" y="13093"/>
                </a:lnTo>
                <a:lnTo>
                  <a:pt x="5969" y="12128"/>
                </a:lnTo>
                <a:lnTo>
                  <a:pt x="6553" y="11772"/>
                </a:lnTo>
                <a:lnTo>
                  <a:pt x="6553" y="11620"/>
                </a:lnTo>
                <a:lnTo>
                  <a:pt x="5257" y="12446"/>
                </a:lnTo>
                <a:lnTo>
                  <a:pt x="4648" y="14592"/>
                </a:lnTo>
                <a:lnTo>
                  <a:pt x="2273" y="18110"/>
                </a:lnTo>
                <a:lnTo>
                  <a:pt x="0" y="29286"/>
                </a:lnTo>
                <a:lnTo>
                  <a:pt x="190" y="30276"/>
                </a:lnTo>
                <a:lnTo>
                  <a:pt x="50" y="30797"/>
                </a:lnTo>
                <a:lnTo>
                  <a:pt x="571" y="32131"/>
                </a:lnTo>
                <a:lnTo>
                  <a:pt x="2273" y="40474"/>
                </a:lnTo>
                <a:lnTo>
                  <a:pt x="5880" y="45834"/>
                </a:lnTo>
                <a:lnTo>
                  <a:pt x="6146" y="46609"/>
                </a:lnTo>
                <a:lnTo>
                  <a:pt x="6350" y="46736"/>
                </a:lnTo>
                <a:lnTo>
                  <a:pt x="6134" y="46202"/>
                </a:lnTo>
                <a:lnTo>
                  <a:pt x="6604" y="46901"/>
                </a:lnTo>
                <a:lnTo>
                  <a:pt x="6350" y="46736"/>
                </a:lnTo>
                <a:lnTo>
                  <a:pt x="7061" y="48514"/>
                </a:lnTo>
                <a:lnTo>
                  <a:pt x="8026" y="49022"/>
                </a:lnTo>
                <a:lnTo>
                  <a:pt x="8458" y="49631"/>
                </a:lnTo>
                <a:lnTo>
                  <a:pt x="17614" y="55816"/>
                </a:lnTo>
                <a:lnTo>
                  <a:pt x="22517" y="56819"/>
                </a:lnTo>
                <a:lnTo>
                  <a:pt x="23037" y="57124"/>
                </a:lnTo>
                <a:lnTo>
                  <a:pt x="24523" y="57378"/>
                </a:lnTo>
                <a:lnTo>
                  <a:pt x="23977" y="57111"/>
                </a:lnTo>
                <a:lnTo>
                  <a:pt x="25336" y="57378"/>
                </a:lnTo>
                <a:lnTo>
                  <a:pt x="28803" y="58077"/>
                </a:lnTo>
                <a:lnTo>
                  <a:pt x="32245" y="57378"/>
                </a:lnTo>
                <a:lnTo>
                  <a:pt x="33159" y="57378"/>
                </a:lnTo>
                <a:lnTo>
                  <a:pt x="33807" y="57073"/>
                </a:lnTo>
                <a:lnTo>
                  <a:pt x="39979" y="55816"/>
                </a:lnTo>
                <a:lnTo>
                  <a:pt x="48183" y="50279"/>
                </a:lnTo>
                <a:lnTo>
                  <a:pt x="48450" y="50165"/>
                </a:lnTo>
                <a:lnTo>
                  <a:pt x="48653" y="49961"/>
                </a:lnTo>
                <a:lnTo>
                  <a:pt x="50279" y="49174"/>
                </a:lnTo>
                <a:lnTo>
                  <a:pt x="51930" y="45491"/>
                </a:lnTo>
                <a:lnTo>
                  <a:pt x="55321" y="40474"/>
                </a:lnTo>
                <a:lnTo>
                  <a:pt x="56261" y="35864"/>
                </a:lnTo>
                <a:lnTo>
                  <a:pt x="57886" y="32245"/>
                </a:lnTo>
                <a:close/>
              </a:path>
              <a:path w="284479" h="59054">
                <a:moveTo>
                  <a:pt x="170243" y="33388"/>
                </a:moveTo>
                <a:lnTo>
                  <a:pt x="170103" y="33693"/>
                </a:lnTo>
                <a:lnTo>
                  <a:pt x="170243" y="33426"/>
                </a:lnTo>
                <a:close/>
              </a:path>
              <a:path w="284479" h="59054">
                <a:moveTo>
                  <a:pt x="170916" y="31864"/>
                </a:moveTo>
                <a:lnTo>
                  <a:pt x="170611" y="30543"/>
                </a:lnTo>
                <a:lnTo>
                  <a:pt x="170878" y="29286"/>
                </a:lnTo>
                <a:lnTo>
                  <a:pt x="168592" y="17907"/>
                </a:lnTo>
                <a:lnTo>
                  <a:pt x="167411" y="16179"/>
                </a:lnTo>
                <a:lnTo>
                  <a:pt x="167119" y="14859"/>
                </a:lnTo>
                <a:lnTo>
                  <a:pt x="167119" y="15735"/>
                </a:lnTo>
                <a:lnTo>
                  <a:pt x="166192" y="14376"/>
                </a:lnTo>
                <a:lnTo>
                  <a:pt x="166992" y="15011"/>
                </a:lnTo>
                <a:lnTo>
                  <a:pt x="167119" y="15735"/>
                </a:lnTo>
                <a:lnTo>
                  <a:pt x="167119" y="14859"/>
                </a:lnTo>
                <a:lnTo>
                  <a:pt x="166890" y="13817"/>
                </a:lnTo>
                <a:lnTo>
                  <a:pt x="164668" y="12128"/>
                </a:lnTo>
                <a:lnTo>
                  <a:pt x="162407" y="8775"/>
                </a:lnTo>
                <a:lnTo>
                  <a:pt x="153250" y="2692"/>
                </a:lnTo>
                <a:lnTo>
                  <a:pt x="152019" y="2451"/>
                </a:lnTo>
                <a:lnTo>
                  <a:pt x="151155" y="1790"/>
                </a:lnTo>
                <a:lnTo>
                  <a:pt x="151155" y="2286"/>
                </a:lnTo>
                <a:lnTo>
                  <a:pt x="142074" y="482"/>
                </a:lnTo>
                <a:lnTo>
                  <a:pt x="134848" y="1917"/>
                </a:lnTo>
                <a:lnTo>
                  <a:pt x="136321" y="965"/>
                </a:lnTo>
                <a:lnTo>
                  <a:pt x="139192" y="482"/>
                </a:lnTo>
                <a:lnTo>
                  <a:pt x="142074" y="482"/>
                </a:lnTo>
                <a:lnTo>
                  <a:pt x="144957" y="482"/>
                </a:lnTo>
                <a:lnTo>
                  <a:pt x="147840" y="965"/>
                </a:lnTo>
                <a:lnTo>
                  <a:pt x="150710" y="1917"/>
                </a:lnTo>
                <a:lnTo>
                  <a:pt x="151155" y="2286"/>
                </a:lnTo>
                <a:lnTo>
                  <a:pt x="151155" y="1790"/>
                </a:lnTo>
                <a:lnTo>
                  <a:pt x="150710" y="1447"/>
                </a:lnTo>
                <a:lnTo>
                  <a:pt x="147840" y="482"/>
                </a:lnTo>
                <a:lnTo>
                  <a:pt x="144957" y="0"/>
                </a:lnTo>
                <a:lnTo>
                  <a:pt x="139192" y="0"/>
                </a:lnTo>
                <a:lnTo>
                  <a:pt x="136321" y="482"/>
                </a:lnTo>
                <a:lnTo>
                  <a:pt x="133832" y="2120"/>
                </a:lnTo>
                <a:lnTo>
                  <a:pt x="130886" y="2692"/>
                </a:lnTo>
                <a:lnTo>
                  <a:pt x="121729" y="8775"/>
                </a:lnTo>
                <a:lnTo>
                  <a:pt x="120192" y="11036"/>
                </a:lnTo>
                <a:lnTo>
                  <a:pt x="119849" y="11264"/>
                </a:lnTo>
                <a:lnTo>
                  <a:pt x="119849" y="11557"/>
                </a:lnTo>
                <a:lnTo>
                  <a:pt x="118999" y="12801"/>
                </a:lnTo>
                <a:lnTo>
                  <a:pt x="119303" y="11899"/>
                </a:lnTo>
                <a:lnTo>
                  <a:pt x="119849" y="11557"/>
                </a:lnTo>
                <a:lnTo>
                  <a:pt x="119849" y="11264"/>
                </a:lnTo>
                <a:lnTo>
                  <a:pt x="118427" y="12192"/>
                </a:lnTo>
                <a:lnTo>
                  <a:pt x="117690" y="14732"/>
                </a:lnTo>
                <a:lnTo>
                  <a:pt x="115544" y="17907"/>
                </a:lnTo>
                <a:lnTo>
                  <a:pt x="113271" y="29286"/>
                </a:lnTo>
                <a:lnTo>
                  <a:pt x="113360" y="29768"/>
                </a:lnTo>
                <a:lnTo>
                  <a:pt x="113157" y="30492"/>
                </a:lnTo>
                <a:lnTo>
                  <a:pt x="113880" y="32346"/>
                </a:lnTo>
                <a:lnTo>
                  <a:pt x="115544" y="40474"/>
                </a:lnTo>
                <a:lnTo>
                  <a:pt x="119049" y="45681"/>
                </a:lnTo>
                <a:lnTo>
                  <a:pt x="119265" y="46304"/>
                </a:lnTo>
                <a:lnTo>
                  <a:pt x="119494" y="46456"/>
                </a:lnTo>
                <a:lnTo>
                  <a:pt x="119354" y="46139"/>
                </a:lnTo>
                <a:lnTo>
                  <a:pt x="119646" y="46558"/>
                </a:lnTo>
                <a:lnTo>
                  <a:pt x="119494" y="46456"/>
                </a:lnTo>
                <a:lnTo>
                  <a:pt x="120192" y="48183"/>
                </a:lnTo>
                <a:lnTo>
                  <a:pt x="121043" y="48641"/>
                </a:lnTo>
                <a:lnTo>
                  <a:pt x="121729" y="49631"/>
                </a:lnTo>
                <a:lnTo>
                  <a:pt x="130886" y="55816"/>
                </a:lnTo>
                <a:lnTo>
                  <a:pt x="135826" y="56819"/>
                </a:lnTo>
                <a:lnTo>
                  <a:pt x="136321" y="57124"/>
                </a:lnTo>
                <a:lnTo>
                  <a:pt x="137833" y="57378"/>
                </a:lnTo>
                <a:lnTo>
                  <a:pt x="137325" y="57124"/>
                </a:lnTo>
                <a:lnTo>
                  <a:pt x="139674" y="57594"/>
                </a:lnTo>
                <a:lnTo>
                  <a:pt x="139192" y="57594"/>
                </a:lnTo>
                <a:lnTo>
                  <a:pt x="137833" y="57378"/>
                </a:lnTo>
                <a:lnTo>
                  <a:pt x="139192" y="58077"/>
                </a:lnTo>
                <a:lnTo>
                  <a:pt x="142074" y="58077"/>
                </a:lnTo>
                <a:lnTo>
                  <a:pt x="144957" y="58077"/>
                </a:lnTo>
                <a:lnTo>
                  <a:pt x="145923" y="57594"/>
                </a:lnTo>
                <a:lnTo>
                  <a:pt x="146913" y="57099"/>
                </a:lnTo>
                <a:lnTo>
                  <a:pt x="153250" y="55816"/>
                </a:lnTo>
                <a:lnTo>
                  <a:pt x="162407" y="49631"/>
                </a:lnTo>
                <a:lnTo>
                  <a:pt x="162674" y="49225"/>
                </a:lnTo>
                <a:lnTo>
                  <a:pt x="163398" y="48869"/>
                </a:lnTo>
                <a:lnTo>
                  <a:pt x="164287" y="46837"/>
                </a:lnTo>
                <a:lnTo>
                  <a:pt x="168592" y="40474"/>
                </a:lnTo>
                <a:lnTo>
                  <a:pt x="169862" y="34226"/>
                </a:lnTo>
                <a:lnTo>
                  <a:pt x="170103" y="33693"/>
                </a:lnTo>
                <a:lnTo>
                  <a:pt x="169887" y="34099"/>
                </a:lnTo>
                <a:lnTo>
                  <a:pt x="170141" y="32867"/>
                </a:lnTo>
                <a:lnTo>
                  <a:pt x="170243" y="33388"/>
                </a:lnTo>
                <a:lnTo>
                  <a:pt x="170916" y="31864"/>
                </a:lnTo>
                <a:close/>
              </a:path>
              <a:path w="284479" h="59054">
                <a:moveTo>
                  <a:pt x="283756" y="33413"/>
                </a:moveTo>
                <a:lnTo>
                  <a:pt x="283464" y="33972"/>
                </a:lnTo>
                <a:lnTo>
                  <a:pt x="283756" y="33413"/>
                </a:lnTo>
                <a:close/>
              </a:path>
              <a:path w="284479" h="59054">
                <a:moveTo>
                  <a:pt x="284378" y="31927"/>
                </a:moveTo>
                <a:lnTo>
                  <a:pt x="283972" y="30124"/>
                </a:lnTo>
                <a:lnTo>
                  <a:pt x="284149" y="29286"/>
                </a:lnTo>
                <a:lnTo>
                  <a:pt x="281863" y="17907"/>
                </a:lnTo>
                <a:lnTo>
                  <a:pt x="281038" y="16700"/>
                </a:lnTo>
                <a:lnTo>
                  <a:pt x="280682" y="15074"/>
                </a:lnTo>
                <a:lnTo>
                  <a:pt x="280682" y="16179"/>
                </a:lnTo>
                <a:lnTo>
                  <a:pt x="279107" y="13843"/>
                </a:lnTo>
                <a:lnTo>
                  <a:pt x="280466" y="14909"/>
                </a:lnTo>
                <a:lnTo>
                  <a:pt x="280682" y="16179"/>
                </a:lnTo>
                <a:lnTo>
                  <a:pt x="280682" y="15074"/>
                </a:lnTo>
                <a:lnTo>
                  <a:pt x="280416" y="13843"/>
                </a:lnTo>
                <a:lnTo>
                  <a:pt x="277736" y="11836"/>
                </a:lnTo>
                <a:lnTo>
                  <a:pt x="275678" y="8775"/>
                </a:lnTo>
                <a:lnTo>
                  <a:pt x="266522" y="2692"/>
                </a:lnTo>
                <a:lnTo>
                  <a:pt x="265315" y="2463"/>
                </a:lnTo>
                <a:lnTo>
                  <a:pt x="264439" y="1803"/>
                </a:lnTo>
                <a:lnTo>
                  <a:pt x="264439" y="2286"/>
                </a:lnTo>
                <a:lnTo>
                  <a:pt x="255346" y="482"/>
                </a:lnTo>
                <a:lnTo>
                  <a:pt x="248094" y="1917"/>
                </a:lnTo>
                <a:lnTo>
                  <a:pt x="249580" y="965"/>
                </a:lnTo>
                <a:lnTo>
                  <a:pt x="252463" y="482"/>
                </a:lnTo>
                <a:lnTo>
                  <a:pt x="255346" y="482"/>
                </a:lnTo>
                <a:lnTo>
                  <a:pt x="258229" y="482"/>
                </a:lnTo>
                <a:lnTo>
                  <a:pt x="261112" y="965"/>
                </a:lnTo>
                <a:lnTo>
                  <a:pt x="263982" y="1917"/>
                </a:lnTo>
                <a:lnTo>
                  <a:pt x="264439" y="2286"/>
                </a:lnTo>
                <a:lnTo>
                  <a:pt x="264439" y="1803"/>
                </a:lnTo>
                <a:lnTo>
                  <a:pt x="263982" y="1447"/>
                </a:lnTo>
                <a:lnTo>
                  <a:pt x="261581" y="482"/>
                </a:lnTo>
                <a:lnTo>
                  <a:pt x="258711" y="0"/>
                </a:lnTo>
                <a:lnTo>
                  <a:pt x="252463" y="0"/>
                </a:lnTo>
                <a:lnTo>
                  <a:pt x="249580" y="482"/>
                </a:lnTo>
                <a:lnTo>
                  <a:pt x="247142" y="2108"/>
                </a:lnTo>
                <a:lnTo>
                  <a:pt x="244157" y="2692"/>
                </a:lnTo>
                <a:lnTo>
                  <a:pt x="235000" y="8775"/>
                </a:lnTo>
                <a:lnTo>
                  <a:pt x="233273" y="11315"/>
                </a:lnTo>
                <a:lnTo>
                  <a:pt x="233159" y="11493"/>
                </a:lnTo>
                <a:lnTo>
                  <a:pt x="232295" y="12763"/>
                </a:lnTo>
                <a:lnTo>
                  <a:pt x="232600" y="11849"/>
                </a:lnTo>
                <a:lnTo>
                  <a:pt x="233159" y="11493"/>
                </a:lnTo>
                <a:lnTo>
                  <a:pt x="231825" y="12280"/>
                </a:lnTo>
                <a:lnTo>
                  <a:pt x="231241" y="14325"/>
                </a:lnTo>
                <a:lnTo>
                  <a:pt x="228815" y="17907"/>
                </a:lnTo>
                <a:lnTo>
                  <a:pt x="226542" y="29286"/>
                </a:lnTo>
                <a:lnTo>
                  <a:pt x="226720" y="30200"/>
                </a:lnTo>
                <a:lnTo>
                  <a:pt x="226631" y="30543"/>
                </a:lnTo>
                <a:lnTo>
                  <a:pt x="226961" y="31407"/>
                </a:lnTo>
                <a:lnTo>
                  <a:pt x="228815" y="40474"/>
                </a:lnTo>
                <a:lnTo>
                  <a:pt x="232435" y="45847"/>
                </a:lnTo>
                <a:lnTo>
                  <a:pt x="232613" y="46367"/>
                </a:lnTo>
                <a:lnTo>
                  <a:pt x="232918" y="46570"/>
                </a:lnTo>
                <a:lnTo>
                  <a:pt x="233083" y="46812"/>
                </a:lnTo>
                <a:lnTo>
                  <a:pt x="233629" y="48171"/>
                </a:lnTo>
                <a:lnTo>
                  <a:pt x="234226" y="48488"/>
                </a:lnTo>
                <a:lnTo>
                  <a:pt x="235000" y="49631"/>
                </a:lnTo>
                <a:lnTo>
                  <a:pt x="244157" y="55816"/>
                </a:lnTo>
                <a:lnTo>
                  <a:pt x="249085" y="56819"/>
                </a:lnTo>
                <a:lnTo>
                  <a:pt x="249580" y="57124"/>
                </a:lnTo>
                <a:lnTo>
                  <a:pt x="251129" y="57378"/>
                </a:lnTo>
                <a:lnTo>
                  <a:pt x="250647" y="57137"/>
                </a:lnTo>
                <a:lnTo>
                  <a:pt x="252945" y="57594"/>
                </a:lnTo>
                <a:lnTo>
                  <a:pt x="252463" y="57594"/>
                </a:lnTo>
                <a:lnTo>
                  <a:pt x="251129" y="57378"/>
                </a:lnTo>
                <a:lnTo>
                  <a:pt x="252463" y="58077"/>
                </a:lnTo>
                <a:lnTo>
                  <a:pt x="255346" y="58077"/>
                </a:lnTo>
                <a:lnTo>
                  <a:pt x="258229" y="58077"/>
                </a:lnTo>
                <a:lnTo>
                  <a:pt x="259194" y="57594"/>
                </a:lnTo>
                <a:lnTo>
                  <a:pt x="260197" y="57099"/>
                </a:lnTo>
                <a:lnTo>
                  <a:pt x="266522" y="55816"/>
                </a:lnTo>
                <a:lnTo>
                  <a:pt x="274980" y="50101"/>
                </a:lnTo>
                <a:lnTo>
                  <a:pt x="275678" y="49631"/>
                </a:lnTo>
                <a:lnTo>
                  <a:pt x="275869" y="49352"/>
                </a:lnTo>
                <a:lnTo>
                  <a:pt x="276707" y="48933"/>
                </a:lnTo>
                <a:lnTo>
                  <a:pt x="277825" y="46456"/>
                </a:lnTo>
                <a:lnTo>
                  <a:pt x="281863" y="40474"/>
                </a:lnTo>
                <a:lnTo>
                  <a:pt x="282956" y="35077"/>
                </a:lnTo>
                <a:lnTo>
                  <a:pt x="283464" y="33972"/>
                </a:lnTo>
                <a:lnTo>
                  <a:pt x="283019" y="34823"/>
                </a:lnTo>
                <a:lnTo>
                  <a:pt x="283540" y="32245"/>
                </a:lnTo>
                <a:lnTo>
                  <a:pt x="283743" y="33350"/>
                </a:lnTo>
                <a:lnTo>
                  <a:pt x="284378" y="31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98836" y="7013003"/>
            <a:ext cx="31178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Arial"/>
                <a:cs typeface="Arial"/>
              </a:rPr>
              <a:t>1 </a:t>
            </a:r>
            <a:r>
              <a:rPr sz="850" spc="30" dirty="0">
                <a:latin typeface="Arial"/>
                <a:cs typeface="Arial"/>
              </a:rPr>
              <a:t>→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76599" y="9018117"/>
            <a:ext cx="1248410" cy="59055"/>
          </a:xfrm>
          <a:custGeom>
            <a:avLst/>
            <a:gdLst/>
            <a:ahLst/>
            <a:cxnLst/>
            <a:rect l="l" t="t" r="r" b="b"/>
            <a:pathLst>
              <a:path w="1248410" h="59054">
                <a:moveTo>
                  <a:pt x="31686" y="58077"/>
                </a:moveTo>
                <a:lnTo>
                  <a:pt x="28803" y="58077"/>
                </a:lnTo>
                <a:lnTo>
                  <a:pt x="25920" y="58077"/>
                </a:lnTo>
                <a:lnTo>
                  <a:pt x="28803" y="58559"/>
                </a:lnTo>
                <a:lnTo>
                  <a:pt x="31686" y="58077"/>
                </a:lnTo>
                <a:close/>
              </a:path>
              <a:path w="1248410" h="59054">
                <a:moveTo>
                  <a:pt x="57912" y="32245"/>
                </a:moveTo>
                <a:lnTo>
                  <a:pt x="57429" y="30124"/>
                </a:lnTo>
                <a:lnTo>
                  <a:pt x="57607" y="29286"/>
                </a:lnTo>
                <a:lnTo>
                  <a:pt x="57226" y="27432"/>
                </a:lnTo>
                <a:lnTo>
                  <a:pt x="57226" y="33642"/>
                </a:lnTo>
                <a:lnTo>
                  <a:pt x="56388" y="35204"/>
                </a:lnTo>
                <a:lnTo>
                  <a:pt x="56984" y="32321"/>
                </a:lnTo>
                <a:lnTo>
                  <a:pt x="57226" y="33642"/>
                </a:lnTo>
                <a:lnTo>
                  <a:pt x="57226" y="27432"/>
                </a:lnTo>
                <a:lnTo>
                  <a:pt x="55321" y="18110"/>
                </a:lnTo>
                <a:lnTo>
                  <a:pt x="54457" y="16852"/>
                </a:lnTo>
                <a:lnTo>
                  <a:pt x="54114" y="15290"/>
                </a:lnTo>
                <a:lnTo>
                  <a:pt x="54114" y="16332"/>
                </a:lnTo>
                <a:lnTo>
                  <a:pt x="52806" y="14401"/>
                </a:lnTo>
                <a:lnTo>
                  <a:pt x="53936" y="15303"/>
                </a:lnTo>
                <a:lnTo>
                  <a:pt x="54114" y="16332"/>
                </a:lnTo>
                <a:lnTo>
                  <a:pt x="54114" y="15290"/>
                </a:lnTo>
                <a:lnTo>
                  <a:pt x="53860" y="14122"/>
                </a:lnTo>
                <a:lnTo>
                  <a:pt x="51295" y="12153"/>
                </a:lnTo>
                <a:lnTo>
                  <a:pt x="49136" y="8940"/>
                </a:lnTo>
                <a:lnTo>
                  <a:pt x="39979" y="2755"/>
                </a:lnTo>
                <a:lnTo>
                  <a:pt x="38823" y="2527"/>
                </a:lnTo>
                <a:lnTo>
                  <a:pt x="37947" y="1854"/>
                </a:lnTo>
                <a:lnTo>
                  <a:pt x="37947" y="2349"/>
                </a:lnTo>
                <a:lnTo>
                  <a:pt x="31165" y="965"/>
                </a:lnTo>
                <a:lnTo>
                  <a:pt x="31686" y="965"/>
                </a:lnTo>
                <a:lnTo>
                  <a:pt x="37439" y="1930"/>
                </a:lnTo>
                <a:lnTo>
                  <a:pt x="37947" y="2349"/>
                </a:lnTo>
                <a:lnTo>
                  <a:pt x="37947" y="1854"/>
                </a:lnTo>
                <a:lnTo>
                  <a:pt x="37439" y="1447"/>
                </a:lnTo>
                <a:lnTo>
                  <a:pt x="35039" y="965"/>
                </a:lnTo>
                <a:lnTo>
                  <a:pt x="32169" y="482"/>
                </a:lnTo>
                <a:lnTo>
                  <a:pt x="28803" y="482"/>
                </a:lnTo>
                <a:lnTo>
                  <a:pt x="26416" y="482"/>
                </a:lnTo>
                <a:lnTo>
                  <a:pt x="26416" y="965"/>
                </a:lnTo>
                <a:lnTo>
                  <a:pt x="22542" y="1765"/>
                </a:lnTo>
                <a:lnTo>
                  <a:pt x="23037" y="1447"/>
                </a:lnTo>
                <a:lnTo>
                  <a:pt x="25920" y="965"/>
                </a:lnTo>
                <a:lnTo>
                  <a:pt x="26416" y="965"/>
                </a:lnTo>
                <a:lnTo>
                  <a:pt x="26416" y="482"/>
                </a:lnTo>
                <a:lnTo>
                  <a:pt x="25920" y="482"/>
                </a:lnTo>
                <a:lnTo>
                  <a:pt x="23037" y="965"/>
                </a:lnTo>
                <a:lnTo>
                  <a:pt x="21475" y="1981"/>
                </a:lnTo>
                <a:lnTo>
                  <a:pt x="17614" y="2755"/>
                </a:lnTo>
                <a:lnTo>
                  <a:pt x="8458" y="8940"/>
                </a:lnTo>
                <a:lnTo>
                  <a:pt x="6731" y="11493"/>
                </a:lnTo>
                <a:lnTo>
                  <a:pt x="6553" y="11620"/>
                </a:lnTo>
                <a:lnTo>
                  <a:pt x="6553" y="11772"/>
                </a:lnTo>
                <a:lnTo>
                  <a:pt x="5651" y="13093"/>
                </a:lnTo>
                <a:lnTo>
                  <a:pt x="5969" y="12128"/>
                </a:lnTo>
                <a:lnTo>
                  <a:pt x="6553" y="11772"/>
                </a:lnTo>
                <a:lnTo>
                  <a:pt x="6553" y="11620"/>
                </a:lnTo>
                <a:lnTo>
                  <a:pt x="5257" y="12446"/>
                </a:lnTo>
                <a:lnTo>
                  <a:pt x="4648" y="14592"/>
                </a:lnTo>
                <a:lnTo>
                  <a:pt x="2273" y="18110"/>
                </a:lnTo>
                <a:lnTo>
                  <a:pt x="0" y="29286"/>
                </a:lnTo>
                <a:lnTo>
                  <a:pt x="190" y="30276"/>
                </a:lnTo>
                <a:lnTo>
                  <a:pt x="50" y="30797"/>
                </a:lnTo>
                <a:lnTo>
                  <a:pt x="571" y="32131"/>
                </a:lnTo>
                <a:lnTo>
                  <a:pt x="2273" y="40474"/>
                </a:lnTo>
                <a:lnTo>
                  <a:pt x="5880" y="45834"/>
                </a:lnTo>
                <a:lnTo>
                  <a:pt x="6146" y="46609"/>
                </a:lnTo>
                <a:lnTo>
                  <a:pt x="6350" y="46736"/>
                </a:lnTo>
                <a:lnTo>
                  <a:pt x="6134" y="46202"/>
                </a:lnTo>
                <a:lnTo>
                  <a:pt x="6604" y="46901"/>
                </a:lnTo>
                <a:lnTo>
                  <a:pt x="6350" y="46736"/>
                </a:lnTo>
                <a:lnTo>
                  <a:pt x="7061" y="48514"/>
                </a:lnTo>
                <a:lnTo>
                  <a:pt x="8026" y="49022"/>
                </a:lnTo>
                <a:lnTo>
                  <a:pt x="8458" y="49631"/>
                </a:lnTo>
                <a:lnTo>
                  <a:pt x="17614" y="55816"/>
                </a:lnTo>
                <a:lnTo>
                  <a:pt x="22517" y="56819"/>
                </a:lnTo>
                <a:lnTo>
                  <a:pt x="23037" y="57124"/>
                </a:lnTo>
                <a:lnTo>
                  <a:pt x="24523" y="57378"/>
                </a:lnTo>
                <a:lnTo>
                  <a:pt x="23977" y="57111"/>
                </a:lnTo>
                <a:lnTo>
                  <a:pt x="25336" y="57378"/>
                </a:lnTo>
                <a:lnTo>
                  <a:pt x="28803" y="58077"/>
                </a:lnTo>
                <a:lnTo>
                  <a:pt x="32245" y="57378"/>
                </a:lnTo>
                <a:lnTo>
                  <a:pt x="33147" y="57378"/>
                </a:lnTo>
                <a:lnTo>
                  <a:pt x="33782" y="57073"/>
                </a:lnTo>
                <a:lnTo>
                  <a:pt x="39979" y="55816"/>
                </a:lnTo>
                <a:lnTo>
                  <a:pt x="48183" y="50279"/>
                </a:lnTo>
                <a:lnTo>
                  <a:pt x="48450" y="50165"/>
                </a:lnTo>
                <a:lnTo>
                  <a:pt x="48818" y="49847"/>
                </a:lnTo>
                <a:lnTo>
                  <a:pt x="50292" y="49136"/>
                </a:lnTo>
                <a:lnTo>
                  <a:pt x="51943" y="45478"/>
                </a:lnTo>
                <a:lnTo>
                  <a:pt x="55321" y="40474"/>
                </a:lnTo>
                <a:lnTo>
                  <a:pt x="56248" y="35941"/>
                </a:lnTo>
                <a:lnTo>
                  <a:pt x="57912" y="32245"/>
                </a:lnTo>
                <a:close/>
              </a:path>
              <a:path w="1248410" h="59054">
                <a:moveTo>
                  <a:pt x="170929" y="31864"/>
                </a:moveTo>
                <a:lnTo>
                  <a:pt x="170624" y="30543"/>
                </a:lnTo>
                <a:lnTo>
                  <a:pt x="170891" y="29286"/>
                </a:lnTo>
                <a:lnTo>
                  <a:pt x="168605" y="17907"/>
                </a:lnTo>
                <a:lnTo>
                  <a:pt x="167424" y="16179"/>
                </a:lnTo>
                <a:lnTo>
                  <a:pt x="167144" y="14922"/>
                </a:lnTo>
                <a:lnTo>
                  <a:pt x="167144" y="15760"/>
                </a:lnTo>
                <a:lnTo>
                  <a:pt x="166204" y="14389"/>
                </a:lnTo>
                <a:lnTo>
                  <a:pt x="167017" y="15024"/>
                </a:lnTo>
                <a:lnTo>
                  <a:pt x="167144" y="15760"/>
                </a:lnTo>
                <a:lnTo>
                  <a:pt x="167144" y="14922"/>
                </a:lnTo>
                <a:lnTo>
                  <a:pt x="166903" y="13817"/>
                </a:lnTo>
                <a:lnTo>
                  <a:pt x="164680" y="12128"/>
                </a:lnTo>
                <a:lnTo>
                  <a:pt x="162420" y="8775"/>
                </a:lnTo>
                <a:lnTo>
                  <a:pt x="153263" y="2692"/>
                </a:lnTo>
                <a:lnTo>
                  <a:pt x="152031" y="2451"/>
                </a:lnTo>
                <a:lnTo>
                  <a:pt x="151168" y="1790"/>
                </a:lnTo>
                <a:lnTo>
                  <a:pt x="151168" y="2286"/>
                </a:lnTo>
                <a:lnTo>
                  <a:pt x="142087" y="482"/>
                </a:lnTo>
                <a:lnTo>
                  <a:pt x="134835" y="1917"/>
                </a:lnTo>
                <a:lnTo>
                  <a:pt x="136321" y="965"/>
                </a:lnTo>
                <a:lnTo>
                  <a:pt x="139204" y="482"/>
                </a:lnTo>
                <a:lnTo>
                  <a:pt x="142087" y="482"/>
                </a:lnTo>
                <a:lnTo>
                  <a:pt x="144970" y="482"/>
                </a:lnTo>
                <a:lnTo>
                  <a:pt x="147853" y="965"/>
                </a:lnTo>
                <a:lnTo>
                  <a:pt x="150723" y="1917"/>
                </a:lnTo>
                <a:lnTo>
                  <a:pt x="151168" y="2286"/>
                </a:lnTo>
                <a:lnTo>
                  <a:pt x="151168" y="1790"/>
                </a:lnTo>
                <a:lnTo>
                  <a:pt x="150723" y="1447"/>
                </a:lnTo>
                <a:lnTo>
                  <a:pt x="147853" y="482"/>
                </a:lnTo>
                <a:lnTo>
                  <a:pt x="144970" y="0"/>
                </a:lnTo>
                <a:lnTo>
                  <a:pt x="139204" y="0"/>
                </a:lnTo>
                <a:lnTo>
                  <a:pt x="136321" y="482"/>
                </a:lnTo>
                <a:lnTo>
                  <a:pt x="133819" y="2120"/>
                </a:lnTo>
                <a:lnTo>
                  <a:pt x="130898" y="2692"/>
                </a:lnTo>
                <a:lnTo>
                  <a:pt x="121742" y="8775"/>
                </a:lnTo>
                <a:lnTo>
                  <a:pt x="120218" y="11023"/>
                </a:lnTo>
                <a:lnTo>
                  <a:pt x="119900" y="11239"/>
                </a:lnTo>
                <a:lnTo>
                  <a:pt x="119900" y="11493"/>
                </a:lnTo>
                <a:lnTo>
                  <a:pt x="118935" y="12928"/>
                </a:lnTo>
                <a:lnTo>
                  <a:pt x="119278" y="11887"/>
                </a:lnTo>
                <a:lnTo>
                  <a:pt x="119900" y="11493"/>
                </a:lnTo>
                <a:lnTo>
                  <a:pt x="119900" y="11239"/>
                </a:lnTo>
                <a:lnTo>
                  <a:pt x="118427" y="12192"/>
                </a:lnTo>
                <a:lnTo>
                  <a:pt x="117678" y="14770"/>
                </a:lnTo>
                <a:lnTo>
                  <a:pt x="115557" y="17907"/>
                </a:lnTo>
                <a:lnTo>
                  <a:pt x="113284" y="29286"/>
                </a:lnTo>
                <a:lnTo>
                  <a:pt x="113372" y="29768"/>
                </a:lnTo>
                <a:lnTo>
                  <a:pt x="113169" y="30492"/>
                </a:lnTo>
                <a:lnTo>
                  <a:pt x="113893" y="32359"/>
                </a:lnTo>
                <a:lnTo>
                  <a:pt x="115557" y="40474"/>
                </a:lnTo>
                <a:lnTo>
                  <a:pt x="119100" y="45732"/>
                </a:lnTo>
                <a:lnTo>
                  <a:pt x="119265" y="46202"/>
                </a:lnTo>
                <a:lnTo>
                  <a:pt x="119468" y="46342"/>
                </a:lnTo>
                <a:lnTo>
                  <a:pt x="119392" y="46164"/>
                </a:lnTo>
                <a:lnTo>
                  <a:pt x="119557" y="46405"/>
                </a:lnTo>
                <a:lnTo>
                  <a:pt x="120205" y="48183"/>
                </a:lnTo>
                <a:lnTo>
                  <a:pt x="121056" y="48641"/>
                </a:lnTo>
                <a:lnTo>
                  <a:pt x="121742" y="49631"/>
                </a:lnTo>
                <a:lnTo>
                  <a:pt x="130898" y="55816"/>
                </a:lnTo>
                <a:lnTo>
                  <a:pt x="135826" y="56819"/>
                </a:lnTo>
                <a:lnTo>
                  <a:pt x="136321" y="57124"/>
                </a:lnTo>
                <a:lnTo>
                  <a:pt x="137845" y="57378"/>
                </a:lnTo>
                <a:lnTo>
                  <a:pt x="137337" y="57124"/>
                </a:lnTo>
                <a:lnTo>
                  <a:pt x="139687" y="57594"/>
                </a:lnTo>
                <a:lnTo>
                  <a:pt x="139204" y="57594"/>
                </a:lnTo>
                <a:lnTo>
                  <a:pt x="137845" y="57378"/>
                </a:lnTo>
                <a:lnTo>
                  <a:pt x="139204" y="58077"/>
                </a:lnTo>
                <a:lnTo>
                  <a:pt x="142087" y="58077"/>
                </a:lnTo>
                <a:lnTo>
                  <a:pt x="144970" y="58077"/>
                </a:lnTo>
                <a:lnTo>
                  <a:pt x="145935" y="57594"/>
                </a:lnTo>
                <a:lnTo>
                  <a:pt x="146926" y="57099"/>
                </a:lnTo>
                <a:lnTo>
                  <a:pt x="153263" y="55816"/>
                </a:lnTo>
                <a:lnTo>
                  <a:pt x="162420" y="49631"/>
                </a:lnTo>
                <a:lnTo>
                  <a:pt x="162687" y="49237"/>
                </a:lnTo>
                <a:lnTo>
                  <a:pt x="163410" y="48869"/>
                </a:lnTo>
                <a:lnTo>
                  <a:pt x="164312" y="46837"/>
                </a:lnTo>
                <a:lnTo>
                  <a:pt x="168605" y="40474"/>
                </a:lnTo>
                <a:lnTo>
                  <a:pt x="169875" y="34264"/>
                </a:lnTo>
                <a:lnTo>
                  <a:pt x="170180" y="33566"/>
                </a:lnTo>
                <a:lnTo>
                  <a:pt x="169900" y="34086"/>
                </a:lnTo>
                <a:lnTo>
                  <a:pt x="170154" y="32854"/>
                </a:lnTo>
                <a:lnTo>
                  <a:pt x="170256" y="33375"/>
                </a:lnTo>
                <a:lnTo>
                  <a:pt x="170929" y="31864"/>
                </a:lnTo>
                <a:close/>
              </a:path>
              <a:path w="1248410" h="59054">
                <a:moveTo>
                  <a:pt x="283679" y="33362"/>
                </a:moveTo>
                <a:lnTo>
                  <a:pt x="283654" y="33210"/>
                </a:lnTo>
                <a:lnTo>
                  <a:pt x="283108" y="34467"/>
                </a:lnTo>
                <a:lnTo>
                  <a:pt x="283679" y="33362"/>
                </a:lnTo>
                <a:close/>
              </a:path>
              <a:path w="1248410" h="59054">
                <a:moveTo>
                  <a:pt x="284314" y="31699"/>
                </a:moveTo>
                <a:lnTo>
                  <a:pt x="283972" y="30226"/>
                </a:lnTo>
                <a:lnTo>
                  <a:pt x="284162" y="29286"/>
                </a:lnTo>
                <a:lnTo>
                  <a:pt x="281876" y="17907"/>
                </a:lnTo>
                <a:lnTo>
                  <a:pt x="280746" y="16256"/>
                </a:lnTo>
                <a:lnTo>
                  <a:pt x="280606" y="15646"/>
                </a:lnTo>
                <a:lnTo>
                  <a:pt x="280606" y="16040"/>
                </a:lnTo>
                <a:lnTo>
                  <a:pt x="279158" y="13919"/>
                </a:lnTo>
                <a:lnTo>
                  <a:pt x="280403" y="14884"/>
                </a:lnTo>
                <a:lnTo>
                  <a:pt x="280606" y="16040"/>
                </a:lnTo>
                <a:lnTo>
                  <a:pt x="280606" y="15646"/>
                </a:lnTo>
                <a:lnTo>
                  <a:pt x="280174" y="13741"/>
                </a:lnTo>
                <a:lnTo>
                  <a:pt x="277863" y="11988"/>
                </a:lnTo>
                <a:lnTo>
                  <a:pt x="275691" y="8775"/>
                </a:lnTo>
                <a:lnTo>
                  <a:pt x="266534" y="2692"/>
                </a:lnTo>
                <a:lnTo>
                  <a:pt x="265303" y="2463"/>
                </a:lnTo>
                <a:lnTo>
                  <a:pt x="264452" y="1803"/>
                </a:lnTo>
                <a:lnTo>
                  <a:pt x="264452" y="2286"/>
                </a:lnTo>
                <a:lnTo>
                  <a:pt x="255358" y="482"/>
                </a:lnTo>
                <a:lnTo>
                  <a:pt x="248107" y="1917"/>
                </a:lnTo>
                <a:lnTo>
                  <a:pt x="249593" y="965"/>
                </a:lnTo>
                <a:lnTo>
                  <a:pt x="252476" y="482"/>
                </a:lnTo>
                <a:lnTo>
                  <a:pt x="255358" y="482"/>
                </a:lnTo>
                <a:lnTo>
                  <a:pt x="258241" y="482"/>
                </a:lnTo>
                <a:lnTo>
                  <a:pt x="261124" y="965"/>
                </a:lnTo>
                <a:lnTo>
                  <a:pt x="263994" y="1917"/>
                </a:lnTo>
                <a:lnTo>
                  <a:pt x="264452" y="2286"/>
                </a:lnTo>
                <a:lnTo>
                  <a:pt x="264452" y="1803"/>
                </a:lnTo>
                <a:lnTo>
                  <a:pt x="263994" y="1447"/>
                </a:lnTo>
                <a:lnTo>
                  <a:pt x="261594" y="482"/>
                </a:lnTo>
                <a:lnTo>
                  <a:pt x="258241" y="0"/>
                </a:lnTo>
                <a:lnTo>
                  <a:pt x="252476" y="0"/>
                </a:lnTo>
                <a:lnTo>
                  <a:pt x="249593" y="482"/>
                </a:lnTo>
                <a:lnTo>
                  <a:pt x="247129" y="2108"/>
                </a:lnTo>
                <a:lnTo>
                  <a:pt x="244170" y="2692"/>
                </a:lnTo>
                <a:lnTo>
                  <a:pt x="235013" y="8775"/>
                </a:lnTo>
                <a:lnTo>
                  <a:pt x="233337" y="11239"/>
                </a:lnTo>
                <a:lnTo>
                  <a:pt x="233159" y="11366"/>
                </a:lnTo>
                <a:lnTo>
                  <a:pt x="233159" y="11506"/>
                </a:lnTo>
                <a:lnTo>
                  <a:pt x="232206" y="12915"/>
                </a:lnTo>
                <a:lnTo>
                  <a:pt x="232549" y="11899"/>
                </a:lnTo>
                <a:lnTo>
                  <a:pt x="233159" y="11506"/>
                </a:lnTo>
                <a:lnTo>
                  <a:pt x="233159" y="11366"/>
                </a:lnTo>
                <a:lnTo>
                  <a:pt x="231787" y="12268"/>
                </a:lnTo>
                <a:lnTo>
                  <a:pt x="231140" y="14490"/>
                </a:lnTo>
                <a:lnTo>
                  <a:pt x="228828" y="17907"/>
                </a:lnTo>
                <a:lnTo>
                  <a:pt x="226555" y="29286"/>
                </a:lnTo>
                <a:lnTo>
                  <a:pt x="226682" y="29959"/>
                </a:lnTo>
                <a:lnTo>
                  <a:pt x="226517" y="30543"/>
                </a:lnTo>
                <a:lnTo>
                  <a:pt x="227114" y="32067"/>
                </a:lnTo>
                <a:lnTo>
                  <a:pt x="228828" y="40474"/>
                </a:lnTo>
                <a:lnTo>
                  <a:pt x="232359" y="45720"/>
                </a:lnTo>
                <a:lnTo>
                  <a:pt x="232524" y="46189"/>
                </a:lnTo>
                <a:lnTo>
                  <a:pt x="232778" y="46342"/>
                </a:lnTo>
                <a:lnTo>
                  <a:pt x="233502" y="48183"/>
                </a:lnTo>
                <a:lnTo>
                  <a:pt x="234315" y="48615"/>
                </a:lnTo>
                <a:lnTo>
                  <a:pt x="235013" y="49631"/>
                </a:lnTo>
                <a:lnTo>
                  <a:pt x="244170" y="55816"/>
                </a:lnTo>
                <a:lnTo>
                  <a:pt x="249097" y="56819"/>
                </a:lnTo>
                <a:lnTo>
                  <a:pt x="249593" y="57124"/>
                </a:lnTo>
                <a:lnTo>
                  <a:pt x="251129" y="57378"/>
                </a:lnTo>
                <a:lnTo>
                  <a:pt x="250634" y="57124"/>
                </a:lnTo>
                <a:lnTo>
                  <a:pt x="252958" y="57594"/>
                </a:lnTo>
                <a:lnTo>
                  <a:pt x="252476" y="57594"/>
                </a:lnTo>
                <a:lnTo>
                  <a:pt x="251129" y="57378"/>
                </a:lnTo>
                <a:lnTo>
                  <a:pt x="252476" y="58077"/>
                </a:lnTo>
                <a:lnTo>
                  <a:pt x="255358" y="58077"/>
                </a:lnTo>
                <a:lnTo>
                  <a:pt x="258241" y="58077"/>
                </a:lnTo>
                <a:lnTo>
                  <a:pt x="259194" y="57594"/>
                </a:lnTo>
                <a:lnTo>
                  <a:pt x="260159" y="57111"/>
                </a:lnTo>
                <a:lnTo>
                  <a:pt x="266534" y="55816"/>
                </a:lnTo>
                <a:lnTo>
                  <a:pt x="275691" y="49631"/>
                </a:lnTo>
                <a:lnTo>
                  <a:pt x="276047" y="49110"/>
                </a:lnTo>
                <a:lnTo>
                  <a:pt x="276872" y="48691"/>
                </a:lnTo>
                <a:lnTo>
                  <a:pt x="277876" y="46393"/>
                </a:lnTo>
                <a:lnTo>
                  <a:pt x="281876" y="40474"/>
                </a:lnTo>
                <a:lnTo>
                  <a:pt x="283095" y="34493"/>
                </a:lnTo>
                <a:lnTo>
                  <a:pt x="283514" y="32448"/>
                </a:lnTo>
                <a:lnTo>
                  <a:pt x="283654" y="33210"/>
                </a:lnTo>
                <a:lnTo>
                  <a:pt x="284314" y="31699"/>
                </a:lnTo>
                <a:close/>
              </a:path>
              <a:path w="1248410" h="59054">
                <a:moveTo>
                  <a:pt x="995502" y="58077"/>
                </a:moveTo>
                <a:lnTo>
                  <a:pt x="992619" y="58077"/>
                </a:lnTo>
                <a:lnTo>
                  <a:pt x="989736" y="58077"/>
                </a:lnTo>
                <a:lnTo>
                  <a:pt x="992619" y="58559"/>
                </a:lnTo>
                <a:lnTo>
                  <a:pt x="995502" y="58077"/>
                </a:lnTo>
                <a:close/>
              </a:path>
              <a:path w="1248410" h="59054">
                <a:moveTo>
                  <a:pt x="1021727" y="32258"/>
                </a:moveTo>
                <a:lnTo>
                  <a:pt x="1021245" y="30137"/>
                </a:lnTo>
                <a:lnTo>
                  <a:pt x="1021422" y="29286"/>
                </a:lnTo>
                <a:lnTo>
                  <a:pt x="1021041" y="27432"/>
                </a:lnTo>
                <a:lnTo>
                  <a:pt x="1021041" y="33642"/>
                </a:lnTo>
                <a:lnTo>
                  <a:pt x="1020203" y="35204"/>
                </a:lnTo>
                <a:lnTo>
                  <a:pt x="1020800" y="32321"/>
                </a:lnTo>
                <a:lnTo>
                  <a:pt x="1021041" y="33642"/>
                </a:lnTo>
                <a:lnTo>
                  <a:pt x="1021041" y="27432"/>
                </a:lnTo>
                <a:lnTo>
                  <a:pt x="1019136" y="18110"/>
                </a:lnTo>
                <a:lnTo>
                  <a:pt x="1018273" y="16852"/>
                </a:lnTo>
                <a:lnTo>
                  <a:pt x="1017930" y="15290"/>
                </a:lnTo>
                <a:lnTo>
                  <a:pt x="1017930" y="16332"/>
                </a:lnTo>
                <a:lnTo>
                  <a:pt x="1016622" y="14401"/>
                </a:lnTo>
                <a:lnTo>
                  <a:pt x="1017752" y="15303"/>
                </a:lnTo>
                <a:lnTo>
                  <a:pt x="1017930" y="16332"/>
                </a:lnTo>
                <a:lnTo>
                  <a:pt x="1017930" y="15290"/>
                </a:lnTo>
                <a:lnTo>
                  <a:pt x="1017676" y="14122"/>
                </a:lnTo>
                <a:lnTo>
                  <a:pt x="1015111" y="12153"/>
                </a:lnTo>
                <a:lnTo>
                  <a:pt x="1012952" y="8940"/>
                </a:lnTo>
                <a:lnTo>
                  <a:pt x="1003795" y="2755"/>
                </a:lnTo>
                <a:lnTo>
                  <a:pt x="1002639" y="2527"/>
                </a:lnTo>
                <a:lnTo>
                  <a:pt x="1001763" y="1854"/>
                </a:lnTo>
                <a:lnTo>
                  <a:pt x="1001763" y="2349"/>
                </a:lnTo>
                <a:lnTo>
                  <a:pt x="994981" y="965"/>
                </a:lnTo>
                <a:lnTo>
                  <a:pt x="995502" y="965"/>
                </a:lnTo>
                <a:lnTo>
                  <a:pt x="1001255" y="1930"/>
                </a:lnTo>
                <a:lnTo>
                  <a:pt x="1001763" y="2349"/>
                </a:lnTo>
                <a:lnTo>
                  <a:pt x="1001763" y="1854"/>
                </a:lnTo>
                <a:lnTo>
                  <a:pt x="1001255" y="1447"/>
                </a:lnTo>
                <a:lnTo>
                  <a:pt x="998855" y="965"/>
                </a:lnTo>
                <a:lnTo>
                  <a:pt x="995984" y="482"/>
                </a:lnTo>
                <a:lnTo>
                  <a:pt x="992619" y="482"/>
                </a:lnTo>
                <a:lnTo>
                  <a:pt x="990231" y="482"/>
                </a:lnTo>
                <a:lnTo>
                  <a:pt x="990231" y="965"/>
                </a:lnTo>
                <a:lnTo>
                  <a:pt x="986358" y="1765"/>
                </a:lnTo>
                <a:lnTo>
                  <a:pt x="986853" y="1447"/>
                </a:lnTo>
                <a:lnTo>
                  <a:pt x="989736" y="965"/>
                </a:lnTo>
                <a:lnTo>
                  <a:pt x="990231" y="965"/>
                </a:lnTo>
                <a:lnTo>
                  <a:pt x="990231" y="482"/>
                </a:lnTo>
                <a:lnTo>
                  <a:pt x="989736" y="482"/>
                </a:lnTo>
                <a:lnTo>
                  <a:pt x="986853" y="965"/>
                </a:lnTo>
                <a:lnTo>
                  <a:pt x="985291" y="1981"/>
                </a:lnTo>
                <a:lnTo>
                  <a:pt x="981430" y="2755"/>
                </a:lnTo>
                <a:lnTo>
                  <a:pt x="972273" y="8940"/>
                </a:lnTo>
                <a:lnTo>
                  <a:pt x="970546" y="11493"/>
                </a:lnTo>
                <a:lnTo>
                  <a:pt x="970368" y="11620"/>
                </a:lnTo>
                <a:lnTo>
                  <a:pt x="970368" y="11772"/>
                </a:lnTo>
                <a:lnTo>
                  <a:pt x="969467" y="13093"/>
                </a:lnTo>
                <a:lnTo>
                  <a:pt x="969784" y="12128"/>
                </a:lnTo>
                <a:lnTo>
                  <a:pt x="970368" y="11772"/>
                </a:lnTo>
                <a:lnTo>
                  <a:pt x="970368" y="11620"/>
                </a:lnTo>
                <a:lnTo>
                  <a:pt x="969073" y="12446"/>
                </a:lnTo>
                <a:lnTo>
                  <a:pt x="968463" y="14592"/>
                </a:lnTo>
                <a:lnTo>
                  <a:pt x="966089" y="18110"/>
                </a:lnTo>
                <a:lnTo>
                  <a:pt x="963815" y="29286"/>
                </a:lnTo>
                <a:lnTo>
                  <a:pt x="964006" y="30276"/>
                </a:lnTo>
                <a:lnTo>
                  <a:pt x="963866" y="30797"/>
                </a:lnTo>
                <a:lnTo>
                  <a:pt x="964387" y="32131"/>
                </a:lnTo>
                <a:lnTo>
                  <a:pt x="966089" y="40474"/>
                </a:lnTo>
                <a:lnTo>
                  <a:pt x="969695" y="45834"/>
                </a:lnTo>
                <a:lnTo>
                  <a:pt x="969962" y="46609"/>
                </a:lnTo>
                <a:lnTo>
                  <a:pt x="970165" y="46736"/>
                </a:lnTo>
                <a:lnTo>
                  <a:pt x="969949" y="46202"/>
                </a:lnTo>
                <a:lnTo>
                  <a:pt x="970419" y="46901"/>
                </a:lnTo>
                <a:lnTo>
                  <a:pt x="970165" y="46736"/>
                </a:lnTo>
                <a:lnTo>
                  <a:pt x="970876" y="48514"/>
                </a:lnTo>
                <a:lnTo>
                  <a:pt x="971842" y="49022"/>
                </a:lnTo>
                <a:lnTo>
                  <a:pt x="972273" y="49631"/>
                </a:lnTo>
                <a:lnTo>
                  <a:pt x="981430" y="55816"/>
                </a:lnTo>
                <a:lnTo>
                  <a:pt x="986332" y="56819"/>
                </a:lnTo>
                <a:lnTo>
                  <a:pt x="986853" y="57124"/>
                </a:lnTo>
                <a:lnTo>
                  <a:pt x="988339" y="57378"/>
                </a:lnTo>
                <a:lnTo>
                  <a:pt x="987793" y="57111"/>
                </a:lnTo>
                <a:lnTo>
                  <a:pt x="989152" y="57378"/>
                </a:lnTo>
                <a:lnTo>
                  <a:pt x="992619" y="58077"/>
                </a:lnTo>
                <a:lnTo>
                  <a:pt x="996061" y="57378"/>
                </a:lnTo>
                <a:lnTo>
                  <a:pt x="996962" y="57378"/>
                </a:lnTo>
                <a:lnTo>
                  <a:pt x="997610" y="57073"/>
                </a:lnTo>
                <a:lnTo>
                  <a:pt x="1003795" y="55816"/>
                </a:lnTo>
                <a:lnTo>
                  <a:pt x="1011999" y="50279"/>
                </a:lnTo>
                <a:lnTo>
                  <a:pt x="1012266" y="50165"/>
                </a:lnTo>
                <a:lnTo>
                  <a:pt x="1012558" y="49898"/>
                </a:lnTo>
                <a:lnTo>
                  <a:pt x="1014107" y="49149"/>
                </a:lnTo>
                <a:lnTo>
                  <a:pt x="1015771" y="45453"/>
                </a:lnTo>
                <a:lnTo>
                  <a:pt x="1019136" y="40474"/>
                </a:lnTo>
                <a:lnTo>
                  <a:pt x="1020051" y="35953"/>
                </a:lnTo>
                <a:lnTo>
                  <a:pt x="1021727" y="32258"/>
                </a:lnTo>
                <a:close/>
              </a:path>
              <a:path w="1248410" h="59054">
                <a:moveTo>
                  <a:pt x="1134732" y="31864"/>
                </a:moveTo>
                <a:lnTo>
                  <a:pt x="1134427" y="30543"/>
                </a:lnTo>
                <a:lnTo>
                  <a:pt x="1134694" y="29286"/>
                </a:lnTo>
                <a:lnTo>
                  <a:pt x="1132408" y="17907"/>
                </a:lnTo>
                <a:lnTo>
                  <a:pt x="1131227" y="16179"/>
                </a:lnTo>
                <a:lnTo>
                  <a:pt x="1130947" y="14922"/>
                </a:lnTo>
                <a:lnTo>
                  <a:pt x="1130947" y="15760"/>
                </a:lnTo>
                <a:lnTo>
                  <a:pt x="1130007" y="14389"/>
                </a:lnTo>
                <a:lnTo>
                  <a:pt x="1130820" y="15024"/>
                </a:lnTo>
                <a:lnTo>
                  <a:pt x="1130947" y="15760"/>
                </a:lnTo>
                <a:lnTo>
                  <a:pt x="1130947" y="14922"/>
                </a:lnTo>
                <a:lnTo>
                  <a:pt x="1130706" y="13817"/>
                </a:lnTo>
                <a:lnTo>
                  <a:pt x="1128483" y="12128"/>
                </a:lnTo>
                <a:lnTo>
                  <a:pt x="1126223" y="8775"/>
                </a:lnTo>
                <a:lnTo>
                  <a:pt x="1117066" y="2692"/>
                </a:lnTo>
                <a:lnTo>
                  <a:pt x="1115834" y="2451"/>
                </a:lnTo>
                <a:lnTo>
                  <a:pt x="1114971" y="1790"/>
                </a:lnTo>
                <a:lnTo>
                  <a:pt x="1114971" y="2286"/>
                </a:lnTo>
                <a:lnTo>
                  <a:pt x="1105890" y="482"/>
                </a:lnTo>
                <a:lnTo>
                  <a:pt x="1098638" y="1917"/>
                </a:lnTo>
                <a:lnTo>
                  <a:pt x="1100124" y="965"/>
                </a:lnTo>
                <a:lnTo>
                  <a:pt x="1103007" y="482"/>
                </a:lnTo>
                <a:lnTo>
                  <a:pt x="1105890" y="482"/>
                </a:lnTo>
                <a:lnTo>
                  <a:pt x="1108773" y="482"/>
                </a:lnTo>
                <a:lnTo>
                  <a:pt x="1111656" y="965"/>
                </a:lnTo>
                <a:lnTo>
                  <a:pt x="1114526" y="1917"/>
                </a:lnTo>
                <a:lnTo>
                  <a:pt x="1114971" y="2286"/>
                </a:lnTo>
                <a:lnTo>
                  <a:pt x="1114971" y="1790"/>
                </a:lnTo>
                <a:lnTo>
                  <a:pt x="1114526" y="1447"/>
                </a:lnTo>
                <a:lnTo>
                  <a:pt x="1111656" y="482"/>
                </a:lnTo>
                <a:lnTo>
                  <a:pt x="1108773" y="0"/>
                </a:lnTo>
                <a:lnTo>
                  <a:pt x="1103007" y="0"/>
                </a:lnTo>
                <a:lnTo>
                  <a:pt x="1100124" y="482"/>
                </a:lnTo>
                <a:lnTo>
                  <a:pt x="1097622" y="2120"/>
                </a:lnTo>
                <a:lnTo>
                  <a:pt x="1094701" y="2692"/>
                </a:lnTo>
                <a:lnTo>
                  <a:pt x="1085545" y="8775"/>
                </a:lnTo>
                <a:lnTo>
                  <a:pt x="1084021" y="11023"/>
                </a:lnTo>
                <a:lnTo>
                  <a:pt x="1083703" y="11239"/>
                </a:lnTo>
                <a:lnTo>
                  <a:pt x="1083703" y="11493"/>
                </a:lnTo>
                <a:lnTo>
                  <a:pt x="1082738" y="12928"/>
                </a:lnTo>
                <a:lnTo>
                  <a:pt x="1083081" y="11887"/>
                </a:lnTo>
                <a:lnTo>
                  <a:pt x="1083703" y="11493"/>
                </a:lnTo>
                <a:lnTo>
                  <a:pt x="1083703" y="11239"/>
                </a:lnTo>
                <a:lnTo>
                  <a:pt x="1082230" y="12192"/>
                </a:lnTo>
                <a:lnTo>
                  <a:pt x="1081481" y="14770"/>
                </a:lnTo>
                <a:lnTo>
                  <a:pt x="1079360" y="17907"/>
                </a:lnTo>
                <a:lnTo>
                  <a:pt x="1077087" y="29286"/>
                </a:lnTo>
                <a:lnTo>
                  <a:pt x="1077175" y="29768"/>
                </a:lnTo>
                <a:lnTo>
                  <a:pt x="1076972" y="30492"/>
                </a:lnTo>
                <a:lnTo>
                  <a:pt x="1077696" y="32359"/>
                </a:lnTo>
                <a:lnTo>
                  <a:pt x="1079360" y="40474"/>
                </a:lnTo>
                <a:lnTo>
                  <a:pt x="1082903" y="45732"/>
                </a:lnTo>
                <a:lnTo>
                  <a:pt x="1083068" y="46202"/>
                </a:lnTo>
                <a:lnTo>
                  <a:pt x="1083271" y="46342"/>
                </a:lnTo>
                <a:lnTo>
                  <a:pt x="1083195" y="46164"/>
                </a:lnTo>
                <a:lnTo>
                  <a:pt x="1083360" y="46405"/>
                </a:lnTo>
                <a:lnTo>
                  <a:pt x="1084008" y="48183"/>
                </a:lnTo>
                <a:lnTo>
                  <a:pt x="1084859" y="48641"/>
                </a:lnTo>
                <a:lnTo>
                  <a:pt x="1085545" y="49631"/>
                </a:lnTo>
                <a:lnTo>
                  <a:pt x="1094701" y="55816"/>
                </a:lnTo>
                <a:lnTo>
                  <a:pt x="1099629" y="56819"/>
                </a:lnTo>
                <a:lnTo>
                  <a:pt x="1100124" y="57124"/>
                </a:lnTo>
                <a:lnTo>
                  <a:pt x="1101648" y="57378"/>
                </a:lnTo>
                <a:lnTo>
                  <a:pt x="1101140" y="57124"/>
                </a:lnTo>
                <a:lnTo>
                  <a:pt x="1103490" y="57594"/>
                </a:lnTo>
                <a:lnTo>
                  <a:pt x="1103007" y="57594"/>
                </a:lnTo>
                <a:lnTo>
                  <a:pt x="1101648" y="57378"/>
                </a:lnTo>
                <a:lnTo>
                  <a:pt x="1103007" y="58077"/>
                </a:lnTo>
                <a:lnTo>
                  <a:pt x="1105890" y="58077"/>
                </a:lnTo>
                <a:lnTo>
                  <a:pt x="1108773" y="58077"/>
                </a:lnTo>
                <a:lnTo>
                  <a:pt x="1109738" y="57594"/>
                </a:lnTo>
                <a:lnTo>
                  <a:pt x="1110729" y="57099"/>
                </a:lnTo>
                <a:lnTo>
                  <a:pt x="1117066" y="55816"/>
                </a:lnTo>
                <a:lnTo>
                  <a:pt x="1126223" y="49631"/>
                </a:lnTo>
                <a:lnTo>
                  <a:pt x="1126490" y="49237"/>
                </a:lnTo>
                <a:lnTo>
                  <a:pt x="1127213" y="48869"/>
                </a:lnTo>
                <a:lnTo>
                  <a:pt x="1128115" y="46837"/>
                </a:lnTo>
                <a:lnTo>
                  <a:pt x="1132408" y="40474"/>
                </a:lnTo>
                <a:lnTo>
                  <a:pt x="1133678" y="34264"/>
                </a:lnTo>
                <a:lnTo>
                  <a:pt x="1133983" y="33566"/>
                </a:lnTo>
                <a:lnTo>
                  <a:pt x="1133703" y="34086"/>
                </a:lnTo>
                <a:lnTo>
                  <a:pt x="1133957" y="32854"/>
                </a:lnTo>
                <a:lnTo>
                  <a:pt x="1134059" y="33375"/>
                </a:lnTo>
                <a:lnTo>
                  <a:pt x="1134732" y="31864"/>
                </a:lnTo>
                <a:close/>
              </a:path>
              <a:path w="1248410" h="59054">
                <a:moveTo>
                  <a:pt x="1247571" y="33362"/>
                </a:moveTo>
                <a:lnTo>
                  <a:pt x="1247368" y="33794"/>
                </a:lnTo>
                <a:lnTo>
                  <a:pt x="1247571" y="33401"/>
                </a:lnTo>
                <a:close/>
              </a:path>
              <a:path w="1248410" h="59054">
                <a:moveTo>
                  <a:pt x="1248206" y="31927"/>
                </a:moveTo>
                <a:lnTo>
                  <a:pt x="1247800" y="30124"/>
                </a:lnTo>
                <a:lnTo>
                  <a:pt x="1247978" y="29286"/>
                </a:lnTo>
                <a:lnTo>
                  <a:pt x="1245692" y="17907"/>
                </a:lnTo>
                <a:lnTo>
                  <a:pt x="1244866" y="16700"/>
                </a:lnTo>
                <a:lnTo>
                  <a:pt x="1244536" y="15189"/>
                </a:lnTo>
                <a:lnTo>
                  <a:pt x="1244536" y="16217"/>
                </a:lnTo>
                <a:lnTo>
                  <a:pt x="1242936" y="13855"/>
                </a:lnTo>
                <a:lnTo>
                  <a:pt x="1244320" y="14935"/>
                </a:lnTo>
                <a:lnTo>
                  <a:pt x="1244536" y="16217"/>
                </a:lnTo>
                <a:lnTo>
                  <a:pt x="1244536" y="15189"/>
                </a:lnTo>
                <a:lnTo>
                  <a:pt x="1244244" y="13843"/>
                </a:lnTo>
                <a:lnTo>
                  <a:pt x="1241564" y="11836"/>
                </a:lnTo>
                <a:lnTo>
                  <a:pt x="1239507" y="8775"/>
                </a:lnTo>
                <a:lnTo>
                  <a:pt x="1230350" y="2692"/>
                </a:lnTo>
                <a:lnTo>
                  <a:pt x="1229144" y="2463"/>
                </a:lnTo>
                <a:lnTo>
                  <a:pt x="1228267" y="1803"/>
                </a:lnTo>
                <a:lnTo>
                  <a:pt x="1228267" y="2286"/>
                </a:lnTo>
                <a:lnTo>
                  <a:pt x="1219174" y="482"/>
                </a:lnTo>
                <a:lnTo>
                  <a:pt x="1211910" y="1917"/>
                </a:lnTo>
                <a:lnTo>
                  <a:pt x="1213408" y="965"/>
                </a:lnTo>
                <a:lnTo>
                  <a:pt x="1216291" y="482"/>
                </a:lnTo>
                <a:lnTo>
                  <a:pt x="1219174" y="482"/>
                </a:lnTo>
                <a:lnTo>
                  <a:pt x="1222057" y="482"/>
                </a:lnTo>
                <a:lnTo>
                  <a:pt x="1224940" y="965"/>
                </a:lnTo>
                <a:lnTo>
                  <a:pt x="1227810" y="1917"/>
                </a:lnTo>
                <a:lnTo>
                  <a:pt x="1228267" y="2286"/>
                </a:lnTo>
                <a:lnTo>
                  <a:pt x="1228267" y="1803"/>
                </a:lnTo>
                <a:lnTo>
                  <a:pt x="1227810" y="1447"/>
                </a:lnTo>
                <a:lnTo>
                  <a:pt x="1225410" y="482"/>
                </a:lnTo>
                <a:lnTo>
                  <a:pt x="1222540" y="0"/>
                </a:lnTo>
                <a:lnTo>
                  <a:pt x="1216291" y="0"/>
                </a:lnTo>
                <a:lnTo>
                  <a:pt x="1213408" y="482"/>
                </a:lnTo>
                <a:lnTo>
                  <a:pt x="1210970" y="2108"/>
                </a:lnTo>
                <a:lnTo>
                  <a:pt x="1207985" y="2692"/>
                </a:lnTo>
                <a:lnTo>
                  <a:pt x="1198829" y="8775"/>
                </a:lnTo>
                <a:lnTo>
                  <a:pt x="1197102" y="11315"/>
                </a:lnTo>
                <a:lnTo>
                  <a:pt x="1196035" y="12890"/>
                </a:lnTo>
                <a:lnTo>
                  <a:pt x="1196390" y="11823"/>
                </a:lnTo>
                <a:lnTo>
                  <a:pt x="1197038" y="11404"/>
                </a:lnTo>
                <a:lnTo>
                  <a:pt x="1195654" y="12280"/>
                </a:lnTo>
                <a:lnTo>
                  <a:pt x="1195070" y="14325"/>
                </a:lnTo>
                <a:lnTo>
                  <a:pt x="1192644" y="17907"/>
                </a:lnTo>
                <a:lnTo>
                  <a:pt x="1190371" y="29286"/>
                </a:lnTo>
                <a:lnTo>
                  <a:pt x="1190548" y="30200"/>
                </a:lnTo>
                <a:lnTo>
                  <a:pt x="1190459" y="30543"/>
                </a:lnTo>
                <a:lnTo>
                  <a:pt x="1190790" y="31407"/>
                </a:lnTo>
                <a:lnTo>
                  <a:pt x="1192644" y="40474"/>
                </a:lnTo>
                <a:lnTo>
                  <a:pt x="1196327" y="45948"/>
                </a:lnTo>
                <a:lnTo>
                  <a:pt x="1196454" y="46291"/>
                </a:lnTo>
                <a:lnTo>
                  <a:pt x="1196657" y="46431"/>
                </a:lnTo>
                <a:lnTo>
                  <a:pt x="1196898" y="46799"/>
                </a:lnTo>
                <a:lnTo>
                  <a:pt x="1197457" y="48171"/>
                </a:lnTo>
                <a:lnTo>
                  <a:pt x="1198054" y="48488"/>
                </a:lnTo>
                <a:lnTo>
                  <a:pt x="1198829" y="49631"/>
                </a:lnTo>
                <a:lnTo>
                  <a:pt x="1207985" y="55816"/>
                </a:lnTo>
                <a:lnTo>
                  <a:pt x="1212913" y="56819"/>
                </a:lnTo>
                <a:lnTo>
                  <a:pt x="1213408" y="57124"/>
                </a:lnTo>
                <a:lnTo>
                  <a:pt x="1214958" y="57378"/>
                </a:lnTo>
                <a:lnTo>
                  <a:pt x="1214475" y="57137"/>
                </a:lnTo>
                <a:lnTo>
                  <a:pt x="1216774" y="57594"/>
                </a:lnTo>
                <a:lnTo>
                  <a:pt x="1216291" y="57594"/>
                </a:lnTo>
                <a:lnTo>
                  <a:pt x="1214958" y="57378"/>
                </a:lnTo>
                <a:lnTo>
                  <a:pt x="1216291" y="58077"/>
                </a:lnTo>
                <a:lnTo>
                  <a:pt x="1219174" y="58077"/>
                </a:lnTo>
                <a:lnTo>
                  <a:pt x="1222057" y="58077"/>
                </a:lnTo>
                <a:lnTo>
                  <a:pt x="1223022" y="57594"/>
                </a:lnTo>
                <a:lnTo>
                  <a:pt x="1224026" y="57099"/>
                </a:lnTo>
                <a:lnTo>
                  <a:pt x="1230350" y="55816"/>
                </a:lnTo>
                <a:lnTo>
                  <a:pt x="1239507" y="49631"/>
                </a:lnTo>
                <a:lnTo>
                  <a:pt x="1239697" y="49352"/>
                </a:lnTo>
                <a:lnTo>
                  <a:pt x="1240536" y="48933"/>
                </a:lnTo>
                <a:lnTo>
                  <a:pt x="1241653" y="46456"/>
                </a:lnTo>
                <a:lnTo>
                  <a:pt x="1245692" y="40474"/>
                </a:lnTo>
                <a:lnTo>
                  <a:pt x="1246797" y="35064"/>
                </a:lnTo>
                <a:lnTo>
                  <a:pt x="1247368" y="33794"/>
                </a:lnTo>
                <a:lnTo>
                  <a:pt x="1246847" y="34759"/>
                </a:lnTo>
                <a:lnTo>
                  <a:pt x="1247368" y="32245"/>
                </a:lnTo>
                <a:lnTo>
                  <a:pt x="1247571" y="33362"/>
                </a:lnTo>
                <a:lnTo>
                  <a:pt x="1248206" y="31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39793" y="8959818"/>
            <a:ext cx="31178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850" spc="15" dirty="0">
                <a:latin typeface="Arial"/>
                <a:cs typeface="Arial"/>
              </a:rPr>
              <a:t>1 </a:t>
            </a:r>
            <a:r>
              <a:rPr sz="850" spc="30" dirty="0">
                <a:latin typeface="Arial"/>
                <a:cs typeface="Arial"/>
              </a:rPr>
              <a:t>→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1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91264" y="6918172"/>
            <a:ext cx="560514" cy="387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915666" y="6995233"/>
            <a:ext cx="3014345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704465" algn="l"/>
              </a:tabLst>
            </a:pPr>
            <a:r>
              <a:rPr sz="1100" b="1" spc="20" dirty="0">
                <a:latin typeface="Arial"/>
                <a:cs typeface="Arial"/>
              </a:rPr>
              <a:t>map	map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20301" y="6794347"/>
            <a:ext cx="3512820" cy="2489200"/>
            <a:chOff x="3020301" y="6794347"/>
            <a:chExt cx="3512820" cy="2489200"/>
          </a:xfrm>
        </p:grpSpPr>
        <p:sp>
          <p:nvSpPr>
            <p:cNvPr id="38" name="object 38"/>
            <p:cNvSpPr/>
            <p:nvPr/>
          </p:nvSpPr>
          <p:spPr>
            <a:xfrm>
              <a:off x="5725020" y="6794347"/>
              <a:ext cx="57150" cy="106680"/>
            </a:xfrm>
            <a:custGeom>
              <a:avLst/>
              <a:gdLst/>
              <a:ahLst/>
              <a:cxnLst/>
              <a:rect l="l" t="t" r="r" b="b"/>
              <a:pathLst>
                <a:path w="57150" h="106679">
                  <a:moveTo>
                    <a:pt x="28879" y="105596"/>
                  </a:moveTo>
                  <a:lnTo>
                    <a:pt x="27762" y="105596"/>
                  </a:lnTo>
                  <a:lnTo>
                    <a:pt x="28321" y="106552"/>
                  </a:lnTo>
                  <a:lnTo>
                    <a:pt x="28879" y="105596"/>
                  </a:lnTo>
                  <a:close/>
                </a:path>
                <a:path w="57150" h="106679">
                  <a:moveTo>
                    <a:pt x="965" y="57111"/>
                  </a:moveTo>
                  <a:lnTo>
                    <a:pt x="0" y="57111"/>
                  </a:lnTo>
                  <a:lnTo>
                    <a:pt x="0" y="58077"/>
                  </a:lnTo>
                  <a:lnTo>
                    <a:pt x="27762" y="105596"/>
                  </a:lnTo>
                  <a:lnTo>
                    <a:pt x="27838" y="103923"/>
                  </a:lnTo>
                  <a:lnTo>
                    <a:pt x="965" y="57594"/>
                  </a:lnTo>
                  <a:lnTo>
                    <a:pt x="965" y="57111"/>
                  </a:lnTo>
                  <a:close/>
                </a:path>
                <a:path w="57150" h="106679">
                  <a:moveTo>
                    <a:pt x="28325" y="104762"/>
                  </a:moveTo>
                  <a:lnTo>
                    <a:pt x="27838" y="105596"/>
                  </a:lnTo>
                  <a:lnTo>
                    <a:pt x="28798" y="105596"/>
                  </a:lnTo>
                  <a:lnTo>
                    <a:pt x="28325" y="104762"/>
                  </a:lnTo>
                  <a:close/>
                </a:path>
                <a:path w="57150" h="106679">
                  <a:moveTo>
                    <a:pt x="27838" y="103923"/>
                  </a:moveTo>
                  <a:lnTo>
                    <a:pt x="27838" y="105587"/>
                  </a:lnTo>
                  <a:lnTo>
                    <a:pt x="28325" y="104762"/>
                  </a:lnTo>
                  <a:lnTo>
                    <a:pt x="27838" y="103923"/>
                  </a:lnTo>
                  <a:close/>
                </a:path>
                <a:path w="57150" h="106679">
                  <a:moveTo>
                    <a:pt x="56642" y="57111"/>
                  </a:moveTo>
                  <a:lnTo>
                    <a:pt x="56159" y="57111"/>
                  </a:lnTo>
                  <a:lnTo>
                    <a:pt x="56159" y="57594"/>
                  </a:lnTo>
                  <a:lnTo>
                    <a:pt x="28820" y="103923"/>
                  </a:lnTo>
                  <a:lnTo>
                    <a:pt x="28803" y="105587"/>
                  </a:lnTo>
                  <a:lnTo>
                    <a:pt x="56642" y="58077"/>
                  </a:lnTo>
                  <a:lnTo>
                    <a:pt x="57124" y="57594"/>
                  </a:lnTo>
                  <a:lnTo>
                    <a:pt x="56642" y="57111"/>
                  </a:lnTo>
                  <a:close/>
                </a:path>
                <a:path w="57150" h="106679">
                  <a:moveTo>
                    <a:pt x="28798" y="103960"/>
                  </a:moveTo>
                  <a:lnTo>
                    <a:pt x="28325" y="104762"/>
                  </a:lnTo>
                  <a:lnTo>
                    <a:pt x="28798" y="105578"/>
                  </a:lnTo>
                  <a:lnTo>
                    <a:pt x="28798" y="103960"/>
                  </a:lnTo>
                  <a:close/>
                </a:path>
                <a:path w="57150" h="106679">
                  <a:moveTo>
                    <a:pt x="28798" y="0"/>
                  </a:moveTo>
                  <a:lnTo>
                    <a:pt x="27838" y="0"/>
                  </a:lnTo>
                  <a:lnTo>
                    <a:pt x="27859" y="103960"/>
                  </a:lnTo>
                  <a:lnTo>
                    <a:pt x="28325" y="104762"/>
                  </a:lnTo>
                  <a:lnTo>
                    <a:pt x="28798" y="103960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97333" y="7306004"/>
              <a:ext cx="229920" cy="1521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69356" y="7306004"/>
              <a:ext cx="240474" cy="15215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20301" y="7306487"/>
              <a:ext cx="3512820" cy="1539240"/>
            </a:xfrm>
            <a:custGeom>
              <a:avLst/>
              <a:gdLst/>
              <a:ahLst/>
              <a:cxnLst/>
              <a:rect l="l" t="t" r="r" b="b"/>
              <a:pathLst>
                <a:path w="3512820" h="1539240">
                  <a:moveTo>
                    <a:pt x="57124" y="1480756"/>
                  </a:moveTo>
                  <a:lnTo>
                    <a:pt x="56642" y="1480756"/>
                  </a:lnTo>
                  <a:lnTo>
                    <a:pt x="56642" y="1480273"/>
                  </a:lnTo>
                  <a:lnTo>
                    <a:pt x="56159" y="1480756"/>
                  </a:lnTo>
                  <a:lnTo>
                    <a:pt x="28816" y="1527086"/>
                  </a:lnTo>
                  <a:lnTo>
                    <a:pt x="28803" y="1528749"/>
                  </a:lnTo>
                  <a:lnTo>
                    <a:pt x="28790" y="1527124"/>
                  </a:lnTo>
                  <a:lnTo>
                    <a:pt x="28790" y="1407312"/>
                  </a:lnTo>
                  <a:lnTo>
                    <a:pt x="27838" y="1407312"/>
                  </a:lnTo>
                  <a:lnTo>
                    <a:pt x="27838" y="1527086"/>
                  </a:lnTo>
                  <a:lnTo>
                    <a:pt x="965" y="1480756"/>
                  </a:lnTo>
                  <a:lnTo>
                    <a:pt x="482" y="1480273"/>
                  </a:lnTo>
                  <a:lnTo>
                    <a:pt x="0" y="1480756"/>
                  </a:lnTo>
                  <a:lnTo>
                    <a:pt x="0" y="1481239"/>
                  </a:lnTo>
                  <a:lnTo>
                    <a:pt x="27749" y="1528749"/>
                  </a:lnTo>
                  <a:lnTo>
                    <a:pt x="28321" y="1529715"/>
                  </a:lnTo>
                  <a:lnTo>
                    <a:pt x="28892" y="1528749"/>
                  </a:lnTo>
                  <a:lnTo>
                    <a:pt x="57124" y="1481239"/>
                  </a:lnTo>
                  <a:lnTo>
                    <a:pt x="57124" y="1480756"/>
                  </a:lnTo>
                  <a:close/>
                </a:path>
                <a:path w="3512820" h="1539240">
                  <a:moveTo>
                    <a:pt x="2014982" y="577900"/>
                  </a:moveTo>
                  <a:lnTo>
                    <a:pt x="2014499" y="577418"/>
                  </a:lnTo>
                  <a:lnTo>
                    <a:pt x="2014016" y="577418"/>
                  </a:lnTo>
                  <a:lnTo>
                    <a:pt x="2014016" y="577900"/>
                  </a:lnTo>
                  <a:lnTo>
                    <a:pt x="1986673" y="624268"/>
                  </a:lnTo>
                  <a:lnTo>
                    <a:pt x="1986661" y="338874"/>
                  </a:lnTo>
                  <a:lnTo>
                    <a:pt x="1985708" y="338874"/>
                  </a:lnTo>
                  <a:lnTo>
                    <a:pt x="1985708" y="624268"/>
                  </a:lnTo>
                  <a:lnTo>
                    <a:pt x="1958822" y="577900"/>
                  </a:lnTo>
                  <a:lnTo>
                    <a:pt x="1958340" y="577418"/>
                  </a:lnTo>
                  <a:lnTo>
                    <a:pt x="1957870" y="577418"/>
                  </a:lnTo>
                  <a:lnTo>
                    <a:pt x="1957870" y="578383"/>
                  </a:lnTo>
                  <a:lnTo>
                    <a:pt x="1985619" y="625906"/>
                  </a:lnTo>
                  <a:lnTo>
                    <a:pt x="1986178" y="626859"/>
                  </a:lnTo>
                  <a:lnTo>
                    <a:pt x="1986724" y="625906"/>
                  </a:lnTo>
                  <a:lnTo>
                    <a:pt x="2014499" y="578383"/>
                  </a:lnTo>
                  <a:lnTo>
                    <a:pt x="2014982" y="577900"/>
                  </a:lnTo>
                  <a:close/>
                </a:path>
                <a:path w="3512820" h="1539240">
                  <a:moveTo>
                    <a:pt x="2402332" y="961415"/>
                  </a:moveTo>
                  <a:lnTo>
                    <a:pt x="2401366" y="961415"/>
                  </a:lnTo>
                  <a:lnTo>
                    <a:pt x="2401366" y="961898"/>
                  </a:lnTo>
                  <a:lnTo>
                    <a:pt x="2373998" y="1009078"/>
                  </a:lnTo>
                  <a:lnTo>
                    <a:pt x="2373998" y="888453"/>
                  </a:lnTo>
                  <a:lnTo>
                    <a:pt x="2373045" y="888453"/>
                  </a:lnTo>
                  <a:lnTo>
                    <a:pt x="2373045" y="1008227"/>
                  </a:lnTo>
                  <a:lnTo>
                    <a:pt x="2346172" y="961898"/>
                  </a:lnTo>
                  <a:lnTo>
                    <a:pt x="2346172" y="961415"/>
                  </a:lnTo>
                  <a:lnTo>
                    <a:pt x="2345207" y="961415"/>
                  </a:lnTo>
                  <a:lnTo>
                    <a:pt x="2345207" y="962367"/>
                  </a:lnTo>
                  <a:lnTo>
                    <a:pt x="2372957" y="1009891"/>
                  </a:lnTo>
                  <a:lnTo>
                    <a:pt x="2373528" y="1010856"/>
                  </a:lnTo>
                  <a:lnTo>
                    <a:pt x="2374100" y="1009891"/>
                  </a:lnTo>
                  <a:lnTo>
                    <a:pt x="2402332" y="962367"/>
                  </a:lnTo>
                  <a:lnTo>
                    <a:pt x="2402332" y="961415"/>
                  </a:lnTo>
                  <a:close/>
                </a:path>
                <a:path w="3512820" h="1539240">
                  <a:moveTo>
                    <a:pt x="2428798" y="1537881"/>
                  </a:moveTo>
                  <a:lnTo>
                    <a:pt x="2428252" y="1537055"/>
                  </a:lnTo>
                  <a:lnTo>
                    <a:pt x="2428722" y="1537868"/>
                  </a:lnTo>
                  <a:lnTo>
                    <a:pt x="2428722" y="1536242"/>
                  </a:lnTo>
                  <a:lnTo>
                    <a:pt x="2428722" y="1416443"/>
                  </a:lnTo>
                  <a:lnTo>
                    <a:pt x="2427770" y="1416443"/>
                  </a:lnTo>
                  <a:lnTo>
                    <a:pt x="2427770" y="1536217"/>
                  </a:lnTo>
                  <a:lnTo>
                    <a:pt x="2400884" y="1489875"/>
                  </a:lnTo>
                  <a:lnTo>
                    <a:pt x="2400884" y="1489392"/>
                  </a:lnTo>
                  <a:lnTo>
                    <a:pt x="2399931" y="1489392"/>
                  </a:lnTo>
                  <a:lnTo>
                    <a:pt x="2399931" y="1490357"/>
                  </a:lnTo>
                  <a:lnTo>
                    <a:pt x="2427694" y="1537881"/>
                  </a:lnTo>
                  <a:lnTo>
                    <a:pt x="2428252" y="1538833"/>
                  </a:lnTo>
                  <a:lnTo>
                    <a:pt x="2428798" y="1537881"/>
                  </a:lnTo>
                  <a:close/>
                </a:path>
                <a:path w="3512820" h="1539240">
                  <a:moveTo>
                    <a:pt x="2457043" y="1489392"/>
                  </a:moveTo>
                  <a:lnTo>
                    <a:pt x="2456091" y="1489392"/>
                  </a:lnTo>
                  <a:lnTo>
                    <a:pt x="2456091" y="1489875"/>
                  </a:lnTo>
                  <a:lnTo>
                    <a:pt x="2428748" y="1536217"/>
                  </a:lnTo>
                  <a:lnTo>
                    <a:pt x="2428735" y="1537868"/>
                  </a:lnTo>
                  <a:lnTo>
                    <a:pt x="2456573" y="1490357"/>
                  </a:lnTo>
                  <a:lnTo>
                    <a:pt x="2457043" y="1489875"/>
                  </a:lnTo>
                  <a:lnTo>
                    <a:pt x="2457043" y="1489392"/>
                  </a:lnTo>
                  <a:close/>
                </a:path>
                <a:path w="3512820" h="1539240">
                  <a:moveTo>
                    <a:pt x="2673045" y="625894"/>
                  </a:moveTo>
                  <a:lnTo>
                    <a:pt x="2673032" y="624255"/>
                  </a:lnTo>
                  <a:lnTo>
                    <a:pt x="2646159" y="577900"/>
                  </a:lnTo>
                  <a:lnTo>
                    <a:pt x="2645689" y="577418"/>
                  </a:lnTo>
                  <a:lnTo>
                    <a:pt x="2645206" y="577418"/>
                  </a:lnTo>
                  <a:lnTo>
                    <a:pt x="2645206" y="578383"/>
                  </a:lnTo>
                  <a:lnTo>
                    <a:pt x="2672956" y="625894"/>
                  </a:lnTo>
                  <a:close/>
                </a:path>
                <a:path w="3512820" h="1539240">
                  <a:moveTo>
                    <a:pt x="2701836" y="577418"/>
                  </a:moveTo>
                  <a:lnTo>
                    <a:pt x="2701366" y="577418"/>
                  </a:lnTo>
                  <a:lnTo>
                    <a:pt x="2700883" y="577900"/>
                  </a:lnTo>
                  <a:lnTo>
                    <a:pt x="2673997" y="624255"/>
                  </a:lnTo>
                  <a:lnTo>
                    <a:pt x="2673997" y="386867"/>
                  </a:lnTo>
                  <a:lnTo>
                    <a:pt x="2673045" y="386867"/>
                  </a:lnTo>
                  <a:lnTo>
                    <a:pt x="2673045" y="624268"/>
                  </a:lnTo>
                  <a:lnTo>
                    <a:pt x="2673045" y="625894"/>
                  </a:lnTo>
                  <a:lnTo>
                    <a:pt x="2673527" y="626859"/>
                  </a:lnTo>
                  <a:lnTo>
                    <a:pt x="2674074" y="625906"/>
                  </a:lnTo>
                  <a:lnTo>
                    <a:pt x="2701836" y="578383"/>
                  </a:lnTo>
                  <a:lnTo>
                    <a:pt x="2701836" y="577418"/>
                  </a:lnTo>
                  <a:close/>
                </a:path>
                <a:path w="3512820" h="1539240">
                  <a:moveTo>
                    <a:pt x="2761843" y="217919"/>
                  </a:moveTo>
                  <a:lnTo>
                    <a:pt x="2760878" y="217919"/>
                  </a:lnTo>
                  <a:lnTo>
                    <a:pt x="2733535" y="264248"/>
                  </a:lnTo>
                  <a:lnTo>
                    <a:pt x="2733510" y="265912"/>
                  </a:lnTo>
                  <a:lnTo>
                    <a:pt x="2733510" y="264287"/>
                  </a:lnTo>
                  <a:lnTo>
                    <a:pt x="2733510" y="0"/>
                  </a:lnTo>
                  <a:lnTo>
                    <a:pt x="2732557" y="0"/>
                  </a:lnTo>
                  <a:lnTo>
                    <a:pt x="2732557" y="264248"/>
                  </a:lnTo>
                  <a:lnTo>
                    <a:pt x="2705684" y="217919"/>
                  </a:lnTo>
                  <a:lnTo>
                    <a:pt x="2704719" y="217919"/>
                  </a:lnTo>
                  <a:lnTo>
                    <a:pt x="2704719" y="218389"/>
                  </a:lnTo>
                  <a:lnTo>
                    <a:pt x="2732481" y="266395"/>
                  </a:lnTo>
                  <a:lnTo>
                    <a:pt x="2733040" y="267347"/>
                  </a:lnTo>
                  <a:lnTo>
                    <a:pt x="2733586" y="266395"/>
                  </a:lnTo>
                  <a:lnTo>
                    <a:pt x="2761361" y="218389"/>
                  </a:lnTo>
                  <a:lnTo>
                    <a:pt x="2761843" y="218389"/>
                  </a:lnTo>
                  <a:lnTo>
                    <a:pt x="2761843" y="217919"/>
                  </a:lnTo>
                  <a:close/>
                </a:path>
                <a:path w="3512820" h="1539240">
                  <a:moveTo>
                    <a:pt x="3512540" y="577900"/>
                  </a:moveTo>
                  <a:lnTo>
                    <a:pt x="3512058" y="577418"/>
                  </a:lnTo>
                  <a:lnTo>
                    <a:pt x="3511575" y="577418"/>
                  </a:lnTo>
                  <a:lnTo>
                    <a:pt x="3511575" y="577900"/>
                  </a:lnTo>
                  <a:lnTo>
                    <a:pt x="3484232" y="624243"/>
                  </a:lnTo>
                  <a:lnTo>
                    <a:pt x="3484219" y="625906"/>
                  </a:lnTo>
                  <a:lnTo>
                    <a:pt x="3484207" y="624281"/>
                  </a:lnTo>
                  <a:lnTo>
                    <a:pt x="3484207" y="361911"/>
                  </a:lnTo>
                  <a:lnTo>
                    <a:pt x="3483254" y="361911"/>
                  </a:lnTo>
                  <a:lnTo>
                    <a:pt x="3483254" y="624243"/>
                  </a:lnTo>
                  <a:lnTo>
                    <a:pt x="3456381" y="577900"/>
                  </a:lnTo>
                  <a:lnTo>
                    <a:pt x="3455898" y="577418"/>
                  </a:lnTo>
                  <a:lnTo>
                    <a:pt x="3455416" y="577418"/>
                  </a:lnTo>
                  <a:lnTo>
                    <a:pt x="3455416" y="578383"/>
                  </a:lnTo>
                  <a:lnTo>
                    <a:pt x="3483178" y="625906"/>
                  </a:lnTo>
                  <a:lnTo>
                    <a:pt x="3483737" y="626859"/>
                  </a:lnTo>
                  <a:lnTo>
                    <a:pt x="3484283" y="625906"/>
                  </a:lnTo>
                  <a:lnTo>
                    <a:pt x="3512058" y="578383"/>
                  </a:lnTo>
                  <a:lnTo>
                    <a:pt x="3512540" y="57790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3520" y="8863075"/>
              <a:ext cx="785952" cy="42047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09514" y="8955978"/>
            <a:ext cx="48514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5" dirty="0">
                <a:latin typeface="Arial"/>
                <a:cs typeface="Arial"/>
              </a:rPr>
              <a:t>reduce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88408" y="7069378"/>
            <a:ext cx="1045210" cy="2291080"/>
            <a:chOff x="4588408" y="7069378"/>
            <a:chExt cx="1045210" cy="2291080"/>
          </a:xfrm>
        </p:grpSpPr>
        <p:sp>
          <p:nvSpPr>
            <p:cNvPr id="45" name="object 45"/>
            <p:cNvSpPr/>
            <p:nvPr/>
          </p:nvSpPr>
          <p:spPr>
            <a:xfrm>
              <a:off x="5469661" y="9237954"/>
              <a:ext cx="163677" cy="12240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20232" y="8732049"/>
              <a:ext cx="57150" cy="122555"/>
            </a:xfrm>
            <a:custGeom>
              <a:avLst/>
              <a:gdLst/>
              <a:ahLst/>
              <a:cxnLst/>
              <a:rect l="l" t="t" r="r" b="b"/>
              <a:pathLst>
                <a:path w="57150" h="122554">
                  <a:moveTo>
                    <a:pt x="28877" y="121437"/>
                  </a:moveTo>
                  <a:lnTo>
                    <a:pt x="27764" y="121437"/>
                  </a:lnTo>
                  <a:lnTo>
                    <a:pt x="28320" y="122389"/>
                  </a:lnTo>
                  <a:lnTo>
                    <a:pt x="28877" y="121437"/>
                  </a:lnTo>
                  <a:close/>
                </a:path>
                <a:path w="57150" h="122554">
                  <a:moveTo>
                    <a:pt x="28325" y="120612"/>
                  </a:moveTo>
                  <a:lnTo>
                    <a:pt x="27838" y="121437"/>
                  </a:lnTo>
                  <a:lnTo>
                    <a:pt x="28803" y="121437"/>
                  </a:lnTo>
                  <a:lnTo>
                    <a:pt x="28325" y="120612"/>
                  </a:lnTo>
                  <a:close/>
                </a:path>
                <a:path w="57150" h="122554">
                  <a:moveTo>
                    <a:pt x="56641" y="72948"/>
                  </a:moveTo>
                  <a:lnTo>
                    <a:pt x="56159" y="72948"/>
                  </a:lnTo>
                  <a:lnTo>
                    <a:pt x="56159" y="73431"/>
                  </a:lnTo>
                  <a:lnTo>
                    <a:pt x="28819" y="119773"/>
                  </a:lnTo>
                  <a:lnTo>
                    <a:pt x="28803" y="121437"/>
                  </a:lnTo>
                  <a:lnTo>
                    <a:pt x="56641" y="73914"/>
                  </a:lnTo>
                  <a:lnTo>
                    <a:pt x="57111" y="73431"/>
                  </a:lnTo>
                  <a:lnTo>
                    <a:pt x="56641" y="72948"/>
                  </a:lnTo>
                  <a:close/>
                </a:path>
                <a:path w="57150" h="122554">
                  <a:moveTo>
                    <a:pt x="952" y="72948"/>
                  </a:moveTo>
                  <a:lnTo>
                    <a:pt x="0" y="72948"/>
                  </a:lnTo>
                  <a:lnTo>
                    <a:pt x="0" y="73914"/>
                  </a:lnTo>
                  <a:lnTo>
                    <a:pt x="27763" y="121436"/>
                  </a:lnTo>
                  <a:lnTo>
                    <a:pt x="27838" y="119773"/>
                  </a:lnTo>
                  <a:lnTo>
                    <a:pt x="952" y="73431"/>
                  </a:lnTo>
                  <a:lnTo>
                    <a:pt x="952" y="72948"/>
                  </a:lnTo>
                  <a:close/>
                </a:path>
                <a:path w="57150" h="122554">
                  <a:moveTo>
                    <a:pt x="27838" y="119773"/>
                  </a:moveTo>
                  <a:lnTo>
                    <a:pt x="27838" y="121436"/>
                  </a:lnTo>
                  <a:lnTo>
                    <a:pt x="28325" y="120612"/>
                  </a:lnTo>
                  <a:lnTo>
                    <a:pt x="27838" y="119773"/>
                  </a:lnTo>
                  <a:close/>
                </a:path>
                <a:path w="57150" h="122554">
                  <a:moveTo>
                    <a:pt x="28798" y="119810"/>
                  </a:moveTo>
                  <a:lnTo>
                    <a:pt x="28325" y="120612"/>
                  </a:lnTo>
                  <a:lnTo>
                    <a:pt x="28798" y="121427"/>
                  </a:lnTo>
                  <a:lnTo>
                    <a:pt x="28798" y="119810"/>
                  </a:lnTo>
                  <a:close/>
                </a:path>
                <a:path w="57150" h="122554">
                  <a:moveTo>
                    <a:pt x="28798" y="0"/>
                  </a:moveTo>
                  <a:lnTo>
                    <a:pt x="27838" y="0"/>
                  </a:lnTo>
                  <a:lnTo>
                    <a:pt x="27859" y="119810"/>
                  </a:lnTo>
                  <a:lnTo>
                    <a:pt x="28325" y="120612"/>
                  </a:lnTo>
                  <a:lnTo>
                    <a:pt x="28798" y="119810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88408" y="7069378"/>
              <a:ext cx="284480" cy="58419"/>
            </a:xfrm>
            <a:custGeom>
              <a:avLst/>
              <a:gdLst/>
              <a:ahLst/>
              <a:cxnLst/>
              <a:rect l="l" t="t" r="r" b="b"/>
              <a:pathLst>
                <a:path w="284479" h="58420">
                  <a:moveTo>
                    <a:pt x="57200" y="33362"/>
                  </a:moveTo>
                  <a:lnTo>
                    <a:pt x="57035" y="33718"/>
                  </a:lnTo>
                  <a:lnTo>
                    <a:pt x="57200" y="33401"/>
                  </a:lnTo>
                  <a:close/>
                </a:path>
                <a:path w="284479" h="58420">
                  <a:moveTo>
                    <a:pt x="57835" y="31940"/>
                  </a:moveTo>
                  <a:lnTo>
                    <a:pt x="57429" y="30124"/>
                  </a:lnTo>
                  <a:lnTo>
                    <a:pt x="57607" y="29286"/>
                  </a:lnTo>
                  <a:lnTo>
                    <a:pt x="55321" y="17907"/>
                  </a:lnTo>
                  <a:lnTo>
                    <a:pt x="54508" y="16713"/>
                  </a:lnTo>
                  <a:lnTo>
                    <a:pt x="54165" y="15151"/>
                  </a:lnTo>
                  <a:lnTo>
                    <a:pt x="54165" y="16217"/>
                  </a:lnTo>
                  <a:lnTo>
                    <a:pt x="52565" y="13855"/>
                  </a:lnTo>
                  <a:lnTo>
                    <a:pt x="53949" y="14935"/>
                  </a:lnTo>
                  <a:lnTo>
                    <a:pt x="54165" y="16217"/>
                  </a:lnTo>
                  <a:lnTo>
                    <a:pt x="54165" y="15151"/>
                  </a:lnTo>
                  <a:lnTo>
                    <a:pt x="53886" y="13855"/>
                  </a:lnTo>
                  <a:lnTo>
                    <a:pt x="51206" y="11836"/>
                  </a:lnTo>
                  <a:lnTo>
                    <a:pt x="49136" y="8775"/>
                  </a:lnTo>
                  <a:lnTo>
                    <a:pt x="39979" y="2692"/>
                  </a:lnTo>
                  <a:lnTo>
                    <a:pt x="38760" y="2463"/>
                  </a:lnTo>
                  <a:lnTo>
                    <a:pt x="37896" y="1803"/>
                  </a:lnTo>
                  <a:lnTo>
                    <a:pt x="37896" y="2286"/>
                  </a:lnTo>
                  <a:lnTo>
                    <a:pt x="28803" y="482"/>
                  </a:lnTo>
                  <a:lnTo>
                    <a:pt x="21539" y="1917"/>
                  </a:lnTo>
                  <a:lnTo>
                    <a:pt x="23037" y="965"/>
                  </a:lnTo>
                  <a:lnTo>
                    <a:pt x="25920" y="482"/>
                  </a:lnTo>
                  <a:lnTo>
                    <a:pt x="28803" y="482"/>
                  </a:lnTo>
                  <a:lnTo>
                    <a:pt x="31686" y="482"/>
                  </a:lnTo>
                  <a:lnTo>
                    <a:pt x="34569" y="965"/>
                  </a:lnTo>
                  <a:lnTo>
                    <a:pt x="37439" y="1917"/>
                  </a:lnTo>
                  <a:lnTo>
                    <a:pt x="37896" y="2286"/>
                  </a:lnTo>
                  <a:lnTo>
                    <a:pt x="37896" y="1803"/>
                  </a:lnTo>
                  <a:lnTo>
                    <a:pt x="37439" y="1447"/>
                  </a:lnTo>
                  <a:lnTo>
                    <a:pt x="35039" y="482"/>
                  </a:lnTo>
                  <a:lnTo>
                    <a:pt x="32169" y="0"/>
                  </a:lnTo>
                  <a:lnTo>
                    <a:pt x="25920" y="0"/>
                  </a:lnTo>
                  <a:lnTo>
                    <a:pt x="23037" y="482"/>
                  </a:lnTo>
                  <a:lnTo>
                    <a:pt x="20599" y="2108"/>
                  </a:lnTo>
                  <a:lnTo>
                    <a:pt x="17614" y="2692"/>
                  </a:lnTo>
                  <a:lnTo>
                    <a:pt x="8458" y="8775"/>
                  </a:lnTo>
                  <a:lnTo>
                    <a:pt x="6731" y="11315"/>
                  </a:lnTo>
                  <a:lnTo>
                    <a:pt x="5664" y="12890"/>
                  </a:lnTo>
                  <a:lnTo>
                    <a:pt x="6019" y="11823"/>
                  </a:lnTo>
                  <a:lnTo>
                    <a:pt x="6667" y="11404"/>
                  </a:lnTo>
                  <a:lnTo>
                    <a:pt x="5283" y="12280"/>
                  </a:lnTo>
                  <a:lnTo>
                    <a:pt x="4699" y="14325"/>
                  </a:lnTo>
                  <a:lnTo>
                    <a:pt x="2273" y="17907"/>
                  </a:lnTo>
                  <a:lnTo>
                    <a:pt x="0" y="29286"/>
                  </a:lnTo>
                  <a:lnTo>
                    <a:pt x="177" y="30200"/>
                  </a:lnTo>
                  <a:lnTo>
                    <a:pt x="88" y="30543"/>
                  </a:lnTo>
                  <a:lnTo>
                    <a:pt x="419" y="31407"/>
                  </a:lnTo>
                  <a:lnTo>
                    <a:pt x="2273" y="40474"/>
                  </a:lnTo>
                  <a:lnTo>
                    <a:pt x="5956" y="45948"/>
                  </a:lnTo>
                  <a:lnTo>
                    <a:pt x="6083" y="46291"/>
                  </a:lnTo>
                  <a:lnTo>
                    <a:pt x="6286" y="46431"/>
                  </a:lnTo>
                  <a:lnTo>
                    <a:pt x="6527" y="46799"/>
                  </a:lnTo>
                  <a:lnTo>
                    <a:pt x="7086" y="48171"/>
                  </a:lnTo>
                  <a:lnTo>
                    <a:pt x="7683" y="48488"/>
                  </a:lnTo>
                  <a:lnTo>
                    <a:pt x="8458" y="49631"/>
                  </a:lnTo>
                  <a:lnTo>
                    <a:pt x="17614" y="55816"/>
                  </a:lnTo>
                  <a:lnTo>
                    <a:pt x="22542" y="56819"/>
                  </a:lnTo>
                  <a:lnTo>
                    <a:pt x="23037" y="57124"/>
                  </a:lnTo>
                  <a:lnTo>
                    <a:pt x="24587" y="57378"/>
                  </a:lnTo>
                  <a:lnTo>
                    <a:pt x="24104" y="57137"/>
                  </a:lnTo>
                  <a:lnTo>
                    <a:pt x="26403" y="57594"/>
                  </a:lnTo>
                  <a:lnTo>
                    <a:pt x="25920" y="57594"/>
                  </a:lnTo>
                  <a:lnTo>
                    <a:pt x="24587" y="57378"/>
                  </a:lnTo>
                  <a:lnTo>
                    <a:pt x="25920" y="58077"/>
                  </a:lnTo>
                  <a:lnTo>
                    <a:pt x="28803" y="58077"/>
                  </a:lnTo>
                  <a:lnTo>
                    <a:pt x="31686" y="58077"/>
                  </a:lnTo>
                  <a:lnTo>
                    <a:pt x="32651" y="57594"/>
                  </a:lnTo>
                  <a:lnTo>
                    <a:pt x="33655" y="57099"/>
                  </a:lnTo>
                  <a:lnTo>
                    <a:pt x="39979" y="55816"/>
                  </a:lnTo>
                  <a:lnTo>
                    <a:pt x="49136" y="49631"/>
                  </a:lnTo>
                  <a:lnTo>
                    <a:pt x="49314" y="49364"/>
                  </a:lnTo>
                  <a:lnTo>
                    <a:pt x="50152" y="48945"/>
                  </a:lnTo>
                  <a:lnTo>
                    <a:pt x="51269" y="46482"/>
                  </a:lnTo>
                  <a:lnTo>
                    <a:pt x="55321" y="40474"/>
                  </a:lnTo>
                  <a:lnTo>
                    <a:pt x="56413" y="35077"/>
                  </a:lnTo>
                  <a:lnTo>
                    <a:pt x="57035" y="33718"/>
                  </a:lnTo>
                  <a:lnTo>
                    <a:pt x="56489" y="34759"/>
                  </a:lnTo>
                  <a:lnTo>
                    <a:pt x="56997" y="32245"/>
                  </a:lnTo>
                  <a:lnTo>
                    <a:pt x="57200" y="33362"/>
                  </a:lnTo>
                  <a:lnTo>
                    <a:pt x="57835" y="31940"/>
                  </a:lnTo>
                  <a:close/>
                </a:path>
                <a:path w="284479" h="58420">
                  <a:moveTo>
                    <a:pt x="144970" y="57594"/>
                  </a:moveTo>
                  <a:lnTo>
                    <a:pt x="142087" y="57594"/>
                  </a:lnTo>
                  <a:lnTo>
                    <a:pt x="139204" y="57594"/>
                  </a:lnTo>
                  <a:lnTo>
                    <a:pt x="142087" y="58077"/>
                  </a:lnTo>
                  <a:lnTo>
                    <a:pt x="144970" y="57594"/>
                  </a:lnTo>
                  <a:close/>
                </a:path>
                <a:path w="284479" h="58420">
                  <a:moveTo>
                    <a:pt x="170916" y="31813"/>
                  </a:moveTo>
                  <a:lnTo>
                    <a:pt x="170573" y="30314"/>
                  </a:lnTo>
                  <a:lnTo>
                    <a:pt x="170891" y="28803"/>
                  </a:lnTo>
                  <a:lnTo>
                    <a:pt x="170281" y="25831"/>
                  </a:lnTo>
                  <a:lnTo>
                    <a:pt x="170281" y="33147"/>
                  </a:lnTo>
                  <a:lnTo>
                    <a:pt x="169824" y="34010"/>
                  </a:lnTo>
                  <a:lnTo>
                    <a:pt x="170141" y="32435"/>
                  </a:lnTo>
                  <a:lnTo>
                    <a:pt x="170281" y="33147"/>
                  </a:lnTo>
                  <a:lnTo>
                    <a:pt x="170281" y="25831"/>
                  </a:lnTo>
                  <a:lnTo>
                    <a:pt x="168605" y="17627"/>
                  </a:lnTo>
                  <a:lnTo>
                    <a:pt x="167373" y="15811"/>
                  </a:lnTo>
                  <a:lnTo>
                    <a:pt x="167081" y="14478"/>
                  </a:lnTo>
                  <a:lnTo>
                    <a:pt x="167081" y="15379"/>
                  </a:lnTo>
                  <a:lnTo>
                    <a:pt x="166484" y="14503"/>
                  </a:lnTo>
                  <a:lnTo>
                    <a:pt x="167005" y="14922"/>
                  </a:lnTo>
                  <a:lnTo>
                    <a:pt x="167081" y="15379"/>
                  </a:lnTo>
                  <a:lnTo>
                    <a:pt x="167081" y="14478"/>
                  </a:lnTo>
                  <a:lnTo>
                    <a:pt x="166890" y="13601"/>
                  </a:lnTo>
                  <a:lnTo>
                    <a:pt x="164769" y="11950"/>
                  </a:lnTo>
                  <a:lnTo>
                    <a:pt x="162420" y="8458"/>
                  </a:lnTo>
                  <a:lnTo>
                    <a:pt x="153263" y="2273"/>
                  </a:lnTo>
                  <a:lnTo>
                    <a:pt x="152082" y="2044"/>
                  </a:lnTo>
                  <a:lnTo>
                    <a:pt x="151206" y="1358"/>
                  </a:lnTo>
                  <a:lnTo>
                    <a:pt x="151206" y="1866"/>
                  </a:lnTo>
                  <a:lnTo>
                    <a:pt x="144449" y="482"/>
                  </a:lnTo>
                  <a:lnTo>
                    <a:pt x="144970" y="482"/>
                  </a:lnTo>
                  <a:lnTo>
                    <a:pt x="150723" y="1447"/>
                  </a:lnTo>
                  <a:lnTo>
                    <a:pt x="151206" y="1866"/>
                  </a:lnTo>
                  <a:lnTo>
                    <a:pt x="151206" y="1358"/>
                  </a:lnTo>
                  <a:lnTo>
                    <a:pt x="150723" y="965"/>
                  </a:lnTo>
                  <a:lnTo>
                    <a:pt x="147840" y="482"/>
                  </a:lnTo>
                  <a:lnTo>
                    <a:pt x="144970" y="0"/>
                  </a:lnTo>
                  <a:lnTo>
                    <a:pt x="142087" y="0"/>
                  </a:lnTo>
                  <a:lnTo>
                    <a:pt x="139700" y="0"/>
                  </a:lnTo>
                  <a:lnTo>
                    <a:pt x="139700" y="482"/>
                  </a:lnTo>
                  <a:lnTo>
                    <a:pt x="135826" y="1282"/>
                  </a:lnTo>
                  <a:lnTo>
                    <a:pt x="136321" y="965"/>
                  </a:lnTo>
                  <a:lnTo>
                    <a:pt x="139204" y="482"/>
                  </a:lnTo>
                  <a:lnTo>
                    <a:pt x="139700" y="482"/>
                  </a:lnTo>
                  <a:lnTo>
                    <a:pt x="139700" y="0"/>
                  </a:lnTo>
                  <a:lnTo>
                    <a:pt x="139204" y="0"/>
                  </a:lnTo>
                  <a:lnTo>
                    <a:pt x="136321" y="482"/>
                  </a:lnTo>
                  <a:lnTo>
                    <a:pt x="134708" y="1498"/>
                  </a:lnTo>
                  <a:lnTo>
                    <a:pt x="130898" y="2273"/>
                  </a:lnTo>
                  <a:lnTo>
                    <a:pt x="121742" y="8458"/>
                  </a:lnTo>
                  <a:lnTo>
                    <a:pt x="120294" y="10604"/>
                  </a:lnTo>
                  <a:lnTo>
                    <a:pt x="119938" y="10833"/>
                  </a:lnTo>
                  <a:lnTo>
                    <a:pt x="119938" y="11137"/>
                  </a:lnTo>
                  <a:lnTo>
                    <a:pt x="119024" y="12484"/>
                  </a:lnTo>
                  <a:lnTo>
                    <a:pt x="119354" y="11493"/>
                  </a:lnTo>
                  <a:lnTo>
                    <a:pt x="119938" y="11137"/>
                  </a:lnTo>
                  <a:lnTo>
                    <a:pt x="119938" y="10833"/>
                  </a:lnTo>
                  <a:lnTo>
                    <a:pt x="118452" y="11760"/>
                  </a:lnTo>
                  <a:lnTo>
                    <a:pt x="117678" y="14478"/>
                  </a:lnTo>
                  <a:lnTo>
                    <a:pt x="115557" y="17627"/>
                  </a:lnTo>
                  <a:lnTo>
                    <a:pt x="113284" y="28803"/>
                  </a:lnTo>
                  <a:lnTo>
                    <a:pt x="113423" y="29540"/>
                  </a:lnTo>
                  <a:lnTo>
                    <a:pt x="113220" y="30289"/>
                  </a:lnTo>
                  <a:lnTo>
                    <a:pt x="113969" y="32219"/>
                  </a:lnTo>
                  <a:lnTo>
                    <a:pt x="115557" y="39992"/>
                  </a:lnTo>
                  <a:lnTo>
                    <a:pt x="119024" y="45135"/>
                  </a:lnTo>
                  <a:lnTo>
                    <a:pt x="119354" y="46126"/>
                  </a:lnTo>
                  <a:lnTo>
                    <a:pt x="119481" y="46202"/>
                  </a:lnTo>
                  <a:lnTo>
                    <a:pt x="119100" y="45250"/>
                  </a:lnTo>
                  <a:lnTo>
                    <a:pt x="119938" y="46494"/>
                  </a:lnTo>
                  <a:lnTo>
                    <a:pt x="119481" y="46202"/>
                  </a:lnTo>
                  <a:lnTo>
                    <a:pt x="120256" y="48209"/>
                  </a:lnTo>
                  <a:lnTo>
                    <a:pt x="121526" y="48844"/>
                  </a:lnTo>
                  <a:lnTo>
                    <a:pt x="121742" y="49149"/>
                  </a:lnTo>
                  <a:lnTo>
                    <a:pt x="130898" y="55333"/>
                  </a:lnTo>
                  <a:lnTo>
                    <a:pt x="135801" y="56337"/>
                  </a:lnTo>
                  <a:lnTo>
                    <a:pt x="136321" y="56642"/>
                  </a:lnTo>
                  <a:lnTo>
                    <a:pt x="137756" y="56883"/>
                  </a:lnTo>
                  <a:lnTo>
                    <a:pt x="137198" y="56616"/>
                  </a:lnTo>
                  <a:lnTo>
                    <a:pt x="138557" y="56883"/>
                  </a:lnTo>
                  <a:lnTo>
                    <a:pt x="142087" y="57594"/>
                  </a:lnTo>
                  <a:lnTo>
                    <a:pt x="145592" y="56883"/>
                  </a:lnTo>
                  <a:lnTo>
                    <a:pt x="146456" y="56883"/>
                  </a:lnTo>
                  <a:lnTo>
                    <a:pt x="147078" y="56591"/>
                  </a:lnTo>
                  <a:lnTo>
                    <a:pt x="153263" y="55333"/>
                  </a:lnTo>
                  <a:lnTo>
                    <a:pt x="161937" y="49479"/>
                  </a:lnTo>
                  <a:lnTo>
                    <a:pt x="163410" y="48768"/>
                  </a:lnTo>
                  <a:lnTo>
                    <a:pt x="164795" y="45618"/>
                  </a:lnTo>
                  <a:lnTo>
                    <a:pt x="168605" y="39992"/>
                  </a:lnTo>
                  <a:lnTo>
                    <a:pt x="169722" y="34505"/>
                  </a:lnTo>
                  <a:lnTo>
                    <a:pt x="170916" y="31813"/>
                  </a:lnTo>
                  <a:close/>
                </a:path>
                <a:path w="284479" h="58420">
                  <a:moveTo>
                    <a:pt x="258241" y="57594"/>
                  </a:moveTo>
                  <a:lnTo>
                    <a:pt x="255358" y="57594"/>
                  </a:lnTo>
                  <a:lnTo>
                    <a:pt x="252476" y="57594"/>
                  </a:lnTo>
                  <a:lnTo>
                    <a:pt x="255358" y="58077"/>
                  </a:lnTo>
                  <a:lnTo>
                    <a:pt x="258241" y="57594"/>
                  </a:lnTo>
                  <a:close/>
                </a:path>
                <a:path w="284479" h="58420">
                  <a:moveTo>
                    <a:pt x="284454" y="31750"/>
                  </a:moveTo>
                  <a:lnTo>
                    <a:pt x="283984" y="29667"/>
                  </a:lnTo>
                  <a:lnTo>
                    <a:pt x="284162" y="28803"/>
                  </a:lnTo>
                  <a:lnTo>
                    <a:pt x="283781" y="26949"/>
                  </a:lnTo>
                  <a:lnTo>
                    <a:pt x="283781" y="33159"/>
                  </a:lnTo>
                  <a:lnTo>
                    <a:pt x="282943" y="34721"/>
                  </a:lnTo>
                  <a:lnTo>
                    <a:pt x="283540" y="31838"/>
                  </a:lnTo>
                  <a:lnTo>
                    <a:pt x="283781" y="33159"/>
                  </a:lnTo>
                  <a:lnTo>
                    <a:pt x="283781" y="26949"/>
                  </a:lnTo>
                  <a:lnTo>
                    <a:pt x="281876" y="17627"/>
                  </a:lnTo>
                  <a:lnTo>
                    <a:pt x="281000" y="16332"/>
                  </a:lnTo>
                  <a:lnTo>
                    <a:pt x="280670" y="14859"/>
                  </a:lnTo>
                  <a:lnTo>
                    <a:pt x="280670" y="15849"/>
                  </a:lnTo>
                  <a:lnTo>
                    <a:pt x="279361" y="13919"/>
                  </a:lnTo>
                  <a:lnTo>
                    <a:pt x="280492" y="14820"/>
                  </a:lnTo>
                  <a:lnTo>
                    <a:pt x="280670" y="15849"/>
                  </a:lnTo>
                  <a:lnTo>
                    <a:pt x="280670" y="14859"/>
                  </a:lnTo>
                  <a:lnTo>
                    <a:pt x="280390" y="13601"/>
                  </a:lnTo>
                  <a:lnTo>
                    <a:pt x="277825" y="11633"/>
                  </a:lnTo>
                  <a:lnTo>
                    <a:pt x="275691" y="8458"/>
                  </a:lnTo>
                  <a:lnTo>
                    <a:pt x="266534" y="2273"/>
                  </a:lnTo>
                  <a:lnTo>
                    <a:pt x="265379" y="2044"/>
                  </a:lnTo>
                  <a:lnTo>
                    <a:pt x="264502" y="1371"/>
                  </a:lnTo>
                  <a:lnTo>
                    <a:pt x="264502" y="1866"/>
                  </a:lnTo>
                  <a:lnTo>
                    <a:pt x="257721" y="482"/>
                  </a:lnTo>
                  <a:lnTo>
                    <a:pt x="258241" y="482"/>
                  </a:lnTo>
                  <a:lnTo>
                    <a:pt x="263994" y="1447"/>
                  </a:lnTo>
                  <a:lnTo>
                    <a:pt x="264502" y="1866"/>
                  </a:lnTo>
                  <a:lnTo>
                    <a:pt x="264502" y="1371"/>
                  </a:lnTo>
                  <a:lnTo>
                    <a:pt x="263994" y="965"/>
                  </a:lnTo>
                  <a:lnTo>
                    <a:pt x="261594" y="482"/>
                  </a:lnTo>
                  <a:lnTo>
                    <a:pt x="258724" y="0"/>
                  </a:lnTo>
                  <a:lnTo>
                    <a:pt x="255358" y="0"/>
                  </a:lnTo>
                  <a:lnTo>
                    <a:pt x="252971" y="0"/>
                  </a:lnTo>
                  <a:lnTo>
                    <a:pt x="252971" y="482"/>
                  </a:lnTo>
                  <a:lnTo>
                    <a:pt x="249097" y="1282"/>
                  </a:lnTo>
                  <a:lnTo>
                    <a:pt x="249593" y="965"/>
                  </a:lnTo>
                  <a:lnTo>
                    <a:pt x="252476" y="482"/>
                  </a:lnTo>
                  <a:lnTo>
                    <a:pt x="252971" y="482"/>
                  </a:lnTo>
                  <a:lnTo>
                    <a:pt x="252971" y="0"/>
                  </a:lnTo>
                  <a:lnTo>
                    <a:pt x="252476" y="0"/>
                  </a:lnTo>
                  <a:lnTo>
                    <a:pt x="249593" y="482"/>
                  </a:lnTo>
                  <a:lnTo>
                    <a:pt x="248031" y="1498"/>
                  </a:lnTo>
                  <a:lnTo>
                    <a:pt x="244170" y="2273"/>
                  </a:lnTo>
                  <a:lnTo>
                    <a:pt x="235013" y="8458"/>
                  </a:lnTo>
                  <a:lnTo>
                    <a:pt x="233286" y="11010"/>
                  </a:lnTo>
                  <a:lnTo>
                    <a:pt x="233108" y="11137"/>
                  </a:lnTo>
                  <a:lnTo>
                    <a:pt x="233108" y="11290"/>
                  </a:lnTo>
                  <a:lnTo>
                    <a:pt x="232206" y="12611"/>
                  </a:lnTo>
                  <a:lnTo>
                    <a:pt x="232524" y="11645"/>
                  </a:lnTo>
                  <a:lnTo>
                    <a:pt x="233108" y="11290"/>
                  </a:lnTo>
                  <a:lnTo>
                    <a:pt x="233108" y="11137"/>
                  </a:lnTo>
                  <a:lnTo>
                    <a:pt x="231813" y="11963"/>
                  </a:lnTo>
                  <a:lnTo>
                    <a:pt x="231203" y="14109"/>
                  </a:lnTo>
                  <a:lnTo>
                    <a:pt x="228828" y="17627"/>
                  </a:lnTo>
                  <a:lnTo>
                    <a:pt x="226555" y="28803"/>
                  </a:lnTo>
                  <a:lnTo>
                    <a:pt x="226745" y="29794"/>
                  </a:lnTo>
                  <a:lnTo>
                    <a:pt x="226606" y="30314"/>
                  </a:lnTo>
                  <a:lnTo>
                    <a:pt x="227126" y="31661"/>
                  </a:lnTo>
                  <a:lnTo>
                    <a:pt x="228828" y="39992"/>
                  </a:lnTo>
                  <a:lnTo>
                    <a:pt x="232435" y="45339"/>
                  </a:lnTo>
                  <a:lnTo>
                    <a:pt x="232702" y="46126"/>
                  </a:lnTo>
                  <a:lnTo>
                    <a:pt x="232905" y="46253"/>
                  </a:lnTo>
                  <a:lnTo>
                    <a:pt x="232689" y="45720"/>
                  </a:lnTo>
                  <a:lnTo>
                    <a:pt x="233159" y="46418"/>
                  </a:lnTo>
                  <a:lnTo>
                    <a:pt x="232905" y="46253"/>
                  </a:lnTo>
                  <a:lnTo>
                    <a:pt x="233616" y="48031"/>
                  </a:lnTo>
                  <a:lnTo>
                    <a:pt x="234581" y="48539"/>
                  </a:lnTo>
                  <a:lnTo>
                    <a:pt x="235013" y="49149"/>
                  </a:lnTo>
                  <a:lnTo>
                    <a:pt x="244170" y="55333"/>
                  </a:lnTo>
                  <a:lnTo>
                    <a:pt x="249085" y="56337"/>
                  </a:lnTo>
                  <a:lnTo>
                    <a:pt x="249593" y="56642"/>
                  </a:lnTo>
                  <a:lnTo>
                    <a:pt x="251079" y="56896"/>
                  </a:lnTo>
                  <a:lnTo>
                    <a:pt x="250532" y="56629"/>
                  </a:lnTo>
                  <a:lnTo>
                    <a:pt x="251891" y="56896"/>
                  </a:lnTo>
                  <a:lnTo>
                    <a:pt x="255358" y="57594"/>
                  </a:lnTo>
                  <a:lnTo>
                    <a:pt x="258800" y="56896"/>
                  </a:lnTo>
                  <a:lnTo>
                    <a:pt x="259702" y="56896"/>
                  </a:lnTo>
                  <a:lnTo>
                    <a:pt x="260350" y="56591"/>
                  </a:lnTo>
                  <a:lnTo>
                    <a:pt x="266534" y="55333"/>
                  </a:lnTo>
                  <a:lnTo>
                    <a:pt x="274739" y="49796"/>
                  </a:lnTo>
                  <a:lnTo>
                    <a:pt x="275005" y="49682"/>
                  </a:lnTo>
                  <a:lnTo>
                    <a:pt x="275297" y="49415"/>
                  </a:lnTo>
                  <a:lnTo>
                    <a:pt x="276847" y="48679"/>
                  </a:lnTo>
                  <a:lnTo>
                    <a:pt x="278511" y="44983"/>
                  </a:lnTo>
                  <a:lnTo>
                    <a:pt x="281876" y="39992"/>
                  </a:lnTo>
                  <a:lnTo>
                    <a:pt x="282803" y="35407"/>
                  </a:lnTo>
                  <a:lnTo>
                    <a:pt x="28445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01264" y="9312006"/>
            <a:ext cx="741680" cy="2711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5"/>
              </a:spcBef>
            </a:pPr>
            <a:r>
              <a:rPr sz="850" spc="10" dirty="0">
                <a:latin typeface="Arial"/>
                <a:cs typeface="Arial"/>
              </a:rPr>
              <a:t>(Key=f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val=4)</a:t>
            </a:r>
            <a:endParaRPr sz="850">
              <a:latin typeface="Arial"/>
              <a:cs typeface="Arial"/>
            </a:endParaRPr>
          </a:p>
          <a:p>
            <a:pPr marR="40005" algn="ctr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(Key=g </a:t>
            </a:r>
            <a:r>
              <a:rPr sz="500" dirty="0">
                <a:latin typeface="Arial"/>
                <a:cs typeface="Arial"/>
              </a:rPr>
              <a:t>: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val=3)</a:t>
            </a:r>
            <a:endParaRPr sz="5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4317" y="9312006"/>
            <a:ext cx="803910" cy="2711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sz="850" spc="15" dirty="0">
                <a:latin typeface="Arial"/>
                <a:cs typeface="Arial"/>
              </a:rPr>
              <a:t>(Key=M </a:t>
            </a:r>
            <a:r>
              <a:rPr sz="850" spc="5" dirty="0">
                <a:latin typeface="Arial"/>
                <a:cs typeface="Arial"/>
              </a:rPr>
              <a:t>: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10" dirty="0">
                <a:latin typeface="Arial"/>
                <a:cs typeface="Arial"/>
              </a:rPr>
              <a:t>val=4)</a:t>
            </a:r>
            <a:endParaRPr sz="85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05"/>
              </a:spcBef>
            </a:pPr>
            <a:r>
              <a:rPr sz="500" spc="-5" dirty="0">
                <a:latin typeface="Arial"/>
                <a:cs typeface="Arial"/>
              </a:rPr>
              <a:t>(Key=o </a:t>
            </a:r>
            <a:r>
              <a:rPr sz="500" dirty="0">
                <a:latin typeface="Arial"/>
                <a:cs typeface="Arial"/>
              </a:rPr>
              <a:t>: val=3)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51" name="object 51"/>
            <p:cNvSpPr/>
            <p:nvPr/>
          </p:nvSpPr>
          <p:spPr>
            <a:xfrm>
              <a:off x="3020301" y="6794347"/>
              <a:ext cx="57150" cy="106680"/>
            </a:xfrm>
            <a:custGeom>
              <a:avLst/>
              <a:gdLst/>
              <a:ahLst/>
              <a:cxnLst/>
              <a:rect l="l" t="t" r="r" b="b"/>
              <a:pathLst>
                <a:path w="57150" h="106679">
                  <a:moveTo>
                    <a:pt x="28889" y="105596"/>
                  </a:moveTo>
                  <a:lnTo>
                    <a:pt x="27762" y="105596"/>
                  </a:lnTo>
                  <a:lnTo>
                    <a:pt x="28321" y="106552"/>
                  </a:lnTo>
                  <a:lnTo>
                    <a:pt x="28889" y="105596"/>
                  </a:lnTo>
                  <a:close/>
                </a:path>
                <a:path w="57150" h="106679">
                  <a:moveTo>
                    <a:pt x="965" y="57111"/>
                  </a:moveTo>
                  <a:lnTo>
                    <a:pt x="0" y="57111"/>
                  </a:lnTo>
                  <a:lnTo>
                    <a:pt x="0" y="58077"/>
                  </a:lnTo>
                  <a:lnTo>
                    <a:pt x="27762" y="105596"/>
                  </a:lnTo>
                  <a:lnTo>
                    <a:pt x="27838" y="103923"/>
                  </a:lnTo>
                  <a:lnTo>
                    <a:pt x="965" y="57594"/>
                  </a:lnTo>
                  <a:lnTo>
                    <a:pt x="965" y="57111"/>
                  </a:lnTo>
                  <a:close/>
                </a:path>
                <a:path w="57150" h="106679">
                  <a:moveTo>
                    <a:pt x="28325" y="104762"/>
                  </a:moveTo>
                  <a:lnTo>
                    <a:pt x="27838" y="105596"/>
                  </a:lnTo>
                  <a:lnTo>
                    <a:pt x="28798" y="105596"/>
                  </a:lnTo>
                  <a:lnTo>
                    <a:pt x="28325" y="104762"/>
                  </a:lnTo>
                  <a:close/>
                </a:path>
                <a:path w="57150" h="106679">
                  <a:moveTo>
                    <a:pt x="27838" y="103923"/>
                  </a:moveTo>
                  <a:lnTo>
                    <a:pt x="27838" y="105587"/>
                  </a:lnTo>
                  <a:lnTo>
                    <a:pt x="28325" y="104762"/>
                  </a:lnTo>
                  <a:lnTo>
                    <a:pt x="27838" y="103923"/>
                  </a:lnTo>
                  <a:close/>
                </a:path>
                <a:path w="57150" h="106679">
                  <a:moveTo>
                    <a:pt x="56642" y="57111"/>
                  </a:moveTo>
                  <a:lnTo>
                    <a:pt x="56159" y="57111"/>
                  </a:lnTo>
                  <a:lnTo>
                    <a:pt x="56159" y="57594"/>
                  </a:lnTo>
                  <a:lnTo>
                    <a:pt x="28820" y="103923"/>
                  </a:lnTo>
                  <a:lnTo>
                    <a:pt x="28803" y="105587"/>
                  </a:lnTo>
                  <a:lnTo>
                    <a:pt x="57124" y="58077"/>
                  </a:lnTo>
                  <a:lnTo>
                    <a:pt x="57124" y="57594"/>
                  </a:lnTo>
                  <a:lnTo>
                    <a:pt x="56642" y="57111"/>
                  </a:lnTo>
                  <a:close/>
                </a:path>
                <a:path w="57150" h="106679">
                  <a:moveTo>
                    <a:pt x="28798" y="103961"/>
                  </a:moveTo>
                  <a:lnTo>
                    <a:pt x="28325" y="104762"/>
                  </a:lnTo>
                  <a:lnTo>
                    <a:pt x="28798" y="105578"/>
                  </a:lnTo>
                  <a:lnTo>
                    <a:pt x="28798" y="103961"/>
                  </a:lnTo>
                  <a:close/>
                </a:path>
                <a:path w="57150" h="106679">
                  <a:moveTo>
                    <a:pt x="28798" y="0"/>
                  </a:moveTo>
                  <a:lnTo>
                    <a:pt x="27838" y="0"/>
                  </a:lnTo>
                  <a:lnTo>
                    <a:pt x="27860" y="103961"/>
                  </a:lnTo>
                  <a:lnTo>
                    <a:pt x="28325" y="104762"/>
                  </a:lnTo>
                  <a:lnTo>
                    <a:pt x="28798" y="103961"/>
                  </a:lnTo>
                  <a:lnTo>
                    <a:pt x="2879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51186" y="9577952"/>
            <a:ext cx="7048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StartsWithCount</a:t>
            </a:r>
            <a:r>
              <a:rPr sz="265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 marL="713740" indent="-325120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15" dirty="0">
                <a:latin typeface="Arial"/>
                <a:cs typeface="Arial"/>
              </a:rPr>
              <a:t>Configure the</a:t>
            </a:r>
            <a:r>
              <a:rPr sz="1850" b="1" spc="1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Specify </a:t>
            </a:r>
            <a:r>
              <a:rPr sz="1600" spc="10" dirty="0">
                <a:latin typeface="Times New Roman"/>
                <a:cs typeface="Times New Roman"/>
              </a:rPr>
              <a:t>Input, </a:t>
            </a:r>
            <a:r>
              <a:rPr sz="1600" spc="15" dirty="0">
                <a:latin typeface="Times New Roman"/>
                <a:cs typeface="Times New Roman"/>
              </a:rPr>
              <a:t>Output, Mapper, Reducer 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Combiner</a:t>
            </a:r>
            <a:endParaRPr sz="1600">
              <a:latin typeface="Times New Roman"/>
              <a:cs typeface="Times New Roman"/>
            </a:endParaRPr>
          </a:p>
          <a:p>
            <a:pPr marL="713740" indent="-32512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20" dirty="0">
                <a:latin typeface="Arial"/>
                <a:cs typeface="Arial"/>
              </a:rPr>
              <a:t>Implement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Mapper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Input </a:t>
            </a:r>
            <a:r>
              <a:rPr sz="1600" spc="10" dirty="0">
                <a:latin typeface="Times New Roman"/>
                <a:cs typeface="Times New Roman"/>
              </a:rPr>
              <a:t>is text </a:t>
            </a:r>
            <a:r>
              <a:rPr sz="1600" spc="15" dirty="0">
                <a:latin typeface="Times New Roman"/>
                <a:cs typeface="Times New Roman"/>
              </a:rPr>
              <a:t>– a </a:t>
            </a:r>
            <a:r>
              <a:rPr sz="1600" spc="10" dirty="0">
                <a:latin typeface="Times New Roman"/>
                <a:cs typeface="Times New Roman"/>
              </a:rPr>
              <a:t>line </a:t>
            </a:r>
            <a:r>
              <a:rPr sz="1600" spc="15" dirty="0">
                <a:latin typeface="Times New Roman"/>
                <a:cs typeface="Times New Roman"/>
              </a:rPr>
              <a:t>from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hamlet.txt</a:t>
            </a:r>
            <a:endParaRPr sz="1600">
              <a:latin typeface="Times New Roman"/>
              <a:cs typeface="Times New Roman"/>
            </a:endParaRPr>
          </a:p>
          <a:p>
            <a:pPr marL="857250" marR="162560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Tokenize </a:t>
            </a:r>
            <a:r>
              <a:rPr sz="1600" spc="10" dirty="0">
                <a:latin typeface="Times New Roman"/>
                <a:cs typeface="Times New Roman"/>
              </a:rPr>
              <a:t>the text </a:t>
            </a:r>
            <a:r>
              <a:rPr sz="1600" spc="15" dirty="0">
                <a:latin typeface="Times New Roman"/>
                <a:cs typeface="Times New Roman"/>
              </a:rPr>
              <a:t>and emit </a:t>
            </a:r>
            <a:r>
              <a:rPr sz="1600" spc="10" dirty="0">
                <a:latin typeface="Times New Roman"/>
                <a:cs typeface="Times New Roman"/>
              </a:rPr>
              <a:t>first character </a:t>
            </a:r>
            <a:r>
              <a:rPr sz="1600" spc="15" dirty="0">
                <a:latin typeface="Times New Roman"/>
                <a:cs typeface="Times New Roman"/>
              </a:rPr>
              <a:t>with a count of  1 </a:t>
            </a:r>
            <a:r>
              <a:rPr sz="1600" spc="10" dirty="0">
                <a:latin typeface="Times New Roman"/>
                <a:cs typeface="Times New Roman"/>
              </a:rPr>
              <a:t>- </a:t>
            </a:r>
            <a:r>
              <a:rPr sz="1600" spc="15" dirty="0">
                <a:latin typeface="Times New Roman"/>
                <a:cs typeface="Times New Roman"/>
              </a:rPr>
              <a:t>&lt;token,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1&gt;</a:t>
            </a:r>
            <a:endParaRPr sz="1600">
              <a:latin typeface="Times New Roman"/>
              <a:cs typeface="Times New Roman"/>
            </a:endParaRPr>
          </a:p>
          <a:p>
            <a:pPr marL="713740" indent="-325120">
              <a:lnSpc>
                <a:spcPct val="100000"/>
              </a:lnSpc>
              <a:spcBef>
                <a:spcPts val="130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20" dirty="0">
                <a:latin typeface="Arial"/>
                <a:cs typeface="Arial"/>
              </a:rPr>
              <a:t>Implement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Reducer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Sum </a:t>
            </a:r>
            <a:r>
              <a:rPr sz="1600" spc="15" dirty="0">
                <a:latin typeface="Times New Roman"/>
                <a:cs typeface="Times New Roman"/>
              </a:rPr>
              <a:t>up counts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each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letter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Write out </a:t>
            </a:r>
            <a:r>
              <a:rPr sz="1600" spc="10" dirty="0">
                <a:latin typeface="Times New Roman"/>
                <a:cs typeface="Times New Roman"/>
              </a:rPr>
              <a:t>the result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HDFS</a:t>
            </a:r>
            <a:endParaRPr sz="1600">
              <a:latin typeface="Times New Roman"/>
              <a:cs typeface="Times New Roman"/>
            </a:endParaRPr>
          </a:p>
          <a:p>
            <a:pPr marL="713740" indent="-325120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AutoNum type="arabicPeriod"/>
              <a:tabLst>
                <a:tab pos="714375" algn="l"/>
              </a:tabLst>
            </a:pPr>
            <a:r>
              <a:rPr sz="1850" b="1" spc="20" dirty="0">
                <a:latin typeface="Arial"/>
                <a:cs typeface="Arial"/>
              </a:rPr>
              <a:t>Run </a:t>
            </a:r>
            <a:r>
              <a:rPr sz="1850" b="1" spc="15" dirty="0">
                <a:latin typeface="Arial"/>
                <a:cs typeface="Arial"/>
              </a:rPr>
              <a:t>the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83169" y="5558639"/>
            <a:ext cx="269494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1: Configure</a:t>
            </a:r>
            <a:r>
              <a:rPr sz="265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186" y="9569879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7182" y="6272858"/>
            <a:ext cx="5072380" cy="11677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Job</a:t>
            </a:r>
            <a:r>
              <a:rPr sz="1850" b="1" spc="10" dirty="0">
                <a:latin typeface="Arial"/>
                <a:cs typeface="Arial"/>
              </a:rPr>
              <a:t> class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Encapsulates information about 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job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Controls execution of </a:t>
            </a:r>
            <a:r>
              <a:rPr sz="1600" spc="1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job</a:t>
            </a:r>
            <a:endParaRPr sz="16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  <a:spcBef>
                <a:spcPts val="1285"/>
              </a:spcBef>
            </a:pPr>
            <a:r>
              <a:rPr sz="1100" b="1" spc="15" dirty="0">
                <a:latin typeface="Courier New"/>
                <a:cs typeface="Courier New"/>
              </a:rPr>
              <a:t>Job job </a:t>
            </a:r>
            <a:r>
              <a:rPr sz="1100" b="1" spc="20" dirty="0">
                <a:latin typeface="Courier New"/>
                <a:cs typeface="Courier New"/>
              </a:rPr>
              <a:t>= </a:t>
            </a:r>
            <a:r>
              <a:rPr sz="1100" b="1" spc="15" dirty="0">
                <a:latin typeface="Courier New"/>
                <a:cs typeface="Courier New"/>
              </a:rPr>
              <a:t>Job.getInstance(getConf(),</a:t>
            </a:r>
            <a:r>
              <a:rPr sz="1100" b="1" spc="-75" dirty="0">
                <a:latin typeface="Courier New"/>
                <a:cs typeface="Courier New"/>
              </a:rPr>
              <a:t> </a:t>
            </a:r>
            <a:r>
              <a:rPr sz="1100" b="1" spc="15" dirty="0">
                <a:latin typeface="Courier New"/>
                <a:cs typeface="Courier New"/>
              </a:rPr>
              <a:t>"StartsWithCount");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182" y="7623541"/>
            <a:ext cx="5222240" cy="207263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5" dirty="0">
                <a:latin typeface="Arial"/>
                <a:cs typeface="Arial"/>
              </a:rPr>
              <a:t>A </a:t>
            </a:r>
            <a:r>
              <a:rPr sz="1850" b="1" spc="15" dirty="0">
                <a:latin typeface="Arial"/>
                <a:cs typeface="Arial"/>
              </a:rPr>
              <a:t>job </a:t>
            </a:r>
            <a:r>
              <a:rPr sz="1850" b="1" spc="10" dirty="0">
                <a:latin typeface="Arial"/>
                <a:cs typeface="Arial"/>
              </a:rPr>
              <a:t>is </a:t>
            </a:r>
            <a:r>
              <a:rPr sz="1850" b="1" spc="15" dirty="0">
                <a:latin typeface="Arial"/>
                <a:cs typeface="Arial"/>
              </a:rPr>
              <a:t>packaged within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0" dirty="0">
                <a:latin typeface="Arial"/>
                <a:cs typeface="Arial"/>
              </a:rPr>
              <a:t>jar</a:t>
            </a:r>
            <a:r>
              <a:rPr sz="1850" b="1" spc="-10" dirty="0">
                <a:latin typeface="Arial"/>
                <a:cs typeface="Arial"/>
              </a:rPr>
              <a:t> </a:t>
            </a:r>
            <a:r>
              <a:rPr sz="1850" b="1" spc="5" dirty="0">
                <a:latin typeface="Arial"/>
                <a:cs typeface="Arial"/>
              </a:rPr>
              <a:t>file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Framework </a:t>
            </a:r>
            <a:r>
              <a:rPr sz="1600" spc="10" dirty="0">
                <a:latin typeface="Times New Roman"/>
                <a:cs typeface="Times New Roman"/>
              </a:rPr>
              <a:t>distributes the jar </a:t>
            </a:r>
            <a:r>
              <a:rPr sz="1600" spc="15" dirty="0">
                <a:latin typeface="Times New Roman"/>
                <a:cs typeface="Times New Roman"/>
              </a:rPr>
              <a:t>on your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behalf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Needs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20" dirty="0">
                <a:latin typeface="Times New Roman"/>
                <a:cs typeface="Times New Roman"/>
              </a:rPr>
              <a:t>know </a:t>
            </a:r>
            <a:r>
              <a:rPr sz="1600" spc="15" dirty="0">
                <a:latin typeface="Times New Roman"/>
                <a:cs typeface="Times New Roman"/>
              </a:rPr>
              <a:t>which </a:t>
            </a:r>
            <a:r>
              <a:rPr sz="1600" spc="10" dirty="0">
                <a:latin typeface="Times New Roman"/>
                <a:cs typeface="Times New Roman"/>
              </a:rPr>
              <a:t>jar file 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distribute</a:t>
            </a:r>
            <a:endParaRPr sz="1600">
              <a:latin typeface="Times New Roman"/>
              <a:cs typeface="Times New Roman"/>
            </a:endParaRPr>
          </a:p>
          <a:p>
            <a:pPr marL="480059" marR="5080" lvl="1" indent="-180340">
              <a:lnSpc>
                <a:spcPts val="1770"/>
              </a:lnSpc>
              <a:spcBef>
                <a:spcPts val="33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The </a:t>
            </a:r>
            <a:r>
              <a:rPr sz="1600" spc="10" dirty="0">
                <a:latin typeface="Times New Roman"/>
                <a:cs typeface="Times New Roman"/>
              </a:rPr>
              <a:t>easiest </a:t>
            </a:r>
            <a:r>
              <a:rPr sz="1600" spc="20" dirty="0">
                <a:latin typeface="Times New Roman"/>
                <a:cs typeface="Times New Roman"/>
              </a:rPr>
              <a:t>way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specify </a:t>
            </a:r>
            <a:r>
              <a:rPr sz="1600" spc="10" dirty="0">
                <a:latin typeface="Times New Roman"/>
                <a:cs typeface="Times New Roman"/>
              </a:rPr>
              <a:t>the jar that </a:t>
            </a:r>
            <a:r>
              <a:rPr sz="1600" spc="15" dirty="0">
                <a:latin typeface="Times New Roman"/>
                <a:cs typeface="Times New Roman"/>
              </a:rPr>
              <a:t>your job </a:t>
            </a:r>
            <a:r>
              <a:rPr sz="1600" spc="10" dirty="0">
                <a:latin typeface="Times New Roman"/>
                <a:cs typeface="Times New Roman"/>
              </a:rPr>
              <a:t>resides in  is </a:t>
            </a:r>
            <a:r>
              <a:rPr sz="1600" spc="15" dirty="0">
                <a:latin typeface="Times New Roman"/>
                <a:cs typeface="Times New Roman"/>
              </a:rPr>
              <a:t>by </a:t>
            </a:r>
            <a:r>
              <a:rPr sz="1600" spc="10" dirty="0">
                <a:latin typeface="Times New Roman"/>
                <a:cs typeface="Times New Roman"/>
              </a:rPr>
              <a:t>calling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job.setJarByClass</a:t>
            </a:r>
            <a:endParaRPr sz="1600">
              <a:latin typeface="Times New Roman"/>
              <a:cs typeface="Times New Roman"/>
            </a:endParaRPr>
          </a:p>
          <a:p>
            <a:pPr marL="81280" algn="ctr">
              <a:lnSpc>
                <a:spcPct val="100000"/>
              </a:lnSpc>
              <a:spcBef>
                <a:spcPts val="355"/>
              </a:spcBef>
            </a:pPr>
            <a:r>
              <a:rPr sz="1350" b="1" spc="15" dirty="0">
                <a:latin typeface="Courier New"/>
                <a:cs typeface="Courier New"/>
              </a:rPr>
              <a:t>job.setJarByClass(getClass());</a:t>
            </a:r>
            <a:endParaRPr sz="1350">
              <a:latin typeface="Courier New"/>
              <a:cs typeface="Courier New"/>
            </a:endParaRPr>
          </a:p>
          <a:p>
            <a:pPr marL="480059" marR="36195" lvl="1" indent="-180340">
              <a:lnSpc>
                <a:spcPts val="1770"/>
              </a:lnSpc>
              <a:spcBef>
                <a:spcPts val="38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Hadoop </a:t>
            </a:r>
            <a:r>
              <a:rPr sz="1600" spc="10" dirty="0">
                <a:latin typeface="Times New Roman"/>
                <a:cs typeface="Times New Roman"/>
              </a:rPr>
              <a:t>will locate the jar file that </a:t>
            </a:r>
            <a:r>
              <a:rPr sz="1600" spc="15" dirty="0">
                <a:latin typeface="Times New Roman"/>
                <a:cs typeface="Times New Roman"/>
              </a:rPr>
              <a:t>contains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provided  </a:t>
            </a:r>
            <a:r>
              <a:rPr sz="1600" spc="10" dirty="0">
                <a:latin typeface="Times New Roman"/>
                <a:cs typeface="Times New Roman"/>
              </a:rPr>
              <a:t>class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1" name="object 11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535788"/>
            <a:ext cx="51028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1: Configure Job - Specify</a:t>
            </a:r>
            <a:r>
              <a:rPr spc="-30" dirty="0"/>
              <a:t> </a:t>
            </a:r>
            <a:r>
              <a:rPr spc="-5" dirty="0"/>
              <a:t>Input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368568"/>
            <a:ext cx="5124450" cy="285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87630" indent="-63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Courier New"/>
                <a:cs typeface="Courier New"/>
              </a:rPr>
              <a:t>TextInputFormat.addInputPath(job, </a:t>
            </a:r>
            <a:r>
              <a:rPr sz="1200" spc="-5" dirty="0">
                <a:latin typeface="Courier New"/>
                <a:cs typeface="Courier New"/>
              </a:rPr>
              <a:t>new </a:t>
            </a:r>
            <a:r>
              <a:rPr sz="1200" spc="-10" dirty="0">
                <a:latin typeface="Courier New"/>
                <a:cs typeface="Courier New"/>
              </a:rPr>
              <a:t>Path(args[0]));  job.setInputFormatClass(TextInputFormat.class);</a:t>
            </a:r>
            <a:endParaRPr sz="1200">
              <a:latin typeface="Courier New"/>
              <a:cs typeface="Courier New"/>
            </a:endParaRPr>
          </a:p>
          <a:p>
            <a:pPr marL="228600" indent="-216535">
              <a:lnSpc>
                <a:spcPct val="100000"/>
              </a:lnSpc>
              <a:spcBef>
                <a:spcPts val="99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Can be a </a:t>
            </a:r>
            <a:r>
              <a:rPr sz="1850" b="1" spc="10" dirty="0">
                <a:latin typeface="Arial"/>
                <a:cs typeface="Arial"/>
              </a:rPr>
              <a:t>file, </a:t>
            </a:r>
            <a:r>
              <a:rPr sz="1850" b="1" spc="15" dirty="0">
                <a:latin typeface="Arial"/>
                <a:cs typeface="Arial"/>
              </a:rPr>
              <a:t>directory or </a:t>
            </a:r>
            <a:r>
              <a:rPr sz="1850" b="1" spc="20" dirty="0">
                <a:latin typeface="Arial"/>
                <a:cs typeface="Arial"/>
              </a:rPr>
              <a:t>a </a:t>
            </a:r>
            <a:r>
              <a:rPr sz="1850" b="1" spc="10" dirty="0">
                <a:latin typeface="Arial"/>
                <a:cs typeface="Arial"/>
              </a:rPr>
              <a:t>file</a:t>
            </a:r>
            <a:r>
              <a:rPr sz="1850" b="1" spc="-3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pattern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Directory </a:t>
            </a:r>
            <a:r>
              <a:rPr sz="1600" spc="10" dirty="0">
                <a:latin typeface="Times New Roman"/>
                <a:cs typeface="Times New Roman"/>
              </a:rPr>
              <a:t>is </a:t>
            </a:r>
            <a:r>
              <a:rPr sz="1600" spc="15" dirty="0">
                <a:latin typeface="Times New Roman"/>
                <a:cs typeface="Times New Roman"/>
              </a:rPr>
              <a:t>converted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list </a:t>
            </a:r>
            <a:r>
              <a:rPr sz="1600" spc="1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files </a:t>
            </a:r>
            <a:r>
              <a:rPr sz="1600" spc="15" dirty="0">
                <a:latin typeface="Times New Roman"/>
                <a:cs typeface="Times New Roman"/>
              </a:rPr>
              <a:t>as an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  <a:p>
            <a:pPr marL="228600" marR="5080" indent="-216535">
              <a:lnSpc>
                <a:spcPts val="2039"/>
              </a:lnSpc>
              <a:spcBef>
                <a:spcPts val="38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Input is specified </a:t>
            </a:r>
            <a:r>
              <a:rPr sz="1850" b="1" spc="20" dirty="0">
                <a:latin typeface="Arial"/>
                <a:cs typeface="Arial"/>
              </a:rPr>
              <a:t>by implementation </a:t>
            </a:r>
            <a:r>
              <a:rPr sz="1850" b="1" spc="15" dirty="0">
                <a:latin typeface="Arial"/>
                <a:cs typeface="Arial"/>
              </a:rPr>
              <a:t>of  </a:t>
            </a:r>
            <a:r>
              <a:rPr sz="1850" b="1" spc="20" dirty="0">
                <a:latin typeface="Arial"/>
                <a:cs typeface="Arial"/>
              </a:rPr>
              <a:t>InputFormat </a:t>
            </a:r>
            <a:r>
              <a:rPr sz="1850" b="1" spc="10" dirty="0">
                <a:latin typeface="Arial"/>
                <a:cs typeface="Arial"/>
              </a:rPr>
              <a:t>- </a:t>
            </a:r>
            <a:r>
              <a:rPr sz="1850" b="1" spc="15" dirty="0">
                <a:latin typeface="Arial"/>
                <a:cs typeface="Arial"/>
              </a:rPr>
              <a:t>in this </a:t>
            </a:r>
            <a:r>
              <a:rPr sz="1850" b="1" spc="20" dirty="0">
                <a:latin typeface="Arial"/>
                <a:cs typeface="Arial"/>
              </a:rPr>
              <a:t>case</a:t>
            </a:r>
            <a:r>
              <a:rPr sz="1850" b="1" spc="-4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TextInputFormat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Responsible </a:t>
            </a:r>
            <a:r>
              <a:rPr sz="1600" spc="10" dirty="0">
                <a:latin typeface="Times New Roman"/>
                <a:cs typeface="Times New Roman"/>
              </a:rPr>
              <a:t>for creating splits </a:t>
            </a:r>
            <a:r>
              <a:rPr sz="1600" spc="15" dirty="0">
                <a:latin typeface="Times New Roman"/>
                <a:cs typeface="Times New Roman"/>
              </a:rPr>
              <a:t>and a record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reader</a:t>
            </a:r>
            <a:endParaRPr sz="1600">
              <a:latin typeface="Times New Roman"/>
              <a:cs typeface="Times New Roman"/>
            </a:endParaRPr>
          </a:p>
          <a:p>
            <a:pPr marL="480059" marR="365125" lvl="1" indent="-180340">
              <a:lnSpc>
                <a:spcPts val="1770"/>
              </a:lnSpc>
              <a:spcBef>
                <a:spcPts val="33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Controls input types of key-value </a:t>
            </a:r>
            <a:r>
              <a:rPr sz="1600" spc="10" dirty="0">
                <a:latin typeface="Times New Roman"/>
                <a:cs typeface="Times New Roman"/>
              </a:rPr>
              <a:t>pairs, in this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case  LongWritable 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480059" marR="50800" lvl="1" indent="-180340">
              <a:lnSpc>
                <a:spcPts val="1770"/>
              </a:lnSpc>
              <a:spcBef>
                <a:spcPts val="29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File is </a:t>
            </a:r>
            <a:r>
              <a:rPr sz="1600" spc="15" dirty="0">
                <a:latin typeface="Times New Roman"/>
                <a:cs typeface="Times New Roman"/>
              </a:rPr>
              <a:t>broken </a:t>
            </a:r>
            <a:r>
              <a:rPr sz="1600" spc="10" dirty="0">
                <a:latin typeface="Times New Roman"/>
                <a:cs typeface="Times New Roman"/>
              </a:rPr>
              <a:t>into lines, mapper will receive </a:t>
            </a:r>
            <a:r>
              <a:rPr sz="1600" spc="15" dirty="0">
                <a:latin typeface="Times New Roman"/>
                <a:cs typeface="Times New Roman"/>
              </a:rPr>
              <a:t>1 </a:t>
            </a:r>
            <a:r>
              <a:rPr sz="1600" spc="5" dirty="0">
                <a:latin typeface="Times New Roman"/>
                <a:cs typeface="Times New Roman"/>
              </a:rPr>
              <a:t>line </a:t>
            </a:r>
            <a:r>
              <a:rPr sz="1600" spc="10" dirty="0">
                <a:latin typeface="Times New Roman"/>
                <a:cs typeface="Times New Roman"/>
              </a:rPr>
              <a:t>at </a:t>
            </a:r>
            <a:r>
              <a:rPr sz="1600" spc="15" dirty="0">
                <a:latin typeface="Times New Roman"/>
                <a:cs typeface="Times New Roman"/>
              </a:rPr>
              <a:t>a  </a:t>
            </a:r>
            <a:r>
              <a:rPr sz="1600" spc="10" dirty="0"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3169" y="5558639"/>
            <a:ext cx="509905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Side Node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–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Hadoop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IO</a:t>
            </a:r>
            <a:r>
              <a:rPr sz="265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Classes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7182" y="6272858"/>
            <a:ext cx="4874260" cy="2968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8600" marR="5080" indent="-216535">
              <a:lnSpc>
                <a:spcPts val="2039"/>
              </a:lnSpc>
              <a:spcBef>
                <a:spcPts val="35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Hadoop </a:t>
            </a:r>
            <a:r>
              <a:rPr sz="1850" b="1" spc="15" dirty="0">
                <a:latin typeface="Arial"/>
                <a:cs typeface="Arial"/>
              </a:rPr>
              <a:t>uses </a:t>
            </a:r>
            <a:r>
              <a:rPr sz="1850" b="1" spc="10" dirty="0">
                <a:latin typeface="Arial"/>
                <a:cs typeface="Arial"/>
              </a:rPr>
              <a:t>it’s </a:t>
            </a:r>
            <a:r>
              <a:rPr sz="1850" b="1" spc="20" dirty="0">
                <a:latin typeface="Arial"/>
                <a:cs typeface="Arial"/>
              </a:rPr>
              <a:t>own </a:t>
            </a:r>
            <a:r>
              <a:rPr sz="1850" b="1" spc="10" dirty="0">
                <a:latin typeface="Arial"/>
                <a:cs typeface="Arial"/>
              </a:rPr>
              <a:t>serialization  </a:t>
            </a:r>
            <a:r>
              <a:rPr sz="1850" b="1" spc="20" dirty="0">
                <a:latin typeface="Arial"/>
                <a:cs typeface="Arial"/>
              </a:rPr>
              <a:t>mechanism </a:t>
            </a:r>
            <a:r>
              <a:rPr sz="1850" b="1" spc="15" dirty="0">
                <a:latin typeface="Arial"/>
                <a:cs typeface="Arial"/>
              </a:rPr>
              <a:t>for writing </a:t>
            </a:r>
            <a:r>
              <a:rPr sz="1850" b="1" spc="20" dirty="0">
                <a:latin typeface="Arial"/>
                <a:cs typeface="Arial"/>
              </a:rPr>
              <a:t>data </a:t>
            </a:r>
            <a:r>
              <a:rPr sz="1850" b="1" spc="15" dirty="0">
                <a:latin typeface="Arial"/>
                <a:cs typeface="Arial"/>
              </a:rPr>
              <a:t>in </a:t>
            </a:r>
            <a:r>
              <a:rPr sz="1850" b="1" spc="20" dirty="0">
                <a:latin typeface="Arial"/>
                <a:cs typeface="Arial"/>
              </a:rPr>
              <a:t>and out</a:t>
            </a:r>
            <a:r>
              <a:rPr sz="1850" b="1" spc="-1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of  </a:t>
            </a:r>
            <a:r>
              <a:rPr sz="1850" b="1" spc="20" dirty="0">
                <a:latin typeface="Arial"/>
                <a:cs typeface="Arial"/>
              </a:rPr>
              <a:t>network, database </a:t>
            </a:r>
            <a:r>
              <a:rPr sz="1850" b="1" spc="15" dirty="0">
                <a:latin typeface="Arial"/>
                <a:cs typeface="Arial"/>
              </a:rPr>
              <a:t>or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files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Optimized </a:t>
            </a:r>
            <a:r>
              <a:rPr sz="1600" spc="10" dirty="0">
                <a:latin typeface="Times New Roman"/>
                <a:cs typeface="Times New Roman"/>
              </a:rPr>
              <a:t>for </a:t>
            </a:r>
            <a:r>
              <a:rPr sz="1600" spc="15" dirty="0">
                <a:latin typeface="Times New Roman"/>
                <a:cs typeface="Times New Roman"/>
              </a:rPr>
              <a:t>network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serialization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5" dirty="0">
                <a:latin typeface="Times New Roman"/>
                <a:cs typeface="Times New Roman"/>
              </a:rPr>
              <a:t>A </a:t>
            </a:r>
            <a:r>
              <a:rPr sz="1600" spc="10" dirty="0">
                <a:latin typeface="Times New Roman"/>
                <a:cs typeface="Times New Roman"/>
              </a:rPr>
              <a:t>set </a:t>
            </a:r>
            <a:r>
              <a:rPr sz="1600" spc="15" dirty="0">
                <a:latin typeface="Times New Roman"/>
                <a:cs typeface="Times New Roman"/>
              </a:rPr>
              <a:t>of </a:t>
            </a:r>
            <a:r>
              <a:rPr sz="1600" spc="10" dirty="0">
                <a:latin typeface="Times New Roman"/>
                <a:cs typeface="Times New Roman"/>
              </a:rPr>
              <a:t>basic </a:t>
            </a:r>
            <a:r>
              <a:rPr sz="1600" spc="15" dirty="0">
                <a:latin typeface="Times New Roman"/>
                <a:cs typeface="Times New Roman"/>
              </a:rPr>
              <a:t>types 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provided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Easy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implement your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own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org.apache.hadoop.io</a:t>
            </a:r>
            <a:r>
              <a:rPr sz="1850" b="1" spc="2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package</a:t>
            </a:r>
            <a:endParaRPr sz="1850">
              <a:latin typeface="Arial"/>
              <a:cs typeface="Arial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LongWritable </a:t>
            </a:r>
            <a:r>
              <a:rPr sz="1600" spc="1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Long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Times New Roman"/>
                <a:cs typeface="Times New Roman"/>
              </a:rPr>
              <a:t>IntWritable for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Integer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Text </a:t>
            </a:r>
            <a:r>
              <a:rPr sz="1600" spc="10" dirty="0">
                <a:latin typeface="Times New Roman"/>
                <a:cs typeface="Times New Roman"/>
              </a:rPr>
              <a:t>for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  <a:p>
            <a:pPr marL="480695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5" dirty="0">
                <a:latin typeface="Times New Roman"/>
                <a:cs typeface="Times New Roman"/>
              </a:rPr>
              <a:t>Etc...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2" name="object 12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169" y="364440"/>
            <a:ext cx="4187190" cy="7715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85"/>
              </a:spcBef>
            </a:pPr>
            <a:r>
              <a:rPr spc="-5" dirty="0">
                <a:solidFill>
                  <a:srgbClr val="C90016"/>
                </a:solidFill>
              </a:rPr>
              <a:t>1: Configure Job -</a:t>
            </a:r>
            <a:r>
              <a:rPr spc="-45" dirty="0">
                <a:solidFill>
                  <a:srgbClr val="C90016"/>
                </a:solidFill>
              </a:rPr>
              <a:t> </a:t>
            </a:r>
            <a:r>
              <a:rPr spc="-5" dirty="0">
                <a:solidFill>
                  <a:srgbClr val="C90016"/>
                </a:solidFill>
              </a:rPr>
              <a:t>Specify  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182" y="1320575"/>
            <a:ext cx="5169535" cy="309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4699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Courier New"/>
                <a:cs typeface="Courier New"/>
              </a:rPr>
              <a:t>TextOutputFormat.setOutputPath(job, </a:t>
            </a:r>
            <a:r>
              <a:rPr sz="1200" spc="-5" dirty="0">
                <a:latin typeface="Courier New"/>
                <a:cs typeface="Courier New"/>
              </a:rPr>
              <a:t>new </a:t>
            </a:r>
            <a:r>
              <a:rPr sz="1200" spc="-10" dirty="0">
                <a:latin typeface="Courier New"/>
                <a:cs typeface="Courier New"/>
              </a:rPr>
              <a:t>Path(args[1]));  job.setOutputFormatClass(TextOutputFormat.class);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Courier New"/>
              <a:cs typeface="Courier New"/>
            </a:endParaRPr>
          </a:p>
          <a:p>
            <a:pPr marL="228600" marR="376555" indent="-216535">
              <a:lnSpc>
                <a:spcPts val="2120"/>
              </a:lnSpc>
              <a:spcBef>
                <a:spcPts val="5"/>
              </a:spcBef>
              <a:buClr>
                <a:srgbClr val="CC0000"/>
              </a:buClr>
              <a:buFont typeface="Courier New"/>
              <a:buChar char="•"/>
              <a:tabLst>
                <a:tab pos="229235" algn="l"/>
              </a:tabLst>
            </a:pPr>
            <a:r>
              <a:rPr sz="1850" b="1" spc="15" dirty="0">
                <a:latin typeface="Courier New"/>
                <a:cs typeface="Courier New"/>
              </a:rPr>
              <a:t>OutputFormat</a:t>
            </a:r>
            <a:r>
              <a:rPr sz="1850" b="1" spc="-555" dirty="0">
                <a:latin typeface="Courier New"/>
                <a:cs typeface="Courier New"/>
              </a:rPr>
              <a:t> </a:t>
            </a:r>
            <a:r>
              <a:rPr sz="1850" b="1" spc="15" dirty="0">
                <a:latin typeface="Arial"/>
                <a:cs typeface="Arial"/>
              </a:rPr>
              <a:t>defines specification for  outputting data from Map/Reduce</a:t>
            </a:r>
            <a:r>
              <a:rPr sz="1850" b="1" spc="-5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job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ts val="2090"/>
              </a:lnSpc>
              <a:spcBef>
                <a:spcPts val="10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Count job </a:t>
            </a:r>
            <a:r>
              <a:rPr sz="1850" b="1" spc="10" dirty="0">
                <a:latin typeface="Arial"/>
                <a:cs typeface="Arial"/>
              </a:rPr>
              <a:t>utilizes </a:t>
            </a:r>
            <a:r>
              <a:rPr sz="1850" b="1" spc="20" dirty="0">
                <a:latin typeface="Arial"/>
                <a:cs typeface="Arial"/>
              </a:rPr>
              <a:t>an </a:t>
            </a:r>
            <a:r>
              <a:rPr sz="1850" b="1" spc="15" dirty="0">
                <a:latin typeface="Arial"/>
                <a:cs typeface="Arial"/>
              </a:rPr>
              <a:t>implemenation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  <a:p>
            <a:pPr marL="228600">
              <a:lnSpc>
                <a:spcPts val="2090"/>
              </a:lnSpc>
            </a:pPr>
            <a:r>
              <a:rPr sz="1850" b="1" spc="15" dirty="0">
                <a:latin typeface="Courier New"/>
                <a:cs typeface="Courier New"/>
              </a:rPr>
              <a:t>OutputFormat</a:t>
            </a:r>
            <a:r>
              <a:rPr sz="1850" b="1" spc="-580" dirty="0">
                <a:latin typeface="Courier New"/>
                <a:cs typeface="Courier New"/>
              </a:rPr>
              <a:t> </a:t>
            </a:r>
            <a:r>
              <a:rPr sz="1850" b="1" spc="10" dirty="0">
                <a:latin typeface="Arial"/>
                <a:cs typeface="Arial"/>
              </a:rPr>
              <a:t>- </a:t>
            </a:r>
            <a:r>
              <a:rPr sz="1850" b="1" spc="15" dirty="0">
                <a:latin typeface="Courier New"/>
                <a:cs typeface="Courier New"/>
              </a:rPr>
              <a:t>TextOutputFormat</a:t>
            </a:r>
            <a:endParaRPr sz="1850">
              <a:latin typeface="Courier New"/>
              <a:cs typeface="Courier New"/>
            </a:endParaRPr>
          </a:p>
          <a:p>
            <a:pPr marL="480059" marR="95250" lvl="1" indent="-180340">
              <a:lnSpc>
                <a:spcPts val="1770"/>
              </a:lnSpc>
              <a:spcBef>
                <a:spcPts val="41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0" dirty="0">
                <a:latin typeface="Arial"/>
                <a:cs typeface="Arial"/>
              </a:rPr>
              <a:t>Define </a:t>
            </a:r>
            <a:r>
              <a:rPr sz="1600" spc="15" dirty="0">
                <a:latin typeface="Arial"/>
                <a:cs typeface="Arial"/>
              </a:rPr>
              <a:t>output path where reducer should place </a:t>
            </a:r>
            <a:r>
              <a:rPr sz="1600" spc="5" dirty="0">
                <a:latin typeface="Arial"/>
                <a:cs typeface="Arial"/>
              </a:rPr>
              <a:t>its  </a:t>
            </a:r>
            <a:r>
              <a:rPr sz="1600" spc="15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10" dirty="0">
                <a:latin typeface="Arial"/>
                <a:cs typeface="Arial"/>
              </a:rPr>
              <a:t>If </a:t>
            </a:r>
            <a:r>
              <a:rPr sz="1350" spc="15" dirty="0">
                <a:latin typeface="Arial"/>
                <a:cs typeface="Arial"/>
              </a:rPr>
              <a:t>path already exists then the job </a:t>
            </a:r>
            <a:r>
              <a:rPr sz="1350" spc="10" dirty="0">
                <a:latin typeface="Arial"/>
                <a:cs typeface="Arial"/>
              </a:rPr>
              <a:t>will</a:t>
            </a:r>
            <a:r>
              <a:rPr sz="1350" spc="-5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fail</a:t>
            </a:r>
            <a:endParaRPr sz="13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20" dirty="0">
                <a:latin typeface="Arial"/>
                <a:cs typeface="Arial"/>
              </a:rPr>
              <a:t>Each </a:t>
            </a:r>
            <a:r>
              <a:rPr sz="1600" spc="15" dirty="0">
                <a:latin typeface="Arial"/>
                <a:cs typeface="Arial"/>
              </a:rPr>
              <a:t>reducer task writes to </a:t>
            </a:r>
            <a:r>
              <a:rPr sz="1600" spc="10" dirty="0">
                <a:latin typeface="Arial"/>
                <a:cs typeface="Arial"/>
              </a:rPr>
              <a:t>its </a:t>
            </a:r>
            <a:r>
              <a:rPr sz="1600" spc="20" dirty="0">
                <a:latin typeface="Arial"/>
                <a:cs typeface="Arial"/>
              </a:rPr>
              <a:t>own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732155" lvl="2" indent="-144145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•"/>
              <a:tabLst>
                <a:tab pos="732790" algn="l"/>
              </a:tabLst>
            </a:pPr>
            <a:r>
              <a:rPr sz="1350" spc="20" dirty="0">
                <a:latin typeface="Arial"/>
                <a:cs typeface="Arial"/>
              </a:rPr>
              <a:t>By </a:t>
            </a:r>
            <a:r>
              <a:rPr sz="1350" spc="10" dirty="0">
                <a:latin typeface="Arial"/>
                <a:cs typeface="Arial"/>
              </a:rPr>
              <a:t>default </a:t>
            </a:r>
            <a:r>
              <a:rPr sz="1350" spc="20" dirty="0">
                <a:latin typeface="Arial"/>
                <a:cs typeface="Arial"/>
              </a:rPr>
              <a:t>a </a:t>
            </a:r>
            <a:r>
              <a:rPr sz="1350" spc="10" dirty="0">
                <a:latin typeface="Arial"/>
                <a:cs typeface="Arial"/>
              </a:rPr>
              <a:t>job is </a:t>
            </a:r>
            <a:r>
              <a:rPr sz="1350" spc="15" dirty="0">
                <a:latin typeface="Arial"/>
                <a:cs typeface="Arial"/>
              </a:rPr>
              <a:t>configured to run </a:t>
            </a:r>
            <a:r>
              <a:rPr sz="1350" spc="10" dirty="0">
                <a:latin typeface="Arial"/>
                <a:cs typeface="Arial"/>
              </a:rPr>
              <a:t>with </a:t>
            </a:r>
            <a:r>
              <a:rPr sz="1350" spc="20" dirty="0">
                <a:latin typeface="Arial"/>
                <a:cs typeface="Arial"/>
              </a:rPr>
              <a:t>a </a:t>
            </a:r>
            <a:r>
              <a:rPr sz="1350" spc="15" dirty="0">
                <a:latin typeface="Arial"/>
                <a:cs typeface="Arial"/>
              </a:rPr>
              <a:t>single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reducer</a:t>
            </a:r>
            <a:endParaRPr sz="13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Arial"/>
                <a:cs typeface="Arial"/>
              </a:rPr>
              <a:t>Writes key-value pair as plain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text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485140" marR="1096645">
              <a:lnSpc>
                <a:spcPts val="2700"/>
              </a:lnSpc>
              <a:spcBef>
                <a:spcPts val="61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1: Configure Job -</a:t>
            </a:r>
            <a:r>
              <a:rPr sz="265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Specify  Output</a:t>
            </a:r>
            <a:endParaRPr sz="2650">
              <a:latin typeface="Arial"/>
              <a:cs typeface="Arial"/>
            </a:endParaRPr>
          </a:p>
          <a:p>
            <a:pPr marL="485140" marR="1344295">
              <a:lnSpc>
                <a:spcPct val="100000"/>
              </a:lnSpc>
              <a:spcBef>
                <a:spcPts val="2355"/>
              </a:spcBef>
            </a:pPr>
            <a:r>
              <a:rPr sz="1200" spc="-10" dirty="0">
                <a:latin typeface="Courier New"/>
                <a:cs typeface="Courier New"/>
              </a:rPr>
              <a:t>job.setOutputKeyClass(Text.class);  job.setOutputValueClass(IntWritable.class);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Courier New"/>
              <a:cs typeface="Courier New"/>
            </a:endParaRPr>
          </a:p>
          <a:p>
            <a:pPr marL="605155" marR="321945" indent="-216535">
              <a:lnSpc>
                <a:spcPts val="2039"/>
              </a:lnSpc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Specify the output key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value types </a:t>
            </a:r>
            <a:r>
              <a:rPr sz="1850" b="1" spc="10" dirty="0">
                <a:latin typeface="Arial"/>
                <a:cs typeface="Arial"/>
              </a:rPr>
              <a:t>for  </a:t>
            </a:r>
            <a:r>
              <a:rPr sz="1850" b="1" spc="15" dirty="0">
                <a:latin typeface="Arial"/>
                <a:cs typeface="Arial"/>
              </a:rPr>
              <a:t>both mapper </a:t>
            </a:r>
            <a:r>
              <a:rPr sz="1850" b="1" spc="20" dirty="0">
                <a:latin typeface="Arial"/>
                <a:cs typeface="Arial"/>
              </a:rPr>
              <a:t>and </a:t>
            </a:r>
            <a:r>
              <a:rPr sz="1850" b="1" spc="15" dirty="0">
                <a:latin typeface="Arial"/>
                <a:cs typeface="Arial"/>
              </a:rPr>
              <a:t>reducer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functions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20" dirty="0">
                <a:latin typeface="Times New Roman"/>
                <a:cs typeface="Times New Roman"/>
              </a:rPr>
              <a:t>Many </a:t>
            </a:r>
            <a:r>
              <a:rPr sz="1600" spc="15" dirty="0">
                <a:latin typeface="Times New Roman"/>
                <a:cs typeface="Times New Roman"/>
              </a:rPr>
              <a:t>times </a:t>
            </a:r>
            <a:r>
              <a:rPr sz="1600" spc="10" dirty="0">
                <a:latin typeface="Times New Roman"/>
                <a:cs typeface="Times New Roman"/>
              </a:rPr>
              <a:t>the </a:t>
            </a:r>
            <a:r>
              <a:rPr sz="1600" spc="15" dirty="0">
                <a:latin typeface="Times New Roman"/>
                <a:cs typeface="Times New Roman"/>
              </a:rPr>
              <a:t>same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type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If </a:t>
            </a:r>
            <a:r>
              <a:rPr sz="1600" spc="15" dirty="0">
                <a:latin typeface="Times New Roman"/>
                <a:cs typeface="Times New Roman"/>
              </a:rPr>
              <a:t>types </a:t>
            </a:r>
            <a:r>
              <a:rPr sz="1600" spc="10" dirty="0">
                <a:latin typeface="Times New Roman"/>
                <a:cs typeface="Times New Roman"/>
              </a:rPr>
              <a:t>differ </a:t>
            </a:r>
            <a:r>
              <a:rPr sz="1600" spc="15" dirty="0">
                <a:latin typeface="Times New Roman"/>
                <a:cs typeface="Times New Roman"/>
              </a:rPr>
              <a:t>then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use</a:t>
            </a:r>
            <a:endParaRPr sz="1600">
              <a:latin typeface="Times New Roman"/>
              <a:cs typeface="Times New Roman"/>
            </a:endParaRPr>
          </a:p>
          <a:p>
            <a:pPr marL="1109345" lvl="2" indent="-14478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setMapOutputKeyClass()</a:t>
            </a:r>
            <a:endParaRPr sz="1350">
              <a:latin typeface="Arial"/>
              <a:cs typeface="Arial"/>
            </a:endParaRPr>
          </a:p>
          <a:p>
            <a:pPr marL="1109345" lvl="2" indent="-144780">
              <a:lnSpc>
                <a:spcPct val="100000"/>
              </a:lnSpc>
              <a:spcBef>
                <a:spcPts val="125"/>
              </a:spcBef>
              <a:buClr>
                <a:srgbClr val="CC0000"/>
              </a:buClr>
              <a:buChar char="•"/>
              <a:tabLst>
                <a:tab pos="1109980" algn="l"/>
              </a:tabLst>
            </a:pPr>
            <a:r>
              <a:rPr sz="1350" spc="15" dirty="0">
                <a:latin typeface="Arial"/>
                <a:cs typeface="Arial"/>
              </a:rPr>
              <a:t>setMapOutputValueClass()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119" y="36130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1: Configure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Specify Mapper, Reducer </a:t>
            </a:r>
            <a:r>
              <a:rPr sz="1850" b="1" spc="20" dirty="0">
                <a:latin typeface="Arial"/>
                <a:cs typeface="Arial"/>
              </a:rPr>
              <a:t>and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Combiner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At a </a:t>
            </a:r>
            <a:r>
              <a:rPr sz="1600" spc="20" dirty="0">
                <a:latin typeface="Times New Roman"/>
                <a:cs typeface="Times New Roman"/>
              </a:rPr>
              <a:t>minimum </a:t>
            </a:r>
            <a:r>
              <a:rPr sz="1600" spc="10" dirty="0">
                <a:latin typeface="Times New Roman"/>
                <a:cs typeface="Times New Roman"/>
              </a:rPr>
              <a:t>will </a:t>
            </a:r>
            <a:r>
              <a:rPr sz="1600" spc="15" dirty="0">
                <a:latin typeface="Times New Roman"/>
                <a:cs typeface="Times New Roman"/>
              </a:rPr>
              <a:t>need </a:t>
            </a:r>
            <a:r>
              <a:rPr sz="1600" spc="10" dirty="0">
                <a:latin typeface="Times New Roman"/>
                <a:cs typeface="Times New Roman"/>
              </a:rPr>
              <a:t>to </a:t>
            </a:r>
            <a:r>
              <a:rPr sz="1600" spc="15" dirty="0">
                <a:latin typeface="Times New Roman"/>
                <a:cs typeface="Times New Roman"/>
              </a:rPr>
              <a:t>implement </a:t>
            </a:r>
            <a:r>
              <a:rPr sz="1600" spc="10" dirty="0">
                <a:latin typeface="Times New Roman"/>
                <a:cs typeface="Times New Roman"/>
              </a:rPr>
              <a:t>these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classes</a:t>
            </a:r>
            <a:endParaRPr sz="1600">
              <a:latin typeface="Times New Roman"/>
              <a:cs typeface="Times New Roman"/>
            </a:endParaRPr>
          </a:p>
          <a:p>
            <a:pPr marL="857250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Mappers and Reducer usually have same output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key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/>
              <a:cs typeface="Times New Roman"/>
            </a:endParaRPr>
          </a:p>
          <a:p>
            <a:pPr marL="629285" marR="473075">
              <a:lnSpc>
                <a:spcPct val="100000"/>
              </a:lnSpc>
            </a:pPr>
            <a:r>
              <a:rPr sz="1200" spc="-10" dirty="0">
                <a:latin typeface="Courier New"/>
                <a:cs typeface="Courier New"/>
              </a:rPr>
              <a:t>job.setMapperClass(StartsWithCountMapper.class);  job.setReducerClass(StartsWithCountReducer.class);  job.setCombinerClass(StartsWithCountReducer.class);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  <a:p>
            <a:pPr marL="53340">
              <a:lnSpc>
                <a:spcPct val="100000"/>
              </a:lnSpc>
              <a:spcBef>
                <a:spcPts val="955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4481" y="5651"/>
            <a:ext cx="6463665" cy="9694545"/>
            <a:chOff x="654481" y="5651"/>
            <a:chExt cx="6463665" cy="9694545"/>
          </a:xfrm>
        </p:grpSpPr>
        <p:sp>
          <p:nvSpPr>
            <p:cNvPr id="4" name="object 4"/>
            <p:cNvSpPr/>
            <p:nvPr/>
          </p:nvSpPr>
          <p:spPr>
            <a:xfrm>
              <a:off x="654799" y="596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6284" y="5380304"/>
              <a:ext cx="5759818" cy="43198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0119" y="5384152"/>
            <a:ext cx="5751830" cy="4312285"/>
          </a:xfrm>
          <a:prstGeom prst="rect">
            <a:avLst/>
          </a:prstGeom>
          <a:ln w="8153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470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1: Configure</a:t>
            </a:r>
            <a:r>
              <a:rPr sz="265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 marL="605155" indent="-216535">
              <a:lnSpc>
                <a:spcPct val="100000"/>
              </a:lnSpc>
              <a:spcBef>
                <a:spcPts val="2485"/>
              </a:spcBef>
              <a:buClr>
                <a:srgbClr val="CC0000"/>
              </a:buClr>
              <a:buFont typeface="Arial"/>
              <a:buChar char="•"/>
              <a:tabLst>
                <a:tab pos="605155" algn="l"/>
                <a:tab pos="605790" algn="l"/>
              </a:tabLst>
            </a:pPr>
            <a:r>
              <a:rPr sz="1850" b="1" spc="15" dirty="0">
                <a:latin typeface="Arial"/>
                <a:cs typeface="Arial"/>
              </a:rPr>
              <a:t>job.waitForCompletion(true)</a:t>
            </a:r>
            <a:endParaRPr sz="1850">
              <a:latin typeface="Arial"/>
              <a:cs typeface="Arial"/>
            </a:endParaRPr>
          </a:p>
          <a:p>
            <a:pPr marL="857250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Submits and waits </a:t>
            </a:r>
            <a:r>
              <a:rPr sz="1600" spc="10" dirty="0">
                <a:latin typeface="Times New Roman"/>
                <a:cs typeface="Times New Roman"/>
              </a:rPr>
              <a:t>for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completion</a:t>
            </a:r>
            <a:endParaRPr sz="1600">
              <a:latin typeface="Times New Roman"/>
              <a:cs typeface="Times New Roman"/>
            </a:endParaRPr>
          </a:p>
          <a:p>
            <a:pPr marL="857250" marR="460375" lvl="1" indent="-180340">
              <a:lnSpc>
                <a:spcPts val="1770"/>
              </a:lnSpc>
              <a:spcBef>
                <a:spcPts val="32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5" dirty="0">
                <a:latin typeface="Times New Roman"/>
                <a:cs typeface="Times New Roman"/>
              </a:rPr>
              <a:t>The boolean parameter </a:t>
            </a:r>
            <a:r>
              <a:rPr sz="1600" spc="10" dirty="0">
                <a:latin typeface="Times New Roman"/>
                <a:cs typeface="Times New Roman"/>
              </a:rPr>
              <a:t>flag specifies </a:t>
            </a:r>
            <a:r>
              <a:rPr sz="1600" spc="15" dirty="0">
                <a:latin typeface="Times New Roman"/>
                <a:cs typeface="Times New Roman"/>
              </a:rPr>
              <a:t>whether output  should be </a:t>
            </a:r>
            <a:r>
              <a:rPr sz="1600" spc="10" dirty="0">
                <a:latin typeface="Times New Roman"/>
                <a:cs typeface="Times New Roman"/>
              </a:rPr>
              <a:t>written 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console</a:t>
            </a:r>
            <a:endParaRPr sz="1600">
              <a:latin typeface="Times New Roman"/>
              <a:cs typeface="Times New Roman"/>
            </a:endParaRPr>
          </a:p>
          <a:p>
            <a:pPr marL="857250" marR="660400" lvl="1" indent="-180340">
              <a:lnSpc>
                <a:spcPts val="1770"/>
              </a:lnSpc>
              <a:spcBef>
                <a:spcPts val="295"/>
              </a:spcBef>
              <a:buClr>
                <a:srgbClr val="CC0000"/>
              </a:buClr>
              <a:buChar char="–"/>
              <a:tabLst>
                <a:tab pos="857885" algn="l"/>
              </a:tabLst>
            </a:pPr>
            <a:r>
              <a:rPr sz="1600" spc="10" dirty="0">
                <a:latin typeface="Times New Roman"/>
                <a:cs typeface="Times New Roman"/>
              </a:rPr>
              <a:t>If the </a:t>
            </a:r>
            <a:r>
              <a:rPr sz="1600" spc="15" dirty="0">
                <a:latin typeface="Times New Roman"/>
                <a:cs typeface="Times New Roman"/>
              </a:rPr>
              <a:t>job completes </a:t>
            </a:r>
            <a:r>
              <a:rPr sz="1600" spc="10" dirty="0">
                <a:latin typeface="Times New Roman"/>
                <a:cs typeface="Times New Roman"/>
              </a:rPr>
              <a:t>successfully ‘true’ is returned,  </a:t>
            </a:r>
            <a:r>
              <a:rPr sz="1600" spc="15" dirty="0">
                <a:latin typeface="Times New Roman"/>
                <a:cs typeface="Times New Roman"/>
              </a:rPr>
              <a:t>otherwise </a:t>
            </a:r>
            <a:r>
              <a:rPr sz="1600" spc="10" dirty="0">
                <a:latin typeface="Times New Roman"/>
                <a:cs typeface="Times New Roman"/>
              </a:rPr>
              <a:t>‘false’ 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returned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4799" y="5028819"/>
            <a:ext cx="6463030" cy="5022850"/>
          </a:xfrm>
          <a:custGeom>
            <a:avLst/>
            <a:gdLst/>
            <a:ahLst/>
            <a:cxnLst/>
            <a:rect l="l" t="t" r="r" b="b"/>
            <a:pathLst>
              <a:path w="6463030" h="5022850">
                <a:moveTo>
                  <a:pt x="0" y="0"/>
                </a:moveTo>
                <a:lnTo>
                  <a:pt x="6462801" y="0"/>
                </a:lnTo>
                <a:lnTo>
                  <a:pt x="6462801" y="5022850"/>
                </a:lnTo>
                <a:lnTo>
                  <a:pt x="0" y="50228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Our Count Job is configured</a:t>
            </a:r>
            <a:r>
              <a:rPr spc="-60" dirty="0"/>
              <a:t> </a:t>
            </a:r>
            <a:r>
              <a:rPr spc="-5"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182" y="1235609"/>
            <a:ext cx="5266690" cy="28479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28600" indent="-216535">
              <a:lnSpc>
                <a:spcPct val="100000"/>
              </a:lnSpc>
              <a:spcBef>
                <a:spcPts val="250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Chop up </a:t>
            </a:r>
            <a:r>
              <a:rPr sz="1850" b="1" spc="10" dirty="0">
                <a:latin typeface="Arial"/>
                <a:cs typeface="Arial"/>
              </a:rPr>
              <a:t>text files into</a:t>
            </a:r>
            <a:r>
              <a:rPr sz="1850" b="1" spc="5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lines</a:t>
            </a:r>
            <a:endParaRPr sz="185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Send </a:t>
            </a:r>
            <a:r>
              <a:rPr sz="1850" b="1" spc="15" dirty="0">
                <a:latin typeface="Arial"/>
                <a:cs typeface="Arial"/>
              </a:rPr>
              <a:t>records to mappers as key-value</a:t>
            </a:r>
            <a:r>
              <a:rPr sz="1850" b="1" spc="-70" dirty="0">
                <a:latin typeface="Arial"/>
                <a:cs typeface="Arial"/>
              </a:rPr>
              <a:t> </a:t>
            </a:r>
            <a:r>
              <a:rPr sz="1850" b="1" spc="10" dirty="0">
                <a:latin typeface="Arial"/>
                <a:cs typeface="Arial"/>
              </a:rPr>
              <a:t>pairs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Line number and </a:t>
            </a:r>
            <a:r>
              <a:rPr sz="1600" spc="10" dirty="0">
                <a:latin typeface="Times New Roman"/>
                <a:cs typeface="Times New Roman"/>
              </a:rPr>
              <a:t>the actual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value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Mapper </a:t>
            </a:r>
            <a:r>
              <a:rPr sz="1850" b="1" spc="15" dirty="0">
                <a:latin typeface="Arial"/>
                <a:cs typeface="Arial"/>
              </a:rPr>
              <a:t>class is</a:t>
            </a:r>
            <a:r>
              <a:rPr sz="1850" b="1" spc="-25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StartsWithCountMapper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Receives key-value 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&lt;IntWritable,Text&gt;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Outputs key-value of &lt;Text,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IntWritable&gt;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15" dirty="0">
                <a:latin typeface="Arial"/>
                <a:cs typeface="Arial"/>
              </a:rPr>
              <a:t>Reducer class </a:t>
            </a:r>
            <a:r>
              <a:rPr sz="1850" b="1" spc="10" dirty="0">
                <a:latin typeface="Arial"/>
                <a:cs typeface="Arial"/>
              </a:rPr>
              <a:t>is</a:t>
            </a:r>
            <a:r>
              <a:rPr sz="1850" b="1" spc="-30" dirty="0">
                <a:latin typeface="Arial"/>
                <a:cs typeface="Arial"/>
              </a:rPr>
              <a:t> </a:t>
            </a:r>
            <a:r>
              <a:rPr sz="1850" b="1" spc="15" dirty="0">
                <a:latin typeface="Arial"/>
                <a:cs typeface="Arial"/>
              </a:rPr>
              <a:t>StartsWithCountReducer</a:t>
            </a:r>
            <a:endParaRPr sz="1850">
              <a:latin typeface="Arial"/>
              <a:cs typeface="Arial"/>
            </a:endParaRPr>
          </a:p>
          <a:p>
            <a:pPr marL="480059" lvl="1" indent="-180340">
              <a:lnSpc>
                <a:spcPct val="100000"/>
              </a:lnSpc>
              <a:spcBef>
                <a:spcPts val="140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Receives key-value of &lt;Text,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IntWritable&gt;</a:t>
            </a:r>
            <a:endParaRPr sz="1600">
              <a:latin typeface="Times New Roman"/>
              <a:cs typeface="Times New Roman"/>
            </a:endParaRPr>
          </a:p>
          <a:p>
            <a:pPr marL="480059" lvl="1" indent="-18034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Char char="–"/>
              <a:tabLst>
                <a:tab pos="480695" algn="l"/>
              </a:tabLst>
            </a:pPr>
            <a:r>
              <a:rPr sz="1600" spc="15" dirty="0">
                <a:latin typeface="Times New Roman"/>
                <a:cs typeface="Times New Roman"/>
              </a:rPr>
              <a:t>Outputs key-values of &lt;Text, IntWritable&gt; as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spcBef>
                <a:spcPts val="165"/>
              </a:spcBef>
              <a:buClr>
                <a:srgbClr val="CC0000"/>
              </a:buClr>
              <a:buFont typeface="Arial"/>
              <a:buChar char="•"/>
              <a:tabLst>
                <a:tab pos="228600" algn="l"/>
                <a:tab pos="229235" algn="l"/>
              </a:tabLst>
            </a:pPr>
            <a:r>
              <a:rPr sz="1850" b="1" spc="20" dirty="0">
                <a:latin typeface="Arial"/>
                <a:cs typeface="Arial"/>
              </a:rPr>
              <a:t>Combiner </a:t>
            </a:r>
            <a:r>
              <a:rPr sz="1850" b="1" spc="15" dirty="0">
                <a:latin typeface="Arial"/>
                <a:cs typeface="Arial"/>
              </a:rPr>
              <a:t>class is</a:t>
            </a:r>
            <a:r>
              <a:rPr sz="1850" b="1" spc="-20" dirty="0">
                <a:latin typeface="Arial"/>
                <a:cs typeface="Arial"/>
              </a:rPr>
              <a:t> </a:t>
            </a:r>
            <a:r>
              <a:rPr sz="1850" b="1" spc="20" dirty="0">
                <a:latin typeface="Arial"/>
                <a:cs typeface="Arial"/>
              </a:rPr>
              <a:t>StartsWithCountReducer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186" y="4547024"/>
            <a:ext cx="1149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4621" y="5791"/>
            <a:ext cx="6463665" cy="5023485"/>
            <a:chOff x="654621" y="5791"/>
            <a:chExt cx="6463665" cy="5023485"/>
          </a:xfrm>
        </p:grpSpPr>
        <p:sp>
          <p:nvSpPr>
            <p:cNvPr id="6" name="object 6"/>
            <p:cNvSpPr/>
            <p:nvPr/>
          </p:nvSpPr>
          <p:spPr>
            <a:xfrm>
              <a:off x="1010119" y="36130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5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799" y="5969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006284" y="5380304"/>
            <a:ext cx="5759818" cy="431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38211" y="6814286"/>
            <a:ext cx="5478145" cy="25685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88645" marR="313055" indent="-576580">
              <a:lnSpc>
                <a:spcPts val="1140"/>
              </a:lnSpc>
              <a:spcBef>
                <a:spcPts val="195"/>
              </a:spcBef>
            </a:pPr>
            <a:r>
              <a:rPr sz="1000" dirty="0">
                <a:latin typeface="Courier New"/>
                <a:cs typeface="Courier New"/>
              </a:rPr>
              <a:t>public class StartsWithCountJob extends Configured implements Tool{  @Override</a:t>
            </a:r>
            <a:endParaRPr sz="1000">
              <a:latin typeface="Courier New"/>
              <a:cs typeface="Courier New"/>
            </a:endParaRPr>
          </a:p>
          <a:p>
            <a:pPr marL="588645">
              <a:lnSpc>
                <a:spcPts val="1085"/>
              </a:lnSpc>
            </a:pPr>
            <a:r>
              <a:rPr sz="1000" dirty="0">
                <a:latin typeface="Courier New"/>
                <a:cs typeface="Courier New"/>
              </a:rPr>
              <a:t>public int run(String[] args) throws Exception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164590" marR="5080">
              <a:lnSpc>
                <a:spcPts val="1140"/>
              </a:lnSpc>
              <a:spcBef>
                <a:spcPts val="60"/>
              </a:spcBef>
            </a:pPr>
            <a:r>
              <a:rPr sz="1000" b="1" dirty="0">
                <a:latin typeface="Courier New"/>
                <a:cs typeface="Courier New"/>
              </a:rPr>
              <a:t>Job job </a:t>
            </a:r>
            <a:r>
              <a:rPr sz="1000" b="1" spc="5" dirty="0">
                <a:latin typeface="Courier New"/>
                <a:cs typeface="Courier New"/>
              </a:rPr>
              <a:t>= </a:t>
            </a:r>
            <a:r>
              <a:rPr sz="1000" b="1" dirty="0">
                <a:latin typeface="Courier New"/>
                <a:cs typeface="Courier New"/>
              </a:rPr>
              <a:t>Job.getInstance</a:t>
            </a:r>
            <a:r>
              <a:rPr sz="1000" dirty="0">
                <a:latin typeface="Courier New"/>
                <a:cs typeface="Courier New"/>
              </a:rPr>
              <a:t>(getConf(), "StartsWithCount");  job.setJarByClass(getClass());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Courier New"/>
              <a:cs typeface="Courier New"/>
            </a:endParaRPr>
          </a:p>
          <a:p>
            <a:pPr marL="1125855" marR="236220" indent="38100"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// configure output and input source  TextInputFormat.addInputPath(job, new Path(args[0]));  job.setInputFormatClass(</a:t>
            </a:r>
            <a:r>
              <a:rPr sz="1000" b="1" dirty="0">
                <a:latin typeface="Courier New"/>
                <a:cs typeface="Courier New"/>
              </a:rPr>
              <a:t>TextInputFormat</a:t>
            </a:r>
            <a:r>
              <a:rPr sz="1000" dirty="0">
                <a:latin typeface="Courier New"/>
                <a:cs typeface="Courier New"/>
              </a:rPr>
              <a:t>.class);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Courier New"/>
              <a:cs typeface="Courier New"/>
            </a:endParaRPr>
          </a:p>
          <a:p>
            <a:pPr marL="1164590" marR="389255">
              <a:lnSpc>
                <a:spcPts val="1140"/>
              </a:lnSpc>
            </a:pPr>
            <a:r>
              <a:rPr sz="1000" dirty="0">
                <a:latin typeface="Courier New"/>
                <a:cs typeface="Courier New"/>
              </a:rPr>
              <a:t>// configure mapper and reducer  job.setMapperClass(</a:t>
            </a:r>
            <a:r>
              <a:rPr sz="1000" b="1" dirty="0">
                <a:latin typeface="Courier New"/>
                <a:cs typeface="Courier New"/>
              </a:rPr>
              <a:t>StartsWithCountMapper</a:t>
            </a:r>
            <a:r>
              <a:rPr sz="1000" dirty="0">
                <a:latin typeface="Courier New"/>
                <a:cs typeface="Courier New"/>
              </a:rPr>
              <a:t>.class);  job.setCombinerClass(</a:t>
            </a:r>
            <a:r>
              <a:rPr sz="1000" b="1" dirty="0">
                <a:latin typeface="Courier New"/>
                <a:cs typeface="Courier New"/>
              </a:rPr>
              <a:t>StartsWithCountReducer</a:t>
            </a:r>
            <a:r>
              <a:rPr sz="1000" dirty="0">
                <a:latin typeface="Courier New"/>
                <a:cs typeface="Courier New"/>
              </a:rPr>
              <a:t>.class);  job.setReducerClass(</a:t>
            </a:r>
            <a:r>
              <a:rPr sz="1000" b="1" dirty="0">
                <a:latin typeface="Courier New"/>
                <a:cs typeface="Courier New"/>
              </a:rPr>
              <a:t>StartsWithCountReducer</a:t>
            </a:r>
            <a:r>
              <a:rPr sz="1000" dirty="0">
                <a:latin typeface="Courier New"/>
                <a:cs typeface="Courier New"/>
              </a:rPr>
              <a:t>.class);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88900">
              <a:lnSpc>
                <a:spcPts val="1460"/>
              </a:lnSpc>
              <a:spcBef>
                <a:spcPts val="5"/>
              </a:spcBef>
            </a:pPr>
            <a:r>
              <a:rPr sz="1250" spc="5" dirty="0">
                <a:latin typeface="Courier New"/>
                <a:cs typeface="Courier New"/>
              </a:rPr>
              <a:t>…</a:t>
            </a:r>
            <a:endParaRPr sz="1250">
              <a:latin typeface="Courier New"/>
              <a:cs typeface="Courier New"/>
            </a:endParaRPr>
          </a:p>
          <a:p>
            <a:pPr marL="108585">
              <a:lnSpc>
                <a:spcPts val="1460"/>
              </a:lnSpc>
            </a:pPr>
            <a:r>
              <a:rPr sz="1250" spc="5" dirty="0">
                <a:latin typeface="Courier New"/>
                <a:cs typeface="Courier New"/>
              </a:rPr>
              <a:t>…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3169" y="5558639"/>
            <a:ext cx="3960495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1: Configure Count</a:t>
            </a:r>
            <a:r>
              <a:rPr sz="265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CC0000"/>
                </a:solidFill>
                <a:latin typeface="Arial"/>
                <a:cs typeface="Arial"/>
              </a:rPr>
              <a:t>Job</a:t>
            </a:r>
            <a:endParaRPr sz="2650">
              <a:latin typeface="Arial"/>
              <a:cs typeface="Arial"/>
            </a:endParaRPr>
          </a:p>
          <a:p>
            <a:pPr marL="1931670" marR="5080">
              <a:lnSpc>
                <a:spcPts val="1300"/>
              </a:lnSpc>
              <a:spcBef>
                <a:spcPts val="2365"/>
              </a:spcBef>
            </a:pP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Provides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Configuration</a:t>
            </a:r>
            <a:r>
              <a:rPr sz="11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000080"/>
                </a:solidFill>
                <a:latin typeface="Arial"/>
                <a:cs typeface="Arial"/>
              </a:rPr>
              <a:t>support.  More on </a:t>
            </a:r>
            <a:r>
              <a:rPr sz="1100" spc="10" dirty="0">
                <a:solidFill>
                  <a:srgbClr val="000080"/>
                </a:solidFill>
                <a:latin typeface="Arial"/>
                <a:cs typeface="Arial"/>
              </a:rPr>
              <a:t>this</a:t>
            </a:r>
            <a:r>
              <a:rPr sz="1100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80"/>
                </a:solidFill>
                <a:latin typeface="Arial"/>
                <a:cs typeface="Arial"/>
              </a:rPr>
              <a:t>later...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4621" y="5028641"/>
            <a:ext cx="6463665" cy="5023485"/>
            <a:chOff x="654621" y="5028641"/>
            <a:chExt cx="6463665" cy="5023485"/>
          </a:xfrm>
        </p:grpSpPr>
        <p:sp>
          <p:nvSpPr>
            <p:cNvPr id="12" name="object 12"/>
            <p:cNvSpPr/>
            <p:nvPr/>
          </p:nvSpPr>
          <p:spPr>
            <a:xfrm>
              <a:off x="4753051" y="6462191"/>
              <a:ext cx="1440180" cy="379730"/>
            </a:xfrm>
            <a:custGeom>
              <a:avLst/>
              <a:gdLst/>
              <a:ahLst/>
              <a:cxnLst/>
              <a:rect l="l" t="t" r="r" b="b"/>
              <a:pathLst>
                <a:path w="1440179" h="379729">
                  <a:moveTo>
                    <a:pt x="1439951" y="366229"/>
                  </a:moveTo>
                  <a:lnTo>
                    <a:pt x="1439316" y="365569"/>
                  </a:lnTo>
                  <a:lnTo>
                    <a:pt x="1439252" y="365696"/>
                  </a:lnTo>
                  <a:lnTo>
                    <a:pt x="1439291" y="365544"/>
                  </a:lnTo>
                  <a:lnTo>
                    <a:pt x="1439468" y="365264"/>
                  </a:lnTo>
                  <a:lnTo>
                    <a:pt x="1438884" y="365099"/>
                  </a:lnTo>
                  <a:lnTo>
                    <a:pt x="1401559" y="324954"/>
                  </a:lnTo>
                  <a:lnTo>
                    <a:pt x="1401559" y="324472"/>
                  </a:lnTo>
                  <a:lnTo>
                    <a:pt x="1401076" y="324472"/>
                  </a:lnTo>
                  <a:lnTo>
                    <a:pt x="1400594" y="324954"/>
                  </a:lnTo>
                  <a:lnTo>
                    <a:pt x="1401076" y="325424"/>
                  </a:lnTo>
                  <a:lnTo>
                    <a:pt x="1436916" y="364502"/>
                  </a:lnTo>
                  <a:lnTo>
                    <a:pt x="230390" y="0"/>
                  </a:lnTo>
                  <a:lnTo>
                    <a:pt x="230390" y="241"/>
                  </a:lnTo>
                  <a:lnTo>
                    <a:pt x="229908" y="0"/>
                  </a:lnTo>
                  <a:lnTo>
                    <a:pt x="1016" y="363169"/>
                  </a:lnTo>
                  <a:lnTo>
                    <a:pt x="2870" y="309587"/>
                  </a:lnTo>
                  <a:lnTo>
                    <a:pt x="2870" y="309105"/>
                  </a:lnTo>
                  <a:lnTo>
                    <a:pt x="1917" y="309105"/>
                  </a:lnTo>
                  <a:lnTo>
                    <a:pt x="1917" y="309587"/>
                  </a:lnTo>
                  <a:lnTo>
                    <a:pt x="50" y="364718"/>
                  </a:lnTo>
                  <a:lnTo>
                    <a:pt x="152" y="364553"/>
                  </a:lnTo>
                  <a:lnTo>
                    <a:pt x="38" y="364820"/>
                  </a:lnTo>
                  <a:lnTo>
                    <a:pt x="0" y="366229"/>
                  </a:lnTo>
                  <a:lnTo>
                    <a:pt x="1816" y="365264"/>
                  </a:lnTo>
                  <a:lnTo>
                    <a:pt x="49911" y="339826"/>
                  </a:lnTo>
                  <a:lnTo>
                    <a:pt x="50393" y="339826"/>
                  </a:lnTo>
                  <a:lnTo>
                    <a:pt x="50393" y="339344"/>
                  </a:lnTo>
                  <a:lnTo>
                    <a:pt x="49911" y="338874"/>
                  </a:lnTo>
                  <a:lnTo>
                    <a:pt x="49428" y="338874"/>
                  </a:lnTo>
                  <a:lnTo>
                    <a:pt x="1638" y="364185"/>
                  </a:lnTo>
                  <a:lnTo>
                    <a:pt x="230530" y="1016"/>
                  </a:lnTo>
                  <a:lnTo>
                    <a:pt x="1437208" y="365696"/>
                  </a:lnTo>
                  <a:lnTo>
                    <a:pt x="1384757" y="378231"/>
                  </a:lnTo>
                  <a:lnTo>
                    <a:pt x="1384274" y="378714"/>
                  </a:lnTo>
                  <a:lnTo>
                    <a:pt x="1384757" y="378714"/>
                  </a:lnTo>
                  <a:lnTo>
                    <a:pt x="1384757" y="379183"/>
                  </a:lnTo>
                  <a:lnTo>
                    <a:pt x="1385239" y="379183"/>
                  </a:lnTo>
                  <a:lnTo>
                    <a:pt x="1439951" y="366229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0119" y="5384152"/>
              <a:ext cx="5751830" cy="4312285"/>
            </a:xfrm>
            <a:custGeom>
              <a:avLst/>
              <a:gdLst/>
              <a:ahLst/>
              <a:cxnLst/>
              <a:rect l="l" t="t" r="r" b="b"/>
              <a:pathLst>
                <a:path w="5751830" h="4312284">
                  <a:moveTo>
                    <a:pt x="5751664" y="0"/>
                  </a:moveTo>
                  <a:lnTo>
                    <a:pt x="0" y="0"/>
                  </a:lnTo>
                  <a:lnTo>
                    <a:pt x="0" y="4311700"/>
                  </a:lnTo>
                  <a:lnTo>
                    <a:pt x="5751664" y="4311700"/>
                  </a:lnTo>
                  <a:lnTo>
                    <a:pt x="5751664" y="0"/>
                  </a:lnTo>
                  <a:close/>
                </a:path>
              </a:pathLst>
            </a:custGeom>
            <a:ln w="8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799" y="5028818"/>
              <a:ext cx="6463030" cy="5022850"/>
            </a:xfrm>
            <a:custGeom>
              <a:avLst/>
              <a:gdLst/>
              <a:ahLst/>
              <a:cxnLst/>
              <a:rect l="l" t="t" r="r" b="b"/>
              <a:pathLst>
                <a:path w="6463030" h="5022850">
                  <a:moveTo>
                    <a:pt x="0" y="0"/>
                  </a:moveTo>
                  <a:lnTo>
                    <a:pt x="6462801" y="0"/>
                  </a:lnTo>
                  <a:lnTo>
                    <a:pt x="6462801" y="5022850"/>
                  </a:lnTo>
                  <a:lnTo>
                    <a:pt x="0" y="502285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1186" y="9577471"/>
            <a:ext cx="114935" cy="1155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1916</Words>
  <Application>Microsoft Office PowerPoint</Application>
  <PresentationFormat>Custom</PresentationFormat>
  <Paragraphs>447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1: Configure Job - Specify Input</vt:lpstr>
      <vt:lpstr>1: Configure Job - Specify  Output</vt:lpstr>
      <vt:lpstr>PowerPoint Presentation</vt:lpstr>
      <vt:lpstr>Our Count Job is configured to</vt:lpstr>
      <vt:lpstr>PowerPoint Presentation</vt:lpstr>
      <vt:lpstr>PowerPoint Presentation</vt:lpstr>
      <vt:lpstr>PowerPoint Presentation</vt:lpstr>
      <vt:lpstr>4: Run Count Job</vt:lpstr>
      <vt:lpstr>4: Run Count Job -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- 04-MapRed-2-FirstJob.pptx</dc:title>
  <dc:creator>Marty</dc:creator>
  <cp:lastModifiedBy>DELL</cp:lastModifiedBy>
  <cp:revision>1</cp:revision>
  <dcterms:created xsi:type="dcterms:W3CDTF">2021-06-13T15:24:02Z</dcterms:created>
  <dcterms:modified xsi:type="dcterms:W3CDTF">2021-06-13T15:28:29Z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2021-06-13T00:00:00Z</vt:filetime>
  </property>
</Properties>
</file>