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1" d="100"/>
          <a:sy n="31" d="100"/>
        </p:scale>
        <p:origin x="-2634" y="-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900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900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900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3169" y="364440"/>
            <a:ext cx="4806060" cy="77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900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6911" y="2033324"/>
            <a:ext cx="5196205" cy="215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ive.apache.org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hyperlink" Target="http://hive.apache.org/" TargetMode="Externa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9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Hive Overview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Concepts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Installation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Table Creation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10" dirty="0">
                <a:latin typeface="Arial"/>
                <a:cs typeface="Arial"/>
              </a:rPr>
              <a:t> Deletion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Loading Data </a:t>
            </a:r>
            <a:r>
              <a:rPr sz="1850" b="1" spc="10" dirty="0">
                <a:latin typeface="Arial"/>
                <a:cs typeface="Arial"/>
              </a:rPr>
              <a:t>into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Hive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0" dirty="0">
                <a:latin typeface="Arial"/>
                <a:cs typeface="Arial"/>
              </a:rPr>
              <a:t>Partitioning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Bucketing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Joins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5" name="object 5"/>
            <p:cNvSpPr/>
            <p:nvPr/>
          </p:nvSpPr>
          <p:spPr>
            <a:xfrm>
              <a:off x="5180241" y="1267510"/>
              <a:ext cx="840778" cy="7718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7182" y="5558639"/>
            <a:ext cx="5048885" cy="375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Hive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228600" marR="5080" indent="-216535">
              <a:lnSpc>
                <a:spcPts val="2039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Data Warehousing Solution </a:t>
            </a:r>
            <a:r>
              <a:rPr sz="1850" b="1" spc="10" dirty="0">
                <a:latin typeface="Arial"/>
                <a:cs typeface="Arial"/>
              </a:rPr>
              <a:t>built </a:t>
            </a:r>
            <a:r>
              <a:rPr sz="1850" b="1" spc="20" dirty="0">
                <a:latin typeface="Arial"/>
                <a:cs typeface="Arial"/>
              </a:rPr>
              <a:t>on </a:t>
            </a:r>
            <a:r>
              <a:rPr sz="1850" b="1" spc="15" dirty="0">
                <a:latin typeface="Arial"/>
                <a:cs typeface="Arial"/>
              </a:rPr>
              <a:t>top </a:t>
            </a:r>
            <a:r>
              <a:rPr sz="1850" b="1" spc="10" dirty="0">
                <a:latin typeface="Arial"/>
                <a:cs typeface="Arial"/>
              </a:rPr>
              <a:t>of  </a:t>
            </a:r>
            <a:r>
              <a:rPr sz="1850" b="1" spc="15" dirty="0">
                <a:latin typeface="Arial"/>
                <a:cs typeface="Arial"/>
              </a:rPr>
              <a:t>Hadoop</a:t>
            </a:r>
            <a:endParaRPr sz="1850">
              <a:latin typeface="Arial"/>
              <a:cs typeface="Arial"/>
            </a:endParaRPr>
          </a:p>
          <a:p>
            <a:pPr marL="228600" marR="77470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Provides SQL-like query language </a:t>
            </a:r>
            <a:r>
              <a:rPr sz="1850" b="1" spc="20" dirty="0">
                <a:latin typeface="Arial"/>
                <a:cs typeface="Arial"/>
              </a:rPr>
              <a:t>named  HiveQL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Minimal </a:t>
            </a:r>
            <a:r>
              <a:rPr sz="1600" spc="10" dirty="0">
                <a:latin typeface="Times New Roman"/>
                <a:cs typeface="Times New Roman"/>
              </a:rPr>
              <a:t>learning </a:t>
            </a:r>
            <a:r>
              <a:rPr sz="1600" spc="15" dirty="0">
                <a:latin typeface="Times New Roman"/>
                <a:cs typeface="Times New Roman"/>
              </a:rPr>
              <a:t>curve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people with </a:t>
            </a:r>
            <a:r>
              <a:rPr sz="1600" spc="20" dirty="0">
                <a:latin typeface="Times New Roman"/>
                <a:cs typeface="Times New Roman"/>
              </a:rPr>
              <a:t>SQL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expertise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Data analysts are target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audience</a:t>
            </a:r>
            <a:endParaRPr sz="1600">
              <a:latin typeface="Times New Roman"/>
              <a:cs typeface="Times New Roman"/>
            </a:endParaRPr>
          </a:p>
          <a:p>
            <a:pPr marL="228600" marR="33274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Early Hive development work </a:t>
            </a:r>
            <a:r>
              <a:rPr sz="1850" b="1" spc="10" dirty="0">
                <a:latin typeface="Arial"/>
                <a:cs typeface="Arial"/>
              </a:rPr>
              <a:t>started at  </a:t>
            </a:r>
            <a:r>
              <a:rPr sz="1850" b="1" spc="20" dirty="0">
                <a:latin typeface="Arial"/>
                <a:cs typeface="Arial"/>
              </a:rPr>
              <a:t>Facebook </a:t>
            </a:r>
            <a:r>
              <a:rPr sz="1850" b="1" spc="15" dirty="0">
                <a:latin typeface="Arial"/>
                <a:cs typeface="Arial"/>
              </a:rPr>
              <a:t>in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2007</a:t>
            </a:r>
            <a:endParaRPr sz="1850">
              <a:latin typeface="Arial"/>
              <a:cs typeface="Arial"/>
            </a:endParaRPr>
          </a:p>
          <a:p>
            <a:pPr marL="228600" marR="383540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Today Hive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20" dirty="0">
                <a:latin typeface="Arial"/>
                <a:cs typeface="Arial"/>
              </a:rPr>
              <a:t>an </a:t>
            </a:r>
            <a:r>
              <a:rPr sz="1850" b="1" spc="15" dirty="0">
                <a:latin typeface="Arial"/>
                <a:cs typeface="Arial"/>
              </a:rPr>
              <a:t>Apache </a:t>
            </a:r>
            <a:r>
              <a:rPr sz="1850" b="1" spc="10" dirty="0">
                <a:latin typeface="Arial"/>
                <a:cs typeface="Arial"/>
              </a:rPr>
              <a:t>project </a:t>
            </a:r>
            <a:r>
              <a:rPr sz="1850" b="1" spc="15" dirty="0">
                <a:latin typeface="Arial"/>
                <a:cs typeface="Arial"/>
              </a:rPr>
              <a:t>under  Hadoop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http://hive.apache.org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0" name="object 10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2098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3: </a:t>
            </a:r>
            <a:r>
              <a:rPr spc="-10" dirty="0">
                <a:solidFill>
                  <a:srgbClr val="CC0000"/>
                </a:solidFill>
              </a:rPr>
              <a:t>Query</a:t>
            </a:r>
            <a:r>
              <a:rPr spc="-75" dirty="0">
                <a:solidFill>
                  <a:srgbClr val="CC0000"/>
                </a:solidFill>
              </a:rPr>
              <a:t> </a:t>
            </a:r>
            <a:r>
              <a:rPr spc="-10" dirty="0">
                <a:solidFill>
                  <a:srgbClr val="CC0000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4211" y="1217851"/>
            <a:ext cx="3912870" cy="850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hive&gt; </a:t>
            </a:r>
            <a:r>
              <a:rPr sz="1100" b="1" spc="15" dirty="0">
                <a:latin typeface="Courier New"/>
                <a:cs typeface="Courier New"/>
              </a:rPr>
              <a:t>select </a:t>
            </a:r>
            <a:r>
              <a:rPr sz="1100" b="1" spc="20" dirty="0">
                <a:latin typeface="Courier New"/>
                <a:cs typeface="Courier New"/>
              </a:rPr>
              <a:t>* </a:t>
            </a:r>
            <a:r>
              <a:rPr sz="1100" b="1" spc="15" dirty="0">
                <a:latin typeface="Courier New"/>
                <a:cs typeface="Courier New"/>
              </a:rPr>
              <a:t>from posts where</a:t>
            </a:r>
            <a:r>
              <a:rPr sz="1100" b="1" spc="-2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user="user2";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12700" marR="3632835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...  OK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55"/>
              </a:lnSpc>
              <a:tabLst>
                <a:tab pos="588010" algn="l"/>
              </a:tabLst>
            </a:pPr>
            <a:r>
              <a:rPr sz="1100" spc="15" dirty="0">
                <a:latin typeface="Courier New"/>
                <a:cs typeface="Courier New"/>
              </a:rPr>
              <a:t>user2	Cool Deal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4651" y="1870134"/>
            <a:ext cx="113601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1343182133839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911" y="4153868"/>
            <a:ext cx="2258695" cy="36195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R="5080">
              <a:lnSpc>
                <a:spcPts val="1280"/>
              </a:lnSpc>
              <a:spcBef>
                <a:spcPts val="209"/>
              </a:spcBef>
            </a:pPr>
            <a:r>
              <a:rPr sz="1100" spc="15" dirty="0">
                <a:latin typeface="Courier New"/>
                <a:cs typeface="Courier New"/>
              </a:rPr>
              <a:t>Time taken: 12.003 seconds  hive&gt;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7355" y="1650269"/>
            <a:ext cx="164401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Select records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10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"user2"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8326" y="1405267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3067" y="8807"/>
                </a:moveTo>
                <a:lnTo>
                  <a:pt x="1724" y="9006"/>
                </a:lnTo>
                <a:lnTo>
                  <a:pt x="2195" y="9610"/>
                </a:lnTo>
                <a:lnTo>
                  <a:pt x="575983" y="239026"/>
                </a:lnTo>
                <a:lnTo>
                  <a:pt x="576465" y="238544"/>
                </a:lnTo>
                <a:lnTo>
                  <a:pt x="3067" y="8807"/>
                </a:lnTo>
                <a:close/>
              </a:path>
              <a:path w="576579" h="239394">
                <a:moveTo>
                  <a:pt x="56642" y="0"/>
                </a:moveTo>
                <a:lnTo>
                  <a:pt x="56159" y="0"/>
                </a:lnTo>
                <a:lnTo>
                  <a:pt x="0" y="8153"/>
                </a:lnTo>
                <a:lnTo>
                  <a:pt x="35039" y="52793"/>
                </a:lnTo>
                <a:lnTo>
                  <a:pt x="35039" y="53276"/>
                </a:lnTo>
                <a:lnTo>
                  <a:pt x="35521" y="53276"/>
                </a:lnTo>
                <a:lnTo>
                  <a:pt x="35521" y="52793"/>
                </a:lnTo>
                <a:lnTo>
                  <a:pt x="36004" y="52793"/>
                </a:lnTo>
                <a:lnTo>
                  <a:pt x="36004" y="52311"/>
                </a:lnTo>
                <a:lnTo>
                  <a:pt x="35521" y="52311"/>
                </a:lnTo>
                <a:lnTo>
                  <a:pt x="2195" y="9610"/>
                </a:lnTo>
                <a:lnTo>
                  <a:pt x="965" y="9118"/>
                </a:lnTo>
                <a:lnTo>
                  <a:pt x="1435" y="8153"/>
                </a:lnTo>
                <a:lnTo>
                  <a:pt x="7488" y="8153"/>
                </a:lnTo>
                <a:lnTo>
                  <a:pt x="56159" y="952"/>
                </a:lnTo>
                <a:lnTo>
                  <a:pt x="56642" y="952"/>
                </a:lnTo>
                <a:lnTo>
                  <a:pt x="56642" y="0"/>
                </a:lnTo>
                <a:close/>
              </a:path>
              <a:path w="576579" h="239394">
                <a:moveTo>
                  <a:pt x="1724" y="9006"/>
                </a:moveTo>
                <a:lnTo>
                  <a:pt x="965" y="9118"/>
                </a:lnTo>
                <a:lnTo>
                  <a:pt x="2195" y="9610"/>
                </a:lnTo>
                <a:lnTo>
                  <a:pt x="1724" y="9006"/>
                </a:lnTo>
                <a:close/>
              </a:path>
              <a:path w="576579" h="239394">
                <a:moveTo>
                  <a:pt x="1435" y="8153"/>
                </a:moveTo>
                <a:lnTo>
                  <a:pt x="965" y="9118"/>
                </a:lnTo>
                <a:lnTo>
                  <a:pt x="1435" y="8636"/>
                </a:lnTo>
                <a:lnTo>
                  <a:pt x="2639" y="8636"/>
                </a:lnTo>
                <a:lnTo>
                  <a:pt x="1435" y="8153"/>
                </a:lnTo>
                <a:close/>
              </a:path>
              <a:path w="576579" h="239394">
                <a:moveTo>
                  <a:pt x="1435" y="8636"/>
                </a:moveTo>
                <a:lnTo>
                  <a:pt x="965" y="9118"/>
                </a:lnTo>
                <a:lnTo>
                  <a:pt x="1724" y="9006"/>
                </a:lnTo>
                <a:lnTo>
                  <a:pt x="1435" y="8636"/>
                </a:lnTo>
                <a:close/>
              </a:path>
              <a:path w="576579" h="239394">
                <a:moveTo>
                  <a:pt x="2639" y="8636"/>
                </a:moveTo>
                <a:lnTo>
                  <a:pt x="1435" y="8636"/>
                </a:lnTo>
                <a:lnTo>
                  <a:pt x="1724" y="9006"/>
                </a:lnTo>
                <a:lnTo>
                  <a:pt x="3067" y="8807"/>
                </a:lnTo>
                <a:lnTo>
                  <a:pt x="2639" y="8636"/>
                </a:lnTo>
                <a:close/>
              </a:path>
              <a:path w="576579" h="239394">
                <a:moveTo>
                  <a:pt x="7488" y="8153"/>
                </a:moveTo>
                <a:lnTo>
                  <a:pt x="1435" y="8153"/>
                </a:lnTo>
                <a:lnTo>
                  <a:pt x="3067" y="8807"/>
                </a:lnTo>
                <a:lnTo>
                  <a:pt x="7488" y="815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Time taken: 12.184</a:t>
            </a:r>
            <a:r>
              <a:rPr spc="20" dirty="0"/>
              <a:t> </a:t>
            </a:r>
            <a:r>
              <a:rPr spc="15" dirty="0"/>
              <a:t>seconds</a:t>
            </a:r>
          </a:p>
          <a:p>
            <a:pPr>
              <a:lnSpc>
                <a:spcPct val="100000"/>
              </a:lnSpc>
            </a:pPr>
            <a:endParaRPr sz="1750"/>
          </a:p>
          <a:p>
            <a:pPr marL="825500" marR="2625725">
              <a:lnSpc>
                <a:spcPts val="1300"/>
              </a:lnSpc>
              <a:spcBef>
                <a:spcPts val="5"/>
              </a:spcBef>
            </a:pPr>
            <a:r>
              <a:rPr spc="15" dirty="0">
                <a:solidFill>
                  <a:srgbClr val="000080"/>
                </a:solidFill>
                <a:latin typeface="Arial"/>
                <a:cs typeface="Arial"/>
              </a:rPr>
              <a:t>Select records </a:t>
            </a:r>
            <a:r>
              <a:rPr spc="10" dirty="0">
                <a:solidFill>
                  <a:srgbClr val="000080"/>
                </a:solidFill>
                <a:latin typeface="Arial"/>
                <a:cs typeface="Arial"/>
              </a:rPr>
              <a:t>whose  </a:t>
            </a:r>
            <a:r>
              <a:rPr spc="15" dirty="0">
                <a:solidFill>
                  <a:srgbClr val="000080"/>
                </a:solidFill>
                <a:latin typeface="Arial"/>
                <a:cs typeface="Arial"/>
              </a:rPr>
              <a:t>timestamp </a:t>
            </a:r>
            <a:r>
              <a:rPr spc="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pc="10" dirty="0">
                <a:solidFill>
                  <a:srgbClr val="000080"/>
                </a:solidFill>
                <a:latin typeface="Arial"/>
                <a:cs typeface="Arial"/>
              </a:rPr>
              <a:t>less or equals  to </a:t>
            </a:r>
            <a:r>
              <a:rPr spc="15" dirty="0">
                <a:solidFill>
                  <a:srgbClr val="000080"/>
                </a:solidFill>
                <a:latin typeface="Arial"/>
                <a:cs typeface="Arial"/>
              </a:rPr>
              <a:t>the provided</a:t>
            </a:r>
            <a:r>
              <a:rPr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>
              <a:lnSpc>
                <a:spcPts val="1300"/>
              </a:lnSpc>
            </a:pPr>
            <a:r>
              <a:rPr spc="15" dirty="0"/>
              <a:t>hive&gt; </a:t>
            </a:r>
            <a:r>
              <a:rPr b="1" spc="15" dirty="0">
                <a:latin typeface="Courier New"/>
                <a:cs typeface="Courier New"/>
              </a:rPr>
              <a:t>select </a:t>
            </a:r>
            <a:r>
              <a:rPr b="1" spc="20" dirty="0">
                <a:latin typeface="Courier New"/>
                <a:cs typeface="Courier New"/>
              </a:rPr>
              <a:t>* </a:t>
            </a:r>
            <a:r>
              <a:rPr b="1" spc="15" dirty="0">
                <a:latin typeface="Courier New"/>
                <a:cs typeface="Courier New"/>
              </a:rPr>
              <a:t>from posts where time&lt;=1343182133839 limit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15" dirty="0">
                <a:latin typeface="Courier New"/>
                <a:cs typeface="Courier New"/>
              </a:rPr>
              <a:t>2;</a:t>
            </a:r>
          </a:p>
          <a:p>
            <a:pPr>
              <a:lnSpc>
                <a:spcPts val="1285"/>
              </a:lnSpc>
            </a:pPr>
            <a:r>
              <a:rPr spc="15" dirty="0"/>
              <a:t>...</a:t>
            </a:r>
          </a:p>
          <a:p>
            <a:pPr marR="4928870">
              <a:lnSpc>
                <a:spcPts val="1280"/>
              </a:lnSpc>
              <a:spcBef>
                <a:spcPts val="55"/>
              </a:spcBef>
            </a:pPr>
            <a:r>
              <a:rPr spc="15" dirty="0"/>
              <a:t>...  OK</a:t>
            </a:r>
          </a:p>
          <a:p>
            <a:pPr marR="2336800">
              <a:lnSpc>
                <a:spcPts val="1280"/>
              </a:lnSpc>
              <a:spcBef>
                <a:spcPts val="10"/>
              </a:spcBef>
              <a:tabLst>
                <a:tab pos="575310" algn="l"/>
                <a:tab pos="1727200" algn="l"/>
              </a:tabLst>
            </a:pPr>
            <a:r>
              <a:rPr spc="15" dirty="0"/>
              <a:t>user</a:t>
            </a:r>
            <a:r>
              <a:rPr spc="20" dirty="0"/>
              <a:t>1</a:t>
            </a:r>
            <a:r>
              <a:rPr dirty="0"/>
              <a:t>	</a:t>
            </a:r>
            <a:r>
              <a:rPr spc="15" dirty="0"/>
              <a:t>Funn</a:t>
            </a:r>
            <a:r>
              <a:rPr spc="20" dirty="0"/>
              <a:t>y </a:t>
            </a:r>
            <a:r>
              <a:rPr spc="15" dirty="0"/>
              <a:t>Stor</a:t>
            </a:r>
            <a:r>
              <a:rPr spc="20" dirty="0"/>
              <a:t>y</a:t>
            </a:r>
            <a:r>
              <a:rPr dirty="0"/>
              <a:t>	</a:t>
            </a:r>
            <a:r>
              <a:rPr spc="15" dirty="0"/>
              <a:t>1343182026191  user</a:t>
            </a:r>
            <a:r>
              <a:rPr spc="20" dirty="0"/>
              <a:t>2</a:t>
            </a:r>
            <a:r>
              <a:rPr dirty="0"/>
              <a:t>	</a:t>
            </a:r>
            <a:r>
              <a:rPr spc="15" dirty="0"/>
              <a:t>Coo</a:t>
            </a:r>
            <a:r>
              <a:rPr spc="20" dirty="0"/>
              <a:t>l </a:t>
            </a:r>
            <a:r>
              <a:rPr spc="15" dirty="0"/>
              <a:t>Dea</a:t>
            </a:r>
            <a:r>
              <a:rPr spc="20" dirty="0"/>
              <a:t>l</a:t>
            </a:r>
            <a:r>
              <a:rPr dirty="0"/>
              <a:t>	</a:t>
            </a:r>
            <a:r>
              <a:rPr spc="15" dirty="0"/>
              <a:t>1343182133839</a:t>
            </a:r>
          </a:p>
        </p:txBody>
      </p:sp>
      <p:sp>
        <p:nvSpPr>
          <p:cNvPr id="10" name="object 10"/>
          <p:cNvSpPr/>
          <p:nvPr/>
        </p:nvSpPr>
        <p:spPr>
          <a:xfrm>
            <a:off x="3646208" y="2853385"/>
            <a:ext cx="864235" cy="339090"/>
          </a:xfrm>
          <a:custGeom>
            <a:avLst/>
            <a:gdLst/>
            <a:ahLst/>
            <a:cxnLst/>
            <a:rect l="l" t="t" r="r" b="b"/>
            <a:pathLst>
              <a:path w="864235" h="339089">
                <a:moveTo>
                  <a:pt x="861251" y="329551"/>
                </a:moveTo>
                <a:lnTo>
                  <a:pt x="808291" y="337908"/>
                </a:lnTo>
                <a:lnTo>
                  <a:pt x="808291" y="338391"/>
                </a:lnTo>
                <a:lnTo>
                  <a:pt x="807821" y="338391"/>
                </a:lnTo>
                <a:lnTo>
                  <a:pt x="807821" y="338874"/>
                </a:lnTo>
                <a:lnTo>
                  <a:pt x="808774" y="338874"/>
                </a:lnTo>
                <a:lnTo>
                  <a:pt x="862448" y="330008"/>
                </a:lnTo>
                <a:lnTo>
                  <a:pt x="861251" y="329551"/>
                </a:lnTo>
                <a:close/>
              </a:path>
              <a:path w="864235" h="339089">
                <a:moveTo>
                  <a:pt x="863187" y="329886"/>
                </a:moveTo>
                <a:lnTo>
                  <a:pt x="862448" y="330008"/>
                </a:lnTo>
                <a:lnTo>
                  <a:pt x="863015" y="330225"/>
                </a:lnTo>
                <a:lnTo>
                  <a:pt x="863187" y="329886"/>
                </a:lnTo>
                <a:close/>
              </a:path>
              <a:path w="864235" h="339089">
                <a:moveTo>
                  <a:pt x="862668" y="329327"/>
                </a:moveTo>
                <a:lnTo>
                  <a:pt x="861251" y="329551"/>
                </a:lnTo>
                <a:lnTo>
                  <a:pt x="862448" y="330008"/>
                </a:lnTo>
                <a:lnTo>
                  <a:pt x="863187" y="329886"/>
                </a:lnTo>
                <a:lnTo>
                  <a:pt x="863253" y="329755"/>
                </a:lnTo>
                <a:lnTo>
                  <a:pt x="863015" y="329755"/>
                </a:lnTo>
                <a:lnTo>
                  <a:pt x="862668" y="329327"/>
                </a:lnTo>
                <a:close/>
              </a:path>
              <a:path w="864235" h="339089">
                <a:moveTo>
                  <a:pt x="828459" y="285584"/>
                </a:moveTo>
                <a:lnTo>
                  <a:pt x="827976" y="286067"/>
                </a:lnTo>
                <a:lnTo>
                  <a:pt x="827976" y="286550"/>
                </a:lnTo>
                <a:lnTo>
                  <a:pt x="862232" y="328790"/>
                </a:lnTo>
                <a:lnTo>
                  <a:pt x="863498" y="329272"/>
                </a:lnTo>
                <a:lnTo>
                  <a:pt x="863187" y="329886"/>
                </a:lnTo>
                <a:lnTo>
                  <a:pt x="863981" y="329755"/>
                </a:lnTo>
                <a:lnTo>
                  <a:pt x="828941" y="286067"/>
                </a:lnTo>
                <a:lnTo>
                  <a:pt x="828459" y="285584"/>
                </a:lnTo>
                <a:close/>
              </a:path>
              <a:path w="864235" h="339089">
                <a:moveTo>
                  <a:pt x="863015" y="329272"/>
                </a:moveTo>
                <a:lnTo>
                  <a:pt x="862668" y="329327"/>
                </a:lnTo>
                <a:lnTo>
                  <a:pt x="863015" y="329755"/>
                </a:lnTo>
                <a:lnTo>
                  <a:pt x="863015" y="329272"/>
                </a:lnTo>
                <a:close/>
              </a:path>
              <a:path w="864235" h="339089">
                <a:moveTo>
                  <a:pt x="863498" y="329272"/>
                </a:moveTo>
                <a:lnTo>
                  <a:pt x="863015" y="329272"/>
                </a:lnTo>
                <a:lnTo>
                  <a:pt x="863015" y="329755"/>
                </a:lnTo>
                <a:lnTo>
                  <a:pt x="863253" y="329755"/>
                </a:lnTo>
                <a:lnTo>
                  <a:pt x="863498" y="329272"/>
                </a:lnTo>
                <a:close/>
              </a:path>
              <a:path w="864235" h="339089">
                <a:moveTo>
                  <a:pt x="482" y="0"/>
                </a:moveTo>
                <a:lnTo>
                  <a:pt x="0" y="482"/>
                </a:lnTo>
                <a:lnTo>
                  <a:pt x="861251" y="329551"/>
                </a:lnTo>
                <a:lnTo>
                  <a:pt x="862668" y="329327"/>
                </a:lnTo>
                <a:lnTo>
                  <a:pt x="862232" y="328790"/>
                </a:lnTo>
                <a:lnTo>
                  <a:pt x="482" y="0"/>
                </a:lnTo>
                <a:close/>
              </a:path>
              <a:path w="864235" h="339089">
                <a:moveTo>
                  <a:pt x="862232" y="328790"/>
                </a:moveTo>
                <a:lnTo>
                  <a:pt x="862668" y="329327"/>
                </a:lnTo>
                <a:lnTo>
                  <a:pt x="863015" y="329272"/>
                </a:lnTo>
                <a:lnTo>
                  <a:pt x="863498" y="329272"/>
                </a:lnTo>
                <a:lnTo>
                  <a:pt x="862232" y="32879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17694" y="3675860"/>
            <a:ext cx="1506855" cy="873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>
              <a:lnSpc>
                <a:spcPct val="100699"/>
              </a:lnSpc>
              <a:spcBef>
                <a:spcPts val="125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Usually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too 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many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results to</a:t>
            </a:r>
            <a:r>
              <a:rPr sz="11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display,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then one could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utilize  </a:t>
            </a:r>
            <a:r>
              <a:rPr sz="1100" spc="15" dirty="0">
                <a:solidFill>
                  <a:srgbClr val="000080"/>
                </a:solidFill>
                <a:latin typeface="Courier New"/>
                <a:cs typeface="Courier New"/>
              </a:rPr>
              <a:t>limit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command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to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bound the</a:t>
            </a:r>
            <a:r>
              <a:rPr sz="11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display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13" name="object 13"/>
            <p:cNvSpPr/>
            <p:nvPr/>
          </p:nvSpPr>
          <p:spPr>
            <a:xfrm>
              <a:off x="5363591" y="3371773"/>
              <a:ext cx="779145" cy="298450"/>
            </a:xfrm>
            <a:custGeom>
              <a:avLst/>
              <a:gdLst/>
              <a:ahLst/>
              <a:cxnLst/>
              <a:rect l="l" t="t" r="r" b="b"/>
              <a:pathLst>
                <a:path w="779145" h="298450">
                  <a:moveTo>
                    <a:pt x="775837" y="10247"/>
                  </a:moveTo>
                  <a:lnTo>
                    <a:pt x="0" y="297586"/>
                  </a:lnTo>
                  <a:lnTo>
                    <a:pt x="482" y="298068"/>
                  </a:lnTo>
                  <a:lnTo>
                    <a:pt x="776809" y="11013"/>
                  </a:lnTo>
                  <a:lnTo>
                    <a:pt x="777241" y="10493"/>
                  </a:lnTo>
                  <a:lnTo>
                    <a:pt x="775837" y="10247"/>
                  </a:lnTo>
                  <a:close/>
                </a:path>
                <a:path w="779145" h="298450">
                  <a:moveTo>
                    <a:pt x="777635" y="10708"/>
                  </a:moveTo>
                  <a:lnTo>
                    <a:pt x="776809" y="11013"/>
                  </a:lnTo>
                  <a:lnTo>
                    <a:pt x="742061" y="52793"/>
                  </a:lnTo>
                  <a:lnTo>
                    <a:pt x="742061" y="53276"/>
                  </a:lnTo>
                  <a:lnTo>
                    <a:pt x="742543" y="53759"/>
                  </a:lnTo>
                  <a:lnTo>
                    <a:pt x="743013" y="53276"/>
                  </a:lnTo>
                  <a:lnTo>
                    <a:pt x="777635" y="10708"/>
                  </a:lnTo>
                  <a:close/>
                </a:path>
                <a:path w="779145" h="298450">
                  <a:moveTo>
                    <a:pt x="777820" y="10083"/>
                  </a:moveTo>
                  <a:lnTo>
                    <a:pt x="777582" y="10083"/>
                  </a:lnTo>
                  <a:lnTo>
                    <a:pt x="777582" y="10553"/>
                  </a:lnTo>
                  <a:lnTo>
                    <a:pt x="777192" y="10553"/>
                  </a:lnTo>
                  <a:lnTo>
                    <a:pt x="776809" y="11013"/>
                  </a:lnTo>
                  <a:lnTo>
                    <a:pt x="777635" y="10708"/>
                  </a:lnTo>
                  <a:lnTo>
                    <a:pt x="777760" y="10553"/>
                  </a:lnTo>
                  <a:lnTo>
                    <a:pt x="777582" y="10553"/>
                  </a:lnTo>
                  <a:lnTo>
                    <a:pt x="777241" y="10493"/>
                  </a:lnTo>
                  <a:lnTo>
                    <a:pt x="777809" y="10493"/>
                  </a:lnTo>
                  <a:lnTo>
                    <a:pt x="777820" y="10083"/>
                  </a:lnTo>
                  <a:close/>
                </a:path>
                <a:path w="779145" h="298450">
                  <a:moveTo>
                    <a:pt x="777942" y="10330"/>
                  </a:moveTo>
                  <a:lnTo>
                    <a:pt x="777635" y="10708"/>
                  </a:lnTo>
                  <a:lnTo>
                    <a:pt x="778052" y="10553"/>
                  </a:lnTo>
                  <a:lnTo>
                    <a:pt x="777942" y="10330"/>
                  </a:lnTo>
                  <a:close/>
                </a:path>
                <a:path w="779145" h="298450">
                  <a:moveTo>
                    <a:pt x="777582" y="10083"/>
                  </a:moveTo>
                  <a:lnTo>
                    <a:pt x="777241" y="10493"/>
                  </a:lnTo>
                  <a:lnTo>
                    <a:pt x="777582" y="10553"/>
                  </a:lnTo>
                  <a:lnTo>
                    <a:pt x="777582" y="10083"/>
                  </a:lnTo>
                  <a:close/>
                </a:path>
                <a:path w="779145" h="298450">
                  <a:moveTo>
                    <a:pt x="777582" y="9601"/>
                  </a:moveTo>
                  <a:lnTo>
                    <a:pt x="775837" y="10247"/>
                  </a:lnTo>
                  <a:lnTo>
                    <a:pt x="777241" y="10493"/>
                  </a:lnTo>
                  <a:lnTo>
                    <a:pt x="777582" y="10083"/>
                  </a:lnTo>
                  <a:lnTo>
                    <a:pt x="777820" y="10083"/>
                  </a:lnTo>
                  <a:lnTo>
                    <a:pt x="777582" y="9601"/>
                  </a:lnTo>
                  <a:close/>
                </a:path>
                <a:path w="779145" h="298450">
                  <a:moveTo>
                    <a:pt x="778535" y="9601"/>
                  </a:moveTo>
                  <a:lnTo>
                    <a:pt x="777582" y="9601"/>
                  </a:lnTo>
                  <a:lnTo>
                    <a:pt x="777942" y="10330"/>
                  </a:lnTo>
                  <a:lnTo>
                    <a:pt x="778535" y="9601"/>
                  </a:lnTo>
                  <a:close/>
                </a:path>
                <a:path w="779145" h="298450">
                  <a:moveTo>
                    <a:pt x="723341" y="0"/>
                  </a:moveTo>
                  <a:lnTo>
                    <a:pt x="722858" y="0"/>
                  </a:lnTo>
                  <a:lnTo>
                    <a:pt x="722858" y="952"/>
                  </a:lnTo>
                  <a:lnTo>
                    <a:pt x="775837" y="10247"/>
                  </a:lnTo>
                  <a:lnTo>
                    <a:pt x="777582" y="9601"/>
                  </a:lnTo>
                  <a:lnTo>
                    <a:pt x="778535" y="9601"/>
                  </a:lnTo>
                  <a:lnTo>
                    <a:pt x="72334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95869" y="5558639"/>
            <a:ext cx="275717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4: Drop the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Table</a:t>
            </a:r>
            <a:endParaRPr sz="2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6911" y="6281503"/>
            <a:ext cx="2412365" cy="57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46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hive&gt; </a:t>
            </a:r>
            <a:r>
              <a:rPr sz="1250" b="1" spc="5" dirty="0">
                <a:latin typeface="Courier New"/>
                <a:cs typeface="Courier New"/>
              </a:rPr>
              <a:t>DROP TABLE</a:t>
            </a:r>
            <a:r>
              <a:rPr sz="1250" b="1" spc="-55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posts;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OK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Time taken: 2.182</a:t>
            </a:r>
            <a:r>
              <a:rPr sz="1250" spc="-9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seconds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6826" y="6298778"/>
            <a:ext cx="225361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Remove the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table; use with</a:t>
            </a:r>
            <a:r>
              <a:rPr sz="11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caution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4201" y="6379641"/>
            <a:ext cx="576580" cy="57150"/>
          </a:xfrm>
          <a:custGeom>
            <a:avLst/>
            <a:gdLst/>
            <a:ahLst/>
            <a:cxnLst/>
            <a:rect l="l" t="t" r="r" b="b"/>
            <a:pathLst>
              <a:path w="576579" h="57150">
                <a:moveTo>
                  <a:pt x="49441" y="0"/>
                </a:moveTo>
                <a:lnTo>
                  <a:pt x="48958" y="0"/>
                </a:lnTo>
                <a:lnTo>
                  <a:pt x="0" y="28321"/>
                </a:lnTo>
                <a:lnTo>
                  <a:pt x="48958" y="57111"/>
                </a:lnTo>
                <a:lnTo>
                  <a:pt x="49441" y="57111"/>
                </a:lnTo>
                <a:lnTo>
                  <a:pt x="49441" y="56629"/>
                </a:lnTo>
                <a:lnTo>
                  <a:pt x="49923" y="56629"/>
                </a:lnTo>
                <a:lnTo>
                  <a:pt x="49441" y="56159"/>
                </a:lnTo>
                <a:lnTo>
                  <a:pt x="2270" y="28798"/>
                </a:lnTo>
                <a:lnTo>
                  <a:pt x="965" y="28798"/>
                </a:lnTo>
                <a:lnTo>
                  <a:pt x="965" y="27838"/>
                </a:lnTo>
                <a:lnTo>
                  <a:pt x="3089" y="27838"/>
                </a:lnTo>
                <a:lnTo>
                  <a:pt x="49441" y="952"/>
                </a:lnTo>
                <a:lnTo>
                  <a:pt x="49923" y="469"/>
                </a:lnTo>
                <a:lnTo>
                  <a:pt x="49441" y="469"/>
                </a:lnTo>
                <a:lnTo>
                  <a:pt x="49441" y="0"/>
                </a:lnTo>
                <a:close/>
              </a:path>
              <a:path w="576579" h="57150">
                <a:moveTo>
                  <a:pt x="3089" y="27838"/>
                </a:moveTo>
                <a:lnTo>
                  <a:pt x="965" y="27838"/>
                </a:lnTo>
                <a:lnTo>
                  <a:pt x="965" y="28798"/>
                </a:lnTo>
                <a:lnTo>
                  <a:pt x="2270" y="28798"/>
                </a:lnTo>
                <a:lnTo>
                  <a:pt x="1447" y="28790"/>
                </a:lnTo>
                <a:lnTo>
                  <a:pt x="1447" y="28321"/>
                </a:lnTo>
                <a:lnTo>
                  <a:pt x="2257" y="28321"/>
                </a:lnTo>
                <a:lnTo>
                  <a:pt x="3089" y="27838"/>
                </a:lnTo>
                <a:close/>
              </a:path>
              <a:path w="576579" h="57150">
                <a:moveTo>
                  <a:pt x="575983" y="27838"/>
                </a:moveTo>
                <a:lnTo>
                  <a:pt x="3089" y="27838"/>
                </a:lnTo>
                <a:lnTo>
                  <a:pt x="1852" y="28555"/>
                </a:lnTo>
                <a:lnTo>
                  <a:pt x="2270" y="28798"/>
                </a:lnTo>
                <a:lnTo>
                  <a:pt x="575983" y="28798"/>
                </a:lnTo>
                <a:lnTo>
                  <a:pt x="575983" y="27838"/>
                </a:lnTo>
                <a:close/>
              </a:path>
              <a:path w="576579" h="57150">
                <a:moveTo>
                  <a:pt x="1447" y="28321"/>
                </a:moveTo>
                <a:lnTo>
                  <a:pt x="1447" y="28790"/>
                </a:lnTo>
                <a:lnTo>
                  <a:pt x="1852" y="28555"/>
                </a:lnTo>
                <a:lnTo>
                  <a:pt x="1447" y="28321"/>
                </a:lnTo>
                <a:close/>
              </a:path>
              <a:path w="576579" h="57150">
                <a:moveTo>
                  <a:pt x="1852" y="28555"/>
                </a:moveTo>
                <a:lnTo>
                  <a:pt x="1447" y="28790"/>
                </a:lnTo>
                <a:lnTo>
                  <a:pt x="2257" y="28790"/>
                </a:lnTo>
                <a:lnTo>
                  <a:pt x="1852" y="28555"/>
                </a:lnTo>
                <a:close/>
              </a:path>
              <a:path w="576579" h="57150">
                <a:moveTo>
                  <a:pt x="2257" y="28321"/>
                </a:moveTo>
                <a:lnTo>
                  <a:pt x="1447" y="28321"/>
                </a:lnTo>
                <a:lnTo>
                  <a:pt x="1852" y="28555"/>
                </a:lnTo>
                <a:lnTo>
                  <a:pt x="2257" y="283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6911" y="7006273"/>
            <a:ext cx="3504565" cy="151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hive&gt;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exit;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>
              <a:lnSpc>
                <a:spcPts val="1465"/>
              </a:lnSpc>
              <a:spcBef>
                <a:spcPts val="5"/>
              </a:spcBef>
            </a:pPr>
            <a:r>
              <a:rPr sz="1250" spc="5" dirty="0">
                <a:latin typeface="Courier New"/>
                <a:cs typeface="Courier New"/>
              </a:rPr>
              <a:t>$ </a:t>
            </a:r>
            <a:r>
              <a:rPr sz="1250" b="1" spc="5" dirty="0">
                <a:latin typeface="Courier New"/>
                <a:cs typeface="Courier New"/>
              </a:rPr>
              <a:t>hdfs dfs -ls</a:t>
            </a:r>
            <a:r>
              <a:rPr sz="1250" b="1" spc="-85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/user/hive/warehouse/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$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urier New"/>
              <a:cs typeface="Courier New"/>
            </a:endParaRPr>
          </a:p>
          <a:p>
            <a:pPr marL="778510" marR="5080">
              <a:lnSpc>
                <a:spcPts val="1300"/>
              </a:lnSpc>
            </a:pP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If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hive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was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managing underlying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file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then</a:t>
            </a:r>
            <a:r>
              <a:rPr sz="1100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it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100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removed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3" name="object 23"/>
            <p:cNvSpPr/>
            <p:nvPr/>
          </p:nvSpPr>
          <p:spPr>
            <a:xfrm>
              <a:off x="1876018" y="7668399"/>
              <a:ext cx="1445895" cy="480059"/>
            </a:xfrm>
            <a:custGeom>
              <a:avLst/>
              <a:gdLst/>
              <a:ahLst/>
              <a:cxnLst/>
              <a:rect l="l" t="t" r="r" b="b"/>
              <a:pathLst>
                <a:path w="1445895" h="480059">
                  <a:moveTo>
                    <a:pt x="2765" y="12101"/>
                  </a:moveTo>
                  <a:lnTo>
                    <a:pt x="1722" y="12322"/>
                  </a:lnTo>
                  <a:lnTo>
                    <a:pt x="2432" y="13114"/>
                  </a:lnTo>
                  <a:lnTo>
                    <a:pt x="1445234" y="479983"/>
                  </a:lnTo>
                  <a:lnTo>
                    <a:pt x="1445717" y="479018"/>
                  </a:lnTo>
                  <a:lnTo>
                    <a:pt x="2765" y="12101"/>
                  </a:lnTo>
                  <a:close/>
                </a:path>
                <a:path w="1445895" h="480059">
                  <a:moveTo>
                    <a:pt x="812" y="11824"/>
                  </a:moveTo>
                  <a:lnTo>
                    <a:pt x="0" y="12001"/>
                  </a:lnTo>
                  <a:lnTo>
                    <a:pt x="37439" y="53759"/>
                  </a:lnTo>
                  <a:lnTo>
                    <a:pt x="37922" y="54241"/>
                  </a:lnTo>
                  <a:lnTo>
                    <a:pt x="38392" y="53759"/>
                  </a:lnTo>
                  <a:lnTo>
                    <a:pt x="38392" y="53276"/>
                  </a:lnTo>
                  <a:lnTo>
                    <a:pt x="2432" y="13114"/>
                  </a:lnTo>
                  <a:lnTo>
                    <a:pt x="482" y="12484"/>
                  </a:lnTo>
                  <a:lnTo>
                    <a:pt x="812" y="11824"/>
                  </a:lnTo>
                  <a:close/>
                </a:path>
                <a:path w="1445895" h="480059">
                  <a:moveTo>
                    <a:pt x="1469" y="11682"/>
                  </a:moveTo>
                  <a:lnTo>
                    <a:pt x="812" y="11824"/>
                  </a:lnTo>
                  <a:lnTo>
                    <a:pt x="482" y="12484"/>
                  </a:lnTo>
                  <a:lnTo>
                    <a:pt x="2432" y="13114"/>
                  </a:lnTo>
                  <a:lnTo>
                    <a:pt x="1867" y="12484"/>
                  </a:lnTo>
                  <a:lnTo>
                    <a:pt x="965" y="12484"/>
                  </a:lnTo>
                  <a:lnTo>
                    <a:pt x="1435" y="12001"/>
                  </a:lnTo>
                  <a:lnTo>
                    <a:pt x="2456" y="12001"/>
                  </a:lnTo>
                  <a:lnTo>
                    <a:pt x="1469" y="11682"/>
                  </a:lnTo>
                  <a:close/>
                </a:path>
                <a:path w="1445895" h="480059">
                  <a:moveTo>
                    <a:pt x="1435" y="12001"/>
                  </a:moveTo>
                  <a:lnTo>
                    <a:pt x="965" y="12484"/>
                  </a:lnTo>
                  <a:lnTo>
                    <a:pt x="1722" y="12322"/>
                  </a:lnTo>
                  <a:lnTo>
                    <a:pt x="1435" y="12001"/>
                  </a:lnTo>
                  <a:close/>
                </a:path>
                <a:path w="1445895" h="480059">
                  <a:moveTo>
                    <a:pt x="1722" y="12322"/>
                  </a:moveTo>
                  <a:lnTo>
                    <a:pt x="965" y="12484"/>
                  </a:lnTo>
                  <a:lnTo>
                    <a:pt x="1867" y="12484"/>
                  </a:lnTo>
                  <a:lnTo>
                    <a:pt x="1722" y="12322"/>
                  </a:lnTo>
                  <a:close/>
                </a:path>
                <a:path w="1445895" h="480059">
                  <a:moveTo>
                    <a:pt x="2456" y="12001"/>
                  </a:moveTo>
                  <a:lnTo>
                    <a:pt x="1435" y="12001"/>
                  </a:lnTo>
                  <a:lnTo>
                    <a:pt x="1722" y="12322"/>
                  </a:lnTo>
                  <a:lnTo>
                    <a:pt x="2765" y="12101"/>
                  </a:lnTo>
                  <a:lnTo>
                    <a:pt x="2456" y="12001"/>
                  </a:lnTo>
                  <a:close/>
                </a:path>
                <a:path w="1445895" h="480059">
                  <a:moveTo>
                    <a:pt x="55676" y="0"/>
                  </a:moveTo>
                  <a:lnTo>
                    <a:pt x="55194" y="0"/>
                  </a:lnTo>
                  <a:lnTo>
                    <a:pt x="1469" y="11682"/>
                  </a:lnTo>
                  <a:lnTo>
                    <a:pt x="2765" y="12101"/>
                  </a:lnTo>
                  <a:lnTo>
                    <a:pt x="55194" y="952"/>
                  </a:lnTo>
                  <a:lnTo>
                    <a:pt x="55676" y="952"/>
                  </a:lnTo>
                  <a:lnTo>
                    <a:pt x="55676" y="0"/>
                  </a:lnTo>
                  <a:close/>
                </a:path>
                <a:path w="1445895" h="480059">
                  <a:moveTo>
                    <a:pt x="965" y="11518"/>
                  </a:moveTo>
                  <a:lnTo>
                    <a:pt x="812" y="11824"/>
                  </a:lnTo>
                  <a:lnTo>
                    <a:pt x="1469" y="11682"/>
                  </a:lnTo>
                  <a:lnTo>
                    <a:pt x="965" y="1151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215201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Loading</a:t>
            </a:r>
            <a:r>
              <a:rPr spc="-80" dirty="0">
                <a:solidFill>
                  <a:srgbClr val="CC0000"/>
                </a:solidFill>
              </a:rPr>
              <a:t> </a:t>
            </a:r>
            <a:r>
              <a:rPr spc="-5" dirty="0">
                <a:solidFill>
                  <a:srgbClr val="CC0000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5181600" cy="303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Several options to start using data in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HIVE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Load data from HDFS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location</a:t>
            </a:r>
            <a:endParaRPr sz="1450">
              <a:latin typeface="Times New Roman"/>
              <a:cs typeface="Times New Roman"/>
            </a:endParaRPr>
          </a:p>
          <a:p>
            <a:pPr marL="503555">
              <a:lnSpc>
                <a:spcPts val="1300"/>
              </a:lnSpc>
              <a:spcBef>
                <a:spcPts val="765"/>
              </a:spcBef>
            </a:pPr>
            <a:r>
              <a:rPr sz="1100" spc="15" dirty="0">
                <a:latin typeface="Courier New"/>
                <a:cs typeface="Courier New"/>
              </a:rPr>
              <a:t>hive&gt; LOAD DATA INPATH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'/training/hive/user-posts.txt'</a:t>
            </a:r>
            <a:endParaRPr sz="1100">
              <a:latin typeface="Courier New"/>
              <a:cs typeface="Courier New"/>
            </a:endParaRPr>
          </a:p>
          <a:p>
            <a:pPr marL="848994">
              <a:lnSpc>
                <a:spcPts val="1300"/>
              </a:lnSpc>
            </a:pPr>
            <a:r>
              <a:rPr sz="1100" spc="20" dirty="0">
                <a:latin typeface="Courier New"/>
                <a:cs typeface="Courier New"/>
              </a:rPr>
              <a:t>&gt; </a:t>
            </a:r>
            <a:r>
              <a:rPr sz="1100" spc="15" dirty="0">
                <a:latin typeface="Courier New"/>
                <a:cs typeface="Courier New"/>
              </a:rPr>
              <a:t>OVERWRITE INTO TABLE posts;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732155" marR="50800" lvl="2" indent="-144145">
              <a:lnSpc>
                <a:spcPts val="1290"/>
              </a:lnSpc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File is copied from the </a:t>
            </a:r>
            <a:r>
              <a:rPr sz="1200" spc="-10" dirty="0">
                <a:latin typeface="Arial"/>
                <a:cs typeface="Arial"/>
              </a:rPr>
              <a:t>provided location </a:t>
            </a:r>
            <a:r>
              <a:rPr sz="1200" spc="-5" dirty="0">
                <a:latin typeface="Arial"/>
                <a:cs typeface="Arial"/>
              </a:rPr>
              <a:t>to /user/hive/warehouse/  (or configured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location)</a:t>
            </a:r>
            <a:endParaRPr sz="12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Load data from a local file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  <a:p>
            <a:pPr marL="491490">
              <a:lnSpc>
                <a:spcPts val="1300"/>
              </a:lnSpc>
              <a:spcBef>
                <a:spcPts val="685"/>
              </a:spcBef>
            </a:pPr>
            <a:r>
              <a:rPr sz="1100" spc="15" dirty="0">
                <a:latin typeface="Courier New"/>
                <a:cs typeface="Courier New"/>
              </a:rPr>
              <a:t>hive&gt; LOAD DATA LOCAL INPATH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'data/user-posts.txt'</a:t>
            </a:r>
            <a:endParaRPr sz="1100">
              <a:latin typeface="Courier New"/>
              <a:cs typeface="Courier New"/>
            </a:endParaRPr>
          </a:p>
          <a:p>
            <a:pPr marL="1240155" indent="-173355">
              <a:lnSpc>
                <a:spcPts val="1300"/>
              </a:lnSpc>
              <a:buChar char="&gt;"/>
              <a:tabLst>
                <a:tab pos="1240790" algn="l"/>
              </a:tabLst>
            </a:pPr>
            <a:r>
              <a:rPr sz="1100" spc="15" dirty="0">
                <a:latin typeface="Courier New"/>
                <a:cs typeface="Courier New"/>
              </a:rPr>
              <a:t>OVERWRITE INTO TABLE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posts;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ourier New"/>
              <a:cs typeface="Courier New"/>
            </a:endParaRPr>
          </a:p>
          <a:p>
            <a:pPr marL="732155" marR="50800" indent="-144145">
              <a:lnSpc>
                <a:spcPts val="1290"/>
              </a:lnSpc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File is copied from the </a:t>
            </a:r>
            <a:r>
              <a:rPr sz="1200" spc="-10" dirty="0">
                <a:latin typeface="Arial"/>
                <a:cs typeface="Arial"/>
              </a:rPr>
              <a:t>provided location </a:t>
            </a:r>
            <a:r>
              <a:rPr sz="1200" spc="-5" dirty="0">
                <a:latin typeface="Arial"/>
                <a:cs typeface="Arial"/>
              </a:rPr>
              <a:t>to /user/hive/warehouse/  (or configured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location)</a:t>
            </a:r>
            <a:endParaRPr sz="1200">
              <a:latin typeface="Arial"/>
              <a:cs typeface="Arial"/>
            </a:endParaRPr>
          </a:p>
          <a:p>
            <a:pPr marL="480059" indent="-180340"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Utilize an existing location on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HDFS</a:t>
            </a:r>
            <a:endParaRPr sz="1450">
              <a:latin typeface="Times New Roman"/>
              <a:cs typeface="Times New Roman"/>
            </a:endParaRPr>
          </a:p>
          <a:p>
            <a:pPr marL="732155" lvl="1" indent="-144145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Just point to an </a:t>
            </a:r>
            <a:r>
              <a:rPr sz="1200" spc="-10" dirty="0">
                <a:latin typeface="Arial"/>
                <a:cs typeface="Arial"/>
              </a:rPr>
              <a:t>existing location </a:t>
            </a:r>
            <a:r>
              <a:rPr sz="1200" spc="-5" dirty="0">
                <a:latin typeface="Arial"/>
                <a:cs typeface="Arial"/>
              </a:rPr>
              <a:t>when </a:t>
            </a:r>
            <a:r>
              <a:rPr sz="1200" spc="-10" dirty="0">
                <a:latin typeface="Arial"/>
                <a:cs typeface="Arial"/>
              </a:rPr>
              <a:t>creating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table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Re-Use Existing HDFS</a:t>
            </a:r>
            <a:r>
              <a:rPr sz="2650" b="1" spc="-2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Location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436245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hive&gt; CREATE </a:t>
            </a:r>
            <a:r>
              <a:rPr sz="1250" b="1" spc="5" dirty="0">
                <a:latin typeface="Courier New"/>
                <a:cs typeface="Courier New"/>
              </a:rPr>
              <a:t>EXTERNAL </a:t>
            </a:r>
            <a:r>
              <a:rPr sz="1250" spc="5" dirty="0">
                <a:latin typeface="Courier New"/>
                <a:cs typeface="Courier New"/>
              </a:rPr>
              <a:t>TABLE</a:t>
            </a:r>
            <a:r>
              <a:rPr sz="1250" spc="-1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posts</a:t>
            </a:r>
            <a:endParaRPr sz="1250">
              <a:latin typeface="Courier New"/>
              <a:cs typeface="Courier New"/>
            </a:endParaRPr>
          </a:p>
          <a:p>
            <a:pPr marL="1012190" indent="-192405">
              <a:lnSpc>
                <a:spcPts val="1425"/>
              </a:lnSpc>
              <a:buChar char="&gt;"/>
              <a:tabLst>
                <a:tab pos="1012825" algn="l"/>
              </a:tabLst>
            </a:pPr>
            <a:r>
              <a:rPr sz="1250" spc="5" dirty="0">
                <a:latin typeface="Courier New"/>
                <a:cs typeface="Courier New"/>
              </a:rPr>
              <a:t>(user STRING, post STRING, time</a:t>
            </a:r>
            <a:r>
              <a:rPr sz="1250" spc="-3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BIGINT)</a:t>
            </a:r>
            <a:endParaRPr sz="1250">
              <a:latin typeface="Courier New"/>
              <a:cs typeface="Courier New"/>
            </a:endParaRPr>
          </a:p>
          <a:p>
            <a:pPr marL="1012190" indent="-192405">
              <a:lnSpc>
                <a:spcPts val="1425"/>
              </a:lnSpc>
              <a:buChar char="&gt;"/>
              <a:tabLst>
                <a:tab pos="1012825" algn="l"/>
              </a:tabLst>
            </a:pPr>
            <a:r>
              <a:rPr sz="1250" spc="5" dirty="0">
                <a:latin typeface="Courier New"/>
                <a:cs typeface="Courier New"/>
              </a:rPr>
              <a:t>ROW FORMAT</a:t>
            </a: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DELIMITED</a:t>
            </a:r>
            <a:endParaRPr sz="1250">
              <a:latin typeface="Courier New"/>
              <a:cs typeface="Courier New"/>
            </a:endParaRPr>
          </a:p>
          <a:p>
            <a:pPr marL="1012190" indent="-192405">
              <a:lnSpc>
                <a:spcPts val="1425"/>
              </a:lnSpc>
              <a:buChar char="&gt;"/>
              <a:tabLst>
                <a:tab pos="1012825" algn="l"/>
              </a:tabLst>
            </a:pPr>
            <a:r>
              <a:rPr sz="1250" spc="5" dirty="0">
                <a:latin typeface="Courier New"/>
                <a:cs typeface="Courier New"/>
              </a:rPr>
              <a:t>FIELDS TERMINATED BY</a:t>
            </a:r>
            <a:r>
              <a:rPr sz="1250" spc="-1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','</a:t>
            </a:r>
            <a:endParaRPr sz="1250">
              <a:latin typeface="Courier New"/>
              <a:cs typeface="Courier New"/>
            </a:endParaRPr>
          </a:p>
          <a:p>
            <a:pPr marL="1012190" indent="-192405">
              <a:lnSpc>
                <a:spcPts val="1425"/>
              </a:lnSpc>
              <a:buChar char="&gt;"/>
              <a:tabLst>
                <a:tab pos="1012825" algn="l"/>
              </a:tabLst>
            </a:pPr>
            <a:r>
              <a:rPr sz="1250" spc="5" dirty="0">
                <a:latin typeface="Courier New"/>
                <a:cs typeface="Courier New"/>
              </a:rPr>
              <a:t>STORED AS</a:t>
            </a: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TEXTFILE</a:t>
            </a:r>
            <a:endParaRPr sz="1250">
              <a:latin typeface="Courier New"/>
              <a:cs typeface="Courier New"/>
            </a:endParaRPr>
          </a:p>
          <a:p>
            <a:pPr marL="1012190" indent="-192405">
              <a:lnSpc>
                <a:spcPts val="1425"/>
              </a:lnSpc>
              <a:buFont typeface="Courier New"/>
              <a:buChar char="&gt;"/>
              <a:tabLst>
                <a:tab pos="1012825" algn="l"/>
              </a:tabLst>
            </a:pPr>
            <a:r>
              <a:rPr sz="1250" b="1" spc="5" dirty="0">
                <a:latin typeface="Courier New"/>
                <a:cs typeface="Courier New"/>
              </a:rPr>
              <a:t>LOCATION</a:t>
            </a:r>
            <a:r>
              <a:rPr sz="1250" b="1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'/training/hive/'</a:t>
            </a:r>
            <a:r>
              <a:rPr sz="1250" spc="5" dirty="0">
                <a:latin typeface="Courier New"/>
                <a:cs typeface="Courier New"/>
              </a:rPr>
              <a:t>;</a:t>
            </a:r>
            <a:endParaRPr sz="1250">
              <a:latin typeface="Courier New"/>
              <a:cs typeface="Courier New"/>
            </a:endParaRPr>
          </a:p>
          <a:p>
            <a:pPr marL="436245">
              <a:lnSpc>
                <a:spcPts val="1430"/>
              </a:lnSpc>
            </a:pPr>
            <a:r>
              <a:rPr sz="1250" spc="5" dirty="0">
                <a:latin typeface="Courier New"/>
                <a:cs typeface="Courier New"/>
              </a:rPr>
              <a:t>OK</a:t>
            </a:r>
            <a:endParaRPr sz="1250">
              <a:latin typeface="Courier New"/>
              <a:cs typeface="Courier New"/>
            </a:endParaRPr>
          </a:p>
          <a:p>
            <a:pPr marL="436245">
              <a:lnSpc>
                <a:spcPts val="1360"/>
              </a:lnSpc>
            </a:pPr>
            <a:r>
              <a:rPr sz="1250" spc="5" dirty="0">
                <a:latin typeface="Courier New"/>
                <a:cs typeface="Courier New"/>
              </a:rPr>
              <a:t>Time taken: 0.077</a:t>
            </a: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seconds</a:t>
            </a:r>
            <a:endParaRPr sz="1250">
              <a:latin typeface="Courier New"/>
              <a:cs typeface="Courier New"/>
            </a:endParaRPr>
          </a:p>
          <a:p>
            <a:pPr marL="436245">
              <a:lnSpc>
                <a:spcPts val="1375"/>
              </a:lnSpc>
              <a:tabLst>
                <a:tab pos="3076575" algn="l"/>
              </a:tabLst>
            </a:pPr>
            <a:r>
              <a:rPr sz="1875" spc="7" baseline="-6666" dirty="0">
                <a:latin typeface="Courier New"/>
                <a:cs typeface="Courier New"/>
              </a:rPr>
              <a:t>hive&gt;	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Hive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load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all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files</a:t>
            </a:r>
            <a:r>
              <a:rPr sz="11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under</a:t>
            </a:r>
            <a:endParaRPr sz="1100">
              <a:latin typeface="Arial"/>
              <a:cs typeface="Arial"/>
            </a:endParaRPr>
          </a:p>
          <a:p>
            <a:pPr marL="3076575">
              <a:lnSpc>
                <a:spcPts val="1295"/>
              </a:lnSpc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/training/hive directory in posts</a:t>
            </a:r>
            <a:r>
              <a:rPr sz="11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4212589" y="7483601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1601" y="1126"/>
                  </a:moveTo>
                  <a:lnTo>
                    <a:pt x="1936" y="2419"/>
                  </a:lnTo>
                  <a:lnTo>
                    <a:pt x="287985" y="288467"/>
                  </a:lnTo>
                  <a:lnTo>
                    <a:pt x="288467" y="287985"/>
                  </a:lnTo>
                  <a:lnTo>
                    <a:pt x="2251" y="1300"/>
                  </a:lnTo>
                  <a:lnTo>
                    <a:pt x="1601" y="1126"/>
                  </a:lnTo>
                  <a:close/>
                </a:path>
                <a:path w="288925" h="288925">
                  <a:moveTo>
                    <a:pt x="0" y="0"/>
                  </a:moveTo>
                  <a:lnTo>
                    <a:pt x="14389" y="54711"/>
                  </a:lnTo>
                  <a:lnTo>
                    <a:pt x="14871" y="55194"/>
                  </a:lnTo>
                  <a:lnTo>
                    <a:pt x="15354" y="54711"/>
                  </a:lnTo>
                  <a:lnTo>
                    <a:pt x="15354" y="54228"/>
                  </a:lnTo>
                  <a:lnTo>
                    <a:pt x="1936" y="2419"/>
                  </a:lnTo>
                  <a:lnTo>
                    <a:pt x="469" y="952"/>
                  </a:lnTo>
                  <a:lnTo>
                    <a:pt x="1435" y="482"/>
                  </a:lnTo>
                  <a:lnTo>
                    <a:pt x="1833" y="482"/>
                  </a:lnTo>
                  <a:lnTo>
                    <a:pt x="0" y="0"/>
                  </a:lnTo>
                  <a:close/>
                </a:path>
                <a:path w="288925" h="288925">
                  <a:moveTo>
                    <a:pt x="1833" y="482"/>
                  </a:moveTo>
                  <a:lnTo>
                    <a:pt x="1435" y="482"/>
                  </a:lnTo>
                  <a:lnTo>
                    <a:pt x="2251" y="1300"/>
                  </a:lnTo>
                  <a:lnTo>
                    <a:pt x="54711" y="15354"/>
                  </a:lnTo>
                  <a:lnTo>
                    <a:pt x="55194" y="15354"/>
                  </a:lnTo>
                  <a:lnTo>
                    <a:pt x="55194" y="14401"/>
                  </a:lnTo>
                  <a:lnTo>
                    <a:pt x="54711" y="14401"/>
                  </a:lnTo>
                  <a:lnTo>
                    <a:pt x="1833" y="482"/>
                  </a:lnTo>
                  <a:close/>
                </a:path>
                <a:path w="288925" h="288925">
                  <a:moveTo>
                    <a:pt x="1435" y="482"/>
                  </a:moveTo>
                  <a:lnTo>
                    <a:pt x="469" y="952"/>
                  </a:lnTo>
                  <a:lnTo>
                    <a:pt x="1936" y="2419"/>
                  </a:lnTo>
                  <a:lnTo>
                    <a:pt x="1601" y="1126"/>
                  </a:lnTo>
                  <a:lnTo>
                    <a:pt x="952" y="952"/>
                  </a:lnTo>
                  <a:lnTo>
                    <a:pt x="1435" y="482"/>
                  </a:lnTo>
                  <a:close/>
                </a:path>
                <a:path w="288925" h="288925">
                  <a:moveTo>
                    <a:pt x="1435" y="482"/>
                  </a:moveTo>
                  <a:lnTo>
                    <a:pt x="1601" y="1126"/>
                  </a:lnTo>
                  <a:lnTo>
                    <a:pt x="2251" y="1300"/>
                  </a:lnTo>
                  <a:lnTo>
                    <a:pt x="1435" y="482"/>
                  </a:lnTo>
                  <a:close/>
                </a:path>
                <a:path w="288925" h="288925">
                  <a:moveTo>
                    <a:pt x="1435" y="482"/>
                  </a:moveTo>
                  <a:lnTo>
                    <a:pt x="952" y="952"/>
                  </a:lnTo>
                  <a:lnTo>
                    <a:pt x="1601" y="1126"/>
                  </a:lnTo>
                  <a:lnTo>
                    <a:pt x="1435" y="482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30137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Schema</a:t>
            </a:r>
            <a:r>
              <a:rPr spc="-55" dirty="0">
                <a:solidFill>
                  <a:srgbClr val="CC0000"/>
                </a:solidFill>
              </a:rPr>
              <a:t> </a:t>
            </a:r>
            <a:r>
              <a:rPr spc="-5" dirty="0">
                <a:solidFill>
                  <a:srgbClr val="CC0000"/>
                </a:solidFill>
              </a:rPr>
              <a:t>Violations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53854"/>
            <a:ext cx="5065395" cy="22586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8600" marR="5080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What would happen if we </a:t>
            </a:r>
            <a:r>
              <a:rPr sz="1700" b="1" spc="-5" dirty="0">
                <a:latin typeface="Arial"/>
                <a:cs typeface="Arial"/>
              </a:rPr>
              <a:t>try </a:t>
            </a:r>
            <a:r>
              <a:rPr sz="1700" b="1" dirty="0">
                <a:latin typeface="Arial"/>
                <a:cs typeface="Arial"/>
              </a:rPr>
              <a:t>to insert data that  </a:t>
            </a:r>
            <a:r>
              <a:rPr sz="1700" b="1" spc="-5" dirty="0">
                <a:latin typeface="Arial"/>
                <a:cs typeface="Arial"/>
              </a:rPr>
              <a:t>does not comply with the pre-defined</a:t>
            </a:r>
            <a:r>
              <a:rPr sz="1700" b="1" spc="-10" dirty="0">
                <a:latin typeface="Arial"/>
                <a:cs typeface="Arial"/>
              </a:rPr>
              <a:t> schema?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55575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hive&gt; </a:t>
            </a:r>
            <a:r>
              <a:rPr sz="1250" b="1" spc="5" dirty="0">
                <a:latin typeface="Courier New"/>
                <a:cs typeface="Courier New"/>
              </a:rPr>
              <a:t>!cat</a:t>
            </a:r>
            <a:r>
              <a:rPr sz="1250" b="1" spc="-60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data/user-posts-inconsistentFormat.txt;</a:t>
            </a:r>
            <a:endParaRPr sz="1250">
              <a:latin typeface="Courier New"/>
              <a:cs typeface="Courier New"/>
            </a:endParaRPr>
          </a:p>
          <a:p>
            <a:pPr marL="155575" marR="1446530">
              <a:lnSpc>
                <a:spcPct val="95200"/>
              </a:lnSpc>
              <a:spcBef>
                <a:spcPts val="35"/>
              </a:spcBef>
            </a:pPr>
            <a:r>
              <a:rPr sz="1250" spc="5" dirty="0">
                <a:latin typeface="Courier New"/>
                <a:cs typeface="Courier New"/>
              </a:rPr>
              <a:t>user1,Funny Story,1343182026191  user2,Cool Deal,2012-01-05  user4,Interesting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Post,1343182154633  user5,Yet Another</a:t>
            </a:r>
            <a:r>
              <a:rPr sz="1250" spc="-4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Blog,13431839394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155575"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hive&gt; </a:t>
            </a:r>
            <a:r>
              <a:rPr sz="1250" b="1" spc="5" dirty="0">
                <a:latin typeface="Courier New"/>
                <a:cs typeface="Courier New"/>
              </a:rPr>
              <a:t>describe</a:t>
            </a:r>
            <a:r>
              <a:rPr sz="1250" b="1" spc="-5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posts;</a:t>
            </a:r>
            <a:endParaRPr sz="1250">
              <a:latin typeface="Courier New"/>
              <a:cs typeface="Courier New"/>
            </a:endParaRPr>
          </a:p>
          <a:p>
            <a:pPr marL="155575"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OK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210" y="3476159"/>
            <a:ext cx="409575" cy="5797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95100"/>
              </a:lnSpc>
              <a:spcBef>
                <a:spcPts val="180"/>
              </a:spcBef>
            </a:pPr>
            <a:r>
              <a:rPr sz="1250" spc="5" dirty="0">
                <a:latin typeface="Courier New"/>
                <a:cs typeface="Courier New"/>
              </a:rPr>
              <a:t>user  post  time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126" y="3476159"/>
            <a:ext cx="601345" cy="5797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95100"/>
              </a:lnSpc>
              <a:spcBef>
                <a:spcPts val="180"/>
              </a:spcBef>
            </a:pPr>
            <a:r>
              <a:rPr sz="1250" spc="5" dirty="0">
                <a:latin typeface="Courier New"/>
                <a:cs typeface="Courier New"/>
              </a:rPr>
              <a:t>string  string  bigint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210" y="4019964"/>
            <a:ext cx="242506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Time taken: 0.289</a:t>
            </a:r>
            <a:r>
              <a:rPr sz="1250" spc="-9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seconds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0125" y="3636985"/>
            <a:ext cx="2299970" cy="5295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Third Column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‘post’ is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type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bigint;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not be able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1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convert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0"/>
              </a:lnSpc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‘2012-01-05’</a:t>
            </a:r>
            <a:r>
              <a:rPr sz="11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0" name="object 10"/>
            <p:cNvSpPr/>
            <p:nvPr/>
          </p:nvSpPr>
          <p:spPr>
            <a:xfrm>
              <a:off x="2770708" y="2475153"/>
              <a:ext cx="3110865" cy="1367155"/>
            </a:xfrm>
            <a:custGeom>
              <a:avLst/>
              <a:gdLst/>
              <a:ahLst/>
              <a:cxnLst/>
              <a:rect l="l" t="t" r="r" b="b"/>
              <a:pathLst>
                <a:path w="3110865" h="1367154">
                  <a:moveTo>
                    <a:pt x="1547482" y="1337716"/>
                  </a:moveTo>
                  <a:lnTo>
                    <a:pt x="2628" y="1337716"/>
                  </a:lnTo>
                  <a:lnTo>
                    <a:pt x="48958" y="1310843"/>
                  </a:lnTo>
                  <a:lnTo>
                    <a:pt x="49441" y="1310843"/>
                  </a:lnTo>
                  <a:lnTo>
                    <a:pt x="49441" y="1310360"/>
                  </a:lnTo>
                  <a:lnTo>
                    <a:pt x="48958" y="1309878"/>
                  </a:lnTo>
                  <a:lnTo>
                    <a:pt x="48488" y="1309878"/>
                  </a:lnTo>
                  <a:lnTo>
                    <a:pt x="825" y="1337716"/>
                  </a:lnTo>
                  <a:lnTo>
                    <a:pt x="482" y="1337716"/>
                  </a:lnTo>
                  <a:lnTo>
                    <a:pt x="482" y="1337919"/>
                  </a:lnTo>
                  <a:lnTo>
                    <a:pt x="0" y="1338199"/>
                  </a:lnTo>
                  <a:lnTo>
                    <a:pt x="482" y="1338503"/>
                  </a:lnTo>
                  <a:lnTo>
                    <a:pt x="482" y="1338681"/>
                  </a:lnTo>
                  <a:lnTo>
                    <a:pt x="774" y="1338681"/>
                  </a:lnTo>
                  <a:lnTo>
                    <a:pt x="48488" y="1367002"/>
                  </a:lnTo>
                  <a:lnTo>
                    <a:pt x="48958" y="1367002"/>
                  </a:lnTo>
                  <a:lnTo>
                    <a:pt x="49441" y="1366520"/>
                  </a:lnTo>
                  <a:lnTo>
                    <a:pt x="49441" y="1366037"/>
                  </a:lnTo>
                  <a:lnTo>
                    <a:pt x="48958" y="1366037"/>
                  </a:lnTo>
                  <a:lnTo>
                    <a:pt x="1790" y="1338681"/>
                  </a:lnTo>
                  <a:lnTo>
                    <a:pt x="1547482" y="1338681"/>
                  </a:lnTo>
                  <a:lnTo>
                    <a:pt x="1547482" y="1337716"/>
                  </a:lnTo>
                  <a:close/>
                </a:path>
                <a:path w="3110865" h="1367154">
                  <a:moveTo>
                    <a:pt x="3110306" y="28321"/>
                  </a:moveTo>
                  <a:lnTo>
                    <a:pt x="1327340" y="28321"/>
                  </a:lnTo>
                  <a:lnTo>
                    <a:pt x="1373720" y="965"/>
                  </a:lnTo>
                  <a:lnTo>
                    <a:pt x="1374203" y="965"/>
                  </a:lnTo>
                  <a:lnTo>
                    <a:pt x="1374203" y="482"/>
                  </a:lnTo>
                  <a:lnTo>
                    <a:pt x="1373720" y="0"/>
                  </a:lnTo>
                  <a:lnTo>
                    <a:pt x="1373238" y="482"/>
                  </a:lnTo>
                  <a:lnTo>
                    <a:pt x="1325587" y="28321"/>
                  </a:lnTo>
                  <a:lnTo>
                    <a:pt x="1325232" y="28321"/>
                  </a:lnTo>
                  <a:lnTo>
                    <a:pt x="1325232" y="28524"/>
                  </a:lnTo>
                  <a:lnTo>
                    <a:pt x="1324762" y="28803"/>
                  </a:lnTo>
                  <a:lnTo>
                    <a:pt x="1325232" y="29095"/>
                  </a:lnTo>
                  <a:lnTo>
                    <a:pt x="1325232" y="29286"/>
                  </a:lnTo>
                  <a:lnTo>
                    <a:pt x="1325549" y="29286"/>
                  </a:lnTo>
                  <a:lnTo>
                    <a:pt x="1373238" y="57124"/>
                  </a:lnTo>
                  <a:lnTo>
                    <a:pt x="1374203" y="57124"/>
                  </a:lnTo>
                  <a:lnTo>
                    <a:pt x="1374203" y="56642"/>
                  </a:lnTo>
                  <a:lnTo>
                    <a:pt x="1373720" y="56159"/>
                  </a:lnTo>
                  <a:lnTo>
                    <a:pt x="1327378" y="29286"/>
                  </a:lnTo>
                  <a:lnTo>
                    <a:pt x="3109836" y="29286"/>
                  </a:lnTo>
                  <a:lnTo>
                    <a:pt x="3109836" y="1155801"/>
                  </a:lnTo>
                  <a:lnTo>
                    <a:pt x="3110306" y="1155801"/>
                  </a:lnTo>
                  <a:lnTo>
                    <a:pt x="3110306" y="29286"/>
                  </a:lnTo>
                  <a:lnTo>
                    <a:pt x="3110306" y="28790"/>
                  </a:lnTo>
                  <a:lnTo>
                    <a:pt x="3110306" y="2832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5869" y="5558639"/>
            <a:ext cx="30010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Schema</a:t>
            </a:r>
            <a:r>
              <a:rPr sz="2650" b="1" spc="-5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Violations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8917" y="6283906"/>
            <a:ext cx="4303395" cy="16662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hive&gt; </a:t>
            </a:r>
            <a:r>
              <a:rPr sz="1100" b="1" spc="15" dirty="0">
                <a:latin typeface="Courier New"/>
                <a:cs typeface="Courier New"/>
              </a:rPr>
              <a:t>LOAD DATA LOCAL</a:t>
            </a:r>
            <a:r>
              <a:rPr sz="1100" b="1" spc="20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INPATH</a:t>
            </a:r>
            <a:endParaRPr sz="1100">
              <a:latin typeface="Courier New"/>
              <a:cs typeface="Courier New"/>
            </a:endParaRPr>
          </a:p>
          <a:p>
            <a:pPr marL="835025" indent="-173355">
              <a:lnSpc>
                <a:spcPts val="1285"/>
              </a:lnSpc>
              <a:buChar char="&gt;"/>
              <a:tabLst>
                <a:tab pos="835660" algn="l"/>
              </a:tabLst>
            </a:pPr>
            <a:r>
              <a:rPr sz="1100" b="1" spc="15" dirty="0">
                <a:latin typeface="Courier New"/>
                <a:cs typeface="Courier New"/>
              </a:rPr>
              <a:t>'data/user-posts-inconsistentFormat.txt'</a:t>
            </a:r>
            <a:endParaRPr sz="1100">
              <a:latin typeface="Courier New"/>
              <a:cs typeface="Courier New"/>
            </a:endParaRPr>
          </a:p>
          <a:p>
            <a:pPr marL="518159" indent="-173355">
              <a:lnSpc>
                <a:spcPts val="1285"/>
              </a:lnSpc>
              <a:buChar char="&gt;"/>
              <a:tabLst>
                <a:tab pos="518795" algn="l"/>
              </a:tabLst>
            </a:pPr>
            <a:r>
              <a:rPr sz="1100" b="1" spc="15" dirty="0">
                <a:latin typeface="Courier New"/>
                <a:cs typeface="Courier New"/>
              </a:rPr>
              <a:t>OVERWRITE INTO TABLE posts;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OK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Time taken: 0.612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seconds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hive&gt; </a:t>
            </a:r>
            <a:r>
              <a:rPr sz="1100" b="1" spc="15" dirty="0">
                <a:latin typeface="Courier New"/>
                <a:cs typeface="Courier New"/>
              </a:rPr>
              <a:t>select </a:t>
            </a:r>
            <a:r>
              <a:rPr sz="1100" b="1" spc="20" dirty="0">
                <a:latin typeface="Courier New"/>
                <a:cs typeface="Courier New"/>
              </a:rPr>
              <a:t>* </a:t>
            </a:r>
            <a:r>
              <a:rPr sz="1100" b="1" spc="15" dirty="0">
                <a:latin typeface="Courier New"/>
                <a:cs typeface="Courier New"/>
              </a:rPr>
              <a:t>from posts;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OK</a:t>
            </a:r>
            <a:endParaRPr sz="1100">
              <a:latin typeface="Courier New"/>
              <a:cs typeface="Courier New"/>
            </a:endParaRPr>
          </a:p>
          <a:p>
            <a:pPr marR="1444625">
              <a:lnSpc>
                <a:spcPts val="1280"/>
              </a:lnSpc>
              <a:spcBef>
                <a:spcPts val="60"/>
              </a:spcBef>
              <a:tabLst>
                <a:tab pos="575310" algn="l"/>
                <a:tab pos="1727200" algn="l"/>
              </a:tabLst>
            </a:pPr>
            <a:r>
              <a:rPr sz="1100" spc="15" dirty="0">
                <a:latin typeface="Courier New"/>
                <a:cs typeface="Courier New"/>
              </a:rPr>
              <a:t>user</a:t>
            </a:r>
            <a:r>
              <a:rPr sz="1100" spc="20" dirty="0">
                <a:latin typeface="Courier New"/>
                <a:cs typeface="Courier New"/>
              </a:rPr>
              <a:t>1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5" dirty="0">
                <a:latin typeface="Courier New"/>
                <a:cs typeface="Courier New"/>
              </a:rPr>
              <a:t>Funn</a:t>
            </a:r>
            <a:r>
              <a:rPr sz="1100" spc="20" dirty="0">
                <a:latin typeface="Courier New"/>
                <a:cs typeface="Courier New"/>
              </a:rPr>
              <a:t>y </a:t>
            </a:r>
            <a:r>
              <a:rPr sz="1100" spc="15" dirty="0">
                <a:latin typeface="Courier New"/>
                <a:cs typeface="Courier New"/>
              </a:rPr>
              <a:t>Stor</a:t>
            </a:r>
            <a:r>
              <a:rPr sz="1100" spc="20" dirty="0">
                <a:latin typeface="Courier New"/>
                <a:cs typeface="Courier New"/>
              </a:rPr>
              <a:t>y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15" dirty="0">
                <a:latin typeface="Courier New"/>
                <a:cs typeface="Courier New"/>
              </a:rPr>
              <a:t>1343182026191  user2	Cool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Deal	NULL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2551" y="7914867"/>
            <a:ext cx="1136015" cy="361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1343182154633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13431839394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8917" y="7914867"/>
            <a:ext cx="2172335" cy="68834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R="5080">
              <a:lnSpc>
                <a:spcPts val="1280"/>
              </a:lnSpc>
              <a:spcBef>
                <a:spcPts val="209"/>
              </a:spcBef>
              <a:tabLst>
                <a:tab pos="575310" algn="l"/>
              </a:tabLst>
            </a:pPr>
            <a:r>
              <a:rPr sz="1100" spc="15" dirty="0">
                <a:latin typeface="Courier New"/>
                <a:cs typeface="Courier New"/>
              </a:rPr>
              <a:t>user4	Interesting Post  user5	Yet Another Blog  Time taken: 0.136 seconds  hive&gt;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0802" y="7683020"/>
            <a:ext cx="181356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190"/>
              </a:spcBef>
            </a:pP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null is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set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for any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that  violates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pre-defined</a:t>
            </a:r>
            <a:r>
              <a:rPr sz="11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schema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0" name="object 20"/>
            <p:cNvSpPr/>
            <p:nvPr/>
          </p:nvSpPr>
          <p:spPr>
            <a:xfrm>
              <a:off x="3550208" y="7844078"/>
              <a:ext cx="1392555" cy="57150"/>
            </a:xfrm>
            <a:custGeom>
              <a:avLst/>
              <a:gdLst/>
              <a:ahLst/>
              <a:cxnLst/>
              <a:rect l="l" t="t" r="r" b="b"/>
              <a:pathLst>
                <a:path w="1392554" h="57150">
                  <a:moveTo>
                    <a:pt x="49441" y="0"/>
                  </a:moveTo>
                  <a:lnTo>
                    <a:pt x="48958" y="0"/>
                  </a:lnTo>
                  <a:lnTo>
                    <a:pt x="0" y="28308"/>
                  </a:lnTo>
                  <a:lnTo>
                    <a:pt x="48958" y="57111"/>
                  </a:lnTo>
                  <a:lnTo>
                    <a:pt x="49441" y="57111"/>
                  </a:lnTo>
                  <a:lnTo>
                    <a:pt x="49441" y="56629"/>
                  </a:lnTo>
                  <a:lnTo>
                    <a:pt x="49923" y="56629"/>
                  </a:lnTo>
                  <a:lnTo>
                    <a:pt x="49441" y="56146"/>
                  </a:lnTo>
                  <a:lnTo>
                    <a:pt x="2280" y="28798"/>
                  </a:lnTo>
                  <a:lnTo>
                    <a:pt x="965" y="28798"/>
                  </a:lnTo>
                  <a:lnTo>
                    <a:pt x="965" y="27838"/>
                  </a:lnTo>
                  <a:lnTo>
                    <a:pt x="3077" y="27838"/>
                  </a:lnTo>
                  <a:lnTo>
                    <a:pt x="49441" y="952"/>
                  </a:lnTo>
                  <a:lnTo>
                    <a:pt x="49923" y="469"/>
                  </a:lnTo>
                  <a:lnTo>
                    <a:pt x="49441" y="469"/>
                  </a:lnTo>
                  <a:lnTo>
                    <a:pt x="49441" y="0"/>
                  </a:lnTo>
                  <a:close/>
                </a:path>
                <a:path w="1392554" h="57150">
                  <a:moveTo>
                    <a:pt x="3077" y="27838"/>
                  </a:moveTo>
                  <a:lnTo>
                    <a:pt x="965" y="27838"/>
                  </a:lnTo>
                  <a:lnTo>
                    <a:pt x="965" y="28798"/>
                  </a:lnTo>
                  <a:lnTo>
                    <a:pt x="2280" y="28798"/>
                  </a:lnTo>
                  <a:lnTo>
                    <a:pt x="1435" y="28790"/>
                  </a:lnTo>
                  <a:lnTo>
                    <a:pt x="1435" y="28308"/>
                  </a:lnTo>
                  <a:lnTo>
                    <a:pt x="2267" y="28308"/>
                  </a:lnTo>
                  <a:lnTo>
                    <a:pt x="3077" y="27838"/>
                  </a:lnTo>
                  <a:close/>
                </a:path>
                <a:path w="1392554" h="57150">
                  <a:moveTo>
                    <a:pt x="1391958" y="27838"/>
                  </a:moveTo>
                  <a:lnTo>
                    <a:pt x="3077" y="27838"/>
                  </a:lnTo>
                  <a:lnTo>
                    <a:pt x="1851" y="28549"/>
                  </a:lnTo>
                  <a:lnTo>
                    <a:pt x="2280" y="28798"/>
                  </a:lnTo>
                  <a:lnTo>
                    <a:pt x="1391958" y="28798"/>
                  </a:lnTo>
                  <a:lnTo>
                    <a:pt x="1391958" y="27838"/>
                  </a:lnTo>
                  <a:close/>
                </a:path>
                <a:path w="1392554" h="57150">
                  <a:moveTo>
                    <a:pt x="1435" y="28308"/>
                  </a:moveTo>
                  <a:lnTo>
                    <a:pt x="1435" y="28790"/>
                  </a:lnTo>
                  <a:lnTo>
                    <a:pt x="1851" y="28549"/>
                  </a:lnTo>
                  <a:lnTo>
                    <a:pt x="1435" y="28308"/>
                  </a:lnTo>
                  <a:close/>
                </a:path>
                <a:path w="1392554" h="57150">
                  <a:moveTo>
                    <a:pt x="1851" y="28549"/>
                  </a:moveTo>
                  <a:lnTo>
                    <a:pt x="1435" y="28790"/>
                  </a:lnTo>
                  <a:lnTo>
                    <a:pt x="2267" y="28790"/>
                  </a:lnTo>
                  <a:lnTo>
                    <a:pt x="1851" y="28549"/>
                  </a:lnTo>
                  <a:close/>
                </a:path>
                <a:path w="1392554" h="57150">
                  <a:moveTo>
                    <a:pt x="2267" y="28308"/>
                  </a:moveTo>
                  <a:lnTo>
                    <a:pt x="1435" y="28308"/>
                  </a:lnTo>
                  <a:lnTo>
                    <a:pt x="1851" y="28549"/>
                  </a:lnTo>
                  <a:lnTo>
                    <a:pt x="2267" y="2830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15748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C0000"/>
                </a:solidFill>
              </a:rPr>
              <a:t>Partitions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5109845" cy="31934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4102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To </a:t>
            </a:r>
            <a:r>
              <a:rPr sz="1850" b="1" spc="15" dirty="0">
                <a:latin typeface="Arial"/>
                <a:cs typeface="Arial"/>
              </a:rPr>
              <a:t>increase performance Hive has </a:t>
            </a:r>
            <a:r>
              <a:rPr sz="1850" b="1" spc="10" dirty="0">
                <a:latin typeface="Arial"/>
                <a:cs typeface="Arial"/>
              </a:rPr>
              <a:t>the  </a:t>
            </a:r>
            <a:r>
              <a:rPr sz="1850" b="1" spc="15" dirty="0">
                <a:latin typeface="Arial"/>
                <a:cs typeface="Arial"/>
              </a:rPr>
              <a:t>capability to partition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480059" marR="313055" lvl="1" indent="-180340">
              <a:lnSpc>
                <a:spcPts val="1770"/>
              </a:lnSpc>
              <a:spcBef>
                <a:spcPts val="2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The values of </a:t>
            </a:r>
            <a:r>
              <a:rPr sz="1600" spc="10" dirty="0">
                <a:latin typeface="Times New Roman"/>
                <a:cs typeface="Times New Roman"/>
              </a:rPr>
              <a:t>partitioned </a:t>
            </a:r>
            <a:r>
              <a:rPr sz="1600" spc="15" dirty="0">
                <a:latin typeface="Times New Roman"/>
                <a:cs typeface="Times New Roman"/>
              </a:rPr>
              <a:t>column divide a </a:t>
            </a:r>
            <a:r>
              <a:rPr sz="1600" spc="10" dirty="0">
                <a:latin typeface="Times New Roman"/>
                <a:cs typeface="Times New Roman"/>
              </a:rPr>
              <a:t>table into  </a:t>
            </a:r>
            <a:r>
              <a:rPr sz="1600" spc="15" dirty="0">
                <a:latin typeface="Times New Roman"/>
                <a:cs typeface="Times New Roman"/>
              </a:rPr>
              <a:t>segments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Entire partitions </a:t>
            </a:r>
            <a:r>
              <a:rPr sz="1600" spc="15" dirty="0">
                <a:latin typeface="Times New Roman"/>
                <a:cs typeface="Times New Roman"/>
              </a:rPr>
              <a:t>can be ignored </a:t>
            </a:r>
            <a:r>
              <a:rPr sz="1600" spc="10" dirty="0">
                <a:latin typeface="Times New Roman"/>
                <a:cs typeface="Times New Roman"/>
              </a:rPr>
              <a:t>at </a:t>
            </a:r>
            <a:r>
              <a:rPr sz="1600" spc="15" dirty="0">
                <a:latin typeface="Times New Roman"/>
                <a:cs typeface="Times New Roman"/>
              </a:rPr>
              <a:t>query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  <a:p>
            <a:pPr marL="480059" marR="490220" lvl="1" indent="-180340">
              <a:lnSpc>
                <a:spcPts val="1770"/>
              </a:lnSpc>
              <a:spcBef>
                <a:spcPts val="33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Similar </a:t>
            </a:r>
            <a:r>
              <a:rPr sz="1600" spc="10" dirty="0">
                <a:latin typeface="Times New Roman"/>
                <a:cs typeface="Times New Roman"/>
              </a:rPr>
              <a:t>to relational </a:t>
            </a:r>
            <a:r>
              <a:rPr sz="1600" spc="15" dirty="0">
                <a:latin typeface="Times New Roman"/>
                <a:cs typeface="Times New Roman"/>
              </a:rPr>
              <a:t>databases’ indexes but not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as  granular</a:t>
            </a:r>
            <a:endParaRPr sz="1600">
              <a:latin typeface="Times New Roman"/>
              <a:cs typeface="Times New Roman"/>
            </a:endParaRPr>
          </a:p>
          <a:p>
            <a:pPr marL="228600" marR="351155" indent="-216535">
              <a:lnSpc>
                <a:spcPts val="2039"/>
              </a:lnSpc>
              <a:spcBef>
                <a:spcPts val="34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Partitions </a:t>
            </a:r>
            <a:r>
              <a:rPr sz="1850" b="1" spc="15" dirty="0">
                <a:latin typeface="Arial"/>
                <a:cs typeface="Arial"/>
              </a:rPr>
              <a:t>have to </a:t>
            </a:r>
            <a:r>
              <a:rPr sz="1850" b="1" spc="20" dirty="0">
                <a:latin typeface="Arial"/>
                <a:cs typeface="Arial"/>
              </a:rPr>
              <a:t>be </a:t>
            </a:r>
            <a:r>
              <a:rPr sz="1850" b="1" spc="15" dirty="0">
                <a:latin typeface="Arial"/>
                <a:cs typeface="Arial"/>
              </a:rPr>
              <a:t>properly crated by  users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When </a:t>
            </a:r>
            <a:r>
              <a:rPr sz="1600" spc="10" dirty="0">
                <a:latin typeface="Times New Roman"/>
                <a:cs typeface="Times New Roman"/>
              </a:rPr>
              <a:t>inserting </a:t>
            </a:r>
            <a:r>
              <a:rPr sz="1600" spc="15" dirty="0">
                <a:latin typeface="Times New Roman"/>
                <a:cs typeface="Times New Roman"/>
              </a:rPr>
              <a:t>data must specify 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partition</a:t>
            </a:r>
            <a:endParaRPr sz="16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2039"/>
              </a:lnSpc>
              <a:spcBef>
                <a:spcPts val="38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  <a:tab pos="4589145" algn="l"/>
              </a:tabLst>
            </a:pPr>
            <a:r>
              <a:rPr sz="1850" b="1" spc="20" dirty="0">
                <a:latin typeface="Arial"/>
                <a:cs typeface="Arial"/>
              </a:rPr>
              <a:t>At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query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time,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whenever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appropriate,</a:t>
            </a:r>
            <a:r>
              <a:rPr sz="1850" b="1" dirty="0">
                <a:latin typeface="Arial"/>
                <a:cs typeface="Arial"/>
              </a:rPr>
              <a:t>	</a:t>
            </a:r>
            <a:r>
              <a:rPr sz="1850" b="1" spc="15" dirty="0">
                <a:latin typeface="Arial"/>
                <a:cs typeface="Arial"/>
              </a:rPr>
              <a:t>Hive  will automatically </a:t>
            </a:r>
            <a:r>
              <a:rPr sz="1850" b="1" spc="10" dirty="0">
                <a:latin typeface="Arial"/>
                <a:cs typeface="Arial"/>
              </a:rPr>
              <a:t>filter </a:t>
            </a:r>
            <a:r>
              <a:rPr sz="1850" b="1" spc="20" dirty="0">
                <a:latin typeface="Arial"/>
                <a:cs typeface="Arial"/>
              </a:rPr>
              <a:t>out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partitions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66113" y="5558639"/>
            <a:ext cx="5234940" cy="1175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Creating Partitioned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Table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2185"/>
              </a:spcBef>
            </a:pPr>
            <a:r>
              <a:rPr sz="1050" spc="10" dirty="0">
                <a:latin typeface="Courier New"/>
                <a:cs typeface="Courier New"/>
              </a:rPr>
              <a:t>hive&gt; </a:t>
            </a:r>
            <a:r>
              <a:rPr sz="1050" b="1" spc="10" dirty="0">
                <a:latin typeface="Courier New"/>
                <a:cs typeface="Courier New"/>
              </a:rPr>
              <a:t>CREATE TABLE posts (user STRING, post STRING, time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BIGINT)</a:t>
            </a:r>
            <a:endParaRPr sz="1050">
              <a:latin typeface="Courier New"/>
              <a:cs typeface="Courier New"/>
            </a:endParaRPr>
          </a:p>
          <a:p>
            <a:pPr marL="488950" indent="-163830">
              <a:lnSpc>
                <a:spcPts val="1215"/>
              </a:lnSpc>
              <a:buChar char="&gt;"/>
              <a:tabLst>
                <a:tab pos="489584" algn="l"/>
              </a:tabLst>
            </a:pPr>
            <a:r>
              <a:rPr sz="1050" b="1" spc="10" dirty="0">
                <a:latin typeface="Courier New"/>
                <a:cs typeface="Courier New"/>
              </a:rPr>
              <a:t>PARTITIONED BY(country</a:t>
            </a:r>
            <a:r>
              <a:rPr sz="1050" b="1" spc="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STRING)</a:t>
            </a:r>
            <a:endParaRPr sz="1050">
              <a:latin typeface="Courier New"/>
              <a:cs typeface="Courier New"/>
            </a:endParaRPr>
          </a:p>
          <a:p>
            <a:pPr marL="488950" indent="-163830">
              <a:lnSpc>
                <a:spcPts val="1235"/>
              </a:lnSpc>
              <a:buChar char="&gt;"/>
              <a:tabLst>
                <a:tab pos="489584" algn="l"/>
              </a:tabLst>
            </a:pPr>
            <a:r>
              <a:rPr sz="1050" b="1" spc="10" dirty="0">
                <a:latin typeface="Courier New"/>
                <a:cs typeface="Courier New"/>
              </a:rPr>
              <a:t>ROW FORMAT</a:t>
            </a:r>
            <a:r>
              <a:rPr sz="1050" b="1" spc="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DELIMITED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498" y="6699576"/>
            <a:ext cx="2134235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3195" indent="-163195">
              <a:lnSpc>
                <a:spcPts val="1235"/>
              </a:lnSpc>
              <a:spcBef>
                <a:spcPts val="120"/>
              </a:spcBef>
              <a:buChar char="&gt;"/>
              <a:tabLst>
                <a:tab pos="163195" algn="l"/>
              </a:tabLst>
            </a:pPr>
            <a:r>
              <a:rPr sz="1050" b="1" spc="10" dirty="0">
                <a:latin typeface="Courier New"/>
                <a:cs typeface="Courier New"/>
              </a:rPr>
              <a:t>FIELDS TERMINATED BY</a:t>
            </a:r>
            <a:r>
              <a:rPr sz="1050" b="1" spc="-5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','</a:t>
            </a:r>
            <a:endParaRPr sz="1050">
              <a:latin typeface="Courier New"/>
              <a:cs typeface="Courier New"/>
            </a:endParaRPr>
          </a:p>
          <a:p>
            <a:pPr marL="163195" indent="-163195">
              <a:lnSpc>
                <a:spcPts val="1235"/>
              </a:lnSpc>
              <a:buChar char="&gt;"/>
              <a:tabLst>
                <a:tab pos="163195" algn="l"/>
              </a:tabLst>
            </a:pPr>
            <a:r>
              <a:rPr sz="1050" b="1" spc="10" dirty="0">
                <a:latin typeface="Courier New"/>
                <a:cs typeface="Courier New"/>
              </a:rPr>
              <a:t>STORED AS</a:t>
            </a:r>
            <a:r>
              <a:rPr sz="1050" b="1" spc="-1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TEXTFILE;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6113" y="7007732"/>
            <a:ext cx="2052955" cy="1575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Time taken: 0.116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hive&gt; </a:t>
            </a:r>
            <a:r>
              <a:rPr sz="1050" b="1" spc="10" dirty="0">
                <a:latin typeface="Courier New"/>
                <a:cs typeface="Courier New"/>
              </a:rPr>
              <a:t>describe</a:t>
            </a:r>
            <a:r>
              <a:rPr sz="1050" b="1" spc="-1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posts;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  <a:tabLst>
                <a:tab pos="575310" algn="l"/>
              </a:tabLst>
            </a:pPr>
            <a:r>
              <a:rPr sz="1050" spc="10" dirty="0">
                <a:latin typeface="Courier New"/>
                <a:cs typeface="Courier New"/>
              </a:rPr>
              <a:t>user	string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  <a:tabLst>
                <a:tab pos="575310" algn="l"/>
              </a:tabLst>
            </a:pPr>
            <a:r>
              <a:rPr sz="1050" spc="10" dirty="0">
                <a:latin typeface="Courier New"/>
                <a:cs typeface="Courier New"/>
              </a:rPr>
              <a:t>post	string</a:t>
            </a:r>
            <a:endParaRPr sz="1050">
              <a:latin typeface="Courier New"/>
              <a:cs typeface="Courier New"/>
            </a:endParaRPr>
          </a:p>
          <a:p>
            <a:pPr marR="979169">
              <a:lnSpc>
                <a:spcPts val="1210"/>
              </a:lnSpc>
              <a:spcBef>
                <a:spcPts val="60"/>
              </a:spcBef>
              <a:tabLst>
                <a:tab pos="575310" algn="l"/>
              </a:tabLst>
            </a:pPr>
            <a:r>
              <a:rPr sz="1050" spc="10" dirty="0">
                <a:latin typeface="Courier New"/>
                <a:cs typeface="Courier New"/>
              </a:rPr>
              <a:t>time	bigint  countr</a:t>
            </a:r>
            <a:r>
              <a:rPr sz="1050" spc="45" dirty="0">
                <a:latin typeface="Courier New"/>
                <a:cs typeface="Courier New"/>
              </a:rPr>
              <a:t>y</a:t>
            </a:r>
            <a:r>
              <a:rPr sz="1050" spc="10" dirty="0">
                <a:latin typeface="Courier New"/>
                <a:cs typeface="Courier New"/>
              </a:rPr>
              <a:t>string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85"/>
              </a:lnSpc>
            </a:pPr>
            <a:r>
              <a:rPr sz="1050" spc="10" dirty="0">
                <a:latin typeface="Courier New"/>
                <a:cs typeface="Courier New"/>
              </a:rPr>
              <a:t>Time taken: 0.111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6113" y="8702591"/>
            <a:ext cx="2297430" cy="650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hive&gt; </a:t>
            </a:r>
            <a:r>
              <a:rPr sz="1050" b="1" spc="10" dirty="0">
                <a:latin typeface="Courier New"/>
                <a:cs typeface="Courier New"/>
              </a:rPr>
              <a:t>show partitions</a:t>
            </a:r>
            <a:r>
              <a:rPr sz="1050" b="1" spc="-5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posts;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 marR="249554">
              <a:lnSpc>
                <a:spcPts val="1210"/>
              </a:lnSpc>
              <a:spcBef>
                <a:spcPts val="55"/>
              </a:spcBef>
            </a:pPr>
            <a:r>
              <a:rPr sz="1050" spc="10" dirty="0">
                <a:latin typeface="Courier New"/>
                <a:cs typeface="Courier New"/>
              </a:rPr>
              <a:t>Time taken: 0.102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  hive&gt;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275" y="6649170"/>
            <a:ext cx="152590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19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Partition table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based</a:t>
            </a:r>
            <a:r>
              <a:rPr sz="1100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on  the value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country.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62183" y="6528917"/>
            <a:ext cx="648970" cy="267970"/>
          </a:xfrm>
          <a:custGeom>
            <a:avLst/>
            <a:gdLst/>
            <a:ahLst/>
            <a:cxnLst/>
            <a:rect l="l" t="t" r="r" b="b"/>
            <a:pathLst>
              <a:path w="648970" h="267970">
                <a:moveTo>
                  <a:pt x="3047" y="9274"/>
                </a:moveTo>
                <a:lnTo>
                  <a:pt x="2066" y="9428"/>
                </a:lnTo>
                <a:lnTo>
                  <a:pt x="2213" y="9617"/>
                </a:lnTo>
                <a:lnTo>
                  <a:pt x="648462" y="267830"/>
                </a:lnTo>
                <a:lnTo>
                  <a:pt x="648944" y="267347"/>
                </a:lnTo>
                <a:lnTo>
                  <a:pt x="3047" y="9274"/>
                </a:lnTo>
                <a:close/>
              </a:path>
              <a:path w="648970" h="267970">
                <a:moveTo>
                  <a:pt x="56159" y="0"/>
                </a:moveTo>
                <a:lnTo>
                  <a:pt x="56159" y="482"/>
                </a:lnTo>
                <a:lnTo>
                  <a:pt x="0" y="8636"/>
                </a:lnTo>
                <a:lnTo>
                  <a:pt x="35039" y="52793"/>
                </a:lnTo>
                <a:lnTo>
                  <a:pt x="35039" y="53276"/>
                </a:lnTo>
                <a:lnTo>
                  <a:pt x="35521" y="53276"/>
                </a:lnTo>
                <a:lnTo>
                  <a:pt x="36004" y="52793"/>
                </a:lnTo>
                <a:lnTo>
                  <a:pt x="35521" y="52311"/>
                </a:lnTo>
                <a:lnTo>
                  <a:pt x="2213" y="9617"/>
                </a:lnTo>
                <a:lnTo>
                  <a:pt x="965" y="9601"/>
                </a:lnTo>
                <a:lnTo>
                  <a:pt x="1166" y="9198"/>
                </a:lnTo>
                <a:lnTo>
                  <a:pt x="965" y="9118"/>
                </a:lnTo>
                <a:lnTo>
                  <a:pt x="1447" y="8636"/>
                </a:lnTo>
                <a:lnTo>
                  <a:pt x="7124" y="8636"/>
                </a:lnTo>
                <a:lnTo>
                  <a:pt x="56159" y="952"/>
                </a:lnTo>
                <a:lnTo>
                  <a:pt x="56642" y="952"/>
                </a:lnTo>
                <a:lnTo>
                  <a:pt x="56642" y="482"/>
                </a:lnTo>
                <a:lnTo>
                  <a:pt x="56159" y="0"/>
                </a:lnTo>
                <a:close/>
              </a:path>
              <a:path w="648970" h="267970">
                <a:moveTo>
                  <a:pt x="2066" y="9428"/>
                </a:moveTo>
                <a:lnTo>
                  <a:pt x="1832" y="9465"/>
                </a:lnTo>
                <a:lnTo>
                  <a:pt x="2213" y="9617"/>
                </a:lnTo>
                <a:lnTo>
                  <a:pt x="2066" y="9428"/>
                </a:lnTo>
                <a:close/>
              </a:path>
              <a:path w="648970" h="267970">
                <a:moveTo>
                  <a:pt x="1166" y="9198"/>
                </a:moveTo>
                <a:lnTo>
                  <a:pt x="965" y="9601"/>
                </a:lnTo>
                <a:lnTo>
                  <a:pt x="1832" y="9465"/>
                </a:lnTo>
                <a:lnTo>
                  <a:pt x="1166" y="9198"/>
                </a:lnTo>
                <a:close/>
              </a:path>
              <a:path w="648970" h="267970">
                <a:moveTo>
                  <a:pt x="1832" y="9465"/>
                </a:moveTo>
                <a:lnTo>
                  <a:pt x="965" y="9601"/>
                </a:lnTo>
                <a:lnTo>
                  <a:pt x="2173" y="9601"/>
                </a:lnTo>
                <a:lnTo>
                  <a:pt x="1832" y="9465"/>
                </a:lnTo>
                <a:close/>
              </a:path>
              <a:path w="648970" h="267970">
                <a:moveTo>
                  <a:pt x="1447" y="8636"/>
                </a:moveTo>
                <a:lnTo>
                  <a:pt x="1166" y="9198"/>
                </a:lnTo>
                <a:lnTo>
                  <a:pt x="1832" y="9465"/>
                </a:lnTo>
                <a:lnTo>
                  <a:pt x="1824" y="9118"/>
                </a:lnTo>
                <a:lnTo>
                  <a:pt x="1447" y="8636"/>
                </a:lnTo>
                <a:close/>
              </a:path>
              <a:path w="648970" h="267970">
                <a:moveTo>
                  <a:pt x="1447" y="8636"/>
                </a:moveTo>
                <a:lnTo>
                  <a:pt x="2066" y="9428"/>
                </a:lnTo>
                <a:lnTo>
                  <a:pt x="3047" y="9274"/>
                </a:lnTo>
                <a:lnTo>
                  <a:pt x="1447" y="8636"/>
                </a:lnTo>
                <a:close/>
              </a:path>
              <a:path w="648970" h="267970">
                <a:moveTo>
                  <a:pt x="7124" y="8636"/>
                </a:moveTo>
                <a:lnTo>
                  <a:pt x="1447" y="8636"/>
                </a:lnTo>
                <a:lnTo>
                  <a:pt x="3047" y="9274"/>
                </a:lnTo>
                <a:lnTo>
                  <a:pt x="7124" y="8636"/>
                </a:lnTo>
                <a:close/>
              </a:path>
              <a:path w="648970" h="267970">
                <a:moveTo>
                  <a:pt x="1447" y="8636"/>
                </a:moveTo>
                <a:lnTo>
                  <a:pt x="965" y="9118"/>
                </a:lnTo>
                <a:lnTo>
                  <a:pt x="1166" y="9198"/>
                </a:lnTo>
                <a:lnTo>
                  <a:pt x="1447" y="86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38828" y="7786735"/>
            <a:ext cx="2098675" cy="5295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algn="just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no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difference in</a:t>
            </a:r>
            <a:r>
              <a:rPr sz="11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schema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between "partition"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columns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and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"data"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columns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7" name="object 17"/>
            <p:cNvSpPr/>
            <p:nvPr/>
          </p:nvSpPr>
          <p:spPr>
            <a:xfrm>
              <a:off x="2676639" y="8031264"/>
              <a:ext cx="1593850" cy="57150"/>
            </a:xfrm>
            <a:custGeom>
              <a:avLst/>
              <a:gdLst/>
              <a:ahLst/>
              <a:cxnLst/>
              <a:rect l="l" t="t" r="r" b="b"/>
              <a:pathLst>
                <a:path w="1593850" h="57150">
                  <a:moveTo>
                    <a:pt x="49441" y="0"/>
                  </a:moveTo>
                  <a:lnTo>
                    <a:pt x="48958" y="0"/>
                  </a:lnTo>
                  <a:lnTo>
                    <a:pt x="0" y="28803"/>
                  </a:lnTo>
                  <a:lnTo>
                    <a:pt x="48958" y="57124"/>
                  </a:lnTo>
                  <a:lnTo>
                    <a:pt x="49441" y="57124"/>
                  </a:lnTo>
                  <a:lnTo>
                    <a:pt x="49441" y="56641"/>
                  </a:lnTo>
                  <a:lnTo>
                    <a:pt x="49911" y="56641"/>
                  </a:lnTo>
                  <a:lnTo>
                    <a:pt x="49441" y="56159"/>
                  </a:lnTo>
                  <a:lnTo>
                    <a:pt x="3099" y="29286"/>
                  </a:lnTo>
                  <a:lnTo>
                    <a:pt x="1435" y="29286"/>
                  </a:lnTo>
                  <a:lnTo>
                    <a:pt x="952" y="29281"/>
                  </a:lnTo>
                  <a:lnTo>
                    <a:pt x="952" y="28320"/>
                  </a:lnTo>
                  <a:lnTo>
                    <a:pt x="3071" y="28320"/>
                  </a:lnTo>
                  <a:lnTo>
                    <a:pt x="49441" y="965"/>
                  </a:lnTo>
                  <a:lnTo>
                    <a:pt x="49911" y="482"/>
                  </a:lnTo>
                  <a:lnTo>
                    <a:pt x="49441" y="482"/>
                  </a:lnTo>
                  <a:lnTo>
                    <a:pt x="49441" y="0"/>
                  </a:lnTo>
                  <a:close/>
                </a:path>
                <a:path w="1593850" h="57150">
                  <a:moveTo>
                    <a:pt x="1435" y="28320"/>
                  </a:moveTo>
                  <a:lnTo>
                    <a:pt x="1435" y="29286"/>
                  </a:lnTo>
                  <a:lnTo>
                    <a:pt x="2260" y="28799"/>
                  </a:lnTo>
                  <a:lnTo>
                    <a:pt x="1435" y="28320"/>
                  </a:lnTo>
                  <a:close/>
                </a:path>
                <a:path w="1593850" h="57150">
                  <a:moveTo>
                    <a:pt x="2260" y="28799"/>
                  </a:moveTo>
                  <a:lnTo>
                    <a:pt x="1435" y="29286"/>
                  </a:lnTo>
                  <a:lnTo>
                    <a:pt x="3099" y="29286"/>
                  </a:lnTo>
                  <a:lnTo>
                    <a:pt x="2260" y="28799"/>
                  </a:lnTo>
                  <a:close/>
                </a:path>
                <a:path w="1593850" h="57150">
                  <a:moveTo>
                    <a:pt x="1435" y="28320"/>
                  </a:moveTo>
                  <a:lnTo>
                    <a:pt x="952" y="28320"/>
                  </a:lnTo>
                  <a:lnTo>
                    <a:pt x="952" y="29281"/>
                  </a:lnTo>
                  <a:lnTo>
                    <a:pt x="1435" y="29281"/>
                  </a:lnTo>
                  <a:lnTo>
                    <a:pt x="1435" y="28320"/>
                  </a:lnTo>
                  <a:close/>
                </a:path>
                <a:path w="1593850" h="57150">
                  <a:moveTo>
                    <a:pt x="1593545" y="28320"/>
                  </a:moveTo>
                  <a:lnTo>
                    <a:pt x="3071" y="28320"/>
                  </a:lnTo>
                  <a:lnTo>
                    <a:pt x="2260" y="28799"/>
                  </a:lnTo>
                  <a:lnTo>
                    <a:pt x="3090" y="29281"/>
                  </a:lnTo>
                  <a:lnTo>
                    <a:pt x="1593545" y="29281"/>
                  </a:lnTo>
                  <a:lnTo>
                    <a:pt x="1593545" y="28320"/>
                  </a:lnTo>
                  <a:close/>
                </a:path>
                <a:path w="1593850" h="57150">
                  <a:moveTo>
                    <a:pt x="3071" y="28320"/>
                  </a:moveTo>
                  <a:lnTo>
                    <a:pt x="1435" y="28320"/>
                  </a:lnTo>
                  <a:lnTo>
                    <a:pt x="2260" y="28799"/>
                  </a:lnTo>
                  <a:lnTo>
                    <a:pt x="3071" y="2832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46840"/>
            <a:ext cx="49314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Load Data Into Partitioned</a:t>
            </a:r>
            <a:r>
              <a:rPr sz="2500" spc="-75" dirty="0"/>
              <a:t> </a:t>
            </a:r>
            <a:r>
              <a:rPr sz="2500" spc="5" dirty="0"/>
              <a:t>Table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413" y="4185623"/>
            <a:ext cx="43370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413" y="1258167"/>
            <a:ext cx="5247640" cy="2962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</a:t>
            </a:r>
            <a:r>
              <a:rPr sz="1050" b="1" spc="10" dirty="0">
                <a:latin typeface="Courier New"/>
                <a:cs typeface="Courier New"/>
              </a:rPr>
              <a:t>&gt; LOAD DATA LOCAL INPATH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'data/user-posts-US.txt'</a:t>
            </a:r>
            <a:endParaRPr sz="1050">
              <a:latin typeface="Courier New"/>
              <a:cs typeface="Courier New"/>
            </a:endParaRPr>
          </a:p>
          <a:p>
            <a:pPr marL="501650" indent="-163830">
              <a:lnSpc>
                <a:spcPts val="1215"/>
              </a:lnSpc>
              <a:buChar char="&gt;"/>
              <a:tabLst>
                <a:tab pos="502284" algn="l"/>
              </a:tabLst>
            </a:pPr>
            <a:r>
              <a:rPr sz="1050" b="1" spc="10" dirty="0">
                <a:latin typeface="Courier New"/>
                <a:cs typeface="Courier New"/>
              </a:rPr>
              <a:t>OVERWRITE INTO TABLE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posts;</a:t>
            </a:r>
            <a:endParaRPr sz="1050">
              <a:latin typeface="Courier New"/>
              <a:cs typeface="Courier New"/>
            </a:endParaRPr>
          </a:p>
          <a:p>
            <a:pPr marL="12700" marR="249554">
              <a:lnSpc>
                <a:spcPts val="1210"/>
              </a:lnSpc>
              <a:spcBef>
                <a:spcPts val="55"/>
              </a:spcBef>
            </a:pPr>
            <a:r>
              <a:rPr sz="1050" spc="10" dirty="0">
                <a:latin typeface="Courier New"/>
                <a:cs typeface="Courier New"/>
              </a:rPr>
              <a:t>FAILED: Error in semantic analysis: Need to specify partition  columns because the destination table is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partitioned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925955" marR="95885">
              <a:lnSpc>
                <a:spcPts val="1300"/>
              </a:lnSpc>
              <a:spcBef>
                <a:spcPts val="105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Since the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posts table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was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defined to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partitioned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any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insert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statement must specify the</a:t>
            </a:r>
            <a:r>
              <a:rPr sz="11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partition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  <a:spcBef>
                <a:spcPts val="815"/>
              </a:spcBef>
            </a:pPr>
            <a:r>
              <a:rPr sz="1050" spc="10" dirty="0">
                <a:latin typeface="Courier New"/>
                <a:cs typeface="Courier New"/>
              </a:rPr>
              <a:t>hive</a:t>
            </a:r>
            <a:r>
              <a:rPr sz="1050" b="1" spc="10" dirty="0">
                <a:latin typeface="Courier New"/>
                <a:cs typeface="Courier New"/>
              </a:rPr>
              <a:t>&gt; LOAD DATA LOCAL INPATH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'data/user-posts-US.txt'</a:t>
            </a:r>
            <a:endParaRPr sz="1050">
              <a:latin typeface="Courier New"/>
              <a:cs typeface="Courier New"/>
            </a:endParaRPr>
          </a:p>
          <a:p>
            <a:pPr marL="501650" indent="-163830">
              <a:lnSpc>
                <a:spcPts val="1215"/>
              </a:lnSpc>
              <a:buChar char="&gt;"/>
              <a:tabLst>
                <a:tab pos="502284" algn="l"/>
              </a:tabLst>
            </a:pPr>
            <a:r>
              <a:rPr sz="1050" b="1" spc="10" dirty="0">
                <a:latin typeface="Courier New"/>
                <a:cs typeface="Courier New"/>
              </a:rPr>
              <a:t>OVERWRITE INTO TABLE posts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PARTITION(country='US');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Time taken: 0.225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hive</a:t>
            </a:r>
            <a:r>
              <a:rPr sz="1050" b="1" spc="10" dirty="0">
                <a:latin typeface="Courier New"/>
                <a:cs typeface="Courier New"/>
              </a:rPr>
              <a:t>&gt; LOAD DATA LOCAL INPATH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'data/user-posts-AUSTRALIA.txt'</a:t>
            </a:r>
            <a:endParaRPr sz="1050">
              <a:latin typeface="Courier New"/>
              <a:cs typeface="Courier New"/>
            </a:endParaRPr>
          </a:p>
          <a:p>
            <a:pPr marL="501650" indent="-163830">
              <a:lnSpc>
                <a:spcPts val="1215"/>
              </a:lnSpc>
              <a:buChar char="&gt;"/>
              <a:tabLst>
                <a:tab pos="502284" algn="l"/>
              </a:tabLst>
            </a:pPr>
            <a:r>
              <a:rPr sz="1050" b="1" spc="10" dirty="0">
                <a:latin typeface="Courier New"/>
                <a:cs typeface="Courier New"/>
              </a:rPr>
              <a:t>OVERWRITE INTO TABLE posts</a:t>
            </a:r>
            <a:r>
              <a:rPr sz="1050" b="1" spc="-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PARTITION(country='AUSTRALIA');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Time taken: 0.236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3371" y="1942858"/>
            <a:ext cx="173278" cy="239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0294" y="4151526"/>
            <a:ext cx="265747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Each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file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loaded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into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separate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partition;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separated by</a:t>
            </a:r>
            <a:r>
              <a:rPr sz="11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country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9" name="object 9"/>
            <p:cNvSpPr/>
            <p:nvPr/>
          </p:nvSpPr>
          <p:spPr>
            <a:xfrm>
              <a:off x="5105844" y="3909352"/>
              <a:ext cx="57150" cy="236220"/>
            </a:xfrm>
            <a:custGeom>
              <a:avLst/>
              <a:gdLst/>
              <a:ahLst/>
              <a:cxnLst/>
              <a:rect l="l" t="t" r="r" b="b"/>
              <a:pathLst>
                <a:path w="57150" h="236220">
                  <a:moveTo>
                    <a:pt x="28555" y="1840"/>
                  </a:moveTo>
                  <a:lnTo>
                    <a:pt x="27838" y="3077"/>
                  </a:lnTo>
                  <a:lnTo>
                    <a:pt x="27838" y="235673"/>
                  </a:lnTo>
                  <a:lnTo>
                    <a:pt x="28798" y="235673"/>
                  </a:lnTo>
                  <a:lnTo>
                    <a:pt x="28798" y="2257"/>
                  </a:lnTo>
                  <a:lnTo>
                    <a:pt x="28555" y="1840"/>
                  </a:lnTo>
                  <a:close/>
                </a:path>
                <a:path w="57150" h="236220">
                  <a:moveTo>
                    <a:pt x="28320" y="0"/>
                  </a:moveTo>
                  <a:lnTo>
                    <a:pt x="0" y="48958"/>
                  </a:lnTo>
                  <a:lnTo>
                    <a:pt x="0" y="49441"/>
                  </a:lnTo>
                  <a:lnTo>
                    <a:pt x="482" y="49441"/>
                  </a:lnTo>
                  <a:lnTo>
                    <a:pt x="482" y="49911"/>
                  </a:lnTo>
                  <a:lnTo>
                    <a:pt x="952" y="49441"/>
                  </a:lnTo>
                  <a:lnTo>
                    <a:pt x="27838" y="3077"/>
                  </a:lnTo>
                  <a:lnTo>
                    <a:pt x="27838" y="965"/>
                  </a:lnTo>
                  <a:lnTo>
                    <a:pt x="28888" y="965"/>
                  </a:lnTo>
                  <a:lnTo>
                    <a:pt x="28320" y="0"/>
                  </a:lnTo>
                  <a:close/>
                </a:path>
                <a:path w="57150" h="236220">
                  <a:moveTo>
                    <a:pt x="28888" y="965"/>
                  </a:moveTo>
                  <a:lnTo>
                    <a:pt x="28798" y="2257"/>
                  </a:lnTo>
                  <a:lnTo>
                    <a:pt x="56159" y="49441"/>
                  </a:lnTo>
                  <a:lnTo>
                    <a:pt x="56641" y="49911"/>
                  </a:lnTo>
                  <a:lnTo>
                    <a:pt x="56641" y="49441"/>
                  </a:lnTo>
                  <a:lnTo>
                    <a:pt x="57111" y="49441"/>
                  </a:lnTo>
                  <a:lnTo>
                    <a:pt x="57111" y="48958"/>
                  </a:lnTo>
                  <a:lnTo>
                    <a:pt x="28888" y="965"/>
                  </a:lnTo>
                  <a:close/>
                </a:path>
                <a:path w="57150" h="236220">
                  <a:moveTo>
                    <a:pt x="28798" y="965"/>
                  </a:moveTo>
                  <a:lnTo>
                    <a:pt x="27838" y="965"/>
                  </a:lnTo>
                  <a:lnTo>
                    <a:pt x="27838" y="3077"/>
                  </a:lnTo>
                  <a:lnTo>
                    <a:pt x="28555" y="1840"/>
                  </a:lnTo>
                  <a:lnTo>
                    <a:pt x="28320" y="1435"/>
                  </a:lnTo>
                  <a:lnTo>
                    <a:pt x="28798" y="1435"/>
                  </a:lnTo>
                  <a:lnTo>
                    <a:pt x="28798" y="965"/>
                  </a:lnTo>
                  <a:close/>
                </a:path>
                <a:path w="57150" h="236220">
                  <a:moveTo>
                    <a:pt x="28798" y="1435"/>
                  </a:moveTo>
                  <a:lnTo>
                    <a:pt x="28555" y="1840"/>
                  </a:lnTo>
                  <a:lnTo>
                    <a:pt x="28798" y="2257"/>
                  </a:lnTo>
                  <a:lnTo>
                    <a:pt x="28798" y="1435"/>
                  </a:lnTo>
                  <a:close/>
                </a:path>
                <a:path w="57150" h="236220">
                  <a:moveTo>
                    <a:pt x="28790" y="1435"/>
                  </a:moveTo>
                  <a:lnTo>
                    <a:pt x="28320" y="1435"/>
                  </a:lnTo>
                  <a:lnTo>
                    <a:pt x="28555" y="1840"/>
                  </a:lnTo>
                  <a:lnTo>
                    <a:pt x="28790" y="143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99882" y="5558639"/>
            <a:ext cx="4523105" cy="1287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Partitioned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Table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215900" marR="5080" indent="-216535">
              <a:lnSpc>
                <a:spcPts val="2039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850" b="1" spc="15" dirty="0">
                <a:latin typeface="Arial"/>
                <a:cs typeface="Arial"/>
              </a:rPr>
              <a:t>Partitions are physically </a:t>
            </a:r>
            <a:r>
              <a:rPr sz="1850" b="1" spc="20" dirty="0">
                <a:latin typeface="Arial"/>
                <a:cs typeface="Arial"/>
              </a:rPr>
              <a:t>stored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under  </a:t>
            </a:r>
            <a:r>
              <a:rPr sz="1850" b="1" spc="15" dirty="0">
                <a:latin typeface="Arial"/>
                <a:cs typeface="Arial"/>
              </a:rPr>
              <a:t>separate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directories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8673" y="6961373"/>
            <a:ext cx="5241925" cy="6350"/>
          </a:xfrm>
          <a:custGeom>
            <a:avLst/>
            <a:gdLst/>
            <a:ahLst/>
            <a:cxnLst/>
            <a:rect l="l" t="t" r="r" b="b"/>
            <a:pathLst>
              <a:path w="5241925" h="6350">
                <a:moveTo>
                  <a:pt x="5241442" y="0"/>
                </a:moveTo>
                <a:lnTo>
                  <a:pt x="0" y="0"/>
                </a:lnTo>
                <a:lnTo>
                  <a:pt x="0" y="6239"/>
                </a:lnTo>
                <a:lnTo>
                  <a:pt x="5241442" y="6239"/>
                </a:lnTo>
                <a:lnTo>
                  <a:pt x="5241442" y="0"/>
                </a:lnTo>
                <a:close/>
              </a:path>
            </a:pathLst>
          </a:custGeom>
          <a:solidFill>
            <a:srgbClr val="595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98917" y="7162270"/>
            <a:ext cx="2045335" cy="108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hive&gt; </a:t>
            </a:r>
            <a:r>
              <a:rPr sz="1200" b="1" spc="-5" dirty="0">
                <a:latin typeface="Arial"/>
                <a:cs typeface="Arial"/>
              </a:rPr>
              <a:t>show partitions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posts;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375"/>
              </a:lnSpc>
            </a:pPr>
            <a:r>
              <a:rPr sz="1200" spc="-5" dirty="0">
                <a:latin typeface="Arial"/>
                <a:cs typeface="Arial"/>
              </a:rPr>
              <a:t>OK</a:t>
            </a:r>
            <a:endParaRPr sz="1200">
              <a:latin typeface="Arial"/>
              <a:cs typeface="Arial"/>
            </a:endParaRPr>
          </a:p>
          <a:p>
            <a:pPr marR="604520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Arial"/>
                <a:cs typeface="Arial"/>
              </a:rPr>
              <a:t>country=AUSTRALIA  </a:t>
            </a:r>
            <a:r>
              <a:rPr sz="1200" spc="-5" dirty="0">
                <a:latin typeface="Arial"/>
                <a:cs typeface="Arial"/>
              </a:rPr>
              <a:t>country=US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305"/>
              </a:lnSpc>
            </a:pPr>
            <a:r>
              <a:rPr sz="1200" spc="-15" dirty="0">
                <a:latin typeface="Arial"/>
                <a:cs typeface="Arial"/>
              </a:rPr>
              <a:t>Time </a:t>
            </a:r>
            <a:r>
              <a:rPr sz="1200" spc="-5" dirty="0">
                <a:latin typeface="Arial"/>
                <a:cs typeface="Arial"/>
              </a:rPr>
              <a:t>taken: 0.095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seconds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410"/>
              </a:lnSpc>
            </a:pPr>
            <a:r>
              <a:rPr sz="1200" spc="-5" dirty="0">
                <a:latin typeface="Arial"/>
                <a:cs typeface="Arial"/>
              </a:rPr>
              <a:t>hive&gt;</a:t>
            </a:r>
            <a:r>
              <a:rPr sz="1200" spc="-10" dirty="0">
                <a:latin typeface="Arial"/>
                <a:cs typeface="Arial"/>
              </a:rPr>
              <a:t> exit;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8917" y="8382902"/>
            <a:ext cx="5359400" cy="90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$ </a:t>
            </a:r>
            <a:r>
              <a:rPr sz="1200" b="1" spc="-5" dirty="0">
                <a:latin typeface="Arial"/>
                <a:cs typeface="Arial"/>
              </a:rPr>
              <a:t>hdfs dfs -ls -R </a:t>
            </a:r>
            <a:r>
              <a:rPr sz="1200" b="1" spc="-10" dirty="0">
                <a:latin typeface="Arial"/>
                <a:cs typeface="Arial"/>
              </a:rPr>
              <a:t>/user/hive/warehouse/posts</a:t>
            </a:r>
            <a:endParaRPr sz="1200">
              <a:latin typeface="Arial"/>
              <a:cs typeface="Arial"/>
            </a:endParaRPr>
          </a:p>
          <a:p>
            <a:pPr marL="168910">
              <a:lnSpc>
                <a:spcPts val="1375"/>
              </a:lnSpc>
            </a:pPr>
            <a:r>
              <a:rPr sz="1200" spc="-5" dirty="0">
                <a:latin typeface="Arial"/>
                <a:cs typeface="Arial"/>
              </a:rPr>
              <a:t>/user/hive/warehouse/posts/</a:t>
            </a:r>
            <a:r>
              <a:rPr sz="1200" b="1" spc="-5" dirty="0">
                <a:latin typeface="Arial"/>
                <a:cs typeface="Arial"/>
              </a:rPr>
              <a:t>country=AUSTRALIA</a:t>
            </a:r>
            <a:endParaRPr sz="1200">
              <a:latin typeface="Arial"/>
              <a:cs typeface="Arial"/>
            </a:endParaRPr>
          </a:p>
          <a:p>
            <a:pPr marL="168910">
              <a:lnSpc>
                <a:spcPts val="1380"/>
              </a:lnSpc>
            </a:pPr>
            <a:r>
              <a:rPr sz="1200" spc="-10" dirty="0">
                <a:latin typeface="Arial"/>
                <a:cs typeface="Arial"/>
              </a:rPr>
              <a:t>/user/hive/warehouse/posts/country=AUSTRALIA/user-posts-AUSTRALIA.txt</a:t>
            </a:r>
            <a:endParaRPr sz="1200">
              <a:latin typeface="Arial"/>
              <a:cs typeface="Arial"/>
            </a:endParaRPr>
          </a:p>
          <a:p>
            <a:pPr marL="168910">
              <a:lnSpc>
                <a:spcPts val="1380"/>
              </a:lnSpc>
            </a:pPr>
            <a:r>
              <a:rPr sz="1200" spc="-5" dirty="0">
                <a:latin typeface="Arial"/>
                <a:cs typeface="Arial"/>
              </a:rPr>
              <a:t>/user/hive/warehouse/posts/</a:t>
            </a:r>
            <a:r>
              <a:rPr sz="1200" b="1" spc="-5" dirty="0">
                <a:latin typeface="Arial"/>
                <a:cs typeface="Arial"/>
              </a:rPr>
              <a:t>country=US</a:t>
            </a:r>
            <a:endParaRPr sz="1200">
              <a:latin typeface="Arial"/>
              <a:cs typeface="Arial"/>
            </a:endParaRPr>
          </a:p>
          <a:p>
            <a:pPr marL="168910">
              <a:lnSpc>
                <a:spcPts val="1410"/>
              </a:lnSpc>
            </a:pPr>
            <a:r>
              <a:rPr sz="1200" spc="-10" dirty="0">
                <a:latin typeface="Arial"/>
                <a:cs typeface="Arial"/>
              </a:rPr>
              <a:t>/user/hive/warehouse/posts/country=US/user-posts-US.txt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7599" y="7566904"/>
            <a:ext cx="1372870" cy="3454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>
              <a:lnSpc>
                <a:spcPts val="1230"/>
              </a:lnSpc>
              <a:spcBef>
                <a:spcPts val="185"/>
              </a:spcBef>
            </a:pPr>
            <a:r>
              <a:rPr sz="1050" spc="10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050" spc="1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directory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for  each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partition value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9" name="object 19"/>
            <p:cNvSpPr/>
            <p:nvPr/>
          </p:nvSpPr>
          <p:spPr>
            <a:xfrm>
              <a:off x="3070225" y="7703921"/>
              <a:ext cx="2650490" cy="892810"/>
            </a:xfrm>
            <a:custGeom>
              <a:avLst/>
              <a:gdLst/>
              <a:ahLst/>
              <a:cxnLst/>
              <a:rect l="l" t="t" r="r" b="b"/>
              <a:pathLst>
                <a:path w="2650490" h="892809">
                  <a:moveTo>
                    <a:pt x="1900745" y="27838"/>
                  </a:moveTo>
                  <a:lnTo>
                    <a:pt x="3073" y="27838"/>
                  </a:lnTo>
                  <a:lnTo>
                    <a:pt x="1841" y="28562"/>
                  </a:lnTo>
                  <a:lnTo>
                    <a:pt x="2260" y="28308"/>
                  </a:lnTo>
                  <a:lnTo>
                    <a:pt x="3073" y="27838"/>
                  </a:lnTo>
                  <a:lnTo>
                    <a:pt x="49441" y="952"/>
                  </a:lnTo>
                  <a:lnTo>
                    <a:pt x="49923" y="469"/>
                  </a:lnTo>
                  <a:lnTo>
                    <a:pt x="49441" y="469"/>
                  </a:lnTo>
                  <a:lnTo>
                    <a:pt x="49441" y="0"/>
                  </a:lnTo>
                  <a:lnTo>
                    <a:pt x="48958" y="0"/>
                  </a:lnTo>
                  <a:lnTo>
                    <a:pt x="0" y="28308"/>
                  </a:lnTo>
                  <a:lnTo>
                    <a:pt x="48958" y="57111"/>
                  </a:lnTo>
                  <a:lnTo>
                    <a:pt x="49441" y="57111"/>
                  </a:lnTo>
                  <a:lnTo>
                    <a:pt x="49441" y="56629"/>
                  </a:lnTo>
                  <a:lnTo>
                    <a:pt x="49923" y="56629"/>
                  </a:lnTo>
                  <a:lnTo>
                    <a:pt x="49441" y="56159"/>
                  </a:lnTo>
                  <a:lnTo>
                    <a:pt x="2273" y="28803"/>
                  </a:lnTo>
                  <a:lnTo>
                    <a:pt x="1900745" y="28803"/>
                  </a:lnTo>
                  <a:lnTo>
                    <a:pt x="1900745" y="27838"/>
                  </a:lnTo>
                  <a:close/>
                </a:path>
                <a:path w="2650490" h="892809">
                  <a:moveTo>
                    <a:pt x="2649994" y="236156"/>
                  </a:moveTo>
                  <a:lnTo>
                    <a:pt x="2649512" y="235191"/>
                  </a:lnTo>
                  <a:lnTo>
                    <a:pt x="2017826" y="889876"/>
                  </a:lnTo>
                  <a:lnTo>
                    <a:pt x="2030336" y="838047"/>
                  </a:lnTo>
                  <a:lnTo>
                    <a:pt x="2030336" y="837577"/>
                  </a:lnTo>
                  <a:lnTo>
                    <a:pt x="2029853" y="837095"/>
                  </a:lnTo>
                  <a:lnTo>
                    <a:pt x="2029371" y="837577"/>
                  </a:lnTo>
                  <a:lnTo>
                    <a:pt x="2017522" y="885837"/>
                  </a:lnTo>
                  <a:lnTo>
                    <a:pt x="2017522" y="891159"/>
                  </a:lnTo>
                  <a:lnTo>
                    <a:pt x="2017369" y="891794"/>
                  </a:lnTo>
                  <a:lnTo>
                    <a:pt x="2017522" y="891159"/>
                  </a:lnTo>
                  <a:lnTo>
                    <a:pt x="2017522" y="885837"/>
                  </a:lnTo>
                  <a:lnTo>
                    <a:pt x="2015934" y="892289"/>
                  </a:lnTo>
                  <a:lnTo>
                    <a:pt x="2016772" y="892073"/>
                  </a:lnTo>
                  <a:lnTo>
                    <a:pt x="2016887" y="892289"/>
                  </a:lnTo>
                  <a:lnTo>
                    <a:pt x="2017217" y="891946"/>
                  </a:lnTo>
                  <a:lnTo>
                    <a:pt x="2070646" y="877417"/>
                  </a:lnTo>
                  <a:lnTo>
                    <a:pt x="2070646" y="875969"/>
                  </a:lnTo>
                  <a:lnTo>
                    <a:pt x="2070176" y="876452"/>
                  </a:lnTo>
                  <a:lnTo>
                    <a:pt x="2018144" y="890993"/>
                  </a:lnTo>
                  <a:lnTo>
                    <a:pt x="2649994" y="236156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43186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Querying Partitioned</a:t>
            </a:r>
            <a:r>
              <a:rPr spc="-45" dirty="0">
                <a:solidFill>
                  <a:srgbClr val="CC0000"/>
                </a:solidFill>
              </a:rPr>
              <a:t> </a:t>
            </a:r>
            <a:r>
              <a:rPr spc="-5" dirty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40895"/>
            <a:ext cx="5088890" cy="103631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There is no difference in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syntax</a:t>
            </a:r>
            <a:endParaRPr sz="1700">
              <a:latin typeface="Arial"/>
              <a:cs typeface="Arial"/>
            </a:endParaRPr>
          </a:p>
          <a:p>
            <a:pPr marL="228600" marR="5080" indent="-216535">
              <a:lnSpc>
                <a:spcPts val="1839"/>
              </a:lnSpc>
              <a:spcBef>
                <a:spcPts val="33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When partitioned column is specified in the  </a:t>
            </a:r>
            <a:r>
              <a:rPr sz="1700" b="1" spc="-5" dirty="0">
                <a:latin typeface="Arial"/>
                <a:cs typeface="Arial"/>
              </a:rPr>
              <a:t>where clause entire directories/partitions could  be ignored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7899" y="3325459"/>
            <a:ext cx="3001010" cy="398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220"/>
              </a:spcBef>
              <a:tabLst>
                <a:tab pos="1739900" algn="l"/>
              </a:tabLst>
            </a:pPr>
            <a:r>
              <a:rPr sz="1250" spc="5" dirty="0">
                <a:latin typeface="Courier New"/>
                <a:cs typeface="Courier New"/>
              </a:rPr>
              <a:t>user1 Funny Story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1343182026191  user2 Cool Deal</a:t>
            </a:r>
            <a:r>
              <a:rPr sz="1250" dirty="0">
                <a:latin typeface="Courier New"/>
                <a:cs typeface="Courier New"/>
              </a:rPr>
              <a:t>	</a:t>
            </a:r>
            <a:r>
              <a:rPr sz="1250" spc="5" dirty="0">
                <a:latin typeface="Courier New"/>
                <a:cs typeface="Courier New"/>
              </a:rPr>
              <a:t>1343182133839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3315" y="3325459"/>
            <a:ext cx="217804" cy="398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635">
              <a:lnSpc>
                <a:spcPts val="1420"/>
              </a:lnSpc>
              <a:spcBef>
                <a:spcPts val="220"/>
              </a:spcBef>
            </a:pPr>
            <a:r>
              <a:rPr sz="1250" spc="5" dirty="0">
                <a:latin typeface="Courier New"/>
                <a:cs typeface="Courier New"/>
              </a:rPr>
              <a:t>US  US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899" y="3687836"/>
            <a:ext cx="424878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1790" algn="l"/>
              </a:tabLst>
            </a:pPr>
            <a:r>
              <a:rPr sz="1250" spc="5" dirty="0">
                <a:latin typeface="Courier New"/>
                <a:cs typeface="Courier New"/>
              </a:rPr>
              <a:t>user2 Great Interesting Note</a:t>
            </a:r>
            <a:r>
              <a:rPr sz="1250" dirty="0">
                <a:latin typeface="Courier New"/>
                <a:cs typeface="Courier New"/>
              </a:rPr>
              <a:t>	</a:t>
            </a:r>
            <a:r>
              <a:rPr sz="1250" spc="5" dirty="0">
                <a:latin typeface="Courier New"/>
                <a:cs typeface="Courier New"/>
              </a:rPr>
              <a:t>13431821339485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5115" y="3687836"/>
            <a:ext cx="217804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US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7899" y="3868785"/>
            <a:ext cx="3576954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5845" algn="l"/>
              </a:tabLst>
            </a:pPr>
            <a:r>
              <a:rPr sz="1250" spc="5" dirty="0">
                <a:latin typeface="Courier New"/>
                <a:cs typeface="Courier New"/>
              </a:rPr>
              <a:t>user4 Interesting Post</a:t>
            </a:r>
            <a:r>
              <a:rPr sz="1250" dirty="0">
                <a:latin typeface="Courier New"/>
                <a:cs typeface="Courier New"/>
              </a:rPr>
              <a:t>	</a:t>
            </a:r>
            <a:r>
              <a:rPr sz="1250" spc="5" dirty="0">
                <a:latin typeface="Courier New"/>
                <a:cs typeface="Courier New"/>
              </a:rPr>
              <a:t>1343182154633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7899" y="4050213"/>
            <a:ext cx="2041525" cy="398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15"/>
              </a:spcBef>
            </a:pPr>
            <a:r>
              <a:rPr sz="1250" spc="5" dirty="0">
                <a:latin typeface="Courier New"/>
                <a:cs typeface="Courier New"/>
              </a:rPr>
              <a:t>user1 Humor is good  user2 Hi I am user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#2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1514" y="4050213"/>
            <a:ext cx="1273175" cy="39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1343182039586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1343182133839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9230" y="3868785"/>
            <a:ext cx="217804" cy="580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635" algn="just">
              <a:lnSpc>
                <a:spcPts val="1430"/>
              </a:lnSpc>
              <a:spcBef>
                <a:spcPts val="215"/>
              </a:spcBef>
            </a:pPr>
            <a:r>
              <a:rPr sz="1250" spc="5" dirty="0">
                <a:latin typeface="Courier New"/>
                <a:cs typeface="Courier New"/>
              </a:rPr>
              <a:t>US  US  US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7899" y="4412590"/>
            <a:ext cx="242506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Time taken: 0.197</a:t>
            </a:r>
            <a:r>
              <a:rPr sz="1250" spc="-9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seconds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8673" y="2322521"/>
            <a:ext cx="5241925" cy="6350"/>
          </a:xfrm>
          <a:custGeom>
            <a:avLst/>
            <a:gdLst/>
            <a:ahLst/>
            <a:cxnLst/>
            <a:rect l="l" t="t" r="r" b="b"/>
            <a:pathLst>
              <a:path w="5241925" h="6350">
                <a:moveTo>
                  <a:pt x="5241442" y="0"/>
                </a:moveTo>
                <a:lnTo>
                  <a:pt x="0" y="0"/>
                </a:lnTo>
                <a:lnTo>
                  <a:pt x="0" y="6239"/>
                </a:lnTo>
                <a:lnTo>
                  <a:pt x="5241442" y="6239"/>
                </a:lnTo>
                <a:lnTo>
                  <a:pt x="5241442" y="0"/>
                </a:lnTo>
                <a:close/>
              </a:path>
            </a:pathLst>
          </a:custGeom>
          <a:solidFill>
            <a:srgbClr val="595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86217" y="2427894"/>
            <a:ext cx="5300345" cy="93345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207137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Only "COUNTRY=US"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partition 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queried,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"COUNTRY=AUSTRALIA"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partition 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100" spc="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ignored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04139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hive&gt; </a:t>
            </a:r>
            <a:r>
              <a:rPr sz="1250" b="1" spc="5" dirty="0">
                <a:latin typeface="Courier New"/>
                <a:cs typeface="Courier New"/>
              </a:rPr>
              <a:t>select * from posts where country='US' limit</a:t>
            </a:r>
            <a:r>
              <a:rPr sz="1250" b="1" spc="-95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10;</a:t>
            </a:r>
            <a:endParaRPr sz="1250">
              <a:latin typeface="Courier New"/>
              <a:cs typeface="Courier New"/>
            </a:endParaRPr>
          </a:p>
          <a:p>
            <a:pPr marL="104139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OK</a:t>
            </a:r>
            <a:endParaRPr sz="12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7" name="object 17"/>
            <p:cNvSpPr/>
            <p:nvPr/>
          </p:nvSpPr>
          <p:spPr>
            <a:xfrm>
              <a:off x="4120908" y="2801061"/>
              <a:ext cx="922019" cy="192405"/>
            </a:xfrm>
            <a:custGeom>
              <a:avLst/>
              <a:gdLst/>
              <a:ahLst/>
              <a:cxnLst/>
              <a:rect l="l" t="t" r="r" b="b"/>
              <a:pathLst>
                <a:path w="922020" h="192405">
                  <a:moveTo>
                    <a:pt x="918828" y="172945"/>
                  </a:moveTo>
                  <a:lnTo>
                    <a:pt x="867816" y="191033"/>
                  </a:lnTo>
                  <a:lnTo>
                    <a:pt x="867816" y="191998"/>
                  </a:lnTo>
                  <a:lnTo>
                    <a:pt x="868299" y="191998"/>
                  </a:lnTo>
                  <a:lnTo>
                    <a:pt x="921575" y="173278"/>
                  </a:lnTo>
                  <a:lnTo>
                    <a:pt x="920127" y="173278"/>
                  </a:lnTo>
                  <a:lnTo>
                    <a:pt x="919996" y="173163"/>
                  </a:lnTo>
                  <a:lnTo>
                    <a:pt x="918828" y="172945"/>
                  </a:lnTo>
                  <a:close/>
                </a:path>
                <a:path w="922020" h="192405">
                  <a:moveTo>
                    <a:pt x="919996" y="173163"/>
                  </a:moveTo>
                  <a:lnTo>
                    <a:pt x="920127" y="173278"/>
                  </a:lnTo>
                  <a:lnTo>
                    <a:pt x="919996" y="173163"/>
                  </a:lnTo>
                  <a:close/>
                </a:path>
                <a:path w="922020" h="192405">
                  <a:moveTo>
                    <a:pt x="920168" y="173196"/>
                  </a:moveTo>
                  <a:lnTo>
                    <a:pt x="920610" y="173278"/>
                  </a:lnTo>
                  <a:lnTo>
                    <a:pt x="920168" y="173196"/>
                  </a:lnTo>
                  <a:close/>
                </a:path>
                <a:path w="922020" h="192405">
                  <a:moveTo>
                    <a:pt x="920564" y="172404"/>
                  </a:moveTo>
                  <a:lnTo>
                    <a:pt x="920168" y="173196"/>
                  </a:lnTo>
                  <a:lnTo>
                    <a:pt x="920610" y="173278"/>
                  </a:lnTo>
                  <a:lnTo>
                    <a:pt x="920564" y="172404"/>
                  </a:lnTo>
                  <a:close/>
                </a:path>
                <a:path w="922020" h="192405">
                  <a:moveTo>
                    <a:pt x="920610" y="172443"/>
                  </a:moveTo>
                  <a:lnTo>
                    <a:pt x="920610" y="173278"/>
                  </a:lnTo>
                  <a:lnTo>
                    <a:pt x="921575" y="173278"/>
                  </a:lnTo>
                  <a:lnTo>
                    <a:pt x="920610" y="172443"/>
                  </a:lnTo>
                  <a:close/>
                </a:path>
                <a:path w="922020" h="192405">
                  <a:moveTo>
                    <a:pt x="920503" y="172351"/>
                  </a:moveTo>
                  <a:lnTo>
                    <a:pt x="919481" y="172713"/>
                  </a:lnTo>
                  <a:lnTo>
                    <a:pt x="919996" y="173163"/>
                  </a:lnTo>
                  <a:lnTo>
                    <a:pt x="920168" y="173196"/>
                  </a:lnTo>
                  <a:lnTo>
                    <a:pt x="920545" y="172443"/>
                  </a:lnTo>
                  <a:close/>
                </a:path>
                <a:path w="922020" h="192405">
                  <a:moveTo>
                    <a:pt x="919481" y="172713"/>
                  </a:moveTo>
                  <a:lnTo>
                    <a:pt x="918828" y="172945"/>
                  </a:lnTo>
                  <a:lnTo>
                    <a:pt x="919996" y="173163"/>
                  </a:lnTo>
                  <a:lnTo>
                    <a:pt x="919481" y="172713"/>
                  </a:lnTo>
                  <a:close/>
                </a:path>
                <a:path w="922020" h="192405">
                  <a:moveTo>
                    <a:pt x="0" y="0"/>
                  </a:moveTo>
                  <a:lnTo>
                    <a:pt x="0" y="965"/>
                  </a:lnTo>
                  <a:lnTo>
                    <a:pt x="918828" y="172945"/>
                  </a:lnTo>
                  <a:lnTo>
                    <a:pt x="919481" y="172713"/>
                  </a:lnTo>
                  <a:lnTo>
                    <a:pt x="918590" y="171935"/>
                  </a:lnTo>
                  <a:lnTo>
                    <a:pt x="0" y="0"/>
                  </a:lnTo>
                  <a:close/>
                </a:path>
                <a:path w="922020" h="192405">
                  <a:moveTo>
                    <a:pt x="918590" y="171935"/>
                  </a:moveTo>
                  <a:lnTo>
                    <a:pt x="919481" y="172713"/>
                  </a:lnTo>
                  <a:lnTo>
                    <a:pt x="920353" y="172404"/>
                  </a:lnTo>
                  <a:lnTo>
                    <a:pt x="918590" y="171935"/>
                  </a:lnTo>
                  <a:close/>
                </a:path>
                <a:path w="922020" h="192405">
                  <a:moveTo>
                    <a:pt x="920418" y="172277"/>
                  </a:moveTo>
                  <a:lnTo>
                    <a:pt x="920610" y="172313"/>
                  </a:lnTo>
                  <a:lnTo>
                    <a:pt x="920418" y="172277"/>
                  </a:lnTo>
                  <a:close/>
                </a:path>
                <a:path w="922020" h="192405">
                  <a:moveTo>
                    <a:pt x="878852" y="136321"/>
                  </a:moveTo>
                  <a:lnTo>
                    <a:pt x="877887" y="136321"/>
                  </a:lnTo>
                  <a:lnTo>
                    <a:pt x="877887" y="136791"/>
                  </a:lnTo>
                  <a:lnTo>
                    <a:pt x="878370" y="136791"/>
                  </a:lnTo>
                  <a:lnTo>
                    <a:pt x="918590" y="171935"/>
                  </a:lnTo>
                  <a:lnTo>
                    <a:pt x="920418" y="172277"/>
                  </a:lnTo>
                  <a:lnTo>
                    <a:pt x="878852" y="13632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87182" y="5582641"/>
            <a:ext cx="5245100" cy="265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Bucketing</a:t>
            </a:r>
            <a:endParaRPr sz="2650">
              <a:latin typeface="Arial"/>
              <a:cs typeface="Arial"/>
            </a:endParaRPr>
          </a:p>
          <a:p>
            <a:pPr marL="228600" marR="699770" indent="-216535">
              <a:lnSpc>
                <a:spcPts val="1839"/>
              </a:lnSpc>
              <a:spcBef>
                <a:spcPts val="251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Mechanism to query and examine random  samples of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228600" marR="5080" indent="-216535">
              <a:lnSpc>
                <a:spcPts val="1839"/>
              </a:lnSpc>
              <a:spcBef>
                <a:spcPts val="3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Break data into a set of buckets based on a hash  </a:t>
            </a:r>
            <a:r>
              <a:rPr sz="1700" b="1" dirty="0">
                <a:latin typeface="Arial"/>
                <a:cs typeface="Arial"/>
              </a:rPr>
              <a:t>function of </a:t>
            </a:r>
            <a:r>
              <a:rPr sz="1700" b="1" spc="-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"bucket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column"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Capability to execute queries on a sub-set of random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data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Doesn’t automatically enforce bucketing</a:t>
            </a:r>
            <a:endParaRPr sz="1700">
              <a:latin typeface="Arial"/>
              <a:cs typeface="Arial"/>
            </a:endParaRPr>
          </a:p>
          <a:p>
            <a:pPr marL="480059" marR="19685" lvl="1" indent="-180340">
              <a:lnSpc>
                <a:spcPts val="1560"/>
              </a:lnSpc>
              <a:spcBef>
                <a:spcPts val="2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User is required to specify the number of buckets by setting # of  reducer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4211" y="8498545"/>
            <a:ext cx="3135630" cy="52451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350520">
              <a:lnSpc>
                <a:spcPts val="1280"/>
              </a:lnSpc>
              <a:spcBef>
                <a:spcPts val="209"/>
              </a:spcBef>
            </a:pPr>
            <a:r>
              <a:rPr sz="1100" spc="15" dirty="0">
                <a:latin typeface="Courier New"/>
                <a:cs typeface="Courier New"/>
              </a:rPr>
              <a:t>hive&gt; mapred.reduce.tasks </a:t>
            </a:r>
            <a:r>
              <a:rPr sz="1100" spc="20" dirty="0">
                <a:latin typeface="Courier New"/>
                <a:cs typeface="Courier New"/>
              </a:rPr>
              <a:t>= </a:t>
            </a:r>
            <a:r>
              <a:rPr sz="1100" spc="15" dirty="0">
                <a:latin typeface="Courier New"/>
                <a:cs typeface="Courier New"/>
              </a:rPr>
              <a:t>256;  OR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50"/>
              </a:lnSpc>
            </a:pPr>
            <a:r>
              <a:rPr sz="1100" spc="15" dirty="0">
                <a:latin typeface="Courier New"/>
                <a:cs typeface="Courier New"/>
              </a:rPr>
              <a:t>hive&gt; hive.enforce.bucketing </a:t>
            </a:r>
            <a:r>
              <a:rPr sz="1100" spc="20" dirty="0">
                <a:latin typeface="Courier New"/>
                <a:cs typeface="Courier New"/>
              </a:rPr>
              <a:t>=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true;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35874" y="8305338"/>
            <a:ext cx="5069205" cy="6350"/>
          </a:xfrm>
          <a:custGeom>
            <a:avLst/>
            <a:gdLst/>
            <a:ahLst/>
            <a:cxnLst/>
            <a:rect l="l" t="t" r="r" b="b"/>
            <a:pathLst>
              <a:path w="5069205" h="6350">
                <a:moveTo>
                  <a:pt x="5068646" y="0"/>
                </a:moveTo>
                <a:lnTo>
                  <a:pt x="0" y="0"/>
                </a:lnTo>
                <a:lnTo>
                  <a:pt x="0" y="6239"/>
                </a:lnTo>
                <a:lnTo>
                  <a:pt x="5068646" y="6239"/>
                </a:lnTo>
                <a:lnTo>
                  <a:pt x="5068646" y="0"/>
                </a:lnTo>
                <a:close/>
              </a:path>
            </a:pathLst>
          </a:custGeom>
          <a:solidFill>
            <a:srgbClr val="595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07712" y="8429914"/>
            <a:ext cx="1932939" cy="861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Either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manually set the #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reducers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 the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number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buckets or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you can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use  ‘hive.enforce.bucketing’</a:t>
            </a:r>
            <a:r>
              <a:rPr sz="11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which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set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it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on your</a:t>
            </a:r>
            <a:r>
              <a:rPr sz="11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behalf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6" name="object 26"/>
            <p:cNvSpPr/>
            <p:nvPr/>
          </p:nvSpPr>
          <p:spPr>
            <a:xfrm>
              <a:off x="4318190" y="8740685"/>
              <a:ext cx="346075" cy="57150"/>
            </a:xfrm>
            <a:custGeom>
              <a:avLst/>
              <a:gdLst/>
              <a:ahLst/>
              <a:cxnLst/>
              <a:rect l="l" t="t" r="r" b="b"/>
              <a:pathLst>
                <a:path w="346075" h="57150">
                  <a:moveTo>
                    <a:pt x="49428" y="0"/>
                  </a:moveTo>
                  <a:lnTo>
                    <a:pt x="48958" y="0"/>
                  </a:lnTo>
                  <a:lnTo>
                    <a:pt x="0" y="28321"/>
                  </a:lnTo>
                  <a:lnTo>
                    <a:pt x="48958" y="57111"/>
                  </a:lnTo>
                  <a:lnTo>
                    <a:pt x="49428" y="57111"/>
                  </a:lnTo>
                  <a:lnTo>
                    <a:pt x="49428" y="56642"/>
                  </a:lnTo>
                  <a:lnTo>
                    <a:pt x="49911" y="56642"/>
                  </a:lnTo>
                  <a:lnTo>
                    <a:pt x="49428" y="56159"/>
                  </a:lnTo>
                  <a:lnTo>
                    <a:pt x="2267" y="28803"/>
                  </a:lnTo>
                  <a:lnTo>
                    <a:pt x="1435" y="28803"/>
                  </a:lnTo>
                  <a:lnTo>
                    <a:pt x="952" y="28798"/>
                  </a:lnTo>
                  <a:lnTo>
                    <a:pt x="952" y="27838"/>
                  </a:lnTo>
                  <a:lnTo>
                    <a:pt x="3098" y="27838"/>
                  </a:lnTo>
                  <a:lnTo>
                    <a:pt x="49428" y="952"/>
                  </a:lnTo>
                  <a:lnTo>
                    <a:pt x="49911" y="482"/>
                  </a:lnTo>
                  <a:lnTo>
                    <a:pt x="49428" y="482"/>
                  </a:lnTo>
                  <a:lnTo>
                    <a:pt x="49428" y="0"/>
                  </a:lnTo>
                  <a:close/>
                </a:path>
                <a:path w="346075" h="57150">
                  <a:moveTo>
                    <a:pt x="1435" y="28321"/>
                  </a:moveTo>
                  <a:lnTo>
                    <a:pt x="1435" y="28803"/>
                  </a:lnTo>
                  <a:lnTo>
                    <a:pt x="1851" y="28562"/>
                  </a:lnTo>
                  <a:lnTo>
                    <a:pt x="1435" y="28321"/>
                  </a:lnTo>
                  <a:close/>
                </a:path>
                <a:path w="346075" h="57150">
                  <a:moveTo>
                    <a:pt x="1851" y="28562"/>
                  </a:moveTo>
                  <a:lnTo>
                    <a:pt x="1435" y="28803"/>
                  </a:lnTo>
                  <a:lnTo>
                    <a:pt x="2267" y="28803"/>
                  </a:lnTo>
                  <a:lnTo>
                    <a:pt x="1851" y="28562"/>
                  </a:lnTo>
                  <a:close/>
                </a:path>
                <a:path w="346075" h="57150">
                  <a:moveTo>
                    <a:pt x="3098" y="27838"/>
                  </a:moveTo>
                  <a:lnTo>
                    <a:pt x="952" y="27838"/>
                  </a:lnTo>
                  <a:lnTo>
                    <a:pt x="952" y="28798"/>
                  </a:lnTo>
                  <a:lnTo>
                    <a:pt x="1435" y="28798"/>
                  </a:lnTo>
                  <a:lnTo>
                    <a:pt x="1435" y="28321"/>
                  </a:lnTo>
                  <a:lnTo>
                    <a:pt x="2266" y="28321"/>
                  </a:lnTo>
                  <a:lnTo>
                    <a:pt x="3098" y="27838"/>
                  </a:lnTo>
                  <a:close/>
                </a:path>
                <a:path w="346075" h="57150">
                  <a:moveTo>
                    <a:pt x="345579" y="27838"/>
                  </a:moveTo>
                  <a:lnTo>
                    <a:pt x="3098" y="27838"/>
                  </a:lnTo>
                  <a:lnTo>
                    <a:pt x="1851" y="28562"/>
                  </a:lnTo>
                  <a:lnTo>
                    <a:pt x="2257" y="28798"/>
                  </a:lnTo>
                  <a:lnTo>
                    <a:pt x="345579" y="28798"/>
                  </a:lnTo>
                  <a:lnTo>
                    <a:pt x="345579" y="27838"/>
                  </a:lnTo>
                  <a:close/>
                </a:path>
                <a:path w="346075" h="57150">
                  <a:moveTo>
                    <a:pt x="2266" y="28321"/>
                  </a:moveTo>
                  <a:lnTo>
                    <a:pt x="1435" y="28321"/>
                  </a:lnTo>
                  <a:lnTo>
                    <a:pt x="1851" y="28562"/>
                  </a:lnTo>
                  <a:lnTo>
                    <a:pt x="2266" y="2832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85"/>
              </a:spcBef>
            </a:pPr>
            <a:r>
              <a:rPr spc="-10" dirty="0"/>
              <a:t>Create and Use Table with  </a:t>
            </a:r>
            <a:r>
              <a:rPr spc="-5" dirty="0"/>
              <a:t>Buckets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17" y="1214492"/>
            <a:ext cx="4431665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</a:t>
            </a:r>
            <a:r>
              <a:rPr sz="1050" b="1" spc="10" dirty="0">
                <a:latin typeface="Courier New"/>
                <a:cs typeface="Courier New"/>
              </a:rPr>
              <a:t>&gt; CREATE TABLE post_count (user STRING, count</a:t>
            </a:r>
            <a:r>
              <a:rPr sz="1050" b="1" spc="-1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INT)</a:t>
            </a:r>
            <a:endParaRPr sz="1050">
              <a:latin typeface="Courier New"/>
              <a:cs typeface="Courier New"/>
            </a:endParaRPr>
          </a:p>
          <a:p>
            <a:pPr marL="501650" indent="-163830">
              <a:lnSpc>
                <a:spcPts val="1235"/>
              </a:lnSpc>
              <a:buChar char="&gt;"/>
              <a:tabLst>
                <a:tab pos="502284" algn="l"/>
              </a:tabLst>
            </a:pPr>
            <a:r>
              <a:rPr sz="1050" b="1" spc="10" dirty="0">
                <a:latin typeface="Courier New"/>
                <a:cs typeface="Courier New"/>
              </a:rPr>
              <a:t>CLUSTERED BY (user) INTO 5</a:t>
            </a:r>
            <a:r>
              <a:rPr sz="1050" b="1" spc="-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BUCKETS;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217" y="1522648"/>
            <a:ext cx="2065655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Time taken: 0.076</a:t>
            </a:r>
            <a:r>
              <a:rPr sz="1050" spc="-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217" y="1984869"/>
            <a:ext cx="3289300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</a:t>
            </a:r>
            <a:r>
              <a:rPr sz="1050" b="1" spc="10" dirty="0">
                <a:latin typeface="Courier New"/>
                <a:cs typeface="Courier New"/>
              </a:rPr>
              <a:t>&gt; set hive.enforce.bucketing =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true;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hive</a:t>
            </a:r>
            <a:r>
              <a:rPr sz="1050" b="1" spc="10" dirty="0">
                <a:latin typeface="Courier New"/>
                <a:cs typeface="Courier New"/>
              </a:rPr>
              <a:t>&gt; insert overwrite table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post_count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217" y="2293024"/>
            <a:ext cx="4594860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0" indent="-163830">
              <a:lnSpc>
                <a:spcPts val="1235"/>
              </a:lnSpc>
              <a:spcBef>
                <a:spcPts val="120"/>
              </a:spcBef>
              <a:buChar char="&gt;"/>
              <a:tabLst>
                <a:tab pos="502284" algn="l"/>
              </a:tabLst>
            </a:pPr>
            <a:r>
              <a:rPr sz="1050" b="1" spc="10" dirty="0">
                <a:latin typeface="Courier New"/>
                <a:cs typeface="Courier New"/>
              </a:rPr>
              <a:t>select user, count(post) from posts group by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user;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Total MapReduce jobs =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217" y="2601181"/>
            <a:ext cx="2146935" cy="1113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Launching Job 1 out of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...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Launching Job 2 out of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2700" marR="1881505">
              <a:lnSpc>
                <a:spcPts val="1210"/>
              </a:lnSpc>
              <a:spcBef>
                <a:spcPts val="55"/>
              </a:spcBef>
            </a:pPr>
            <a:r>
              <a:rPr sz="1050" spc="10" dirty="0">
                <a:latin typeface="Courier New"/>
                <a:cs typeface="Courier New"/>
              </a:rPr>
              <a:t>...  OK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210"/>
              </a:lnSpc>
              <a:spcBef>
                <a:spcPts val="10"/>
              </a:spcBef>
            </a:pPr>
            <a:r>
              <a:rPr sz="1050" spc="10" dirty="0">
                <a:latin typeface="Courier New"/>
                <a:cs typeface="Courier New"/>
              </a:rPr>
              <a:t>Time taken: 42.304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  hive</a:t>
            </a:r>
            <a:r>
              <a:rPr sz="1050" b="1" spc="10" dirty="0">
                <a:latin typeface="Courier New"/>
                <a:cs typeface="Courier New"/>
              </a:rPr>
              <a:t>&gt;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exit;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217" y="3679727"/>
            <a:ext cx="4104640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$ </a:t>
            </a:r>
            <a:r>
              <a:rPr sz="1050" b="1" spc="10" dirty="0">
                <a:latin typeface="Courier New"/>
                <a:cs typeface="Courier New"/>
              </a:rPr>
              <a:t>hdfs dfs -ls -R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/user/hive/warehouse/post_count/</a:t>
            </a:r>
            <a:endParaRPr sz="1050">
              <a:latin typeface="Courier New"/>
              <a:cs typeface="Courier New"/>
            </a:endParaRPr>
          </a:p>
          <a:p>
            <a:pPr marL="257175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/user/hive/warehouse/post_count/000000_0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1006" y="3987883"/>
            <a:ext cx="3289300" cy="650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/user/hive/warehouse/post_count/000001_0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/user/hive/warehouse/post_count/000002_0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/user/hive/warehouse/post_count/000003_0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/user/hive/warehouse/post_count/000004_0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7541" y="1429521"/>
            <a:ext cx="155448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Declare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table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with 5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buckets for user</a:t>
            </a:r>
            <a:r>
              <a:rPr sz="11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8489" y="1497418"/>
            <a:ext cx="346075" cy="121920"/>
          </a:xfrm>
          <a:custGeom>
            <a:avLst/>
            <a:gdLst/>
            <a:ahLst/>
            <a:cxnLst/>
            <a:rect l="l" t="t" r="r" b="b"/>
            <a:pathLst>
              <a:path w="346075" h="121919">
                <a:moveTo>
                  <a:pt x="2761" y="12569"/>
                </a:moveTo>
                <a:lnTo>
                  <a:pt x="1694" y="12805"/>
                </a:lnTo>
                <a:lnTo>
                  <a:pt x="2386" y="13568"/>
                </a:lnTo>
                <a:lnTo>
                  <a:pt x="345109" y="121920"/>
                </a:lnTo>
                <a:lnTo>
                  <a:pt x="345592" y="120954"/>
                </a:lnTo>
                <a:lnTo>
                  <a:pt x="2761" y="12569"/>
                </a:lnTo>
                <a:close/>
              </a:path>
              <a:path w="346075" h="121919">
                <a:moveTo>
                  <a:pt x="1018" y="13136"/>
                </a:moveTo>
                <a:lnTo>
                  <a:pt x="37922" y="54241"/>
                </a:lnTo>
                <a:lnTo>
                  <a:pt x="38404" y="54241"/>
                </a:lnTo>
                <a:lnTo>
                  <a:pt x="38404" y="53276"/>
                </a:lnTo>
                <a:lnTo>
                  <a:pt x="2386" y="13568"/>
                </a:lnTo>
                <a:lnTo>
                  <a:pt x="1018" y="13136"/>
                </a:lnTo>
                <a:close/>
              </a:path>
              <a:path w="346075" h="121919">
                <a:moveTo>
                  <a:pt x="1694" y="12805"/>
                </a:moveTo>
                <a:lnTo>
                  <a:pt x="965" y="12966"/>
                </a:lnTo>
                <a:lnTo>
                  <a:pt x="1018" y="13136"/>
                </a:lnTo>
                <a:lnTo>
                  <a:pt x="2386" y="13568"/>
                </a:lnTo>
                <a:lnTo>
                  <a:pt x="1694" y="12805"/>
                </a:lnTo>
                <a:close/>
              </a:path>
              <a:path w="346075" h="121919">
                <a:moveTo>
                  <a:pt x="619" y="12692"/>
                </a:moveTo>
                <a:lnTo>
                  <a:pt x="482" y="12966"/>
                </a:lnTo>
                <a:lnTo>
                  <a:pt x="1018" y="13136"/>
                </a:lnTo>
                <a:lnTo>
                  <a:pt x="619" y="12692"/>
                </a:lnTo>
                <a:close/>
              </a:path>
              <a:path w="346075" h="121919">
                <a:moveTo>
                  <a:pt x="965" y="12001"/>
                </a:moveTo>
                <a:lnTo>
                  <a:pt x="681" y="12569"/>
                </a:lnTo>
                <a:lnTo>
                  <a:pt x="721" y="12805"/>
                </a:lnTo>
                <a:lnTo>
                  <a:pt x="866" y="12966"/>
                </a:lnTo>
                <a:lnTo>
                  <a:pt x="965" y="12001"/>
                </a:lnTo>
                <a:close/>
              </a:path>
              <a:path w="346075" h="121919">
                <a:moveTo>
                  <a:pt x="965" y="12001"/>
                </a:moveTo>
                <a:lnTo>
                  <a:pt x="965" y="12966"/>
                </a:lnTo>
                <a:lnTo>
                  <a:pt x="1694" y="12805"/>
                </a:lnTo>
                <a:lnTo>
                  <a:pt x="965" y="12001"/>
                </a:lnTo>
                <a:close/>
              </a:path>
              <a:path w="346075" h="121919">
                <a:moveTo>
                  <a:pt x="965" y="12001"/>
                </a:moveTo>
                <a:lnTo>
                  <a:pt x="1694" y="12805"/>
                </a:lnTo>
                <a:lnTo>
                  <a:pt x="2761" y="12569"/>
                </a:lnTo>
                <a:lnTo>
                  <a:pt x="965" y="12001"/>
                </a:lnTo>
                <a:close/>
              </a:path>
              <a:path w="346075" h="121919">
                <a:moveTo>
                  <a:pt x="55676" y="0"/>
                </a:moveTo>
                <a:lnTo>
                  <a:pt x="54724" y="0"/>
                </a:lnTo>
                <a:lnTo>
                  <a:pt x="0" y="12001"/>
                </a:lnTo>
                <a:lnTo>
                  <a:pt x="619" y="12692"/>
                </a:lnTo>
                <a:lnTo>
                  <a:pt x="965" y="12001"/>
                </a:lnTo>
                <a:lnTo>
                  <a:pt x="5326" y="12001"/>
                </a:lnTo>
                <a:lnTo>
                  <a:pt x="55194" y="965"/>
                </a:lnTo>
                <a:lnTo>
                  <a:pt x="55194" y="482"/>
                </a:lnTo>
                <a:lnTo>
                  <a:pt x="55676" y="482"/>
                </a:lnTo>
                <a:lnTo>
                  <a:pt x="55676" y="0"/>
                </a:lnTo>
                <a:close/>
              </a:path>
              <a:path w="346075" h="121919">
                <a:moveTo>
                  <a:pt x="5326" y="12001"/>
                </a:moveTo>
                <a:lnTo>
                  <a:pt x="965" y="12001"/>
                </a:lnTo>
                <a:lnTo>
                  <a:pt x="2761" y="12569"/>
                </a:lnTo>
                <a:lnTo>
                  <a:pt x="5326" y="1200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34102" y="1995903"/>
            <a:ext cx="16262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#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reducer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get set</a:t>
            </a:r>
            <a:r>
              <a:rPr sz="1100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50168" y="2076284"/>
            <a:ext cx="230504" cy="57150"/>
          </a:xfrm>
          <a:custGeom>
            <a:avLst/>
            <a:gdLst/>
            <a:ahLst/>
            <a:cxnLst/>
            <a:rect l="l" t="t" r="r" b="b"/>
            <a:pathLst>
              <a:path w="230504" h="57150">
                <a:moveTo>
                  <a:pt x="49441" y="0"/>
                </a:moveTo>
                <a:lnTo>
                  <a:pt x="48958" y="0"/>
                </a:lnTo>
                <a:lnTo>
                  <a:pt x="0" y="28321"/>
                </a:lnTo>
                <a:lnTo>
                  <a:pt x="48958" y="57124"/>
                </a:lnTo>
                <a:lnTo>
                  <a:pt x="49441" y="57124"/>
                </a:lnTo>
                <a:lnTo>
                  <a:pt x="49441" y="56642"/>
                </a:lnTo>
                <a:lnTo>
                  <a:pt x="49923" y="56642"/>
                </a:lnTo>
                <a:lnTo>
                  <a:pt x="49441" y="56159"/>
                </a:lnTo>
                <a:lnTo>
                  <a:pt x="2279" y="28803"/>
                </a:lnTo>
                <a:lnTo>
                  <a:pt x="1447" y="28803"/>
                </a:lnTo>
                <a:lnTo>
                  <a:pt x="965" y="28798"/>
                </a:lnTo>
                <a:lnTo>
                  <a:pt x="965" y="27838"/>
                </a:lnTo>
                <a:lnTo>
                  <a:pt x="3111" y="27838"/>
                </a:lnTo>
                <a:lnTo>
                  <a:pt x="49441" y="965"/>
                </a:lnTo>
                <a:lnTo>
                  <a:pt x="49923" y="482"/>
                </a:lnTo>
                <a:lnTo>
                  <a:pt x="49441" y="482"/>
                </a:lnTo>
                <a:lnTo>
                  <a:pt x="49441" y="0"/>
                </a:lnTo>
                <a:close/>
              </a:path>
              <a:path w="230504" h="57150">
                <a:moveTo>
                  <a:pt x="1447" y="28321"/>
                </a:moveTo>
                <a:lnTo>
                  <a:pt x="1447" y="28803"/>
                </a:lnTo>
                <a:lnTo>
                  <a:pt x="1863" y="28562"/>
                </a:lnTo>
                <a:lnTo>
                  <a:pt x="1447" y="28321"/>
                </a:lnTo>
                <a:close/>
              </a:path>
              <a:path w="230504" h="57150">
                <a:moveTo>
                  <a:pt x="1863" y="28562"/>
                </a:moveTo>
                <a:lnTo>
                  <a:pt x="1447" y="28803"/>
                </a:lnTo>
                <a:lnTo>
                  <a:pt x="2279" y="28803"/>
                </a:lnTo>
                <a:lnTo>
                  <a:pt x="1863" y="28562"/>
                </a:lnTo>
                <a:close/>
              </a:path>
              <a:path w="230504" h="57150">
                <a:moveTo>
                  <a:pt x="3111" y="27838"/>
                </a:moveTo>
                <a:lnTo>
                  <a:pt x="965" y="27838"/>
                </a:lnTo>
                <a:lnTo>
                  <a:pt x="965" y="28798"/>
                </a:lnTo>
                <a:lnTo>
                  <a:pt x="1447" y="28798"/>
                </a:lnTo>
                <a:lnTo>
                  <a:pt x="1447" y="28321"/>
                </a:lnTo>
                <a:lnTo>
                  <a:pt x="2279" y="28321"/>
                </a:lnTo>
                <a:lnTo>
                  <a:pt x="3111" y="27838"/>
                </a:lnTo>
                <a:close/>
              </a:path>
              <a:path w="230504" h="57150">
                <a:moveTo>
                  <a:pt x="230403" y="27838"/>
                </a:moveTo>
                <a:lnTo>
                  <a:pt x="3111" y="27838"/>
                </a:lnTo>
                <a:lnTo>
                  <a:pt x="1863" y="28562"/>
                </a:lnTo>
                <a:lnTo>
                  <a:pt x="2270" y="28798"/>
                </a:lnTo>
                <a:lnTo>
                  <a:pt x="230403" y="28798"/>
                </a:lnTo>
                <a:lnTo>
                  <a:pt x="230403" y="27838"/>
                </a:lnTo>
                <a:close/>
              </a:path>
              <a:path w="230504" h="57150">
                <a:moveTo>
                  <a:pt x="2279" y="28321"/>
                </a:moveTo>
                <a:lnTo>
                  <a:pt x="1447" y="28321"/>
                </a:lnTo>
                <a:lnTo>
                  <a:pt x="1863" y="28562"/>
                </a:lnTo>
                <a:lnTo>
                  <a:pt x="2279" y="283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60532" y="2696690"/>
            <a:ext cx="2451100" cy="5295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Insert data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into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post_count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bucketed  table; number of posts are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counted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up  for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100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user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8202" y="2517394"/>
            <a:ext cx="519430" cy="403860"/>
          </a:xfrm>
          <a:custGeom>
            <a:avLst/>
            <a:gdLst/>
            <a:ahLst/>
            <a:cxnLst/>
            <a:rect l="l" t="t" r="r" b="b"/>
            <a:pathLst>
              <a:path w="519429" h="403860">
                <a:moveTo>
                  <a:pt x="1879" y="1567"/>
                </a:moveTo>
                <a:lnTo>
                  <a:pt x="2158" y="2268"/>
                </a:lnTo>
                <a:lnTo>
                  <a:pt x="518388" y="403669"/>
                </a:lnTo>
                <a:lnTo>
                  <a:pt x="518871" y="403186"/>
                </a:lnTo>
                <a:lnTo>
                  <a:pt x="3034" y="1717"/>
                </a:lnTo>
                <a:lnTo>
                  <a:pt x="1879" y="1567"/>
                </a:lnTo>
                <a:close/>
              </a:path>
              <a:path w="519429" h="403860">
                <a:moveTo>
                  <a:pt x="0" y="0"/>
                </a:moveTo>
                <a:lnTo>
                  <a:pt x="21120" y="52323"/>
                </a:lnTo>
                <a:lnTo>
                  <a:pt x="21120" y="52806"/>
                </a:lnTo>
                <a:lnTo>
                  <a:pt x="22085" y="52806"/>
                </a:lnTo>
                <a:lnTo>
                  <a:pt x="22085" y="52323"/>
                </a:lnTo>
                <a:lnTo>
                  <a:pt x="2158" y="2268"/>
                </a:lnTo>
                <a:lnTo>
                  <a:pt x="1131" y="1469"/>
                </a:lnTo>
                <a:lnTo>
                  <a:pt x="965" y="1447"/>
                </a:lnTo>
                <a:lnTo>
                  <a:pt x="482" y="965"/>
                </a:lnTo>
                <a:lnTo>
                  <a:pt x="1447" y="482"/>
                </a:lnTo>
                <a:lnTo>
                  <a:pt x="3527" y="482"/>
                </a:lnTo>
                <a:lnTo>
                  <a:pt x="0" y="0"/>
                </a:lnTo>
                <a:close/>
              </a:path>
              <a:path w="519429" h="403860">
                <a:moveTo>
                  <a:pt x="3527" y="482"/>
                </a:moveTo>
                <a:lnTo>
                  <a:pt x="1447" y="482"/>
                </a:lnTo>
                <a:lnTo>
                  <a:pt x="3034" y="1717"/>
                </a:lnTo>
                <a:lnTo>
                  <a:pt x="56159" y="8648"/>
                </a:lnTo>
                <a:lnTo>
                  <a:pt x="56641" y="8648"/>
                </a:lnTo>
                <a:lnTo>
                  <a:pt x="56641" y="8166"/>
                </a:lnTo>
                <a:lnTo>
                  <a:pt x="56159" y="7683"/>
                </a:lnTo>
                <a:lnTo>
                  <a:pt x="3527" y="482"/>
                </a:lnTo>
                <a:close/>
              </a:path>
              <a:path w="519429" h="403860">
                <a:moveTo>
                  <a:pt x="1131" y="1469"/>
                </a:moveTo>
                <a:lnTo>
                  <a:pt x="2158" y="2268"/>
                </a:lnTo>
                <a:lnTo>
                  <a:pt x="1879" y="1567"/>
                </a:lnTo>
                <a:lnTo>
                  <a:pt x="1131" y="1469"/>
                </a:lnTo>
                <a:close/>
              </a:path>
              <a:path w="519429" h="403860">
                <a:moveTo>
                  <a:pt x="1447" y="482"/>
                </a:moveTo>
                <a:lnTo>
                  <a:pt x="1879" y="1567"/>
                </a:lnTo>
                <a:lnTo>
                  <a:pt x="3034" y="1717"/>
                </a:lnTo>
                <a:lnTo>
                  <a:pt x="1447" y="482"/>
                </a:lnTo>
                <a:close/>
              </a:path>
              <a:path w="519429" h="403860">
                <a:moveTo>
                  <a:pt x="1447" y="482"/>
                </a:moveTo>
                <a:lnTo>
                  <a:pt x="1206" y="965"/>
                </a:lnTo>
                <a:lnTo>
                  <a:pt x="1103" y="1447"/>
                </a:lnTo>
                <a:lnTo>
                  <a:pt x="1879" y="1567"/>
                </a:lnTo>
                <a:lnTo>
                  <a:pt x="1447" y="482"/>
                </a:lnTo>
                <a:close/>
              </a:path>
              <a:path w="519429" h="403860">
                <a:moveTo>
                  <a:pt x="1003" y="1370"/>
                </a:moveTo>
                <a:lnTo>
                  <a:pt x="1131" y="1469"/>
                </a:lnTo>
                <a:lnTo>
                  <a:pt x="1003" y="1370"/>
                </a:lnTo>
                <a:close/>
              </a:path>
              <a:path w="519429" h="403860">
                <a:moveTo>
                  <a:pt x="1447" y="482"/>
                </a:moveTo>
                <a:lnTo>
                  <a:pt x="482" y="965"/>
                </a:lnTo>
                <a:lnTo>
                  <a:pt x="1003" y="1370"/>
                </a:lnTo>
                <a:lnTo>
                  <a:pt x="1447" y="48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78094" y="3915852"/>
            <a:ext cx="1466215" cy="6953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file per bucket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created; now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only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  sub-set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buckets</a:t>
            </a:r>
            <a:r>
              <a:rPr sz="110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can  be</a:t>
            </a: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sampled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19" name="object 19"/>
            <p:cNvSpPr/>
            <p:nvPr/>
          </p:nvSpPr>
          <p:spPr>
            <a:xfrm>
              <a:off x="4951285" y="4101338"/>
              <a:ext cx="253441" cy="1732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85140" marR="612140">
              <a:lnSpc>
                <a:spcPts val="2700"/>
              </a:lnSpc>
              <a:spcBef>
                <a:spcPts val="610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Random Sample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of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Bucketed 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Table</a:t>
            </a:r>
            <a:endParaRPr sz="2650">
              <a:latin typeface="Arial"/>
              <a:cs typeface="Arial"/>
            </a:endParaRPr>
          </a:p>
          <a:p>
            <a:pPr marL="441959" marR="241935">
              <a:lnSpc>
                <a:spcPts val="1210"/>
              </a:lnSpc>
              <a:spcBef>
                <a:spcPts val="1380"/>
              </a:spcBef>
            </a:pPr>
            <a:r>
              <a:rPr sz="1050" spc="10" dirty="0">
                <a:latin typeface="Courier New"/>
                <a:cs typeface="Courier New"/>
              </a:rPr>
              <a:t>hive&gt; select * from post_count TABLESAMPLE(BUCKET 1 OUT OF 2);  OK</a:t>
            </a:r>
            <a:endParaRPr sz="1050">
              <a:latin typeface="Courier New"/>
              <a:cs typeface="Courier New"/>
            </a:endParaRPr>
          </a:p>
          <a:p>
            <a:pPr marL="441959">
              <a:lnSpc>
                <a:spcPts val="1160"/>
              </a:lnSpc>
              <a:tabLst>
                <a:tab pos="1017905" algn="l"/>
              </a:tabLst>
            </a:pPr>
            <a:r>
              <a:rPr sz="1050" spc="10" dirty="0">
                <a:latin typeface="Courier New"/>
                <a:cs typeface="Courier New"/>
              </a:rPr>
              <a:t>user5	1</a:t>
            </a:r>
            <a:endParaRPr sz="1050">
              <a:latin typeface="Courier New"/>
              <a:cs typeface="Courier New"/>
            </a:endParaRPr>
          </a:p>
          <a:p>
            <a:pPr marL="441959">
              <a:lnSpc>
                <a:spcPts val="1215"/>
              </a:lnSpc>
              <a:tabLst>
                <a:tab pos="1017905" algn="l"/>
              </a:tabLst>
            </a:pPr>
            <a:r>
              <a:rPr sz="1050" spc="10" dirty="0">
                <a:latin typeface="Courier New"/>
                <a:cs typeface="Courier New"/>
              </a:rPr>
              <a:t>user1	2</a:t>
            </a:r>
            <a:endParaRPr sz="1050">
              <a:latin typeface="Courier New"/>
              <a:cs typeface="Courier New"/>
            </a:endParaRPr>
          </a:p>
          <a:p>
            <a:pPr marL="441959" marR="3179445">
              <a:lnSpc>
                <a:spcPts val="1210"/>
              </a:lnSpc>
              <a:spcBef>
                <a:spcPts val="60"/>
              </a:spcBef>
            </a:pPr>
            <a:r>
              <a:rPr sz="1050" spc="10" dirty="0">
                <a:latin typeface="Courier New"/>
                <a:cs typeface="Courier New"/>
              </a:rPr>
              <a:t>Time taken: 11.758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  hive&gt;</a:t>
            </a:r>
            <a:endParaRPr sz="1050">
              <a:latin typeface="Courier New"/>
              <a:cs typeface="Courier New"/>
            </a:endParaRPr>
          </a:p>
          <a:p>
            <a:pPr marL="2644140">
              <a:lnSpc>
                <a:spcPct val="100000"/>
              </a:lnSpc>
              <a:spcBef>
                <a:spcPts val="2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Sample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approximately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1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for every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r>
              <a:rPr sz="11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buckets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5" name="object 25"/>
            <p:cNvSpPr/>
            <p:nvPr/>
          </p:nvSpPr>
          <p:spPr>
            <a:xfrm>
              <a:off x="4750168" y="6535153"/>
              <a:ext cx="403225" cy="633730"/>
            </a:xfrm>
            <a:custGeom>
              <a:avLst/>
              <a:gdLst/>
              <a:ahLst/>
              <a:cxnLst/>
              <a:rect l="l" t="t" r="r" b="b"/>
              <a:pathLst>
                <a:path w="403225" h="633729">
                  <a:moveTo>
                    <a:pt x="402200" y="1460"/>
                  </a:moveTo>
                  <a:lnTo>
                    <a:pt x="402024" y="1550"/>
                  </a:lnTo>
                  <a:lnTo>
                    <a:pt x="0" y="633095"/>
                  </a:lnTo>
                  <a:lnTo>
                    <a:pt x="482" y="633577"/>
                  </a:lnTo>
                  <a:lnTo>
                    <a:pt x="402162" y="2562"/>
                  </a:lnTo>
                  <a:lnTo>
                    <a:pt x="402200" y="1460"/>
                  </a:lnTo>
                  <a:close/>
                </a:path>
                <a:path w="403225" h="633729">
                  <a:moveTo>
                    <a:pt x="403152" y="1006"/>
                  </a:moveTo>
                  <a:lnTo>
                    <a:pt x="402162" y="2562"/>
                  </a:lnTo>
                  <a:lnTo>
                    <a:pt x="400304" y="56159"/>
                  </a:lnTo>
                  <a:lnTo>
                    <a:pt x="400304" y="56629"/>
                  </a:lnTo>
                  <a:lnTo>
                    <a:pt x="400786" y="56629"/>
                  </a:lnTo>
                  <a:lnTo>
                    <a:pt x="401269" y="56159"/>
                  </a:lnTo>
                  <a:lnTo>
                    <a:pt x="403152" y="1006"/>
                  </a:lnTo>
                  <a:close/>
                </a:path>
                <a:path w="403225" h="633729">
                  <a:moveTo>
                    <a:pt x="402234" y="485"/>
                  </a:moveTo>
                  <a:lnTo>
                    <a:pt x="353275" y="25438"/>
                  </a:lnTo>
                  <a:lnTo>
                    <a:pt x="353275" y="25920"/>
                  </a:lnTo>
                  <a:lnTo>
                    <a:pt x="352793" y="25920"/>
                  </a:lnTo>
                  <a:lnTo>
                    <a:pt x="353275" y="26390"/>
                  </a:lnTo>
                  <a:lnTo>
                    <a:pt x="353745" y="26390"/>
                  </a:lnTo>
                  <a:lnTo>
                    <a:pt x="402024" y="1550"/>
                  </a:lnTo>
                  <a:lnTo>
                    <a:pt x="402207" y="1263"/>
                  </a:lnTo>
                  <a:lnTo>
                    <a:pt x="402234" y="485"/>
                  </a:lnTo>
                  <a:close/>
                </a:path>
                <a:path w="403225" h="633729">
                  <a:moveTo>
                    <a:pt x="403153" y="969"/>
                  </a:moveTo>
                  <a:lnTo>
                    <a:pt x="402200" y="1460"/>
                  </a:lnTo>
                  <a:lnTo>
                    <a:pt x="402162" y="2562"/>
                  </a:lnTo>
                  <a:lnTo>
                    <a:pt x="403152" y="1006"/>
                  </a:lnTo>
                  <a:close/>
                </a:path>
                <a:path w="403225" h="633729">
                  <a:moveTo>
                    <a:pt x="402207" y="1263"/>
                  </a:moveTo>
                  <a:lnTo>
                    <a:pt x="402024" y="1550"/>
                  </a:lnTo>
                  <a:lnTo>
                    <a:pt x="402200" y="1460"/>
                  </a:lnTo>
                  <a:lnTo>
                    <a:pt x="402207" y="1263"/>
                  </a:lnTo>
                  <a:close/>
                </a:path>
                <a:path w="403225" h="633729">
                  <a:moveTo>
                    <a:pt x="402591" y="659"/>
                  </a:moveTo>
                  <a:lnTo>
                    <a:pt x="402207" y="1263"/>
                  </a:lnTo>
                  <a:lnTo>
                    <a:pt x="402200" y="1460"/>
                  </a:lnTo>
                  <a:lnTo>
                    <a:pt x="403081" y="1006"/>
                  </a:lnTo>
                  <a:lnTo>
                    <a:pt x="402591" y="659"/>
                  </a:lnTo>
                  <a:close/>
                </a:path>
                <a:path w="403225" h="633729">
                  <a:moveTo>
                    <a:pt x="402237" y="484"/>
                  </a:moveTo>
                  <a:lnTo>
                    <a:pt x="402207" y="1263"/>
                  </a:lnTo>
                  <a:lnTo>
                    <a:pt x="402591" y="659"/>
                  </a:lnTo>
                  <a:lnTo>
                    <a:pt x="402237" y="484"/>
                  </a:lnTo>
                  <a:close/>
                </a:path>
                <a:path w="403225" h="633729">
                  <a:moveTo>
                    <a:pt x="402704" y="482"/>
                  </a:moveTo>
                  <a:lnTo>
                    <a:pt x="402591" y="659"/>
                  </a:lnTo>
                  <a:lnTo>
                    <a:pt x="403154" y="936"/>
                  </a:lnTo>
                  <a:lnTo>
                    <a:pt x="402704" y="482"/>
                  </a:lnTo>
                  <a:close/>
                </a:path>
                <a:path w="403225" h="633729">
                  <a:moveTo>
                    <a:pt x="403170" y="482"/>
                  </a:moveTo>
                  <a:lnTo>
                    <a:pt x="402704" y="482"/>
                  </a:lnTo>
                  <a:lnTo>
                    <a:pt x="403155" y="921"/>
                  </a:lnTo>
                  <a:lnTo>
                    <a:pt x="403170" y="482"/>
                  </a:lnTo>
                  <a:close/>
                </a:path>
                <a:path w="403225" h="633729">
                  <a:moveTo>
                    <a:pt x="403186" y="0"/>
                  </a:moveTo>
                  <a:lnTo>
                    <a:pt x="402240" y="485"/>
                  </a:lnTo>
                  <a:lnTo>
                    <a:pt x="402591" y="659"/>
                  </a:lnTo>
                  <a:lnTo>
                    <a:pt x="402704" y="482"/>
                  </a:lnTo>
                  <a:lnTo>
                    <a:pt x="403170" y="482"/>
                  </a:lnTo>
                  <a:lnTo>
                    <a:pt x="40318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59791"/>
            <a:ext cx="9036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40895"/>
            <a:ext cx="4938395" cy="18091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Joins in Hive are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trivial</a:t>
            </a:r>
            <a:endParaRPr sz="17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Supports outer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joins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left, right and full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joins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Can join multiple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tables</a:t>
            </a:r>
            <a:endParaRPr sz="17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Default Join is Inner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Join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Rows are joined where the keys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match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Rows that do not have matches are not included in the</a:t>
            </a:r>
            <a:r>
              <a:rPr sz="1450" spc="1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result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4514" y="3189376"/>
            <a:ext cx="2153163" cy="138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3666" y="3772329"/>
            <a:ext cx="4210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set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772" y="3760334"/>
            <a:ext cx="4210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set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0594" y="3749779"/>
            <a:ext cx="2686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0" dirty="0">
                <a:latin typeface="Arial"/>
                <a:cs typeface="Arial"/>
              </a:rPr>
              <a:t>join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10" name="object 10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87182" y="5558639"/>
            <a:ext cx="5109845" cy="10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Simple Inner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Join</a:t>
            </a:r>
            <a:endParaRPr sz="26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0" dirty="0">
                <a:latin typeface="Arial"/>
                <a:cs typeface="Arial"/>
              </a:rPr>
              <a:t>Let’s </a:t>
            </a:r>
            <a:r>
              <a:rPr sz="1850" b="1" spc="15" dirty="0">
                <a:latin typeface="Arial"/>
                <a:cs typeface="Arial"/>
              </a:rPr>
              <a:t>say </a:t>
            </a:r>
            <a:r>
              <a:rPr sz="1850" b="1" spc="20" dirty="0">
                <a:latin typeface="Arial"/>
                <a:cs typeface="Arial"/>
              </a:rPr>
              <a:t>we </a:t>
            </a:r>
            <a:r>
              <a:rPr sz="1850" b="1" spc="15" dirty="0">
                <a:latin typeface="Arial"/>
                <a:cs typeface="Arial"/>
              </a:rPr>
              <a:t>have </a:t>
            </a:r>
            <a:r>
              <a:rPr sz="1850" b="1" spc="20" dirty="0">
                <a:latin typeface="Arial"/>
                <a:cs typeface="Arial"/>
              </a:rPr>
              <a:t>2 </a:t>
            </a:r>
            <a:r>
              <a:rPr sz="1850" b="1" spc="10" dirty="0">
                <a:latin typeface="Arial"/>
                <a:cs typeface="Arial"/>
              </a:rPr>
              <a:t>tables: </a:t>
            </a:r>
            <a:r>
              <a:rPr sz="1850" b="1" spc="15" dirty="0">
                <a:latin typeface="Arial"/>
                <a:cs typeface="Arial"/>
              </a:rPr>
              <a:t>posts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likes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9095" y="6682775"/>
            <a:ext cx="2286000" cy="363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hive&gt; </a:t>
            </a:r>
            <a:r>
              <a:rPr sz="1100" b="1" spc="15" dirty="0">
                <a:latin typeface="Arial"/>
                <a:cs typeface="Arial"/>
              </a:rPr>
              <a:t>select </a:t>
            </a:r>
            <a:r>
              <a:rPr sz="1100" b="1" spc="10" dirty="0">
                <a:latin typeface="Arial"/>
                <a:cs typeface="Arial"/>
              </a:rPr>
              <a:t>* </a:t>
            </a:r>
            <a:r>
              <a:rPr sz="1100" b="1" spc="15" dirty="0">
                <a:latin typeface="Arial"/>
                <a:cs typeface="Arial"/>
              </a:rPr>
              <a:t>from posts </a:t>
            </a:r>
            <a:r>
              <a:rPr sz="1100" b="1" spc="10" dirty="0">
                <a:latin typeface="Arial"/>
                <a:cs typeface="Arial"/>
              </a:rPr>
              <a:t>limit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10;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4946" y="7013964"/>
            <a:ext cx="2219325" cy="363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30"/>
              </a:spcBef>
              <a:tabLst>
                <a:tab pos="1164590" algn="l"/>
              </a:tabLst>
            </a:pPr>
            <a:r>
              <a:rPr sz="1100" spc="15" dirty="0">
                <a:latin typeface="Arial"/>
                <a:cs typeface="Arial"/>
              </a:rPr>
              <a:t>Funny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Story	1343182026191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  <a:tabLst>
                <a:tab pos="1163955" algn="l"/>
              </a:tabLst>
            </a:pPr>
            <a:r>
              <a:rPr sz="1100" spc="15" dirty="0">
                <a:latin typeface="Arial"/>
                <a:cs typeface="Arial"/>
              </a:rPr>
              <a:t>Cool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Deal	1343182133839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4946" y="7345153"/>
            <a:ext cx="221869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63955" algn="l"/>
              </a:tabLst>
            </a:pPr>
            <a:r>
              <a:rPr sz="1100" spc="10" dirty="0">
                <a:latin typeface="Arial"/>
                <a:cs typeface="Arial"/>
              </a:rPr>
              <a:t>Interesting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Post	1343182154633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095" y="7013964"/>
            <a:ext cx="386080" cy="6953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latin typeface="Arial"/>
                <a:cs typeface="Arial"/>
              </a:rPr>
              <a:t>user1  user2  user4  user5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4946" y="7510747"/>
            <a:ext cx="22193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0" dirty="0">
                <a:latin typeface="Arial"/>
                <a:cs typeface="Arial"/>
              </a:rPr>
              <a:t>Yet </a:t>
            </a:r>
            <a:r>
              <a:rPr sz="1100" spc="15" dirty="0">
                <a:latin typeface="Arial"/>
                <a:cs typeface="Arial"/>
              </a:rPr>
              <a:t>Another Blog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1343183939434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9095" y="7676342"/>
            <a:ext cx="174942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5" dirty="0">
                <a:latin typeface="Arial"/>
                <a:cs typeface="Arial"/>
              </a:rPr>
              <a:t>Time </a:t>
            </a:r>
            <a:r>
              <a:rPr sz="1100" spc="15" dirty="0">
                <a:latin typeface="Arial"/>
                <a:cs typeface="Arial"/>
              </a:rPr>
              <a:t>taken: </a:t>
            </a:r>
            <a:r>
              <a:rPr sz="1100" spc="10" dirty="0">
                <a:latin typeface="Arial"/>
                <a:cs typeface="Arial"/>
              </a:rPr>
              <a:t>0.108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seconds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9095" y="7841936"/>
            <a:ext cx="2222500" cy="363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30"/>
              </a:spcBef>
            </a:pPr>
            <a:r>
              <a:rPr sz="1100" spc="10" dirty="0">
                <a:latin typeface="Arial"/>
                <a:cs typeface="Arial"/>
              </a:rPr>
              <a:t>hive&gt; </a:t>
            </a:r>
            <a:r>
              <a:rPr sz="1100" b="1" spc="15" dirty="0">
                <a:latin typeface="Arial"/>
                <a:cs typeface="Arial"/>
              </a:rPr>
              <a:t>select </a:t>
            </a:r>
            <a:r>
              <a:rPr sz="1100" b="1" spc="10" dirty="0">
                <a:latin typeface="Arial"/>
                <a:cs typeface="Arial"/>
              </a:rPr>
              <a:t>* </a:t>
            </a:r>
            <a:r>
              <a:rPr sz="1100" b="1" spc="15" dirty="0">
                <a:latin typeface="Arial"/>
                <a:cs typeface="Arial"/>
              </a:rPr>
              <a:t>from likes </a:t>
            </a:r>
            <a:r>
              <a:rPr sz="1100" b="1" spc="10" dirty="0">
                <a:latin typeface="Arial"/>
                <a:cs typeface="Arial"/>
              </a:rPr>
              <a:t>limit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10;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OK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430045" y="8199465"/>
          <a:ext cx="2256790" cy="6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/>
                <a:gridCol w="475615"/>
                <a:gridCol w="1281430"/>
              </a:tblGrid>
              <a:tr h="163231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user1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185"/>
                        </a:lnSpc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1343182026191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5594">
                <a:tc>
                  <a:txBody>
                    <a:bodyPr/>
                    <a:lstStyle/>
                    <a:p>
                      <a:pPr marL="31750">
                        <a:lnSpc>
                          <a:spcPts val="1205"/>
                        </a:lnSpc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user2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2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1343182139394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5594">
                <a:tc>
                  <a:txBody>
                    <a:bodyPr/>
                    <a:lstStyle/>
                    <a:p>
                      <a:pPr marL="31750">
                        <a:lnSpc>
                          <a:spcPts val="1205"/>
                        </a:lnSpc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user3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2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1343182154633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63231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user4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185"/>
                        </a:lnSpc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1343182147364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449095" y="8835502"/>
            <a:ext cx="5269865" cy="695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30"/>
              </a:spcBef>
            </a:pPr>
            <a:r>
              <a:rPr sz="1100" spc="5" dirty="0">
                <a:latin typeface="Arial"/>
                <a:cs typeface="Arial"/>
              </a:rPr>
              <a:t>Time </a:t>
            </a:r>
            <a:r>
              <a:rPr sz="1100" spc="15" dirty="0">
                <a:latin typeface="Arial"/>
                <a:cs typeface="Arial"/>
              </a:rPr>
              <a:t>taken: </a:t>
            </a:r>
            <a:r>
              <a:rPr sz="1100" spc="10" dirty="0">
                <a:latin typeface="Arial"/>
                <a:cs typeface="Arial"/>
              </a:rPr>
              <a:t>0.103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seconds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300"/>
              </a:lnSpc>
              <a:spcBef>
                <a:spcPts val="55"/>
              </a:spcBef>
            </a:pPr>
            <a:r>
              <a:rPr sz="1100" spc="10" dirty="0">
                <a:latin typeface="Arial"/>
                <a:cs typeface="Arial"/>
              </a:rPr>
              <a:t>hive&gt; </a:t>
            </a:r>
            <a:r>
              <a:rPr sz="1100" spc="5" dirty="0">
                <a:latin typeface="Arial"/>
                <a:cs typeface="Arial"/>
              </a:rPr>
              <a:t>CREATE </a:t>
            </a:r>
            <a:r>
              <a:rPr sz="1100" dirty="0">
                <a:latin typeface="Arial"/>
                <a:cs typeface="Arial"/>
              </a:rPr>
              <a:t>TABLE </a:t>
            </a:r>
            <a:r>
              <a:rPr sz="1100" spc="10" dirty="0">
                <a:latin typeface="Arial"/>
                <a:cs typeface="Arial"/>
              </a:rPr>
              <a:t>posts_likes </a:t>
            </a:r>
            <a:r>
              <a:rPr sz="1100" spc="15" dirty="0">
                <a:latin typeface="Arial"/>
                <a:cs typeface="Arial"/>
              </a:rPr>
              <a:t>(user STRING, </a:t>
            </a:r>
            <a:r>
              <a:rPr sz="1100" spc="10" dirty="0">
                <a:latin typeface="Arial"/>
                <a:cs typeface="Arial"/>
              </a:rPr>
              <a:t>post </a:t>
            </a:r>
            <a:r>
              <a:rPr sz="1100" spc="15" dirty="0">
                <a:latin typeface="Arial"/>
                <a:cs typeface="Arial"/>
              </a:rPr>
              <a:t>STRING, </a:t>
            </a:r>
            <a:r>
              <a:rPr sz="1100" spc="10" dirty="0">
                <a:latin typeface="Arial"/>
                <a:cs typeface="Arial"/>
              </a:rPr>
              <a:t>likes_count </a:t>
            </a:r>
            <a:r>
              <a:rPr sz="1100" spc="15" dirty="0">
                <a:latin typeface="Arial"/>
                <a:cs typeface="Arial"/>
              </a:rPr>
              <a:t>INT);  OK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0"/>
              </a:lnSpc>
            </a:pPr>
            <a:r>
              <a:rPr sz="1100" spc="5" dirty="0">
                <a:latin typeface="Arial"/>
                <a:cs typeface="Arial"/>
              </a:rPr>
              <a:t>Time </a:t>
            </a:r>
            <a:r>
              <a:rPr sz="1100" spc="15" dirty="0">
                <a:latin typeface="Arial"/>
                <a:cs typeface="Arial"/>
              </a:rPr>
              <a:t>taken: </a:t>
            </a:r>
            <a:r>
              <a:rPr sz="1100" spc="10" dirty="0">
                <a:latin typeface="Arial"/>
                <a:cs typeface="Arial"/>
              </a:rPr>
              <a:t>0.06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seconds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6112" y="7930738"/>
            <a:ext cx="2150745" cy="6953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want to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join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these 2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data-sets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and produce a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single table that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contains </a:t>
            </a:r>
            <a:r>
              <a:rPr sz="1100" spc="-5" dirty="0">
                <a:solidFill>
                  <a:srgbClr val="000080"/>
                </a:solidFill>
                <a:latin typeface="Arial"/>
                <a:cs typeface="Arial"/>
              </a:rPr>
              <a:t>user,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post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and count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likes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5" name="object 25"/>
            <p:cNvSpPr/>
            <p:nvPr/>
          </p:nvSpPr>
          <p:spPr>
            <a:xfrm>
              <a:off x="3886200" y="7732242"/>
              <a:ext cx="624840" cy="825500"/>
            </a:xfrm>
            <a:custGeom>
              <a:avLst/>
              <a:gdLst/>
              <a:ahLst/>
              <a:cxnLst/>
              <a:rect l="l" t="t" r="r" b="b"/>
              <a:pathLst>
                <a:path w="624839" h="825500">
                  <a:moveTo>
                    <a:pt x="56629" y="824598"/>
                  </a:moveTo>
                  <a:lnTo>
                    <a:pt x="56159" y="824128"/>
                  </a:lnTo>
                  <a:lnTo>
                    <a:pt x="3073" y="815822"/>
                  </a:lnTo>
                  <a:lnTo>
                    <a:pt x="1879" y="816279"/>
                  </a:lnTo>
                  <a:lnTo>
                    <a:pt x="55676" y="825080"/>
                  </a:lnTo>
                  <a:lnTo>
                    <a:pt x="56159" y="825080"/>
                  </a:lnTo>
                  <a:lnTo>
                    <a:pt x="56629" y="824598"/>
                  </a:lnTo>
                  <a:close/>
                </a:path>
                <a:path w="624839" h="825500">
                  <a:moveTo>
                    <a:pt x="624459" y="576453"/>
                  </a:moveTo>
                  <a:lnTo>
                    <a:pt x="623976" y="575970"/>
                  </a:lnTo>
                  <a:lnTo>
                    <a:pt x="623201" y="576275"/>
                  </a:lnTo>
                  <a:lnTo>
                    <a:pt x="2933" y="1879"/>
                  </a:lnTo>
                  <a:lnTo>
                    <a:pt x="55194" y="13436"/>
                  </a:lnTo>
                  <a:lnTo>
                    <a:pt x="55676" y="13436"/>
                  </a:lnTo>
                  <a:lnTo>
                    <a:pt x="55676" y="12484"/>
                  </a:lnTo>
                  <a:lnTo>
                    <a:pt x="55194" y="12484"/>
                  </a:lnTo>
                  <a:lnTo>
                    <a:pt x="2133" y="482"/>
                  </a:lnTo>
                  <a:lnTo>
                    <a:pt x="0" y="0"/>
                  </a:lnTo>
                  <a:lnTo>
                    <a:pt x="16789" y="54241"/>
                  </a:lnTo>
                  <a:lnTo>
                    <a:pt x="16789" y="54711"/>
                  </a:lnTo>
                  <a:lnTo>
                    <a:pt x="17272" y="54711"/>
                  </a:lnTo>
                  <a:lnTo>
                    <a:pt x="17754" y="54241"/>
                  </a:lnTo>
                  <a:lnTo>
                    <a:pt x="17754" y="53759"/>
                  </a:lnTo>
                  <a:lnTo>
                    <a:pt x="1816" y="2209"/>
                  </a:lnTo>
                  <a:lnTo>
                    <a:pt x="990" y="1447"/>
                  </a:lnTo>
                  <a:lnTo>
                    <a:pt x="1816" y="2209"/>
                  </a:lnTo>
                  <a:lnTo>
                    <a:pt x="622490" y="576541"/>
                  </a:lnTo>
                  <a:lnTo>
                    <a:pt x="2197" y="815009"/>
                  </a:lnTo>
                  <a:lnTo>
                    <a:pt x="35991" y="772769"/>
                  </a:lnTo>
                  <a:lnTo>
                    <a:pt x="36474" y="772769"/>
                  </a:lnTo>
                  <a:lnTo>
                    <a:pt x="36474" y="772287"/>
                  </a:lnTo>
                  <a:lnTo>
                    <a:pt x="35991" y="772287"/>
                  </a:lnTo>
                  <a:lnTo>
                    <a:pt x="35991" y="771804"/>
                  </a:lnTo>
                  <a:lnTo>
                    <a:pt x="35509" y="771804"/>
                  </a:lnTo>
                  <a:lnTo>
                    <a:pt x="35509" y="772287"/>
                  </a:lnTo>
                  <a:lnTo>
                    <a:pt x="0" y="815962"/>
                  </a:lnTo>
                  <a:lnTo>
                    <a:pt x="1295" y="816178"/>
                  </a:lnTo>
                  <a:lnTo>
                    <a:pt x="1435" y="816444"/>
                  </a:lnTo>
                  <a:lnTo>
                    <a:pt x="1879" y="816279"/>
                  </a:lnTo>
                  <a:lnTo>
                    <a:pt x="2679" y="815962"/>
                  </a:lnTo>
                  <a:lnTo>
                    <a:pt x="3073" y="815822"/>
                  </a:lnTo>
                  <a:lnTo>
                    <a:pt x="623011" y="577011"/>
                  </a:lnTo>
                  <a:lnTo>
                    <a:pt x="623976" y="577900"/>
                  </a:lnTo>
                  <a:lnTo>
                    <a:pt x="624459" y="577418"/>
                  </a:lnTo>
                  <a:lnTo>
                    <a:pt x="623722" y="576745"/>
                  </a:lnTo>
                  <a:lnTo>
                    <a:pt x="624459" y="5764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2354" y="6625395"/>
              <a:ext cx="5257800" cy="6350"/>
            </a:xfrm>
            <a:custGeom>
              <a:avLst/>
              <a:gdLst/>
              <a:ahLst/>
              <a:cxnLst/>
              <a:rect l="l" t="t" r="r" b="b"/>
              <a:pathLst>
                <a:path w="5257800" h="6350">
                  <a:moveTo>
                    <a:pt x="5257761" y="0"/>
                  </a:moveTo>
                  <a:lnTo>
                    <a:pt x="0" y="0"/>
                  </a:lnTo>
                  <a:lnTo>
                    <a:pt x="0" y="6239"/>
                  </a:lnTo>
                  <a:lnTo>
                    <a:pt x="5257761" y="6239"/>
                  </a:lnTo>
                  <a:lnTo>
                    <a:pt x="5257761" y="0"/>
                  </a:lnTo>
                  <a:close/>
                </a:path>
              </a:pathLst>
            </a:custGeom>
            <a:solidFill>
              <a:srgbClr val="595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Simple Inner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Join</a:t>
            </a:r>
            <a:endParaRPr sz="2650">
              <a:latin typeface="Arial"/>
              <a:cs typeface="Arial"/>
            </a:endParaRPr>
          </a:p>
          <a:p>
            <a:pPr marL="452120">
              <a:lnSpc>
                <a:spcPts val="1460"/>
              </a:lnSpc>
              <a:spcBef>
                <a:spcPts val="2290"/>
              </a:spcBef>
            </a:pPr>
            <a:r>
              <a:rPr sz="1250" spc="5" dirty="0">
                <a:latin typeface="Courier New"/>
                <a:cs typeface="Courier New"/>
              </a:rPr>
              <a:t>hive</a:t>
            </a:r>
            <a:r>
              <a:rPr sz="1250" b="1" spc="5" dirty="0">
                <a:latin typeface="Courier New"/>
                <a:cs typeface="Courier New"/>
              </a:rPr>
              <a:t>&gt; INSERT OVERWRITE TABLE</a:t>
            </a:r>
            <a:r>
              <a:rPr sz="1250" b="1" spc="-20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posts_likes</a:t>
            </a:r>
            <a:endParaRPr sz="1250">
              <a:latin typeface="Courier New"/>
              <a:cs typeface="Courier New"/>
            </a:endParaRPr>
          </a:p>
          <a:p>
            <a:pPr marL="1028065" indent="-193040">
              <a:lnSpc>
                <a:spcPts val="1425"/>
              </a:lnSpc>
              <a:buChar char="&gt;"/>
              <a:tabLst>
                <a:tab pos="1028700" algn="l"/>
              </a:tabLst>
            </a:pPr>
            <a:r>
              <a:rPr sz="1250" b="1" spc="5" dirty="0">
                <a:latin typeface="Courier New"/>
                <a:cs typeface="Courier New"/>
              </a:rPr>
              <a:t>SELECT p.user, p.post,</a:t>
            </a:r>
            <a:r>
              <a:rPr sz="1250" b="1" spc="-10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l.count</a:t>
            </a:r>
            <a:endParaRPr sz="1250">
              <a:latin typeface="Courier New"/>
              <a:cs typeface="Courier New"/>
            </a:endParaRPr>
          </a:p>
          <a:p>
            <a:pPr marL="1028065" indent="-193040">
              <a:lnSpc>
                <a:spcPts val="1425"/>
              </a:lnSpc>
              <a:buChar char="&gt;"/>
              <a:tabLst>
                <a:tab pos="1028700" algn="l"/>
              </a:tabLst>
            </a:pPr>
            <a:r>
              <a:rPr sz="1250" b="1" spc="5" dirty="0">
                <a:latin typeface="Courier New"/>
                <a:cs typeface="Courier New"/>
              </a:rPr>
              <a:t>FROM posts p JOIN likes l ON (p.user =</a:t>
            </a:r>
            <a:r>
              <a:rPr sz="1250" b="1" spc="-75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l.user);</a:t>
            </a:r>
            <a:endParaRPr sz="1250">
              <a:latin typeface="Courier New"/>
              <a:cs typeface="Courier New"/>
            </a:endParaRPr>
          </a:p>
          <a:p>
            <a:pPr marL="452120"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OK</a:t>
            </a:r>
            <a:endParaRPr sz="1250">
              <a:latin typeface="Courier New"/>
              <a:cs typeface="Courier New"/>
            </a:endParaRPr>
          </a:p>
          <a:p>
            <a:pPr marL="452120"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Time taken: 17.901</a:t>
            </a: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seconds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2596515" marR="834390" algn="just">
              <a:lnSpc>
                <a:spcPts val="1300"/>
              </a:lnSpc>
            </a:pPr>
            <a:r>
              <a:rPr sz="1100" spc="-5" dirty="0">
                <a:solidFill>
                  <a:srgbClr val="000080"/>
                </a:solidFill>
                <a:latin typeface="Arial"/>
                <a:cs typeface="Arial"/>
              </a:rPr>
              <a:t>Two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tables are joined based on</a:t>
            </a:r>
            <a:r>
              <a:rPr sz="11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user  column; 3 columns are selected</a:t>
            </a:r>
            <a:r>
              <a:rPr sz="110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and  stored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posts_likes</a:t>
            </a:r>
            <a:r>
              <a:rPr sz="1100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452120">
              <a:lnSpc>
                <a:spcPts val="1465"/>
              </a:lnSpc>
            </a:pPr>
            <a:r>
              <a:rPr sz="1250" spc="5" dirty="0">
                <a:latin typeface="Courier New"/>
                <a:cs typeface="Courier New"/>
              </a:rPr>
              <a:t>hive</a:t>
            </a:r>
            <a:r>
              <a:rPr sz="1250" b="1" spc="5" dirty="0">
                <a:latin typeface="Courier New"/>
                <a:cs typeface="Courier New"/>
              </a:rPr>
              <a:t>&gt; select * from posts_likes limit</a:t>
            </a:r>
            <a:r>
              <a:rPr sz="1250" b="1" spc="-25" dirty="0">
                <a:latin typeface="Courier New"/>
                <a:cs typeface="Courier New"/>
              </a:rPr>
              <a:t> </a:t>
            </a:r>
            <a:r>
              <a:rPr sz="1250" b="1" spc="5" dirty="0">
                <a:latin typeface="Courier New"/>
                <a:cs typeface="Courier New"/>
              </a:rPr>
              <a:t>10;</a:t>
            </a:r>
            <a:endParaRPr sz="1250">
              <a:latin typeface="Courier New"/>
              <a:cs typeface="Courier New"/>
            </a:endParaRPr>
          </a:p>
          <a:p>
            <a:pPr marL="452120"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OK</a:t>
            </a:r>
            <a:endParaRPr sz="1250">
              <a:latin typeface="Courier New"/>
              <a:cs typeface="Courier New"/>
            </a:endParaRPr>
          </a:p>
          <a:p>
            <a:pPr marL="452120">
              <a:lnSpc>
                <a:spcPts val="1425"/>
              </a:lnSpc>
              <a:tabLst>
                <a:tab pos="2755265" algn="l"/>
              </a:tabLst>
            </a:pPr>
            <a:r>
              <a:rPr sz="1250" spc="5" dirty="0">
                <a:latin typeface="Courier New"/>
                <a:cs typeface="Courier New"/>
              </a:rPr>
              <a:t>user1 Funny Story	12</a:t>
            </a:r>
            <a:endParaRPr sz="1250">
              <a:latin typeface="Courier New"/>
              <a:cs typeface="Courier New"/>
            </a:endParaRPr>
          </a:p>
          <a:p>
            <a:pPr marL="452120" marR="2795905">
              <a:lnSpc>
                <a:spcPct val="95100"/>
              </a:lnSpc>
              <a:spcBef>
                <a:spcPts val="35"/>
              </a:spcBef>
              <a:tabLst>
                <a:tab pos="2755265" algn="l"/>
              </a:tabLst>
            </a:pPr>
            <a:r>
              <a:rPr sz="1250" spc="5" dirty="0">
                <a:latin typeface="Courier New"/>
                <a:cs typeface="Courier New"/>
              </a:rPr>
              <a:t>user2 Cool Deal	7  user4 Interesting Post</a:t>
            </a:r>
            <a:r>
              <a:rPr sz="1250" dirty="0">
                <a:latin typeface="Courier New"/>
                <a:cs typeface="Courier New"/>
              </a:rPr>
              <a:t>	</a:t>
            </a:r>
            <a:r>
              <a:rPr sz="1250" spc="5" dirty="0">
                <a:latin typeface="Courier New"/>
                <a:cs typeface="Courier New"/>
              </a:rPr>
              <a:t>50  Time taken: 0.082 seconds  hive&gt;</a:t>
            </a:r>
            <a:endParaRPr sz="1250">
              <a:latin typeface="Courier New"/>
              <a:cs typeface="Courier New"/>
            </a:endParaRPr>
          </a:p>
          <a:p>
            <a:pPr marL="53340">
              <a:lnSpc>
                <a:spcPct val="100000"/>
              </a:lnSpc>
              <a:spcBef>
                <a:spcPts val="39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4" name="object 4"/>
            <p:cNvSpPr/>
            <p:nvPr/>
          </p:nvSpPr>
          <p:spPr>
            <a:xfrm>
              <a:off x="4631613" y="1845411"/>
              <a:ext cx="57150" cy="461009"/>
            </a:xfrm>
            <a:custGeom>
              <a:avLst/>
              <a:gdLst/>
              <a:ahLst/>
              <a:cxnLst/>
              <a:rect l="l" t="t" r="r" b="b"/>
              <a:pathLst>
                <a:path w="57150" h="461010">
                  <a:moveTo>
                    <a:pt x="28325" y="2272"/>
                  </a:moveTo>
                  <a:lnTo>
                    <a:pt x="27854" y="3083"/>
                  </a:lnTo>
                  <a:lnTo>
                    <a:pt x="27843" y="460794"/>
                  </a:lnTo>
                  <a:lnTo>
                    <a:pt x="28803" y="460794"/>
                  </a:lnTo>
                  <a:lnTo>
                    <a:pt x="28803" y="3083"/>
                  </a:lnTo>
                  <a:lnTo>
                    <a:pt x="28325" y="2272"/>
                  </a:lnTo>
                  <a:close/>
                </a:path>
                <a:path w="57150" h="461010">
                  <a:moveTo>
                    <a:pt x="28320" y="0"/>
                  </a:moveTo>
                  <a:lnTo>
                    <a:pt x="0" y="48958"/>
                  </a:lnTo>
                  <a:lnTo>
                    <a:pt x="0" y="49441"/>
                  </a:lnTo>
                  <a:lnTo>
                    <a:pt x="482" y="49923"/>
                  </a:lnTo>
                  <a:lnTo>
                    <a:pt x="482" y="49441"/>
                  </a:lnTo>
                  <a:lnTo>
                    <a:pt x="965" y="49441"/>
                  </a:lnTo>
                  <a:lnTo>
                    <a:pt x="27843" y="3102"/>
                  </a:lnTo>
                  <a:lnTo>
                    <a:pt x="27843" y="965"/>
                  </a:lnTo>
                  <a:lnTo>
                    <a:pt x="28879" y="965"/>
                  </a:lnTo>
                  <a:lnTo>
                    <a:pt x="28320" y="0"/>
                  </a:lnTo>
                  <a:close/>
                </a:path>
                <a:path w="57150" h="461010">
                  <a:moveTo>
                    <a:pt x="28879" y="965"/>
                  </a:moveTo>
                  <a:lnTo>
                    <a:pt x="28815" y="3102"/>
                  </a:lnTo>
                  <a:lnTo>
                    <a:pt x="56159" y="49441"/>
                  </a:lnTo>
                  <a:lnTo>
                    <a:pt x="56159" y="49923"/>
                  </a:lnTo>
                  <a:lnTo>
                    <a:pt x="57124" y="48958"/>
                  </a:lnTo>
                  <a:lnTo>
                    <a:pt x="56641" y="48958"/>
                  </a:lnTo>
                  <a:lnTo>
                    <a:pt x="28879" y="965"/>
                  </a:lnTo>
                  <a:close/>
                </a:path>
                <a:path w="57150" h="461010">
                  <a:moveTo>
                    <a:pt x="27843" y="1456"/>
                  </a:moveTo>
                  <a:lnTo>
                    <a:pt x="27843" y="3102"/>
                  </a:lnTo>
                  <a:lnTo>
                    <a:pt x="28325" y="2272"/>
                  </a:lnTo>
                  <a:lnTo>
                    <a:pt x="27843" y="1456"/>
                  </a:lnTo>
                  <a:close/>
                </a:path>
                <a:path w="57150" h="461010">
                  <a:moveTo>
                    <a:pt x="28803" y="1447"/>
                  </a:moveTo>
                  <a:lnTo>
                    <a:pt x="28325" y="2272"/>
                  </a:lnTo>
                  <a:lnTo>
                    <a:pt x="28803" y="3083"/>
                  </a:lnTo>
                  <a:lnTo>
                    <a:pt x="28803" y="1447"/>
                  </a:lnTo>
                  <a:close/>
                </a:path>
                <a:path w="57150" h="461010">
                  <a:moveTo>
                    <a:pt x="28803" y="965"/>
                  </a:moveTo>
                  <a:lnTo>
                    <a:pt x="27843" y="965"/>
                  </a:lnTo>
                  <a:lnTo>
                    <a:pt x="27843" y="1456"/>
                  </a:lnTo>
                  <a:lnTo>
                    <a:pt x="28325" y="2272"/>
                  </a:lnTo>
                  <a:lnTo>
                    <a:pt x="28798" y="1456"/>
                  </a:lnTo>
                  <a:lnTo>
                    <a:pt x="28803" y="9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65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Outer Join</a:t>
            </a:r>
            <a:endParaRPr sz="2650">
              <a:latin typeface="Arial"/>
              <a:cs typeface="Arial"/>
            </a:endParaRPr>
          </a:p>
          <a:p>
            <a:pPr marL="605155" marR="283210" indent="-216535">
              <a:lnSpc>
                <a:spcPts val="1630"/>
              </a:lnSpc>
              <a:spcBef>
                <a:spcPts val="252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500" b="1" dirty="0">
                <a:latin typeface="Arial"/>
                <a:cs typeface="Arial"/>
              </a:rPr>
              <a:t>Rows which will not join with the ‘other’ table are </a:t>
            </a:r>
            <a:r>
              <a:rPr sz="1500" b="1" spc="-5" dirty="0">
                <a:latin typeface="Arial"/>
                <a:cs typeface="Arial"/>
              </a:rPr>
              <a:t>still  </a:t>
            </a:r>
            <a:r>
              <a:rPr sz="1500" b="1" dirty="0">
                <a:latin typeface="Arial"/>
                <a:cs typeface="Arial"/>
              </a:rPr>
              <a:t>included in 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result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1685289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Left Outer</a:t>
            </a:r>
            <a:endParaRPr sz="1500">
              <a:latin typeface="Arial"/>
              <a:cs typeface="Arial"/>
            </a:endParaRPr>
          </a:p>
          <a:p>
            <a:pPr marL="2153285" marR="346075" lvl="1" indent="-180340" algn="just">
              <a:lnSpc>
                <a:spcPts val="1360"/>
              </a:lnSpc>
              <a:spcBef>
                <a:spcPts val="245"/>
              </a:spcBef>
              <a:buClr>
                <a:srgbClr val="CC0000"/>
              </a:buClr>
              <a:buChar char="–"/>
              <a:tabLst>
                <a:tab pos="2153920" algn="l"/>
              </a:tabLst>
            </a:pPr>
            <a:r>
              <a:rPr sz="1250" spc="5" dirty="0">
                <a:latin typeface="Times New Roman"/>
                <a:cs typeface="Times New Roman"/>
              </a:rPr>
              <a:t>Row </a:t>
            </a:r>
            <a:r>
              <a:rPr sz="1250" dirty="0">
                <a:latin typeface="Times New Roman"/>
                <a:cs typeface="Times New Roman"/>
              </a:rPr>
              <a:t>from the first table are included whether they  have a match or not. Columns from the unmatched  (second) table are set to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null.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Times New Roman"/>
              <a:buChar char="–"/>
            </a:pPr>
            <a:endParaRPr sz="1700">
              <a:latin typeface="Times New Roman"/>
              <a:cs typeface="Times New Roman"/>
            </a:endParaRPr>
          </a:p>
          <a:p>
            <a:pPr marL="1685289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Right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Outer</a:t>
            </a:r>
            <a:endParaRPr sz="1500">
              <a:latin typeface="Arial"/>
              <a:cs typeface="Arial"/>
            </a:endParaRPr>
          </a:p>
          <a:p>
            <a:pPr marL="2153285" marR="51435" lvl="1" indent="-180340">
              <a:lnSpc>
                <a:spcPts val="1360"/>
              </a:lnSpc>
              <a:spcBef>
                <a:spcPts val="250"/>
              </a:spcBef>
              <a:buClr>
                <a:srgbClr val="CC0000"/>
              </a:buClr>
              <a:buChar char="–"/>
              <a:tabLst>
                <a:tab pos="2153920" algn="l"/>
              </a:tabLst>
            </a:pPr>
            <a:r>
              <a:rPr sz="1250" dirty="0">
                <a:latin typeface="Times New Roman"/>
                <a:cs typeface="Times New Roman"/>
              </a:rPr>
              <a:t>The opposite of Left Outer Join: Rows from the second  table are included no matter what. Columns from the  unmatched (first) table are set to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null.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Times New Roman"/>
              <a:buChar char="–"/>
            </a:pPr>
            <a:endParaRPr sz="1700">
              <a:latin typeface="Times New Roman"/>
              <a:cs typeface="Times New Roman"/>
            </a:endParaRPr>
          </a:p>
          <a:p>
            <a:pPr marL="1685289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Full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Outer</a:t>
            </a:r>
            <a:endParaRPr sz="1500">
              <a:latin typeface="Arial"/>
              <a:cs typeface="Arial"/>
            </a:endParaRPr>
          </a:p>
          <a:p>
            <a:pPr marL="2153285" marR="116205" lvl="1" indent="-180340">
              <a:lnSpc>
                <a:spcPts val="1360"/>
              </a:lnSpc>
              <a:spcBef>
                <a:spcPts val="250"/>
              </a:spcBef>
              <a:buClr>
                <a:srgbClr val="CC0000"/>
              </a:buClr>
              <a:buChar char="–"/>
              <a:tabLst>
                <a:tab pos="2153920" algn="l"/>
              </a:tabLst>
            </a:pPr>
            <a:r>
              <a:rPr sz="1250" dirty="0">
                <a:latin typeface="Times New Roman"/>
                <a:cs typeface="Times New Roman"/>
              </a:rPr>
              <a:t>Rows from both sides are included. For unmatched  rows the columns from the </a:t>
            </a:r>
            <a:r>
              <a:rPr sz="1250" spc="5" dirty="0">
                <a:latin typeface="Times New Roman"/>
                <a:cs typeface="Times New Roman"/>
              </a:rPr>
              <a:t>‘other’ </a:t>
            </a:r>
            <a:r>
              <a:rPr sz="1250" dirty="0">
                <a:latin typeface="Times New Roman"/>
                <a:cs typeface="Times New Roman"/>
              </a:rPr>
              <a:t>table are set to</a:t>
            </a:r>
            <a:r>
              <a:rPr sz="1250" spc="-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null.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9" name="object 9"/>
            <p:cNvSpPr/>
            <p:nvPr/>
          </p:nvSpPr>
          <p:spPr>
            <a:xfrm>
              <a:off x="1932647" y="6820268"/>
              <a:ext cx="659765" cy="661035"/>
            </a:xfrm>
            <a:custGeom>
              <a:avLst/>
              <a:gdLst/>
              <a:ahLst/>
              <a:cxnLst/>
              <a:rect l="l" t="t" r="r" b="b"/>
              <a:pathLst>
                <a:path w="659764" h="661034">
                  <a:moveTo>
                    <a:pt x="321119" y="659498"/>
                  </a:moveTo>
                  <a:lnTo>
                    <a:pt x="316126" y="659498"/>
                  </a:lnTo>
                  <a:lnTo>
                    <a:pt x="321119" y="659980"/>
                  </a:lnTo>
                  <a:lnTo>
                    <a:pt x="329755" y="660463"/>
                  </a:lnTo>
                  <a:lnTo>
                    <a:pt x="338391" y="660463"/>
                  </a:lnTo>
                  <a:lnTo>
                    <a:pt x="347040" y="659980"/>
                  </a:lnTo>
                  <a:lnTo>
                    <a:pt x="329755" y="659980"/>
                  </a:lnTo>
                  <a:lnTo>
                    <a:pt x="321119" y="659498"/>
                  </a:lnTo>
                  <a:close/>
                </a:path>
                <a:path w="659764" h="661034">
                  <a:moveTo>
                    <a:pt x="338391" y="0"/>
                  </a:moveTo>
                  <a:lnTo>
                    <a:pt x="330238" y="0"/>
                  </a:lnTo>
                  <a:lnTo>
                    <a:pt x="330238" y="482"/>
                  </a:lnTo>
                  <a:lnTo>
                    <a:pt x="338391" y="482"/>
                  </a:lnTo>
                  <a:lnTo>
                    <a:pt x="346557" y="965"/>
                  </a:lnTo>
                  <a:lnTo>
                    <a:pt x="390063" y="7194"/>
                  </a:lnTo>
                  <a:lnTo>
                    <a:pt x="430293" y="17344"/>
                  </a:lnTo>
                  <a:lnTo>
                    <a:pt x="467249" y="31111"/>
                  </a:lnTo>
                  <a:lnTo>
                    <a:pt x="531359" y="68279"/>
                  </a:lnTo>
                  <a:lnTo>
                    <a:pt x="582421" y="116261"/>
                  </a:lnTo>
                  <a:lnTo>
                    <a:pt x="620467" y="172619"/>
                  </a:lnTo>
                  <a:lnTo>
                    <a:pt x="645526" y="234917"/>
                  </a:lnTo>
                  <a:lnTo>
                    <a:pt x="657627" y="300719"/>
                  </a:lnTo>
                  <a:lnTo>
                    <a:pt x="658828" y="334173"/>
                  </a:lnTo>
                  <a:lnTo>
                    <a:pt x="656801" y="367589"/>
                  </a:lnTo>
                  <a:lnTo>
                    <a:pt x="643077" y="433089"/>
                  </a:lnTo>
                  <a:lnTo>
                    <a:pt x="616470" y="494810"/>
                  </a:lnTo>
                  <a:lnTo>
                    <a:pt x="577057" y="550235"/>
                  </a:lnTo>
                  <a:lnTo>
                    <a:pt x="524821" y="597008"/>
                  </a:lnTo>
                  <a:lnTo>
                    <a:pt x="459806" y="632666"/>
                  </a:lnTo>
                  <a:lnTo>
                    <a:pt x="422516" y="645565"/>
                  </a:lnTo>
                  <a:lnTo>
                    <a:pt x="382044" y="654771"/>
                  </a:lnTo>
                  <a:lnTo>
                    <a:pt x="338391" y="659980"/>
                  </a:lnTo>
                  <a:lnTo>
                    <a:pt x="347040" y="659980"/>
                  </a:lnTo>
                  <a:lnTo>
                    <a:pt x="390043" y="653854"/>
                  </a:lnTo>
                  <a:lnTo>
                    <a:pt x="429863" y="643853"/>
                  </a:lnTo>
                  <a:lnTo>
                    <a:pt x="466500" y="630275"/>
                  </a:lnTo>
                  <a:lnTo>
                    <a:pt x="530223" y="593585"/>
                  </a:lnTo>
                  <a:lnTo>
                    <a:pt x="581210" y="546166"/>
                  </a:lnTo>
                  <a:lnTo>
                    <a:pt x="619458" y="490405"/>
                  </a:lnTo>
                  <a:lnTo>
                    <a:pt x="644965" y="428685"/>
                  </a:lnTo>
                  <a:lnTo>
                    <a:pt x="657729" y="363392"/>
                  </a:lnTo>
                  <a:lnTo>
                    <a:pt x="659331" y="330150"/>
                  </a:lnTo>
                  <a:lnTo>
                    <a:pt x="657747" y="296909"/>
                  </a:lnTo>
                  <a:lnTo>
                    <a:pt x="645017" y="231623"/>
                  </a:lnTo>
                  <a:lnTo>
                    <a:pt x="619538" y="169916"/>
                  </a:lnTo>
                  <a:lnTo>
                    <a:pt x="581306" y="114175"/>
                  </a:lnTo>
                  <a:lnTo>
                    <a:pt x="530320" y="66783"/>
                  </a:lnTo>
                  <a:lnTo>
                    <a:pt x="466578" y="30125"/>
                  </a:lnTo>
                  <a:lnTo>
                    <a:pt x="429922" y="16567"/>
                  </a:lnTo>
                  <a:lnTo>
                    <a:pt x="390076" y="6587"/>
                  </a:lnTo>
                  <a:lnTo>
                    <a:pt x="347040" y="482"/>
                  </a:lnTo>
                  <a:lnTo>
                    <a:pt x="338391" y="0"/>
                  </a:lnTo>
                  <a:close/>
                </a:path>
                <a:path w="659764" h="661034">
                  <a:moveTo>
                    <a:pt x="303016" y="658231"/>
                  </a:moveTo>
                  <a:lnTo>
                    <a:pt x="312953" y="659498"/>
                  </a:lnTo>
                  <a:lnTo>
                    <a:pt x="316126" y="659498"/>
                  </a:lnTo>
                  <a:lnTo>
                    <a:pt x="303016" y="658231"/>
                  </a:lnTo>
                  <a:close/>
                </a:path>
                <a:path w="659764" h="661034">
                  <a:moveTo>
                    <a:pt x="263942" y="653249"/>
                  </a:moveTo>
                  <a:lnTo>
                    <a:pt x="271584" y="655193"/>
                  </a:lnTo>
                  <a:lnTo>
                    <a:pt x="303016" y="658231"/>
                  </a:lnTo>
                  <a:lnTo>
                    <a:pt x="263942" y="653249"/>
                  </a:lnTo>
                  <a:close/>
                </a:path>
                <a:path w="659764" h="661034">
                  <a:moveTo>
                    <a:pt x="261247" y="652563"/>
                  </a:moveTo>
                  <a:lnTo>
                    <a:pt x="263431" y="653184"/>
                  </a:lnTo>
                  <a:lnTo>
                    <a:pt x="263942" y="653249"/>
                  </a:lnTo>
                  <a:lnTo>
                    <a:pt x="261247" y="652563"/>
                  </a:lnTo>
                  <a:close/>
                </a:path>
                <a:path w="659764" h="661034">
                  <a:moveTo>
                    <a:pt x="172780" y="620078"/>
                  </a:moveTo>
                  <a:lnTo>
                    <a:pt x="180113" y="624527"/>
                  </a:lnTo>
                  <a:lnTo>
                    <a:pt x="224389" y="643185"/>
                  </a:lnTo>
                  <a:lnTo>
                    <a:pt x="261247" y="652563"/>
                  </a:lnTo>
                  <a:lnTo>
                    <a:pt x="216495" y="639846"/>
                  </a:lnTo>
                  <a:lnTo>
                    <a:pt x="172780" y="620078"/>
                  </a:lnTo>
                  <a:close/>
                </a:path>
                <a:path w="659764" h="661034">
                  <a:moveTo>
                    <a:pt x="133087" y="594641"/>
                  </a:moveTo>
                  <a:lnTo>
                    <a:pt x="139335" y="599790"/>
                  </a:lnTo>
                  <a:lnTo>
                    <a:pt x="172341" y="619812"/>
                  </a:lnTo>
                  <a:lnTo>
                    <a:pt x="133087" y="594641"/>
                  </a:lnTo>
                  <a:close/>
                </a:path>
                <a:path w="659764" h="661034">
                  <a:moveTo>
                    <a:pt x="130483" y="592495"/>
                  </a:moveTo>
                  <a:lnTo>
                    <a:pt x="132596" y="594326"/>
                  </a:lnTo>
                  <a:lnTo>
                    <a:pt x="133087" y="594641"/>
                  </a:lnTo>
                  <a:lnTo>
                    <a:pt x="130483" y="592495"/>
                  </a:lnTo>
                  <a:close/>
                </a:path>
                <a:path w="659764" h="661034">
                  <a:moveTo>
                    <a:pt x="97521" y="563933"/>
                  </a:moveTo>
                  <a:lnTo>
                    <a:pt x="102631" y="569544"/>
                  </a:lnTo>
                  <a:lnTo>
                    <a:pt x="130483" y="592495"/>
                  </a:lnTo>
                  <a:lnTo>
                    <a:pt x="97521" y="563933"/>
                  </a:lnTo>
                  <a:close/>
                </a:path>
                <a:path w="659764" h="661034">
                  <a:moveTo>
                    <a:pt x="93571" y="559597"/>
                  </a:moveTo>
                  <a:lnTo>
                    <a:pt x="96739" y="563256"/>
                  </a:lnTo>
                  <a:lnTo>
                    <a:pt x="97521" y="563933"/>
                  </a:lnTo>
                  <a:lnTo>
                    <a:pt x="93571" y="559597"/>
                  </a:lnTo>
                  <a:close/>
                </a:path>
                <a:path w="659764" h="661034">
                  <a:moveTo>
                    <a:pt x="66477" y="528307"/>
                  </a:moveTo>
                  <a:lnTo>
                    <a:pt x="70582" y="534360"/>
                  </a:lnTo>
                  <a:lnTo>
                    <a:pt x="93571" y="559597"/>
                  </a:lnTo>
                  <a:lnTo>
                    <a:pt x="66477" y="528307"/>
                  </a:lnTo>
                  <a:close/>
                </a:path>
                <a:path w="659764" h="661034">
                  <a:moveTo>
                    <a:pt x="62694" y="522728"/>
                  </a:moveTo>
                  <a:lnTo>
                    <a:pt x="65679" y="527385"/>
                  </a:lnTo>
                  <a:lnTo>
                    <a:pt x="66477" y="528307"/>
                  </a:lnTo>
                  <a:lnTo>
                    <a:pt x="62694" y="522728"/>
                  </a:lnTo>
                  <a:close/>
                </a:path>
                <a:path w="659764" h="661034">
                  <a:moveTo>
                    <a:pt x="40543" y="488165"/>
                  </a:moveTo>
                  <a:lnTo>
                    <a:pt x="43764" y="494810"/>
                  </a:lnTo>
                  <a:lnTo>
                    <a:pt x="62694" y="522728"/>
                  </a:lnTo>
                  <a:lnTo>
                    <a:pt x="40543" y="488165"/>
                  </a:lnTo>
                  <a:close/>
                </a:path>
                <a:path w="659764" h="661034">
                  <a:moveTo>
                    <a:pt x="38030" y="482979"/>
                  </a:moveTo>
                  <a:lnTo>
                    <a:pt x="39971" y="487271"/>
                  </a:lnTo>
                  <a:lnTo>
                    <a:pt x="40543" y="488165"/>
                  </a:lnTo>
                  <a:lnTo>
                    <a:pt x="38030" y="482979"/>
                  </a:lnTo>
                  <a:close/>
                </a:path>
                <a:path w="659764" h="661034">
                  <a:moveTo>
                    <a:pt x="20428" y="444048"/>
                  </a:moveTo>
                  <a:lnTo>
                    <a:pt x="22756" y="451463"/>
                  </a:lnTo>
                  <a:lnTo>
                    <a:pt x="38030" y="482979"/>
                  </a:lnTo>
                  <a:lnTo>
                    <a:pt x="20428" y="444048"/>
                  </a:lnTo>
                  <a:close/>
                </a:path>
                <a:path w="659764" h="661034">
                  <a:moveTo>
                    <a:pt x="19396" y="440762"/>
                  </a:moveTo>
                  <a:lnTo>
                    <a:pt x="20166" y="443470"/>
                  </a:lnTo>
                  <a:lnTo>
                    <a:pt x="20428" y="444048"/>
                  </a:lnTo>
                  <a:lnTo>
                    <a:pt x="19396" y="440762"/>
                  </a:lnTo>
                  <a:close/>
                </a:path>
                <a:path w="659764" h="661034">
                  <a:moveTo>
                    <a:pt x="6858" y="396672"/>
                  </a:moveTo>
                  <a:lnTo>
                    <a:pt x="8136" y="404890"/>
                  </a:lnTo>
                  <a:lnTo>
                    <a:pt x="19396" y="440762"/>
                  </a:lnTo>
                  <a:lnTo>
                    <a:pt x="6858" y="396672"/>
                  </a:lnTo>
                  <a:close/>
                </a:path>
                <a:path w="659764" h="661034">
                  <a:moveTo>
                    <a:pt x="191" y="333665"/>
                  </a:moveTo>
                  <a:lnTo>
                    <a:pt x="0" y="338874"/>
                  </a:lnTo>
                  <a:lnTo>
                    <a:pt x="0" y="347027"/>
                  </a:lnTo>
                  <a:lnTo>
                    <a:pt x="482" y="355663"/>
                  </a:lnTo>
                  <a:lnTo>
                    <a:pt x="6738" y="395899"/>
                  </a:lnTo>
                  <a:lnTo>
                    <a:pt x="482" y="347027"/>
                  </a:lnTo>
                  <a:lnTo>
                    <a:pt x="482" y="338874"/>
                  </a:lnTo>
                  <a:lnTo>
                    <a:pt x="191" y="333665"/>
                  </a:lnTo>
                  <a:close/>
                </a:path>
                <a:path w="659764" h="661034">
                  <a:moveTo>
                    <a:pt x="665" y="320822"/>
                  </a:moveTo>
                  <a:lnTo>
                    <a:pt x="0" y="330225"/>
                  </a:lnTo>
                  <a:lnTo>
                    <a:pt x="191" y="333665"/>
                  </a:lnTo>
                  <a:lnTo>
                    <a:pt x="665" y="320822"/>
                  </a:lnTo>
                  <a:close/>
                </a:path>
                <a:path w="659764" h="661034">
                  <a:moveTo>
                    <a:pt x="329755" y="0"/>
                  </a:moveTo>
                  <a:lnTo>
                    <a:pt x="321589" y="0"/>
                  </a:lnTo>
                  <a:lnTo>
                    <a:pt x="304317" y="965"/>
                  </a:lnTo>
                  <a:lnTo>
                    <a:pt x="257917" y="7815"/>
                  </a:lnTo>
                  <a:lnTo>
                    <a:pt x="213824" y="20977"/>
                  </a:lnTo>
                  <a:lnTo>
                    <a:pt x="172517" y="39940"/>
                  </a:lnTo>
                  <a:lnTo>
                    <a:pt x="134477" y="64190"/>
                  </a:lnTo>
                  <a:lnTo>
                    <a:pt x="100184" y="93213"/>
                  </a:lnTo>
                  <a:lnTo>
                    <a:pt x="70118" y="126497"/>
                  </a:lnTo>
                  <a:lnTo>
                    <a:pt x="44759" y="163529"/>
                  </a:lnTo>
                  <a:lnTo>
                    <a:pt x="24588" y="203795"/>
                  </a:lnTo>
                  <a:lnTo>
                    <a:pt x="10084" y="246784"/>
                  </a:lnTo>
                  <a:lnTo>
                    <a:pt x="1728" y="291981"/>
                  </a:lnTo>
                  <a:lnTo>
                    <a:pt x="665" y="320822"/>
                  </a:lnTo>
                  <a:lnTo>
                    <a:pt x="3269" y="284017"/>
                  </a:lnTo>
                  <a:lnTo>
                    <a:pt x="12681" y="239705"/>
                  </a:lnTo>
                  <a:lnTo>
                    <a:pt x="27818" y="197747"/>
                  </a:lnTo>
                  <a:lnTo>
                    <a:pt x="48260" y="158596"/>
                  </a:lnTo>
                  <a:lnTo>
                    <a:pt x="73591" y="122709"/>
                  </a:lnTo>
                  <a:lnTo>
                    <a:pt x="103391" y="90541"/>
                  </a:lnTo>
                  <a:lnTo>
                    <a:pt x="137242" y="62548"/>
                  </a:lnTo>
                  <a:lnTo>
                    <a:pt x="174727" y="39186"/>
                  </a:lnTo>
                  <a:lnTo>
                    <a:pt x="215427" y="20909"/>
                  </a:lnTo>
                  <a:lnTo>
                    <a:pt x="258924" y="8173"/>
                  </a:lnTo>
                  <a:lnTo>
                    <a:pt x="304800" y="1435"/>
                  </a:lnTo>
                  <a:lnTo>
                    <a:pt x="321589" y="482"/>
                  </a:lnTo>
                  <a:lnTo>
                    <a:pt x="329755" y="482"/>
                  </a:lnTo>
                  <a:lnTo>
                    <a:pt x="329755" y="0"/>
                  </a:lnTo>
                  <a:close/>
                </a:path>
                <a:path w="659764" h="661034">
                  <a:moveTo>
                    <a:pt x="330238" y="0"/>
                  </a:moveTo>
                  <a:lnTo>
                    <a:pt x="329755" y="0"/>
                  </a:lnTo>
                  <a:lnTo>
                    <a:pt x="329755" y="482"/>
                  </a:lnTo>
                  <a:lnTo>
                    <a:pt x="330238" y="482"/>
                  </a:lnTo>
                  <a:lnTo>
                    <a:pt x="3302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6661" y="682073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755" y="0"/>
                  </a:moveTo>
                  <a:lnTo>
                    <a:pt x="281072" y="3579"/>
                  </a:lnTo>
                  <a:lnTo>
                    <a:pt x="234592" y="13978"/>
                  </a:lnTo>
                  <a:lnTo>
                    <a:pt x="190827" y="30681"/>
                  </a:lnTo>
                  <a:lnTo>
                    <a:pt x="150290" y="53177"/>
                  </a:lnTo>
                  <a:lnTo>
                    <a:pt x="113494" y="80952"/>
                  </a:lnTo>
                  <a:lnTo>
                    <a:pt x="80952" y="113494"/>
                  </a:lnTo>
                  <a:lnTo>
                    <a:pt x="53177" y="150290"/>
                  </a:lnTo>
                  <a:lnTo>
                    <a:pt x="30681" y="190827"/>
                  </a:lnTo>
                  <a:lnTo>
                    <a:pt x="13978" y="234592"/>
                  </a:lnTo>
                  <a:lnTo>
                    <a:pt x="3579" y="281072"/>
                  </a:lnTo>
                  <a:lnTo>
                    <a:pt x="0" y="329755"/>
                  </a:lnTo>
                  <a:lnTo>
                    <a:pt x="3579" y="378555"/>
                  </a:lnTo>
                  <a:lnTo>
                    <a:pt x="13978" y="425131"/>
                  </a:lnTo>
                  <a:lnTo>
                    <a:pt x="30681" y="468972"/>
                  </a:lnTo>
                  <a:lnTo>
                    <a:pt x="53177" y="509569"/>
                  </a:lnTo>
                  <a:lnTo>
                    <a:pt x="80952" y="546410"/>
                  </a:lnTo>
                  <a:lnTo>
                    <a:pt x="113494" y="578984"/>
                  </a:lnTo>
                  <a:lnTo>
                    <a:pt x="150290" y="606781"/>
                  </a:lnTo>
                  <a:lnTo>
                    <a:pt x="190827" y="629289"/>
                  </a:lnTo>
                  <a:lnTo>
                    <a:pt x="234592" y="645999"/>
                  </a:lnTo>
                  <a:lnTo>
                    <a:pt x="281072" y="656400"/>
                  </a:lnTo>
                  <a:lnTo>
                    <a:pt x="329755" y="659980"/>
                  </a:lnTo>
                  <a:lnTo>
                    <a:pt x="378558" y="656400"/>
                  </a:lnTo>
                  <a:lnTo>
                    <a:pt x="425135" y="645999"/>
                  </a:lnTo>
                  <a:lnTo>
                    <a:pt x="468978" y="629289"/>
                  </a:lnTo>
                  <a:lnTo>
                    <a:pt x="509575" y="606781"/>
                  </a:lnTo>
                  <a:lnTo>
                    <a:pt x="546415" y="578984"/>
                  </a:lnTo>
                  <a:lnTo>
                    <a:pt x="578988" y="546410"/>
                  </a:lnTo>
                  <a:lnTo>
                    <a:pt x="606784" y="509569"/>
                  </a:lnTo>
                  <a:lnTo>
                    <a:pt x="629291" y="468972"/>
                  </a:lnTo>
                  <a:lnTo>
                    <a:pt x="646001" y="425131"/>
                  </a:lnTo>
                  <a:lnTo>
                    <a:pt x="656400" y="378555"/>
                  </a:lnTo>
                  <a:lnTo>
                    <a:pt x="659980" y="329755"/>
                  </a:lnTo>
                  <a:lnTo>
                    <a:pt x="656400" y="281072"/>
                  </a:lnTo>
                  <a:lnTo>
                    <a:pt x="646001" y="234592"/>
                  </a:lnTo>
                  <a:lnTo>
                    <a:pt x="629291" y="190827"/>
                  </a:lnTo>
                  <a:lnTo>
                    <a:pt x="606784" y="150290"/>
                  </a:lnTo>
                  <a:lnTo>
                    <a:pt x="578988" y="113494"/>
                  </a:lnTo>
                  <a:lnTo>
                    <a:pt x="546415" y="80952"/>
                  </a:lnTo>
                  <a:lnTo>
                    <a:pt x="509575" y="53177"/>
                  </a:lnTo>
                  <a:lnTo>
                    <a:pt x="468978" y="30681"/>
                  </a:lnTo>
                  <a:lnTo>
                    <a:pt x="425135" y="13978"/>
                  </a:lnTo>
                  <a:lnTo>
                    <a:pt x="378558" y="3579"/>
                  </a:lnTo>
                  <a:lnTo>
                    <a:pt x="3297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6192" y="6820255"/>
              <a:ext cx="661035" cy="1612900"/>
            </a:xfrm>
            <a:custGeom>
              <a:avLst/>
              <a:gdLst/>
              <a:ahLst/>
              <a:cxnLst/>
              <a:rect l="l" t="t" r="r" b="b"/>
              <a:pathLst>
                <a:path w="661035" h="1612900">
                  <a:moveTo>
                    <a:pt x="501218" y="1564576"/>
                  </a:moveTo>
                  <a:lnTo>
                    <a:pt x="430657" y="1595412"/>
                  </a:lnTo>
                  <a:lnTo>
                    <a:pt x="390474" y="1605559"/>
                  </a:lnTo>
                  <a:lnTo>
                    <a:pt x="347027" y="1611807"/>
                  </a:lnTo>
                  <a:lnTo>
                    <a:pt x="338861" y="1612290"/>
                  </a:lnTo>
                  <a:lnTo>
                    <a:pt x="321589" y="1612290"/>
                  </a:lnTo>
                  <a:lnTo>
                    <a:pt x="255282" y="1603641"/>
                  </a:lnTo>
                  <a:lnTo>
                    <a:pt x="208648" y="1589074"/>
                  </a:lnTo>
                  <a:lnTo>
                    <a:pt x="165404" y="1568196"/>
                  </a:lnTo>
                  <a:lnTo>
                    <a:pt x="126060" y="1541538"/>
                  </a:lnTo>
                  <a:lnTo>
                    <a:pt x="91109" y="1509649"/>
                  </a:lnTo>
                  <a:lnTo>
                    <a:pt x="61099" y="1473098"/>
                  </a:lnTo>
                  <a:lnTo>
                    <a:pt x="36512" y="1432420"/>
                  </a:lnTo>
                  <a:lnTo>
                    <a:pt x="17868" y="1388173"/>
                  </a:lnTo>
                  <a:lnTo>
                    <a:pt x="5676" y="1340891"/>
                  </a:lnTo>
                  <a:lnTo>
                    <a:pt x="469" y="1291170"/>
                  </a:lnTo>
                  <a:lnTo>
                    <a:pt x="469" y="1273886"/>
                  </a:lnTo>
                  <a:lnTo>
                    <a:pt x="5003" y="1227721"/>
                  </a:lnTo>
                  <a:lnTo>
                    <a:pt x="15608" y="1183652"/>
                  </a:lnTo>
                  <a:lnTo>
                    <a:pt x="31864" y="1142098"/>
                  </a:lnTo>
                  <a:lnTo>
                    <a:pt x="53289" y="1103566"/>
                  </a:lnTo>
                  <a:lnTo>
                    <a:pt x="79502" y="1068412"/>
                  </a:lnTo>
                  <a:lnTo>
                    <a:pt x="110083" y="1037094"/>
                  </a:lnTo>
                  <a:lnTo>
                    <a:pt x="144602" y="1010056"/>
                  </a:lnTo>
                  <a:lnTo>
                    <a:pt x="182613" y="987717"/>
                  </a:lnTo>
                  <a:lnTo>
                    <a:pt x="223697" y="970521"/>
                  </a:lnTo>
                  <a:lnTo>
                    <a:pt x="267449" y="958888"/>
                  </a:lnTo>
                  <a:lnTo>
                    <a:pt x="313423" y="953262"/>
                  </a:lnTo>
                  <a:lnTo>
                    <a:pt x="321589" y="953262"/>
                  </a:lnTo>
                  <a:lnTo>
                    <a:pt x="330225" y="952779"/>
                  </a:lnTo>
                  <a:lnTo>
                    <a:pt x="338861" y="952779"/>
                  </a:lnTo>
                  <a:lnTo>
                    <a:pt x="382524" y="958049"/>
                  </a:lnTo>
                  <a:lnTo>
                    <a:pt x="422998" y="967295"/>
                  </a:lnTo>
                  <a:lnTo>
                    <a:pt x="460286" y="980224"/>
                  </a:lnTo>
                  <a:lnTo>
                    <a:pt x="491655" y="995235"/>
                  </a:lnTo>
                  <a:lnTo>
                    <a:pt x="478155" y="987285"/>
                  </a:lnTo>
                  <a:lnTo>
                    <a:pt x="436994" y="970026"/>
                  </a:lnTo>
                  <a:lnTo>
                    <a:pt x="393141" y="958380"/>
                  </a:lnTo>
                  <a:lnTo>
                    <a:pt x="347027" y="952779"/>
                  </a:lnTo>
                  <a:lnTo>
                    <a:pt x="338861" y="952296"/>
                  </a:lnTo>
                  <a:lnTo>
                    <a:pt x="330225" y="952296"/>
                  </a:lnTo>
                  <a:lnTo>
                    <a:pt x="321589" y="952779"/>
                  </a:lnTo>
                  <a:lnTo>
                    <a:pt x="313423" y="952779"/>
                  </a:lnTo>
                  <a:lnTo>
                    <a:pt x="267398" y="958329"/>
                  </a:lnTo>
                  <a:lnTo>
                    <a:pt x="223583" y="969949"/>
                  </a:lnTo>
                  <a:lnTo>
                    <a:pt x="182422" y="987196"/>
                  </a:lnTo>
                  <a:lnTo>
                    <a:pt x="144335" y="1009611"/>
                  </a:lnTo>
                  <a:lnTo>
                    <a:pt x="109753" y="1036764"/>
                  </a:lnTo>
                  <a:lnTo>
                    <a:pt x="79108" y="1068184"/>
                  </a:lnTo>
                  <a:lnTo>
                    <a:pt x="52832" y="1103452"/>
                  </a:lnTo>
                  <a:lnTo>
                    <a:pt x="31330" y="1142136"/>
                  </a:lnTo>
                  <a:lnTo>
                    <a:pt x="15087" y="1183716"/>
                  </a:lnTo>
                  <a:lnTo>
                    <a:pt x="4495" y="1227772"/>
                  </a:lnTo>
                  <a:lnTo>
                    <a:pt x="0" y="1273886"/>
                  </a:lnTo>
                  <a:lnTo>
                    <a:pt x="0" y="1291170"/>
                  </a:lnTo>
                  <a:lnTo>
                    <a:pt x="5207" y="1341005"/>
                  </a:lnTo>
                  <a:lnTo>
                    <a:pt x="17399" y="1388351"/>
                  </a:lnTo>
                  <a:lnTo>
                    <a:pt x="36068" y="1432674"/>
                  </a:lnTo>
                  <a:lnTo>
                    <a:pt x="60693" y="1473415"/>
                  </a:lnTo>
                  <a:lnTo>
                    <a:pt x="90754" y="1510030"/>
                  </a:lnTo>
                  <a:lnTo>
                    <a:pt x="125793" y="1541995"/>
                  </a:lnTo>
                  <a:lnTo>
                    <a:pt x="165163" y="1568653"/>
                  </a:lnTo>
                  <a:lnTo>
                    <a:pt x="208483" y="1589557"/>
                  </a:lnTo>
                  <a:lnTo>
                    <a:pt x="255193" y="1604124"/>
                  </a:lnTo>
                  <a:lnTo>
                    <a:pt x="304787" y="1611807"/>
                  </a:lnTo>
                  <a:lnTo>
                    <a:pt x="321589" y="1612773"/>
                  </a:lnTo>
                  <a:lnTo>
                    <a:pt x="338861" y="1612773"/>
                  </a:lnTo>
                  <a:lnTo>
                    <a:pt x="347027" y="1612290"/>
                  </a:lnTo>
                  <a:lnTo>
                    <a:pt x="355663" y="1611807"/>
                  </a:lnTo>
                  <a:lnTo>
                    <a:pt x="405117" y="1604213"/>
                  </a:lnTo>
                  <a:lnTo>
                    <a:pt x="451764" y="1589671"/>
                  </a:lnTo>
                  <a:lnTo>
                    <a:pt x="495084" y="1568742"/>
                  </a:lnTo>
                  <a:lnTo>
                    <a:pt x="501218" y="1564576"/>
                  </a:lnTo>
                  <a:close/>
                </a:path>
                <a:path w="661035" h="1612900">
                  <a:moveTo>
                    <a:pt x="502272" y="1001496"/>
                  </a:moveTo>
                  <a:lnTo>
                    <a:pt x="494385" y="996543"/>
                  </a:lnTo>
                  <a:lnTo>
                    <a:pt x="491655" y="995235"/>
                  </a:lnTo>
                  <a:lnTo>
                    <a:pt x="502272" y="1001496"/>
                  </a:lnTo>
                  <a:close/>
                </a:path>
                <a:path w="661035" h="1612900">
                  <a:moveTo>
                    <a:pt x="519595" y="1012355"/>
                  </a:moveTo>
                  <a:lnTo>
                    <a:pt x="516216" y="1009700"/>
                  </a:lnTo>
                  <a:lnTo>
                    <a:pt x="502272" y="1001496"/>
                  </a:lnTo>
                  <a:lnTo>
                    <a:pt x="519595" y="1012355"/>
                  </a:lnTo>
                  <a:close/>
                </a:path>
                <a:path w="661035" h="1612900">
                  <a:moveTo>
                    <a:pt x="623824" y="1433512"/>
                  </a:moveTo>
                  <a:lnTo>
                    <a:pt x="599732" y="1473314"/>
                  </a:lnTo>
                  <a:lnTo>
                    <a:pt x="569556" y="1510030"/>
                  </a:lnTo>
                  <a:lnTo>
                    <a:pt x="534530" y="1541995"/>
                  </a:lnTo>
                  <a:lnTo>
                    <a:pt x="501218" y="1564576"/>
                  </a:lnTo>
                  <a:lnTo>
                    <a:pt x="531634" y="1544485"/>
                  </a:lnTo>
                  <a:lnTo>
                    <a:pt x="558774" y="1521714"/>
                  </a:lnTo>
                  <a:lnTo>
                    <a:pt x="582676" y="1496529"/>
                  </a:lnTo>
                  <a:lnTo>
                    <a:pt x="603313" y="1469263"/>
                  </a:lnTo>
                  <a:lnTo>
                    <a:pt x="620712" y="1440205"/>
                  </a:lnTo>
                  <a:lnTo>
                    <a:pt x="623824" y="1433512"/>
                  </a:lnTo>
                  <a:close/>
                </a:path>
                <a:path w="661035" h="1612900">
                  <a:moveTo>
                    <a:pt x="625817" y="1429181"/>
                  </a:moveTo>
                  <a:lnTo>
                    <a:pt x="623824" y="1433512"/>
                  </a:lnTo>
                  <a:lnTo>
                    <a:pt x="624420" y="1432521"/>
                  </a:lnTo>
                  <a:lnTo>
                    <a:pt x="625817" y="1429181"/>
                  </a:lnTo>
                  <a:close/>
                </a:path>
                <a:path w="661035" h="1612900">
                  <a:moveTo>
                    <a:pt x="626186" y="1137056"/>
                  </a:moveTo>
                  <a:lnTo>
                    <a:pt x="598805" y="1089533"/>
                  </a:lnTo>
                  <a:lnTo>
                    <a:pt x="552996" y="1038098"/>
                  </a:lnTo>
                  <a:lnTo>
                    <a:pt x="519595" y="1012355"/>
                  </a:lnTo>
                  <a:lnTo>
                    <a:pt x="550748" y="1036853"/>
                  </a:lnTo>
                  <a:lnTo>
                    <a:pt x="581342" y="1068260"/>
                  </a:lnTo>
                  <a:lnTo>
                    <a:pt x="607593" y="1103566"/>
                  </a:lnTo>
                  <a:lnTo>
                    <a:pt x="626186" y="1137056"/>
                  </a:lnTo>
                  <a:close/>
                </a:path>
                <a:path w="661035" h="1612900">
                  <a:moveTo>
                    <a:pt x="630224" y="1145260"/>
                  </a:moveTo>
                  <a:lnTo>
                    <a:pt x="628980" y="1142098"/>
                  </a:lnTo>
                  <a:lnTo>
                    <a:pt x="626186" y="1137056"/>
                  </a:lnTo>
                  <a:lnTo>
                    <a:pt x="630224" y="1145260"/>
                  </a:lnTo>
                  <a:close/>
                </a:path>
                <a:path w="661035" h="1612900">
                  <a:moveTo>
                    <a:pt x="637755" y="1164526"/>
                  </a:moveTo>
                  <a:lnTo>
                    <a:pt x="631774" y="1148397"/>
                  </a:lnTo>
                  <a:lnTo>
                    <a:pt x="630224" y="1145260"/>
                  </a:lnTo>
                  <a:lnTo>
                    <a:pt x="637755" y="1164526"/>
                  </a:lnTo>
                  <a:close/>
                </a:path>
                <a:path w="661035" h="1612900">
                  <a:moveTo>
                    <a:pt x="638479" y="1399184"/>
                  </a:moveTo>
                  <a:lnTo>
                    <a:pt x="625817" y="1429181"/>
                  </a:lnTo>
                  <a:lnTo>
                    <a:pt x="634873" y="1409674"/>
                  </a:lnTo>
                  <a:lnTo>
                    <a:pt x="638479" y="1399184"/>
                  </a:lnTo>
                  <a:close/>
                </a:path>
                <a:path w="661035" h="1612900">
                  <a:moveTo>
                    <a:pt x="645655" y="1378331"/>
                  </a:moveTo>
                  <a:lnTo>
                    <a:pt x="638479" y="1399184"/>
                  </a:lnTo>
                  <a:lnTo>
                    <a:pt x="643115" y="1388173"/>
                  </a:lnTo>
                  <a:lnTo>
                    <a:pt x="645655" y="1378331"/>
                  </a:lnTo>
                  <a:close/>
                </a:path>
                <a:path w="661035" h="1612900">
                  <a:moveTo>
                    <a:pt x="646137" y="1376451"/>
                  </a:moveTo>
                  <a:lnTo>
                    <a:pt x="645655" y="1378331"/>
                  </a:lnTo>
                  <a:lnTo>
                    <a:pt x="645782" y="1377950"/>
                  </a:lnTo>
                  <a:lnTo>
                    <a:pt x="646137" y="1376451"/>
                  </a:lnTo>
                  <a:close/>
                </a:path>
                <a:path w="661035" h="1612900">
                  <a:moveTo>
                    <a:pt x="660450" y="1273886"/>
                  </a:moveTo>
                  <a:lnTo>
                    <a:pt x="655853" y="1227721"/>
                  </a:lnTo>
                  <a:lnTo>
                    <a:pt x="645223" y="1183652"/>
                  </a:lnTo>
                  <a:lnTo>
                    <a:pt x="637755" y="1164526"/>
                  </a:lnTo>
                  <a:lnTo>
                    <a:pt x="643445" y="1179868"/>
                  </a:lnTo>
                  <a:lnTo>
                    <a:pt x="651891" y="1212291"/>
                  </a:lnTo>
                  <a:lnTo>
                    <a:pt x="657123" y="1245349"/>
                  </a:lnTo>
                  <a:lnTo>
                    <a:pt x="659130" y="1278750"/>
                  </a:lnTo>
                  <a:lnTo>
                    <a:pt x="657910" y="1312176"/>
                  </a:lnTo>
                  <a:lnTo>
                    <a:pt x="653465" y="1345349"/>
                  </a:lnTo>
                  <a:lnTo>
                    <a:pt x="646137" y="1376451"/>
                  </a:lnTo>
                  <a:lnTo>
                    <a:pt x="655307" y="1340891"/>
                  </a:lnTo>
                  <a:lnTo>
                    <a:pt x="660450" y="1291170"/>
                  </a:lnTo>
                  <a:lnTo>
                    <a:pt x="660450" y="1273886"/>
                  </a:lnTo>
                  <a:close/>
                </a:path>
                <a:path w="661035" h="1612900">
                  <a:moveTo>
                    <a:pt x="660463" y="330238"/>
                  </a:moveTo>
                  <a:lnTo>
                    <a:pt x="659980" y="323075"/>
                  </a:lnTo>
                  <a:lnTo>
                    <a:pt x="659980" y="330238"/>
                  </a:lnTo>
                  <a:lnTo>
                    <a:pt x="659980" y="338874"/>
                  </a:lnTo>
                  <a:lnTo>
                    <a:pt x="653453" y="396722"/>
                  </a:lnTo>
                  <a:lnTo>
                    <a:pt x="640232" y="443522"/>
                  </a:lnTo>
                  <a:lnTo>
                    <a:pt x="620433" y="487324"/>
                  </a:lnTo>
                  <a:lnTo>
                    <a:pt x="594652" y="527519"/>
                  </a:lnTo>
                  <a:lnTo>
                    <a:pt x="563473" y="563511"/>
                  </a:lnTo>
                  <a:lnTo>
                    <a:pt x="527494" y="594702"/>
                  </a:lnTo>
                  <a:lnTo>
                    <a:pt x="487311" y="620496"/>
                  </a:lnTo>
                  <a:lnTo>
                    <a:pt x="443522" y="640295"/>
                  </a:lnTo>
                  <a:lnTo>
                    <a:pt x="396722" y="653503"/>
                  </a:lnTo>
                  <a:lnTo>
                    <a:pt x="347510" y="659498"/>
                  </a:lnTo>
                  <a:lnTo>
                    <a:pt x="338874" y="659980"/>
                  </a:lnTo>
                  <a:lnTo>
                    <a:pt x="322072" y="659980"/>
                  </a:lnTo>
                  <a:lnTo>
                    <a:pt x="263931" y="653288"/>
                  </a:lnTo>
                  <a:lnTo>
                    <a:pt x="217043" y="640041"/>
                  </a:lnTo>
                  <a:lnTo>
                    <a:pt x="173291" y="620318"/>
                  </a:lnTo>
                  <a:lnTo>
                    <a:pt x="133235" y="594664"/>
                  </a:lnTo>
                  <a:lnTo>
                    <a:pt x="97421" y="563638"/>
                  </a:lnTo>
                  <a:lnTo>
                    <a:pt x="66382" y="527812"/>
                  </a:lnTo>
                  <a:lnTo>
                    <a:pt x="40665" y="487730"/>
                  </a:lnTo>
                  <a:lnTo>
                    <a:pt x="20828" y="443941"/>
                  </a:lnTo>
                  <a:lnTo>
                    <a:pt x="7442" y="397154"/>
                  </a:lnTo>
                  <a:lnTo>
                    <a:pt x="952" y="347510"/>
                  </a:lnTo>
                  <a:lnTo>
                    <a:pt x="952" y="338874"/>
                  </a:lnTo>
                  <a:lnTo>
                    <a:pt x="482" y="330238"/>
                  </a:lnTo>
                  <a:lnTo>
                    <a:pt x="3835" y="283959"/>
                  </a:lnTo>
                  <a:lnTo>
                    <a:pt x="13322" y="239610"/>
                  </a:lnTo>
                  <a:lnTo>
                    <a:pt x="28460" y="197777"/>
                  </a:lnTo>
                  <a:lnTo>
                    <a:pt x="48920" y="158673"/>
                  </a:lnTo>
                  <a:lnTo>
                    <a:pt x="74244" y="122847"/>
                  </a:lnTo>
                  <a:lnTo>
                    <a:pt x="104038" y="90728"/>
                  </a:lnTo>
                  <a:lnTo>
                    <a:pt x="137858" y="62776"/>
                  </a:lnTo>
                  <a:lnTo>
                    <a:pt x="175310" y="39420"/>
                  </a:lnTo>
                  <a:lnTo>
                    <a:pt x="215976" y="21120"/>
                  </a:lnTo>
                  <a:lnTo>
                    <a:pt x="259422" y="8318"/>
                  </a:lnTo>
                  <a:lnTo>
                    <a:pt x="305269" y="1447"/>
                  </a:lnTo>
                  <a:lnTo>
                    <a:pt x="313423" y="965"/>
                  </a:lnTo>
                  <a:lnTo>
                    <a:pt x="322072" y="965"/>
                  </a:lnTo>
                  <a:lnTo>
                    <a:pt x="330225" y="482"/>
                  </a:lnTo>
                  <a:lnTo>
                    <a:pt x="330708" y="482"/>
                  </a:lnTo>
                  <a:lnTo>
                    <a:pt x="338874" y="482"/>
                  </a:lnTo>
                  <a:lnTo>
                    <a:pt x="355663" y="1447"/>
                  </a:lnTo>
                  <a:lnTo>
                    <a:pt x="401396" y="8216"/>
                  </a:lnTo>
                  <a:lnTo>
                    <a:pt x="444830" y="20993"/>
                  </a:lnTo>
                  <a:lnTo>
                    <a:pt x="485508" y="39331"/>
                  </a:lnTo>
                  <a:lnTo>
                    <a:pt x="523024" y="62776"/>
                  </a:lnTo>
                  <a:lnTo>
                    <a:pt x="556907" y="90830"/>
                  </a:lnTo>
                  <a:lnTo>
                    <a:pt x="586740" y="123063"/>
                  </a:lnTo>
                  <a:lnTo>
                    <a:pt x="612101" y="158978"/>
                  </a:lnTo>
                  <a:lnTo>
                    <a:pt x="632536" y="198120"/>
                  </a:lnTo>
                  <a:lnTo>
                    <a:pt x="647611" y="240017"/>
                  </a:lnTo>
                  <a:lnTo>
                    <a:pt x="656907" y="284213"/>
                  </a:lnTo>
                  <a:lnTo>
                    <a:pt x="659980" y="330238"/>
                  </a:lnTo>
                  <a:lnTo>
                    <a:pt x="659980" y="323075"/>
                  </a:lnTo>
                  <a:lnTo>
                    <a:pt x="657364" y="284213"/>
                  </a:lnTo>
                  <a:lnTo>
                    <a:pt x="648081" y="240017"/>
                  </a:lnTo>
                  <a:lnTo>
                    <a:pt x="632942" y="197929"/>
                  </a:lnTo>
                  <a:lnTo>
                    <a:pt x="612444" y="158673"/>
                  </a:lnTo>
                  <a:lnTo>
                    <a:pt x="587108" y="122745"/>
                  </a:lnTo>
                  <a:lnTo>
                    <a:pt x="557187" y="90424"/>
                  </a:lnTo>
                  <a:lnTo>
                    <a:pt x="523303" y="62357"/>
                  </a:lnTo>
                  <a:lnTo>
                    <a:pt x="485749" y="38874"/>
                  </a:lnTo>
                  <a:lnTo>
                    <a:pt x="444995" y="20510"/>
                  </a:lnTo>
                  <a:lnTo>
                    <a:pt x="401485" y="7721"/>
                  </a:lnTo>
                  <a:lnTo>
                    <a:pt x="355663" y="965"/>
                  </a:lnTo>
                  <a:lnTo>
                    <a:pt x="338874" y="0"/>
                  </a:lnTo>
                  <a:lnTo>
                    <a:pt x="330708" y="0"/>
                  </a:lnTo>
                  <a:lnTo>
                    <a:pt x="330225" y="0"/>
                  </a:lnTo>
                  <a:lnTo>
                    <a:pt x="322072" y="482"/>
                  </a:lnTo>
                  <a:lnTo>
                    <a:pt x="313423" y="482"/>
                  </a:lnTo>
                  <a:lnTo>
                    <a:pt x="305269" y="965"/>
                  </a:lnTo>
                  <a:lnTo>
                    <a:pt x="259334" y="7848"/>
                  </a:lnTo>
                  <a:lnTo>
                    <a:pt x="215798" y="20688"/>
                  </a:lnTo>
                  <a:lnTo>
                    <a:pt x="175069" y="39027"/>
                  </a:lnTo>
                  <a:lnTo>
                    <a:pt x="137579" y="62420"/>
                  </a:lnTo>
                  <a:lnTo>
                    <a:pt x="103670" y="90462"/>
                  </a:lnTo>
                  <a:lnTo>
                    <a:pt x="73888" y="122593"/>
                  </a:lnTo>
                  <a:lnTo>
                    <a:pt x="48539" y="158483"/>
                  </a:lnTo>
                  <a:lnTo>
                    <a:pt x="28054" y="197637"/>
                  </a:lnTo>
                  <a:lnTo>
                    <a:pt x="12865" y="239610"/>
                  </a:lnTo>
                  <a:lnTo>
                    <a:pt x="3365" y="283959"/>
                  </a:lnTo>
                  <a:lnTo>
                    <a:pt x="0" y="330238"/>
                  </a:lnTo>
                  <a:lnTo>
                    <a:pt x="482" y="338874"/>
                  </a:lnTo>
                  <a:lnTo>
                    <a:pt x="482" y="347510"/>
                  </a:lnTo>
                  <a:lnTo>
                    <a:pt x="6959" y="397154"/>
                  </a:lnTo>
                  <a:lnTo>
                    <a:pt x="20396" y="444182"/>
                  </a:lnTo>
                  <a:lnTo>
                    <a:pt x="40246" y="488022"/>
                  </a:lnTo>
                  <a:lnTo>
                    <a:pt x="65976" y="528154"/>
                  </a:lnTo>
                  <a:lnTo>
                    <a:pt x="97040" y="564007"/>
                  </a:lnTo>
                  <a:lnTo>
                    <a:pt x="132892" y="595045"/>
                  </a:lnTo>
                  <a:lnTo>
                    <a:pt x="172999" y="620699"/>
                  </a:lnTo>
                  <a:lnTo>
                    <a:pt x="216814" y="640448"/>
                  </a:lnTo>
                  <a:lnTo>
                    <a:pt x="263804" y="653732"/>
                  </a:lnTo>
                  <a:lnTo>
                    <a:pt x="313423" y="659980"/>
                  </a:lnTo>
                  <a:lnTo>
                    <a:pt x="322072" y="660463"/>
                  </a:lnTo>
                  <a:lnTo>
                    <a:pt x="338874" y="660463"/>
                  </a:lnTo>
                  <a:lnTo>
                    <a:pt x="396849" y="653935"/>
                  </a:lnTo>
                  <a:lnTo>
                    <a:pt x="443750" y="640715"/>
                  </a:lnTo>
                  <a:lnTo>
                    <a:pt x="487616" y="620903"/>
                  </a:lnTo>
                  <a:lnTo>
                    <a:pt x="527862" y="595096"/>
                  </a:lnTo>
                  <a:lnTo>
                    <a:pt x="563880" y="563892"/>
                  </a:lnTo>
                  <a:lnTo>
                    <a:pt x="595122" y="527812"/>
                  </a:lnTo>
                  <a:lnTo>
                    <a:pt x="620890" y="487629"/>
                  </a:lnTo>
                  <a:lnTo>
                    <a:pt x="640702" y="443763"/>
                  </a:lnTo>
                  <a:lnTo>
                    <a:pt x="653846" y="397154"/>
                  </a:lnTo>
                  <a:lnTo>
                    <a:pt x="659980" y="347510"/>
                  </a:lnTo>
                  <a:lnTo>
                    <a:pt x="660463" y="338874"/>
                  </a:lnTo>
                  <a:lnTo>
                    <a:pt x="660463" y="3302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7054" y="777255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755" y="0"/>
                  </a:moveTo>
                  <a:lnTo>
                    <a:pt x="281072" y="3580"/>
                  </a:lnTo>
                  <a:lnTo>
                    <a:pt x="234592" y="13980"/>
                  </a:lnTo>
                  <a:lnTo>
                    <a:pt x="190827" y="30690"/>
                  </a:lnTo>
                  <a:lnTo>
                    <a:pt x="150290" y="53199"/>
                  </a:lnTo>
                  <a:lnTo>
                    <a:pt x="113494" y="80996"/>
                  </a:lnTo>
                  <a:lnTo>
                    <a:pt x="80952" y="113570"/>
                  </a:lnTo>
                  <a:lnTo>
                    <a:pt x="53177" y="150411"/>
                  </a:lnTo>
                  <a:lnTo>
                    <a:pt x="30681" y="191008"/>
                  </a:lnTo>
                  <a:lnTo>
                    <a:pt x="13978" y="234849"/>
                  </a:lnTo>
                  <a:lnTo>
                    <a:pt x="3579" y="281425"/>
                  </a:lnTo>
                  <a:lnTo>
                    <a:pt x="0" y="330225"/>
                  </a:lnTo>
                  <a:lnTo>
                    <a:pt x="3579" y="378908"/>
                  </a:lnTo>
                  <a:lnTo>
                    <a:pt x="13978" y="425388"/>
                  </a:lnTo>
                  <a:lnTo>
                    <a:pt x="30681" y="469153"/>
                  </a:lnTo>
                  <a:lnTo>
                    <a:pt x="53177" y="509690"/>
                  </a:lnTo>
                  <a:lnTo>
                    <a:pt x="80952" y="546486"/>
                  </a:lnTo>
                  <a:lnTo>
                    <a:pt x="113494" y="579028"/>
                  </a:lnTo>
                  <a:lnTo>
                    <a:pt x="150290" y="606803"/>
                  </a:lnTo>
                  <a:lnTo>
                    <a:pt x="190827" y="629299"/>
                  </a:lnTo>
                  <a:lnTo>
                    <a:pt x="234592" y="646002"/>
                  </a:lnTo>
                  <a:lnTo>
                    <a:pt x="281072" y="656400"/>
                  </a:lnTo>
                  <a:lnTo>
                    <a:pt x="329755" y="659980"/>
                  </a:lnTo>
                  <a:lnTo>
                    <a:pt x="378558" y="656400"/>
                  </a:lnTo>
                  <a:lnTo>
                    <a:pt x="425135" y="646002"/>
                  </a:lnTo>
                  <a:lnTo>
                    <a:pt x="468978" y="629299"/>
                  </a:lnTo>
                  <a:lnTo>
                    <a:pt x="509575" y="606803"/>
                  </a:lnTo>
                  <a:lnTo>
                    <a:pt x="546415" y="579028"/>
                  </a:lnTo>
                  <a:lnTo>
                    <a:pt x="578988" y="546486"/>
                  </a:lnTo>
                  <a:lnTo>
                    <a:pt x="606784" y="509690"/>
                  </a:lnTo>
                  <a:lnTo>
                    <a:pt x="629291" y="469153"/>
                  </a:lnTo>
                  <a:lnTo>
                    <a:pt x="646001" y="425388"/>
                  </a:lnTo>
                  <a:lnTo>
                    <a:pt x="656400" y="378908"/>
                  </a:lnTo>
                  <a:lnTo>
                    <a:pt x="659980" y="330225"/>
                  </a:lnTo>
                  <a:lnTo>
                    <a:pt x="656400" y="281425"/>
                  </a:lnTo>
                  <a:lnTo>
                    <a:pt x="646001" y="234849"/>
                  </a:lnTo>
                  <a:lnTo>
                    <a:pt x="629291" y="191008"/>
                  </a:lnTo>
                  <a:lnTo>
                    <a:pt x="606784" y="150411"/>
                  </a:lnTo>
                  <a:lnTo>
                    <a:pt x="578988" y="113570"/>
                  </a:lnTo>
                  <a:lnTo>
                    <a:pt x="546415" y="80996"/>
                  </a:lnTo>
                  <a:lnTo>
                    <a:pt x="509575" y="53199"/>
                  </a:lnTo>
                  <a:lnTo>
                    <a:pt x="468978" y="30690"/>
                  </a:lnTo>
                  <a:lnTo>
                    <a:pt x="425135" y="13980"/>
                  </a:lnTo>
                  <a:lnTo>
                    <a:pt x="378558" y="3580"/>
                  </a:lnTo>
                  <a:lnTo>
                    <a:pt x="3297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6584" y="7772552"/>
              <a:ext cx="661035" cy="661035"/>
            </a:xfrm>
            <a:custGeom>
              <a:avLst/>
              <a:gdLst/>
              <a:ahLst/>
              <a:cxnLst/>
              <a:rect l="l" t="t" r="r" b="b"/>
              <a:pathLst>
                <a:path w="661035" h="661034">
                  <a:moveTo>
                    <a:pt x="330682" y="659955"/>
                  </a:moveTo>
                  <a:lnTo>
                    <a:pt x="330225" y="659980"/>
                  </a:lnTo>
                  <a:lnTo>
                    <a:pt x="330225" y="660463"/>
                  </a:lnTo>
                  <a:lnTo>
                    <a:pt x="338874" y="659980"/>
                  </a:lnTo>
                  <a:lnTo>
                    <a:pt x="330707" y="659980"/>
                  </a:lnTo>
                  <a:close/>
                </a:path>
                <a:path w="661035" h="661034">
                  <a:moveTo>
                    <a:pt x="182072" y="624236"/>
                  </a:moveTo>
                  <a:lnTo>
                    <a:pt x="209110" y="637319"/>
                  </a:lnTo>
                  <a:lnTo>
                    <a:pt x="255649" y="651750"/>
                  </a:lnTo>
                  <a:lnTo>
                    <a:pt x="304787" y="659015"/>
                  </a:lnTo>
                  <a:lnTo>
                    <a:pt x="313423" y="659980"/>
                  </a:lnTo>
                  <a:lnTo>
                    <a:pt x="330225" y="659980"/>
                  </a:lnTo>
                  <a:lnTo>
                    <a:pt x="330682" y="659955"/>
                  </a:lnTo>
                  <a:lnTo>
                    <a:pt x="330225" y="659498"/>
                  </a:lnTo>
                  <a:lnTo>
                    <a:pt x="313423" y="659498"/>
                  </a:lnTo>
                  <a:lnTo>
                    <a:pt x="304787" y="658545"/>
                  </a:lnTo>
                  <a:lnTo>
                    <a:pt x="259075" y="651981"/>
                  </a:lnTo>
                  <a:lnTo>
                    <a:pt x="215706" y="639343"/>
                  </a:lnTo>
                  <a:lnTo>
                    <a:pt x="182072" y="624236"/>
                  </a:lnTo>
                  <a:close/>
                </a:path>
                <a:path w="661035" h="661034">
                  <a:moveTo>
                    <a:pt x="494746" y="615950"/>
                  </a:moveTo>
                  <a:lnTo>
                    <a:pt x="451605" y="636821"/>
                  </a:lnTo>
                  <a:lnTo>
                    <a:pt x="405008" y="651393"/>
                  </a:lnTo>
                  <a:lnTo>
                    <a:pt x="355663" y="659015"/>
                  </a:lnTo>
                  <a:lnTo>
                    <a:pt x="347510" y="659498"/>
                  </a:lnTo>
                  <a:lnTo>
                    <a:pt x="338874" y="659498"/>
                  </a:lnTo>
                  <a:lnTo>
                    <a:pt x="330682" y="659955"/>
                  </a:lnTo>
                  <a:lnTo>
                    <a:pt x="347510" y="659980"/>
                  </a:lnTo>
                  <a:lnTo>
                    <a:pt x="355663" y="659498"/>
                  </a:lnTo>
                  <a:lnTo>
                    <a:pt x="401528" y="652714"/>
                  </a:lnTo>
                  <a:lnTo>
                    <a:pt x="445036" y="639915"/>
                  </a:lnTo>
                  <a:lnTo>
                    <a:pt x="485763" y="621562"/>
                  </a:lnTo>
                  <a:lnTo>
                    <a:pt x="494746" y="615950"/>
                  </a:lnTo>
                  <a:close/>
                </a:path>
                <a:path w="661035" h="661034">
                  <a:moveTo>
                    <a:pt x="173382" y="620032"/>
                  </a:moveTo>
                  <a:lnTo>
                    <a:pt x="175100" y="621105"/>
                  </a:lnTo>
                  <a:lnTo>
                    <a:pt x="182072" y="624236"/>
                  </a:lnTo>
                  <a:lnTo>
                    <a:pt x="173382" y="620032"/>
                  </a:lnTo>
                  <a:close/>
                </a:path>
                <a:path w="661035" h="661034">
                  <a:moveTo>
                    <a:pt x="146267" y="603098"/>
                  </a:moveTo>
                  <a:lnTo>
                    <a:pt x="165755" y="616341"/>
                  </a:lnTo>
                  <a:lnTo>
                    <a:pt x="173382" y="620032"/>
                  </a:lnTo>
                  <a:lnTo>
                    <a:pt x="146267" y="603098"/>
                  </a:lnTo>
                  <a:close/>
                </a:path>
                <a:path w="661035" h="661034">
                  <a:moveTo>
                    <a:pt x="495346" y="615575"/>
                  </a:moveTo>
                  <a:lnTo>
                    <a:pt x="494746" y="615950"/>
                  </a:lnTo>
                  <a:lnTo>
                    <a:pt x="494910" y="615870"/>
                  </a:lnTo>
                  <a:lnTo>
                    <a:pt x="495346" y="615575"/>
                  </a:lnTo>
                  <a:close/>
                </a:path>
                <a:path w="661035" h="661034">
                  <a:moveTo>
                    <a:pt x="533185" y="589917"/>
                  </a:moveTo>
                  <a:lnTo>
                    <a:pt x="495346" y="615575"/>
                  </a:lnTo>
                  <a:lnTo>
                    <a:pt x="523283" y="598119"/>
                  </a:lnTo>
                  <a:lnTo>
                    <a:pt x="533185" y="589917"/>
                  </a:lnTo>
                  <a:close/>
                </a:path>
                <a:path w="661035" h="661034">
                  <a:moveTo>
                    <a:pt x="134518" y="595115"/>
                  </a:moveTo>
                  <a:lnTo>
                    <a:pt x="137682" y="597737"/>
                  </a:lnTo>
                  <a:lnTo>
                    <a:pt x="146267" y="603098"/>
                  </a:lnTo>
                  <a:lnTo>
                    <a:pt x="134518" y="595115"/>
                  </a:lnTo>
                  <a:close/>
                </a:path>
                <a:path w="661035" h="661034">
                  <a:moveTo>
                    <a:pt x="111508" y="576041"/>
                  </a:moveTo>
                  <a:lnTo>
                    <a:pt x="126167" y="589440"/>
                  </a:lnTo>
                  <a:lnTo>
                    <a:pt x="134518" y="595115"/>
                  </a:lnTo>
                  <a:lnTo>
                    <a:pt x="111508" y="576041"/>
                  </a:lnTo>
                  <a:close/>
                </a:path>
                <a:path w="661035" h="661034">
                  <a:moveTo>
                    <a:pt x="536512" y="587160"/>
                  </a:moveTo>
                  <a:lnTo>
                    <a:pt x="533185" y="589917"/>
                  </a:lnTo>
                  <a:lnTo>
                    <a:pt x="534377" y="589109"/>
                  </a:lnTo>
                  <a:lnTo>
                    <a:pt x="536512" y="587160"/>
                  </a:lnTo>
                  <a:close/>
                </a:path>
                <a:path w="661035" h="661034">
                  <a:moveTo>
                    <a:pt x="567457" y="558931"/>
                  </a:moveTo>
                  <a:lnTo>
                    <a:pt x="536512" y="587160"/>
                  </a:lnTo>
                  <a:lnTo>
                    <a:pt x="557173" y="570045"/>
                  </a:lnTo>
                  <a:lnTo>
                    <a:pt x="567457" y="558931"/>
                  </a:lnTo>
                  <a:close/>
                </a:path>
                <a:path w="661035" h="661034">
                  <a:moveTo>
                    <a:pt x="100000" y="565523"/>
                  </a:moveTo>
                  <a:lnTo>
                    <a:pt x="103874" y="569713"/>
                  </a:lnTo>
                  <a:lnTo>
                    <a:pt x="111508" y="576041"/>
                  </a:lnTo>
                  <a:lnTo>
                    <a:pt x="100000" y="565523"/>
                  </a:lnTo>
                  <a:close/>
                </a:path>
                <a:path w="661035" h="661034">
                  <a:moveTo>
                    <a:pt x="79731" y="543598"/>
                  </a:moveTo>
                  <a:lnTo>
                    <a:pt x="90931" y="557234"/>
                  </a:lnTo>
                  <a:lnTo>
                    <a:pt x="100000" y="565523"/>
                  </a:lnTo>
                  <a:lnTo>
                    <a:pt x="79731" y="543598"/>
                  </a:lnTo>
                  <a:close/>
                </a:path>
                <a:path w="661035" h="661034">
                  <a:moveTo>
                    <a:pt x="571942" y="554084"/>
                  </a:moveTo>
                  <a:lnTo>
                    <a:pt x="567457" y="558931"/>
                  </a:lnTo>
                  <a:lnTo>
                    <a:pt x="569458" y="557106"/>
                  </a:lnTo>
                  <a:lnTo>
                    <a:pt x="571942" y="554084"/>
                  </a:lnTo>
                  <a:close/>
                </a:path>
                <a:path w="661035" h="661034">
                  <a:moveTo>
                    <a:pt x="597148" y="523423"/>
                  </a:moveTo>
                  <a:lnTo>
                    <a:pt x="571942" y="554084"/>
                  </a:lnTo>
                  <a:lnTo>
                    <a:pt x="587007" y="537803"/>
                  </a:lnTo>
                  <a:lnTo>
                    <a:pt x="597148" y="523423"/>
                  </a:lnTo>
                  <a:close/>
                </a:path>
                <a:path w="661035" h="661034">
                  <a:moveTo>
                    <a:pt x="70294" y="532110"/>
                  </a:moveTo>
                  <a:lnTo>
                    <a:pt x="74097" y="537504"/>
                  </a:lnTo>
                  <a:lnTo>
                    <a:pt x="79731" y="543598"/>
                  </a:lnTo>
                  <a:lnTo>
                    <a:pt x="70294" y="532110"/>
                  </a:lnTo>
                  <a:close/>
                </a:path>
                <a:path w="661035" h="661034">
                  <a:moveTo>
                    <a:pt x="52328" y="506624"/>
                  </a:moveTo>
                  <a:lnTo>
                    <a:pt x="60632" y="520346"/>
                  </a:lnTo>
                  <a:lnTo>
                    <a:pt x="70294" y="532110"/>
                  </a:lnTo>
                  <a:lnTo>
                    <a:pt x="52328" y="506624"/>
                  </a:lnTo>
                  <a:close/>
                </a:path>
                <a:path w="661035" h="661034">
                  <a:moveTo>
                    <a:pt x="601721" y="516940"/>
                  </a:moveTo>
                  <a:lnTo>
                    <a:pt x="597148" y="523423"/>
                  </a:lnTo>
                  <a:lnTo>
                    <a:pt x="599608" y="520431"/>
                  </a:lnTo>
                  <a:lnTo>
                    <a:pt x="601721" y="516940"/>
                  </a:lnTo>
                  <a:close/>
                </a:path>
                <a:path w="661035" h="661034">
                  <a:moveTo>
                    <a:pt x="621815" y="483730"/>
                  </a:moveTo>
                  <a:lnTo>
                    <a:pt x="601721" y="516940"/>
                  </a:lnTo>
                  <a:lnTo>
                    <a:pt x="612359" y="501855"/>
                  </a:lnTo>
                  <a:lnTo>
                    <a:pt x="621815" y="483730"/>
                  </a:lnTo>
                  <a:close/>
                </a:path>
                <a:path w="661035" h="661034">
                  <a:moveTo>
                    <a:pt x="45611" y="495523"/>
                  </a:moveTo>
                  <a:lnTo>
                    <a:pt x="48775" y="501584"/>
                  </a:lnTo>
                  <a:lnTo>
                    <a:pt x="52328" y="506624"/>
                  </a:lnTo>
                  <a:lnTo>
                    <a:pt x="45611" y="495523"/>
                  </a:lnTo>
                  <a:close/>
                </a:path>
                <a:path w="661035" h="661034">
                  <a:moveTo>
                    <a:pt x="30297" y="466192"/>
                  </a:moveTo>
                  <a:lnTo>
                    <a:pt x="35853" y="479397"/>
                  </a:lnTo>
                  <a:lnTo>
                    <a:pt x="45611" y="495523"/>
                  </a:lnTo>
                  <a:lnTo>
                    <a:pt x="30297" y="466192"/>
                  </a:lnTo>
                  <a:close/>
                </a:path>
                <a:path w="661035" h="661034">
                  <a:moveTo>
                    <a:pt x="625702" y="476280"/>
                  </a:moveTo>
                  <a:lnTo>
                    <a:pt x="621815" y="483730"/>
                  </a:lnTo>
                  <a:lnTo>
                    <a:pt x="624282" y="479652"/>
                  </a:lnTo>
                  <a:lnTo>
                    <a:pt x="625702" y="476280"/>
                  </a:lnTo>
                  <a:close/>
                </a:path>
                <a:path w="661035" h="661034">
                  <a:moveTo>
                    <a:pt x="640939" y="440078"/>
                  </a:moveTo>
                  <a:lnTo>
                    <a:pt x="625702" y="476280"/>
                  </a:lnTo>
                  <a:lnTo>
                    <a:pt x="632806" y="462661"/>
                  </a:lnTo>
                  <a:lnTo>
                    <a:pt x="640939" y="440078"/>
                  </a:lnTo>
                  <a:close/>
                </a:path>
                <a:path w="661035" h="661034">
                  <a:moveTo>
                    <a:pt x="26009" y="455997"/>
                  </a:moveTo>
                  <a:lnTo>
                    <a:pt x="28330" y="462423"/>
                  </a:lnTo>
                  <a:lnTo>
                    <a:pt x="30297" y="466192"/>
                  </a:lnTo>
                  <a:lnTo>
                    <a:pt x="26009" y="455997"/>
                  </a:lnTo>
                  <a:close/>
                </a:path>
                <a:path w="661035" h="661034">
                  <a:moveTo>
                    <a:pt x="14227" y="423382"/>
                  </a:moveTo>
                  <a:lnTo>
                    <a:pt x="17179" y="435008"/>
                  </a:lnTo>
                  <a:lnTo>
                    <a:pt x="26009" y="455997"/>
                  </a:lnTo>
                  <a:lnTo>
                    <a:pt x="14227" y="423382"/>
                  </a:lnTo>
                  <a:close/>
                </a:path>
                <a:path w="661035" h="661034">
                  <a:moveTo>
                    <a:pt x="643636" y="432586"/>
                  </a:moveTo>
                  <a:lnTo>
                    <a:pt x="640939" y="440078"/>
                  </a:lnTo>
                  <a:lnTo>
                    <a:pt x="642933" y="435340"/>
                  </a:lnTo>
                  <a:lnTo>
                    <a:pt x="643636" y="432586"/>
                  </a:lnTo>
                  <a:close/>
                </a:path>
                <a:path w="661035" h="661034">
                  <a:moveTo>
                    <a:pt x="653866" y="392557"/>
                  </a:moveTo>
                  <a:lnTo>
                    <a:pt x="643636" y="432586"/>
                  </a:lnTo>
                  <a:lnTo>
                    <a:pt x="647923" y="420684"/>
                  </a:lnTo>
                  <a:lnTo>
                    <a:pt x="653866" y="392557"/>
                  </a:lnTo>
                  <a:close/>
                </a:path>
                <a:path w="661035" h="661034">
                  <a:moveTo>
                    <a:pt x="11565" y="412896"/>
                  </a:moveTo>
                  <a:lnTo>
                    <a:pt x="13184" y="420495"/>
                  </a:lnTo>
                  <a:lnTo>
                    <a:pt x="14227" y="423382"/>
                  </a:lnTo>
                  <a:lnTo>
                    <a:pt x="11565" y="412896"/>
                  </a:lnTo>
                  <a:close/>
                </a:path>
                <a:path w="661035" h="661034">
                  <a:moveTo>
                    <a:pt x="4365" y="379104"/>
                  </a:moveTo>
                  <a:lnTo>
                    <a:pt x="5194" y="387798"/>
                  </a:lnTo>
                  <a:lnTo>
                    <a:pt x="11565" y="412896"/>
                  </a:lnTo>
                  <a:lnTo>
                    <a:pt x="4365" y="379104"/>
                  </a:lnTo>
                  <a:close/>
                </a:path>
                <a:path w="661035" h="661034">
                  <a:moveTo>
                    <a:pt x="655193" y="386278"/>
                  </a:moveTo>
                  <a:lnTo>
                    <a:pt x="653866" y="392557"/>
                  </a:lnTo>
                  <a:lnTo>
                    <a:pt x="655014" y="388064"/>
                  </a:lnTo>
                  <a:lnTo>
                    <a:pt x="655193" y="386278"/>
                  </a:lnTo>
                  <a:close/>
                </a:path>
                <a:path w="661035" h="661034">
                  <a:moveTo>
                    <a:pt x="659723" y="340963"/>
                  </a:moveTo>
                  <a:lnTo>
                    <a:pt x="655193" y="386278"/>
                  </a:lnTo>
                  <a:lnTo>
                    <a:pt x="657283" y="376384"/>
                  </a:lnTo>
                  <a:lnTo>
                    <a:pt x="659723" y="340963"/>
                  </a:lnTo>
                  <a:close/>
                </a:path>
                <a:path w="661035" h="661034">
                  <a:moveTo>
                    <a:pt x="2778" y="362466"/>
                  </a:moveTo>
                  <a:lnTo>
                    <a:pt x="3761" y="376271"/>
                  </a:lnTo>
                  <a:lnTo>
                    <a:pt x="4365" y="379104"/>
                  </a:lnTo>
                  <a:lnTo>
                    <a:pt x="2778" y="362466"/>
                  </a:lnTo>
                  <a:close/>
                </a:path>
                <a:path w="661035" h="661034">
                  <a:moveTo>
                    <a:pt x="952" y="316669"/>
                  </a:moveTo>
                  <a:lnTo>
                    <a:pt x="482" y="321589"/>
                  </a:lnTo>
                  <a:lnTo>
                    <a:pt x="0" y="330225"/>
                  </a:lnTo>
                  <a:lnTo>
                    <a:pt x="482" y="338391"/>
                  </a:lnTo>
                  <a:lnTo>
                    <a:pt x="2778" y="362466"/>
                  </a:lnTo>
                  <a:lnTo>
                    <a:pt x="482" y="330225"/>
                  </a:lnTo>
                  <a:lnTo>
                    <a:pt x="952" y="321589"/>
                  </a:lnTo>
                  <a:lnTo>
                    <a:pt x="952" y="316669"/>
                  </a:lnTo>
                  <a:close/>
                </a:path>
                <a:path w="661035" h="661034">
                  <a:moveTo>
                    <a:pt x="659980" y="337230"/>
                  </a:moveTo>
                  <a:lnTo>
                    <a:pt x="659723" y="340963"/>
                  </a:lnTo>
                  <a:lnTo>
                    <a:pt x="659980" y="338391"/>
                  </a:lnTo>
                  <a:lnTo>
                    <a:pt x="659980" y="337230"/>
                  </a:lnTo>
                  <a:close/>
                </a:path>
                <a:path w="661035" h="661034">
                  <a:moveTo>
                    <a:pt x="356546" y="1624"/>
                  </a:moveTo>
                  <a:lnTo>
                    <a:pt x="437250" y="18086"/>
                  </a:lnTo>
                  <a:lnTo>
                    <a:pt x="478360" y="35422"/>
                  </a:lnTo>
                  <a:lnTo>
                    <a:pt x="516386" y="57869"/>
                  </a:lnTo>
                  <a:lnTo>
                    <a:pt x="550898" y="84992"/>
                  </a:lnTo>
                  <a:lnTo>
                    <a:pt x="581463" y="116356"/>
                  </a:lnTo>
                  <a:lnTo>
                    <a:pt x="607650" y="151527"/>
                  </a:lnTo>
                  <a:lnTo>
                    <a:pt x="629026" y="190070"/>
                  </a:lnTo>
                  <a:lnTo>
                    <a:pt x="645162" y="231551"/>
                  </a:lnTo>
                  <a:lnTo>
                    <a:pt x="655624" y="275536"/>
                  </a:lnTo>
                  <a:lnTo>
                    <a:pt x="659980" y="321589"/>
                  </a:lnTo>
                  <a:lnTo>
                    <a:pt x="659980" y="337230"/>
                  </a:lnTo>
                  <a:lnTo>
                    <a:pt x="660463" y="330225"/>
                  </a:lnTo>
                  <a:lnTo>
                    <a:pt x="660463" y="321589"/>
                  </a:lnTo>
                  <a:lnTo>
                    <a:pt x="659980" y="312953"/>
                  </a:lnTo>
                  <a:lnTo>
                    <a:pt x="654665" y="267173"/>
                  </a:lnTo>
                  <a:lnTo>
                    <a:pt x="643139" y="223479"/>
                  </a:lnTo>
                  <a:lnTo>
                    <a:pt x="625881" y="182331"/>
                  </a:lnTo>
                  <a:lnTo>
                    <a:pt x="603369" y="144188"/>
                  </a:lnTo>
                  <a:lnTo>
                    <a:pt x="576081" y="109511"/>
                  </a:lnTo>
                  <a:lnTo>
                    <a:pt x="544497" y="78760"/>
                  </a:lnTo>
                  <a:lnTo>
                    <a:pt x="509095" y="52395"/>
                  </a:lnTo>
                  <a:lnTo>
                    <a:pt x="470353" y="30877"/>
                  </a:lnTo>
                  <a:lnTo>
                    <a:pt x="428750" y="14664"/>
                  </a:lnTo>
                  <a:lnTo>
                    <a:pt x="384764" y="4219"/>
                  </a:lnTo>
                  <a:lnTo>
                    <a:pt x="356546" y="1624"/>
                  </a:lnTo>
                  <a:close/>
                </a:path>
                <a:path w="661035" h="661034">
                  <a:moveTo>
                    <a:pt x="2369" y="301835"/>
                  </a:moveTo>
                  <a:lnTo>
                    <a:pt x="952" y="312953"/>
                  </a:lnTo>
                  <a:lnTo>
                    <a:pt x="952" y="316669"/>
                  </a:lnTo>
                  <a:lnTo>
                    <a:pt x="2369" y="301835"/>
                  </a:lnTo>
                  <a:close/>
                </a:path>
                <a:path w="661035" h="661034">
                  <a:moveTo>
                    <a:pt x="7125" y="264513"/>
                  </a:moveTo>
                  <a:lnTo>
                    <a:pt x="5213" y="272055"/>
                  </a:lnTo>
                  <a:lnTo>
                    <a:pt x="2369" y="301835"/>
                  </a:lnTo>
                  <a:lnTo>
                    <a:pt x="7125" y="264513"/>
                  </a:lnTo>
                  <a:close/>
                </a:path>
                <a:path w="661035" h="661034">
                  <a:moveTo>
                    <a:pt x="8269" y="260001"/>
                  </a:moveTo>
                  <a:lnTo>
                    <a:pt x="7240" y="263613"/>
                  </a:lnTo>
                  <a:lnTo>
                    <a:pt x="7125" y="264513"/>
                  </a:lnTo>
                  <a:lnTo>
                    <a:pt x="8269" y="260001"/>
                  </a:lnTo>
                  <a:close/>
                </a:path>
                <a:path w="661035" h="661034">
                  <a:moveTo>
                    <a:pt x="97167" y="97070"/>
                  </a:moveTo>
                  <a:lnTo>
                    <a:pt x="60566" y="139628"/>
                  </a:lnTo>
                  <a:lnTo>
                    <a:pt x="35830" y="180481"/>
                  </a:lnTo>
                  <a:lnTo>
                    <a:pt x="17187" y="224821"/>
                  </a:lnTo>
                  <a:lnTo>
                    <a:pt x="8269" y="260001"/>
                  </a:lnTo>
                  <a:lnTo>
                    <a:pt x="20589" y="216757"/>
                  </a:lnTo>
                  <a:lnTo>
                    <a:pt x="40431" y="172963"/>
                  </a:lnTo>
                  <a:lnTo>
                    <a:pt x="66198" y="132814"/>
                  </a:lnTo>
                  <a:lnTo>
                    <a:pt x="97167" y="97070"/>
                  </a:lnTo>
                  <a:close/>
                </a:path>
                <a:path w="661035" h="661034">
                  <a:moveTo>
                    <a:pt x="98157" y="96167"/>
                  </a:moveTo>
                  <a:lnTo>
                    <a:pt x="97323" y="96889"/>
                  </a:lnTo>
                  <a:lnTo>
                    <a:pt x="97167" y="97070"/>
                  </a:lnTo>
                  <a:lnTo>
                    <a:pt x="98157" y="96167"/>
                  </a:lnTo>
                  <a:close/>
                </a:path>
                <a:path w="661035" h="661034">
                  <a:moveTo>
                    <a:pt x="132735" y="66205"/>
                  </a:moveTo>
                  <a:lnTo>
                    <a:pt x="126023" y="70756"/>
                  </a:lnTo>
                  <a:lnTo>
                    <a:pt x="98157" y="96167"/>
                  </a:lnTo>
                  <a:lnTo>
                    <a:pt x="132735" y="66205"/>
                  </a:lnTo>
                  <a:close/>
                </a:path>
                <a:path w="661035" h="661034">
                  <a:moveTo>
                    <a:pt x="135795" y="64130"/>
                  </a:moveTo>
                  <a:lnTo>
                    <a:pt x="133236" y="65770"/>
                  </a:lnTo>
                  <a:lnTo>
                    <a:pt x="132735" y="66205"/>
                  </a:lnTo>
                  <a:lnTo>
                    <a:pt x="135795" y="64130"/>
                  </a:lnTo>
                  <a:close/>
                </a:path>
                <a:path w="661035" h="661034">
                  <a:moveTo>
                    <a:pt x="172574" y="40549"/>
                  </a:moveTo>
                  <a:lnTo>
                    <a:pt x="165594" y="43924"/>
                  </a:lnTo>
                  <a:lnTo>
                    <a:pt x="135795" y="64130"/>
                  </a:lnTo>
                  <a:lnTo>
                    <a:pt x="172574" y="40549"/>
                  </a:lnTo>
                  <a:close/>
                </a:path>
                <a:path w="661035" h="661034">
                  <a:moveTo>
                    <a:pt x="177275" y="38276"/>
                  </a:moveTo>
                  <a:lnTo>
                    <a:pt x="173371" y="40038"/>
                  </a:lnTo>
                  <a:lnTo>
                    <a:pt x="172574" y="40549"/>
                  </a:lnTo>
                  <a:lnTo>
                    <a:pt x="177275" y="38276"/>
                  </a:lnTo>
                  <a:close/>
                </a:path>
                <a:path w="661035" h="661034">
                  <a:moveTo>
                    <a:pt x="216257" y="20680"/>
                  </a:moveTo>
                  <a:lnTo>
                    <a:pt x="208962" y="22953"/>
                  </a:lnTo>
                  <a:lnTo>
                    <a:pt x="177275" y="38276"/>
                  </a:lnTo>
                  <a:lnTo>
                    <a:pt x="216257" y="20680"/>
                  </a:lnTo>
                  <a:close/>
                </a:path>
                <a:path w="661035" h="661034">
                  <a:moveTo>
                    <a:pt x="221419" y="19071"/>
                  </a:moveTo>
                  <a:lnTo>
                    <a:pt x="217159" y="20272"/>
                  </a:lnTo>
                  <a:lnTo>
                    <a:pt x="216257" y="20680"/>
                  </a:lnTo>
                  <a:lnTo>
                    <a:pt x="221419" y="19071"/>
                  </a:lnTo>
                  <a:close/>
                </a:path>
                <a:path w="661035" h="661034">
                  <a:moveTo>
                    <a:pt x="263311" y="7258"/>
                  </a:moveTo>
                  <a:lnTo>
                    <a:pt x="255551" y="8435"/>
                  </a:lnTo>
                  <a:lnTo>
                    <a:pt x="221419" y="19071"/>
                  </a:lnTo>
                  <a:lnTo>
                    <a:pt x="263311" y="7258"/>
                  </a:lnTo>
                  <a:close/>
                </a:path>
                <a:path w="661035" h="661034">
                  <a:moveTo>
                    <a:pt x="267339" y="6647"/>
                  </a:moveTo>
                  <a:lnTo>
                    <a:pt x="264032" y="7054"/>
                  </a:lnTo>
                  <a:lnTo>
                    <a:pt x="263311" y="7258"/>
                  </a:lnTo>
                  <a:lnTo>
                    <a:pt x="267339" y="6647"/>
                  </a:lnTo>
                  <a:close/>
                </a:path>
                <a:path w="661035" h="661034">
                  <a:moveTo>
                    <a:pt x="338874" y="0"/>
                  </a:moveTo>
                  <a:lnTo>
                    <a:pt x="322071" y="0"/>
                  </a:lnTo>
                  <a:lnTo>
                    <a:pt x="304787" y="965"/>
                  </a:lnTo>
                  <a:lnTo>
                    <a:pt x="267339" y="6647"/>
                  </a:lnTo>
                  <a:lnTo>
                    <a:pt x="313423" y="965"/>
                  </a:lnTo>
                  <a:lnTo>
                    <a:pt x="322071" y="482"/>
                  </a:lnTo>
                  <a:lnTo>
                    <a:pt x="344123" y="482"/>
                  </a:lnTo>
                  <a:lnTo>
                    <a:pt x="338874" y="0"/>
                  </a:lnTo>
                  <a:close/>
                </a:path>
                <a:path w="661035" h="661034">
                  <a:moveTo>
                    <a:pt x="347510" y="482"/>
                  </a:moveTo>
                  <a:lnTo>
                    <a:pt x="344123" y="482"/>
                  </a:lnTo>
                  <a:lnTo>
                    <a:pt x="356546" y="1624"/>
                  </a:lnTo>
                  <a:lnTo>
                    <a:pt x="347510" y="4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6661" y="8747886"/>
              <a:ext cx="1045210" cy="660400"/>
            </a:xfrm>
            <a:custGeom>
              <a:avLst/>
              <a:gdLst/>
              <a:ahLst/>
              <a:cxnLst/>
              <a:rect l="l" t="t" r="r" b="b"/>
              <a:pathLst>
                <a:path w="1045210" h="660400">
                  <a:moveTo>
                    <a:pt x="714705" y="0"/>
                  </a:moveTo>
                  <a:lnTo>
                    <a:pt x="661343" y="4035"/>
                  </a:lnTo>
                  <a:lnTo>
                    <a:pt x="611087" y="15722"/>
                  </a:lnTo>
                  <a:lnTo>
                    <a:pt x="564520" y="34429"/>
                  </a:lnTo>
                  <a:lnTo>
                    <a:pt x="522224" y="59524"/>
                  </a:lnTo>
                  <a:lnTo>
                    <a:pt x="479668" y="34504"/>
                  </a:lnTo>
                  <a:lnTo>
                    <a:pt x="433014" y="15963"/>
                  </a:lnTo>
                  <a:lnTo>
                    <a:pt x="382847" y="4443"/>
                  </a:lnTo>
                  <a:lnTo>
                    <a:pt x="329755" y="482"/>
                  </a:lnTo>
                  <a:lnTo>
                    <a:pt x="279881" y="3943"/>
                  </a:lnTo>
                  <a:lnTo>
                    <a:pt x="232663" y="14032"/>
                  </a:lnTo>
                  <a:lnTo>
                    <a:pt x="188540" y="30306"/>
                  </a:lnTo>
                  <a:lnTo>
                    <a:pt x="147956" y="52326"/>
                  </a:lnTo>
                  <a:lnTo>
                    <a:pt x="111351" y="79648"/>
                  </a:lnTo>
                  <a:lnTo>
                    <a:pt x="79166" y="111833"/>
                  </a:lnTo>
                  <a:lnTo>
                    <a:pt x="51843" y="148438"/>
                  </a:lnTo>
                  <a:lnTo>
                    <a:pt x="29824" y="189023"/>
                  </a:lnTo>
                  <a:lnTo>
                    <a:pt x="13549" y="233145"/>
                  </a:lnTo>
                  <a:lnTo>
                    <a:pt x="3460" y="280364"/>
                  </a:lnTo>
                  <a:lnTo>
                    <a:pt x="0" y="330238"/>
                  </a:lnTo>
                  <a:lnTo>
                    <a:pt x="3460" y="379999"/>
                  </a:lnTo>
                  <a:lnTo>
                    <a:pt x="13549" y="427148"/>
                  </a:lnTo>
                  <a:lnTo>
                    <a:pt x="29824" y="471236"/>
                  </a:lnTo>
                  <a:lnTo>
                    <a:pt x="51843" y="511814"/>
                  </a:lnTo>
                  <a:lnTo>
                    <a:pt x="79166" y="548436"/>
                  </a:lnTo>
                  <a:lnTo>
                    <a:pt x="111351" y="580652"/>
                  </a:lnTo>
                  <a:lnTo>
                    <a:pt x="147956" y="608016"/>
                  </a:lnTo>
                  <a:lnTo>
                    <a:pt x="188540" y="630078"/>
                  </a:lnTo>
                  <a:lnTo>
                    <a:pt x="232663" y="646392"/>
                  </a:lnTo>
                  <a:lnTo>
                    <a:pt x="279881" y="656509"/>
                  </a:lnTo>
                  <a:lnTo>
                    <a:pt x="329755" y="659980"/>
                  </a:lnTo>
                  <a:lnTo>
                    <a:pt x="383117" y="656013"/>
                  </a:lnTo>
                  <a:lnTo>
                    <a:pt x="433371" y="644440"/>
                  </a:lnTo>
                  <a:lnTo>
                    <a:pt x="479934" y="625760"/>
                  </a:lnTo>
                  <a:lnTo>
                    <a:pt x="522224" y="600468"/>
                  </a:lnTo>
                  <a:lnTo>
                    <a:pt x="564786" y="625760"/>
                  </a:lnTo>
                  <a:lnTo>
                    <a:pt x="611444" y="644440"/>
                  </a:lnTo>
                  <a:lnTo>
                    <a:pt x="661612" y="656013"/>
                  </a:lnTo>
                  <a:lnTo>
                    <a:pt x="714705" y="659980"/>
                  </a:lnTo>
                  <a:lnTo>
                    <a:pt x="764589" y="656508"/>
                  </a:lnTo>
                  <a:lnTo>
                    <a:pt x="811838" y="646389"/>
                  </a:lnTo>
                  <a:lnTo>
                    <a:pt x="856005" y="630068"/>
                  </a:lnTo>
                  <a:lnTo>
                    <a:pt x="896645" y="607992"/>
                  </a:lnTo>
                  <a:lnTo>
                    <a:pt x="933312" y="580607"/>
                  </a:lnTo>
                  <a:lnTo>
                    <a:pt x="965561" y="548357"/>
                  </a:lnTo>
                  <a:lnTo>
                    <a:pt x="992945" y="511690"/>
                  </a:lnTo>
                  <a:lnTo>
                    <a:pt x="1015020" y="471050"/>
                  </a:lnTo>
                  <a:lnTo>
                    <a:pt x="1031340" y="426884"/>
                  </a:lnTo>
                  <a:lnTo>
                    <a:pt x="1041458" y="379637"/>
                  </a:lnTo>
                  <a:lnTo>
                    <a:pt x="1044930" y="329755"/>
                  </a:lnTo>
                  <a:lnTo>
                    <a:pt x="1041458" y="279990"/>
                  </a:lnTo>
                  <a:lnTo>
                    <a:pt x="1031340" y="232839"/>
                  </a:lnTo>
                  <a:lnTo>
                    <a:pt x="1015020" y="188749"/>
                  </a:lnTo>
                  <a:lnTo>
                    <a:pt x="992945" y="148169"/>
                  </a:lnTo>
                  <a:lnTo>
                    <a:pt x="965561" y="111546"/>
                  </a:lnTo>
                  <a:lnTo>
                    <a:pt x="933312" y="79329"/>
                  </a:lnTo>
                  <a:lnTo>
                    <a:pt x="896645" y="51965"/>
                  </a:lnTo>
                  <a:lnTo>
                    <a:pt x="856005" y="29902"/>
                  </a:lnTo>
                  <a:lnTo>
                    <a:pt x="811838" y="13588"/>
                  </a:lnTo>
                  <a:lnTo>
                    <a:pt x="764589" y="3471"/>
                  </a:lnTo>
                  <a:lnTo>
                    <a:pt x="71470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6285" y="8747403"/>
              <a:ext cx="1045844" cy="661035"/>
            </a:xfrm>
            <a:custGeom>
              <a:avLst/>
              <a:gdLst/>
              <a:ahLst/>
              <a:cxnLst/>
              <a:rect l="l" t="t" r="r" b="b"/>
              <a:pathLst>
                <a:path w="1045844" h="661034">
                  <a:moveTo>
                    <a:pt x="330132" y="483"/>
                  </a:moveTo>
                  <a:lnTo>
                    <a:pt x="321013" y="483"/>
                  </a:lnTo>
                  <a:lnTo>
                    <a:pt x="312377" y="965"/>
                  </a:lnTo>
                  <a:lnTo>
                    <a:pt x="262370" y="7040"/>
                  </a:lnTo>
                  <a:lnTo>
                    <a:pt x="215705" y="19613"/>
                  </a:lnTo>
                  <a:lnTo>
                    <a:pt x="172708" y="38173"/>
                  </a:lnTo>
                  <a:lnTo>
                    <a:pt x="133706" y="62209"/>
                  </a:lnTo>
                  <a:lnTo>
                    <a:pt x="99025" y="91209"/>
                  </a:lnTo>
                  <a:lnTo>
                    <a:pt x="68993" y="124662"/>
                  </a:lnTo>
                  <a:lnTo>
                    <a:pt x="43935" y="162056"/>
                  </a:lnTo>
                  <a:lnTo>
                    <a:pt x="24179" y="202879"/>
                  </a:lnTo>
                  <a:lnTo>
                    <a:pt x="10052" y="246619"/>
                  </a:lnTo>
                  <a:lnTo>
                    <a:pt x="1879" y="292767"/>
                  </a:lnTo>
                  <a:lnTo>
                    <a:pt x="46" y="339357"/>
                  </a:lnTo>
                  <a:lnTo>
                    <a:pt x="0" y="340921"/>
                  </a:lnTo>
                  <a:lnTo>
                    <a:pt x="4707" y="390233"/>
                  </a:lnTo>
                  <a:lnTo>
                    <a:pt x="6624" y="398387"/>
                  </a:lnTo>
                  <a:lnTo>
                    <a:pt x="8060" y="406553"/>
                  </a:lnTo>
                  <a:lnTo>
                    <a:pt x="21797" y="452678"/>
                  </a:lnTo>
                  <a:lnTo>
                    <a:pt x="41126" y="494626"/>
                  </a:lnTo>
                  <a:lnTo>
                    <a:pt x="65478" y="532239"/>
                  </a:lnTo>
                  <a:lnTo>
                    <a:pt x="94285" y="565361"/>
                  </a:lnTo>
                  <a:lnTo>
                    <a:pt x="126980" y="593832"/>
                  </a:lnTo>
                  <a:lnTo>
                    <a:pt x="162994" y="617497"/>
                  </a:lnTo>
                  <a:lnTo>
                    <a:pt x="201760" y="636197"/>
                  </a:lnTo>
                  <a:lnTo>
                    <a:pt x="242709" y="649775"/>
                  </a:lnTo>
                  <a:lnTo>
                    <a:pt x="285273" y="658074"/>
                  </a:lnTo>
                  <a:lnTo>
                    <a:pt x="328885" y="660935"/>
                  </a:lnTo>
                  <a:lnTo>
                    <a:pt x="336019" y="660493"/>
                  </a:lnTo>
                  <a:lnTo>
                    <a:pt x="328954" y="660493"/>
                  </a:lnTo>
                  <a:lnTo>
                    <a:pt x="285394" y="657607"/>
                  </a:lnTo>
                  <a:lnTo>
                    <a:pt x="242862" y="649284"/>
                  </a:lnTo>
                  <a:lnTo>
                    <a:pt x="201931" y="635686"/>
                  </a:lnTo>
                  <a:lnTo>
                    <a:pt x="163177" y="616978"/>
                  </a:lnTo>
                  <a:lnTo>
                    <a:pt x="127174" y="593322"/>
                  </a:lnTo>
                  <a:lnTo>
                    <a:pt x="94497" y="564882"/>
                  </a:lnTo>
                  <a:lnTo>
                    <a:pt x="65720" y="531822"/>
                  </a:lnTo>
                  <a:lnTo>
                    <a:pt x="41419" y="494305"/>
                  </a:lnTo>
                  <a:lnTo>
                    <a:pt x="22168" y="452494"/>
                  </a:lnTo>
                  <a:lnTo>
                    <a:pt x="8542" y="406553"/>
                  </a:lnTo>
                  <a:lnTo>
                    <a:pt x="7107" y="398387"/>
                  </a:lnTo>
                  <a:lnTo>
                    <a:pt x="5177" y="390233"/>
                  </a:lnTo>
                  <a:lnTo>
                    <a:pt x="455" y="340921"/>
                  </a:lnTo>
                  <a:lnTo>
                    <a:pt x="2334" y="292976"/>
                  </a:lnTo>
                  <a:lnTo>
                    <a:pt x="10487" y="246911"/>
                  </a:lnTo>
                  <a:lnTo>
                    <a:pt x="24589" y="203238"/>
                  </a:lnTo>
                  <a:lnTo>
                    <a:pt x="44313" y="162469"/>
                  </a:lnTo>
                  <a:lnTo>
                    <a:pt x="69332" y="125118"/>
                  </a:lnTo>
                  <a:lnTo>
                    <a:pt x="99321" y="91695"/>
                  </a:lnTo>
                  <a:lnTo>
                    <a:pt x="133952" y="62713"/>
                  </a:lnTo>
                  <a:lnTo>
                    <a:pt x="172899" y="38686"/>
                  </a:lnTo>
                  <a:lnTo>
                    <a:pt x="215837" y="20124"/>
                  </a:lnTo>
                  <a:lnTo>
                    <a:pt x="262438" y="7541"/>
                  </a:lnTo>
                  <a:lnTo>
                    <a:pt x="312377" y="1448"/>
                  </a:lnTo>
                  <a:lnTo>
                    <a:pt x="321013" y="965"/>
                  </a:lnTo>
                  <a:lnTo>
                    <a:pt x="343568" y="965"/>
                  </a:lnTo>
                  <a:lnTo>
                    <a:pt x="330132" y="483"/>
                  </a:lnTo>
                  <a:close/>
                </a:path>
                <a:path w="1045844" h="661034">
                  <a:moveTo>
                    <a:pt x="523806" y="601421"/>
                  </a:moveTo>
                  <a:lnTo>
                    <a:pt x="523083" y="601421"/>
                  </a:lnTo>
                  <a:lnTo>
                    <a:pt x="522836" y="601579"/>
                  </a:lnTo>
                  <a:lnTo>
                    <a:pt x="585017" y="635058"/>
                  </a:lnTo>
                  <a:lnTo>
                    <a:pt x="627624" y="649313"/>
                  </a:lnTo>
                  <a:lnTo>
                    <a:pt x="670594" y="657827"/>
                  </a:lnTo>
                  <a:lnTo>
                    <a:pt x="713449" y="660806"/>
                  </a:lnTo>
                  <a:lnTo>
                    <a:pt x="721922" y="660335"/>
                  </a:lnTo>
                  <a:lnTo>
                    <a:pt x="713538" y="660335"/>
                  </a:lnTo>
                  <a:lnTo>
                    <a:pt x="670757" y="657352"/>
                  </a:lnTo>
                  <a:lnTo>
                    <a:pt x="627875" y="648837"/>
                  </a:lnTo>
                  <a:lnTo>
                    <a:pt x="585370" y="634584"/>
                  </a:lnTo>
                  <a:lnTo>
                    <a:pt x="543720" y="614388"/>
                  </a:lnTo>
                  <a:lnTo>
                    <a:pt x="533166" y="607670"/>
                  </a:lnTo>
                  <a:lnTo>
                    <a:pt x="523806" y="601421"/>
                  </a:lnTo>
                  <a:close/>
                </a:path>
                <a:path w="1045844" h="661034">
                  <a:moveTo>
                    <a:pt x="523083" y="600939"/>
                  </a:moveTo>
                  <a:lnTo>
                    <a:pt x="522600" y="600939"/>
                  </a:lnTo>
                  <a:lnTo>
                    <a:pt x="512529" y="607670"/>
                  </a:lnTo>
                  <a:lnTo>
                    <a:pt x="501963" y="614388"/>
                  </a:lnTo>
                  <a:lnTo>
                    <a:pt x="460044" y="634888"/>
                  </a:lnTo>
                  <a:lnTo>
                    <a:pt x="416768" y="649313"/>
                  </a:lnTo>
                  <a:lnTo>
                    <a:pt x="372965" y="657777"/>
                  </a:lnTo>
                  <a:lnTo>
                    <a:pt x="328954" y="660493"/>
                  </a:lnTo>
                  <a:lnTo>
                    <a:pt x="336019" y="660493"/>
                  </a:lnTo>
                  <a:lnTo>
                    <a:pt x="416978" y="649716"/>
                  </a:lnTo>
                  <a:lnTo>
                    <a:pt x="460324" y="635321"/>
                  </a:lnTo>
                  <a:lnTo>
                    <a:pt x="502445" y="614858"/>
                  </a:lnTo>
                  <a:lnTo>
                    <a:pt x="512529" y="608140"/>
                  </a:lnTo>
                  <a:lnTo>
                    <a:pt x="522836" y="601579"/>
                  </a:lnTo>
                  <a:lnTo>
                    <a:pt x="522600" y="601421"/>
                  </a:lnTo>
                  <a:lnTo>
                    <a:pt x="523806" y="601421"/>
                  </a:lnTo>
                  <a:lnTo>
                    <a:pt x="523083" y="600939"/>
                  </a:lnTo>
                  <a:close/>
                </a:path>
                <a:path w="1045844" h="661034">
                  <a:moveTo>
                    <a:pt x="722939" y="526"/>
                  </a:moveTo>
                  <a:lnTo>
                    <a:pt x="713154" y="526"/>
                  </a:lnTo>
                  <a:lnTo>
                    <a:pt x="755365" y="2781"/>
                  </a:lnTo>
                  <a:lnTo>
                    <a:pt x="796517" y="10177"/>
                  </a:lnTo>
                  <a:lnTo>
                    <a:pt x="836132" y="22508"/>
                  </a:lnTo>
                  <a:lnTo>
                    <a:pt x="873733" y="39569"/>
                  </a:lnTo>
                  <a:lnTo>
                    <a:pt x="908844" y="61153"/>
                  </a:lnTo>
                  <a:lnTo>
                    <a:pt x="940987" y="87054"/>
                  </a:lnTo>
                  <a:lnTo>
                    <a:pt x="969686" y="117067"/>
                  </a:lnTo>
                  <a:lnTo>
                    <a:pt x="994464" y="150984"/>
                  </a:lnTo>
                  <a:lnTo>
                    <a:pt x="1014843" y="188602"/>
                  </a:lnTo>
                  <a:lnTo>
                    <a:pt x="1030349" y="229718"/>
                  </a:lnTo>
                  <a:lnTo>
                    <a:pt x="1040502" y="274124"/>
                  </a:lnTo>
                  <a:lnTo>
                    <a:pt x="1044824" y="321590"/>
                  </a:lnTo>
                  <a:lnTo>
                    <a:pt x="1044824" y="339357"/>
                  </a:lnTo>
                  <a:lnTo>
                    <a:pt x="1040565" y="386824"/>
                  </a:lnTo>
                  <a:lnTo>
                    <a:pt x="1030499" y="431061"/>
                  </a:lnTo>
                  <a:lnTo>
                    <a:pt x="1015050" y="472107"/>
                  </a:lnTo>
                  <a:lnTo>
                    <a:pt x="994714" y="509673"/>
                  </a:lnTo>
                  <a:lnTo>
                    <a:pt x="969970" y="543556"/>
                  </a:lnTo>
                  <a:lnTo>
                    <a:pt x="941297" y="573550"/>
                  </a:lnTo>
                  <a:lnTo>
                    <a:pt x="909174" y="599449"/>
                  </a:lnTo>
                  <a:lnTo>
                    <a:pt x="874077" y="621048"/>
                  </a:lnTo>
                  <a:lnTo>
                    <a:pt x="836487" y="638141"/>
                  </a:lnTo>
                  <a:lnTo>
                    <a:pt x="796881" y="650524"/>
                  </a:lnTo>
                  <a:lnTo>
                    <a:pt x="755739" y="657990"/>
                  </a:lnTo>
                  <a:lnTo>
                    <a:pt x="713538" y="660335"/>
                  </a:lnTo>
                  <a:lnTo>
                    <a:pt x="721922" y="660335"/>
                  </a:lnTo>
                  <a:lnTo>
                    <a:pt x="796912" y="650977"/>
                  </a:lnTo>
                  <a:lnTo>
                    <a:pt x="836565" y="638578"/>
                  </a:lnTo>
                  <a:lnTo>
                    <a:pt x="874198" y="621464"/>
                  </a:lnTo>
                  <a:lnTo>
                    <a:pt x="909333" y="599838"/>
                  </a:lnTo>
                  <a:lnTo>
                    <a:pt x="941494" y="573906"/>
                  </a:lnTo>
                  <a:lnTo>
                    <a:pt x="970205" y="543873"/>
                  </a:lnTo>
                  <a:lnTo>
                    <a:pt x="994987" y="509943"/>
                  </a:lnTo>
                  <a:lnTo>
                    <a:pt x="1015365" y="472322"/>
                  </a:lnTo>
                  <a:lnTo>
                    <a:pt x="1030862" y="431214"/>
                  </a:lnTo>
                  <a:lnTo>
                    <a:pt x="1041009" y="386743"/>
                  </a:lnTo>
                  <a:lnTo>
                    <a:pt x="1045307" y="339357"/>
                  </a:lnTo>
                  <a:lnTo>
                    <a:pt x="1045307" y="321590"/>
                  </a:lnTo>
                  <a:lnTo>
                    <a:pt x="1041032" y="274110"/>
                  </a:lnTo>
                  <a:lnTo>
                    <a:pt x="1030904" y="229712"/>
                  </a:lnTo>
                  <a:lnTo>
                    <a:pt x="1015403" y="188581"/>
                  </a:lnTo>
                  <a:lnTo>
                    <a:pt x="995003" y="150922"/>
                  </a:lnTo>
                  <a:lnTo>
                    <a:pt x="970189" y="116950"/>
                  </a:lnTo>
                  <a:lnTo>
                    <a:pt x="941440" y="86876"/>
                  </a:lnTo>
                  <a:lnTo>
                    <a:pt x="909237" y="60908"/>
                  </a:lnTo>
                  <a:lnTo>
                    <a:pt x="874060" y="39256"/>
                  </a:lnTo>
                  <a:lnTo>
                    <a:pt x="836390" y="22130"/>
                  </a:lnTo>
                  <a:lnTo>
                    <a:pt x="796707" y="9739"/>
                  </a:lnTo>
                  <a:lnTo>
                    <a:pt x="755493" y="2292"/>
                  </a:lnTo>
                  <a:lnTo>
                    <a:pt x="722939" y="526"/>
                  </a:lnTo>
                  <a:close/>
                </a:path>
                <a:path w="1045844" h="661034">
                  <a:moveTo>
                    <a:pt x="523083" y="601421"/>
                  </a:moveTo>
                  <a:lnTo>
                    <a:pt x="522600" y="601421"/>
                  </a:lnTo>
                  <a:lnTo>
                    <a:pt x="522836" y="601579"/>
                  </a:lnTo>
                  <a:lnTo>
                    <a:pt x="523083" y="601421"/>
                  </a:lnTo>
                  <a:close/>
                </a:path>
                <a:path w="1045844" h="661034">
                  <a:moveTo>
                    <a:pt x="343568" y="965"/>
                  </a:moveTo>
                  <a:lnTo>
                    <a:pt x="330132" y="965"/>
                  </a:lnTo>
                  <a:lnTo>
                    <a:pt x="343568" y="1448"/>
                  </a:lnTo>
                  <a:lnTo>
                    <a:pt x="387936" y="5714"/>
                  </a:lnTo>
                  <a:lnTo>
                    <a:pt x="431346" y="15875"/>
                  </a:lnTo>
                  <a:lnTo>
                    <a:pt x="472986" y="31780"/>
                  </a:lnTo>
                  <a:lnTo>
                    <a:pt x="512046" y="53277"/>
                  </a:lnTo>
                  <a:lnTo>
                    <a:pt x="522600" y="59995"/>
                  </a:lnTo>
                  <a:lnTo>
                    <a:pt x="512529" y="52807"/>
                  </a:lnTo>
                  <a:lnTo>
                    <a:pt x="473304" y="31400"/>
                  </a:lnTo>
                  <a:lnTo>
                    <a:pt x="431549" y="15451"/>
                  </a:lnTo>
                  <a:lnTo>
                    <a:pt x="388044" y="5221"/>
                  </a:lnTo>
                  <a:lnTo>
                    <a:pt x="343568" y="965"/>
                  </a:lnTo>
                  <a:close/>
                </a:path>
                <a:path w="1045844" h="661034">
                  <a:moveTo>
                    <a:pt x="713226" y="0"/>
                  </a:moveTo>
                  <a:lnTo>
                    <a:pt x="670388" y="3070"/>
                  </a:lnTo>
                  <a:lnTo>
                    <a:pt x="627459" y="11714"/>
                  </a:lnTo>
                  <a:lnTo>
                    <a:pt x="584920" y="26140"/>
                  </a:lnTo>
                  <a:lnTo>
                    <a:pt x="543250" y="46558"/>
                  </a:lnTo>
                  <a:lnTo>
                    <a:pt x="522600" y="59995"/>
                  </a:lnTo>
                  <a:lnTo>
                    <a:pt x="532684" y="53277"/>
                  </a:lnTo>
                  <a:lnTo>
                    <a:pt x="543250" y="47041"/>
                  </a:lnTo>
                  <a:lnTo>
                    <a:pt x="584931" y="26670"/>
                  </a:lnTo>
                  <a:lnTo>
                    <a:pt x="627460" y="12265"/>
                  </a:lnTo>
                  <a:lnTo>
                    <a:pt x="670360" y="3619"/>
                  </a:lnTo>
                  <a:lnTo>
                    <a:pt x="713154" y="526"/>
                  </a:lnTo>
                  <a:lnTo>
                    <a:pt x="722939" y="526"/>
                  </a:lnTo>
                  <a:lnTo>
                    <a:pt x="71322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Outer Join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Examples</a:t>
            </a:r>
            <a:endParaRPr sz="2650">
              <a:latin typeface="Arial"/>
              <a:cs typeface="Arial"/>
            </a:endParaRPr>
          </a:p>
          <a:p>
            <a:pPr marL="398145">
              <a:lnSpc>
                <a:spcPts val="1300"/>
              </a:lnSpc>
              <a:spcBef>
                <a:spcPts val="2565"/>
              </a:spcBef>
            </a:pPr>
            <a:r>
              <a:rPr sz="1100" spc="15" dirty="0">
                <a:latin typeface="Courier New"/>
                <a:cs typeface="Courier New"/>
              </a:rPr>
              <a:t>SELECT p.*,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l.*</a:t>
            </a:r>
            <a:endParaRPr sz="1100">
              <a:latin typeface="Courier New"/>
              <a:cs typeface="Courier New"/>
            </a:endParaRPr>
          </a:p>
          <a:p>
            <a:pPr marL="398145" marR="421005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FROM posts </a:t>
            </a:r>
            <a:r>
              <a:rPr sz="1100" spc="20" dirty="0">
                <a:latin typeface="Courier New"/>
                <a:cs typeface="Courier New"/>
              </a:rPr>
              <a:t>p </a:t>
            </a:r>
            <a:r>
              <a:rPr sz="1100" b="1" spc="15" dirty="0">
                <a:latin typeface="Courier New"/>
                <a:cs typeface="Courier New"/>
              </a:rPr>
              <a:t>LEFT OUTER JOIN </a:t>
            </a:r>
            <a:r>
              <a:rPr sz="1100" spc="15" dirty="0">
                <a:latin typeface="Courier New"/>
                <a:cs typeface="Courier New"/>
              </a:rPr>
              <a:t>likes </a:t>
            </a:r>
            <a:r>
              <a:rPr sz="1100" spc="20" dirty="0">
                <a:latin typeface="Courier New"/>
                <a:cs typeface="Courier New"/>
              </a:rPr>
              <a:t>l </a:t>
            </a:r>
            <a:r>
              <a:rPr sz="1100" spc="15" dirty="0">
                <a:latin typeface="Courier New"/>
                <a:cs typeface="Courier New"/>
              </a:rPr>
              <a:t>ON (p.user </a:t>
            </a:r>
            <a:r>
              <a:rPr sz="1100" spc="20" dirty="0">
                <a:latin typeface="Courier New"/>
                <a:cs typeface="Courier New"/>
              </a:rPr>
              <a:t>= </a:t>
            </a:r>
            <a:r>
              <a:rPr sz="1100" spc="15" dirty="0">
                <a:latin typeface="Courier New"/>
                <a:cs typeface="Courier New"/>
              </a:rPr>
              <a:t>l.user)  limit 10;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ourier New"/>
              <a:cs typeface="Courier New"/>
            </a:endParaRPr>
          </a:p>
          <a:p>
            <a:pPr marL="398145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SELECT p.*,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l.*</a:t>
            </a:r>
            <a:endParaRPr sz="1100">
              <a:latin typeface="Courier New"/>
              <a:cs typeface="Courier New"/>
            </a:endParaRPr>
          </a:p>
          <a:p>
            <a:pPr marL="398145" marR="334645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FROM posts </a:t>
            </a:r>
            <a:r>
              <a:rPr sz="1100" spc="20" dirty="0">
                <a:latin typeface="Courier New"/>
                <a:cs typeface="Courier New"/>
              </a:rPr>
              <a:t>p </a:t>
            </a:r>
            <a:r>
              <a:rPr sz="1100" b="1" spc="15" dirty="0">
                <a:latin typeface="Courier New"/>
                <a:cs typeface="Courier New"/>
              </a:rPr>
              <a:t>RIGHT OUTER JOIN </a:t>
            </a:r>
            <a:r>
              <a:rPr sz="1100" spc="15" dirty="0">
                <a:latin typeface="Courier New"/>
                <a:cs typeface="Courier New"/>
              </a:rPr>
              <a:t>likes </a:t>
            </a:r>
            <a:r>
              <a:rPr sz="1100" spc="20" dirty="0">
                <a:latin typeface="Courier New"/>
                <a:cs typeface="Courier New"/>
              </a:rPr>
              <a:t>l </a:t>
            </a:r>
            <a:r>
              <a:rPr sz="1100" spc="15" dirty="0">
                <a:latin typeface="Courier New"/>
                <a:cs typeface="Courier New"/>
              </a:rPr>
              <a:t>ON (p.user </a:t>
            </a:r>
            <a:r>
              <a:rPr sz="1100" spc="20" dirty="0">
                <a:latin typeface="Courier New"/>
                <a:cs typeface="Courier New"/>
              </a:rPr>
              <a:t>= </a:t>
            </a:r>
            <a:r>
              <a:rPr sz="1100" spc="15" dirty="0">
                <a:latin typeface="Courier New"/>
                <a:cs typeface="Courier New"/>
              </a:rPr>
              <a:t>l.user)  limit 10;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ourier New"/>
              <a:cs typeface="Courier New"/>
            </a:endParaRPr>
          </a:p>
          <a:p>
            <a:pPr marL="398145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SELECT p.*,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l.*</a:t>
            </a:r>
            <a:endParaRPr sz="1100">
              <a:latin typeface="Courier New"/>
              <a:cs typeface="Courier New"/>
            </a:endParaRPr>
          </a:p>
          <a:p>
            <a:pPr marL="398145" marR="421005">
              <a:lnSpc>
                <a:spcPts val="1280"/>
              </a:lnSpc>
              <a:spcBef>
                <a:spcPts val="60"/>
              </a:spcBef>
            </a:pPr>
            <a:r>
              <a:rPr sz="1100" spc="15" dirty="0">
                <a:latin typeface="Courier New"/>
                <a:cs typeface="Courier New"/>
              </a:rPr>
              <a:t>FROM posts </a:t>
            </a:r>
            <a:r>
              <a:rPr sz="1100" spc="20" dirty="0">
                <a:latin typeface="Courier New"/>
                <a:cs typeface="Courier New"/>
              </a:rPr>
              <a:t>p </a:t>
            </a:r>
            <a:r>
              <a:rPr sz="1100" b="1" spc="15" dirty="0">
                <a:latin typeface="Courier New"/>
                <a:cs typeface="Courier New"/>
              </a:rPr>
              <a:t>FULL OUTER JOIN </a:t>
            </a:r>
            <a:r>
              <a:rPr sz="1100" spc="15" dirty="0">
                <a:latin typeface="Courier New"/>
                <a:cs typeface="Courier New"/>
              </a:rPr>
              <a:t>likes </a:t>
            </a:r>
            <a:r>
              <a:rPr sz="1100" spc="20" dirty="0">
                <a:latin typeface="Courier New"/>
                <a:cs typeface="Courier New"/>
              </a:rPr>
              <a:t>l </a:t>
            </a:r>
            <a:r>
              <a:rPr sz="1100" spc="15" dirty="0">
                <a:latin typeface="Courier New"/>
                <a:cs typeface="Courier New"/>
              </a:rPr>
              <a:t>ON (p.user </a:t>
            </a:r>
            <a:r>
              <a:rPr sz="1100" spc="20" dirty="0">
                <a:latin typeface="Courier New"/>
                <a:cs typeface="Courier New"/>
              </a:rPr>
              <a:t>= </a:t>
            </a:r>
            <a:r>
              <a:rPr sz="1100" spc="15" dirty="0">
                <a:latin typeface="Courier New"/>
                <a:cs typeface="Courier New"/>
              </a:rPr>
              <a:t>l.user)  limit 10;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799" y="5968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06284" y="5380304"/>
            <a:ext cx="5760085" cy="4319905"/>
            <a:chOff x="1006284" y="5380304"/>
            <a:chExt cx="5760085" cy="4319905"/>
          </a:xfrm>
        </p:grpSpPr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8266" y="6290360"/>
              <a:ext cx="639724" cy="533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0623" y="8450300"/>
              <a:ext cx="871245" cy="1113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Resources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9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http://hive.apache.org/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Hive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Wiki</a:t>
            </a:r>
            <a:endParaRPr sz="1850">
              <a:latin typeface="Arial"/>
              <a:cs typeface="Arial"/>
            </a:endParaRPr>
          </a:p>
          <a:p>
            <a:pPr marL="677545">
              <a:lnSpc>
                <a:spcPct val="100000"/>
              </a:lnSpc>
              <a:spcBef>
                <a:spcPts val="140"/>
              </a:spcBef>
            </a:pPr>
            <a:r>
              <a:rPr sz="1600" spc="15" dirty="0">
                <a:solidFill>
                  <a:srgbClr val="CC0000"/>
                </a:solidFill>
                <a:latin typeface="Times New Roman"/>
                <a:cs typeface="Times New Roman"/>
              </a:rPr>
              <a:t>–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https://cwiki.apache.org/confluence/display/Hive/Home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358265">
              <a:lnSpc>
                <a:spcPts val="1475"/>
              </a:lnSpc>
              <a:spcBef>
                <a:spcPts val="5"/>
              </a:spcBef>
            </a:pPr>
            <a:r>
              <a:rPr sz="1250" b="1" spc="-5" dirty="0">
                <a:latin typeface="Arial"/>
                <a:cs typeface="Arial"/>
              </a:rPr>
              <a:t>Hive</a:t>
            </a:r>
            <a:endParaRPr sz="1250">
              <a:latin typeface="Arial"/>
              <a:cs typeface="Arial"/>
            </a:endParaRPr>
          </a:p>
          <a:p>
            <a:pPr marL="1358265" marR="292100">
              <a:lnSpc>
                <a:spcPts val="1450"/>
              </a:lnSpc>
              <a:spcBef>
                <a:spcPts val="60"/>
              </a:spcBef>
            </a:pPr>
            <a:r>
              <a:rPr sz="1250" dirty="0">
                <a:latin typeface="Arial"/>
                <a:cs typeface="Arial"/>
              </a:rPr>
              <a:t>Edward </a:t>
            </a:r>
            <a:r>
              <a:rPr sz="1250" spc="-5" dirty="0">
                <a:latin typeface="Arial"/>
                <a:cs typeface="Arial"/>
              </a:rPr>
              <a:t>Capriolo (Author), </a:t>
            </a:r>
            <a:r>
              <a:rPr sz="1250" dirty="0">
                <a:latin typeface="Arial"/>
                <a:cs typeface="Arial"/>
              </a:rPr>
              <a:t>Dean </a:t>
            </a:r>
            <a:r>
              <a:rPr sz="1250" spc="-10" dirty="0">
                <a:latin typeface="Arial"/>
                <a:cs typeface="Arial"/>
              </a:rPr>
              <a:t>Wampler </a:t>
            </a:r>
            <a:r>
              <a:rPr sz="1250" spc="-5" dirty="0">
                <a:latin typeface="Arial"/>
                <a:cs typeface="Arial"/>
              </a:rPr>
              <a:t>(Author), Jason  Rutherglen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(Author)</a:t>
            </a:r>
            <a:endParaRPr sz="1250">
              <a:latin typeface="Arial"/>
              <a:cs typeface="Arial"/>
            </a:endParaRPr>
          </a:p>
          <a:p>
            <a:pPr marL="1358265">
              <a:lnSpc>
                <a:spcPts val="1410"/>
              </a:lnSpc>
            </a:pPr>
            <a:r>
              <a:rPr sz="1250" dirty="0">
                <a:latin typeface="Arial"/>
                <a:cs typeface="Arial"/>
              </a:rPr>
              <a:t>O'Reilly Media; 1 </a:t>
            </a:r>
            <a:r>
              <a:rPr sz="1250" spc="-5" dirty="0">
                <a:latin typeface="Arial"/>
                <a:cs typeface="Arial"/>
              </a:rPr>
              <a:t>edition </a:t>
            </a:r>
            <a:r>
              <a:rPr sz="1250" dirty="0">
                <a:latin typeface="Arial"/>
                <a:cs typeface="Arial"/>
              </a:rPr>
              <a:t>(October 3,</a:t>
            </a:r>
            <a:r>
              <a:rPr sz="1250" spc="4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2012)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3096260" marR="1215390" indent="-55880" algn="r">
              <a:lnSpc>
                <a:spcPts val="1450"/>
              </a:lnSpc>
              <a:spcBef>
                <a:spcPts val="1005"/>
              </a:spcBef>
            </a:pPr>
            <a:r>
              <a:rPr sz="1250" b="1" dirty="0">
                <a:latin typeface="Arial"/>
                <a:cs typeface="Arial"/>
              </a:rPr>
              <a:t>Chapter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About</a:t>
            </a:r>
            <a:r>
              <a:rPr sz="1250" b="1" spc="-3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Hive  </a:t>
            </a:r>
            <a:r>
              <a:rPr sz="1250" b="1" dirty="0">
                <a:latin typeface="Arial"/>
                <a:cs typeface="Arial"/>
              </a:rPr>
              <a:t>Hadoop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in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Action  </a:t>
            </a:r>
            <a:r>
              <a:rPr sz="1250" dirty="0">
                <a:latin typeface="Arial"/>
                <a:cs typeface="Arial"/>
              </a:rPr>
              <a:t>Chuck Lam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(Author)</a:t>
            </a:r>
            <a:endParaRPr sz="1250">
              <a:latin typeface="Arial"/>
              <a:cs typeface="Arial"/>
            </a:endParaRPr>
          </a:p>
          <a:p>
            <a:pPr marR="1215390" algn="r">
              <a:lnSpc>
                <a:spcPts val="1405"/>
              </a:lnSpc>
            </a:pPr>
            <a:r>
              <a:rPr sz="1250" dirty="0">
                <a:latin typeface="Arial"/>
                <a:cs typeface="Arial"/>
              </a:rPr>
              <a:t>Manning Publications; 1st Edition </a:t>
            </a:r>
            <a:r>
              <a:rPr sz="1250" spc="-5" dirty="0">
                <a:latin typeface="Arial"/>
                <a:cs typeface="Arial"/>
              </a:rPr>
              <a:t>(December,</a:t>
            </a:r>
            <a:r>
              <a:rPr sz="1250" spc="9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2010)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0" name="object 10"/>
            <p:cNvSpPr/>
            <p:nvPr/>
          </p:nvSpPr>
          <p:spPr>
            <a:xfrm>
              <a:off x="1349959" y="7380884"/>
              <a:ext cx="859053" cy="12172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1186" y="9577952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Hive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Provides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560705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Ability to </a:t>
            </a:r>
            <a:r>
              <a:rPr sz="1850" b="1" spc="20" dirty="0">
                <a:latin typeface="Arial"/>
                <a:cs typeface="Arial"/>
              </a:rPr>
              <a:t>bring </a:t>
            </a:r>
            <a:r>
              <a:rPr sz="1850" b="1" spc="15" dirty="0">
                <a:latin typeface="Arial"/>
                <a:cs typeface="Arial"/>
              </a:rPr>
              <a:t>structure to </a:t>
            </a:r>
            <a:r>
              <a:rPr sz="1850" b="1" spc="20" dirty="0">
                <a:latin typeface="Arial"/>
                <a:cs typeface="Arial"/>
              </a:rPr>
              <a:t>various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  formats</a:t>
            </a:r>
            <a:endParaRPr sz="1850">
              <a:latin typeface="Arial"/>
              <a:cs typeface="Arial"/>
            </a:endParaRPr>
          </a:p>
          <a:p>
            <a:pPr marL="605155" marR="296545" indent="-216535">
              <a:lnSpc>
                <a:spcPts val="2039"/>
              </a:lnSpc>
              <a:spcBef>
                <a:spcPts val="34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Simple </a:t>
            </a:r>
            <a:r>
              <a:rPr sz="1850" b="1" spc="15" dirty="0">
                <a:latin typeface="Arial"/>
                <a:cs typeface="Arial"/>
              </a:rPr>
              <a:t>interface for </a:t>
            </a:r>
            <a:r>
              <a:rPr sz="1850" b="1" spc="20" dirty="0">
                <a:latin typeface="Arial"/>
                <a:cs typeface="Arial"/>
              </a:rPr>
              <a:t>ad hoc querying,  </a:t>
            </a:r>
            <a:r>
              <a:rPr sz="1850" b="1" spc="15" dirty="0">
                <a:latin typeface="Arial"/>
                <a:cs typeface="Arial"/>
              </a:rPr>
              <a:t>analyzing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summarizing </a:t>
            </a:r>
            <a:r>
              <a:rPr sz="1850" b="1" spc="10" dirty="0">
                <a:latin typeface="Arial"/>
                <a:cs typeface="Arial"/>
              </a:rPr>
              <a:t>large </a:t>
            </a:r>
            <a:r>
              <a:rPr sz="1850" b="1" spc="15" dirty="0">
                <a:latin typeface="Arial"/>
                <a:cs typeface="Arial"/>
              </a:rPr>
              <a:t>amounts  of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605155" marR="205104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Access to </a:t>
            </a:r>
            <a:r>
              <a:rPr sz="1850" b="1" spc="10" dirty="0">
                <a:latin typeface="Arial"/>
                <a:cs typeface="Arial"/>
              </a:rPr>
              <a:t>files </a:t>
            </a:r>
            <a:r>
              <a:rPr sz="1850" b="1" spc="20" dirty="0">
                <a:latin typeface="Arial"/>
                <a:cs typeface="Arial"/>
              </a:rPr>
              <a:t>on </a:t>
            </a:r>
            <a:r>
              <a:rPr sz="1850" b="1" spc="15" dirty="0">
                <a:latin typeface="Arial"/>
                <a:cs typeface="Arial"/>
              </a:rPr>
              <a:t>various data stores such  as </a:t>
            </a:r>
            <a:r>
              <a:rPr sz="1850" b="1" spc="20" dirty="0">
                <a:latin typeface="Arial"/>
                <a:cs typeface="Arial"/>
              </a:rPr>
              <a:t>HDFS and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HBase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Hive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25400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Hive does </a:t>
            </a:r>
            <a:r>
              <a:rPr sz="1850" b="1" spc="20" dirty="0">
                <a:latin typeface="Arial"/>
                <a:cs typeface="Arial"/>
              </a:rPr>
              <a:t>NOT </a:t>
            </a:r>
            <a:r>
              <a:rPr sz="1850" b="1" spc="15" dirty="0">
                <a:latin typeface="Arial"/>
                <a:cs typeface="Arial"/>
              </a:rPr>
              <a:t>provide low latency or </a:t>
            </a:r>
            <a:r>
              <a:rPr sz="1850" b="1" spc="10" dirty="0">
                <a:latin typeface="Arial"/>
                <a:cs typeface="Arial"/>
              </a:rPr>
              <a:t>real-  </a:t>
            </a:r>
            <a:r>
              <a:rPr sz="1850" b="1" spc="15" dirty="0">
                <a:latin typeface="Arial"/>
                <a:cs typeface="Arial"/>
              </a:rPr>
              <a:t>time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queries</a:t>
            </a:r>
            <a:endParaRPr sz="1850">
              <a:latin typeface="Arial"/>
              <a:cs typeface="Arial"/>
            </a:endParaRPr>
          </a:p>
          <a:p>
            <a:pPr marL="605155" marR="335280" indent="-216535">
              <a:lnSpc>
                <a:spcPts val="2039"/>
              </a:lnSpc>
              <a:spcBef>
                <a:spcPts val="34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Even querying small amounts of data </a:t>
            </a:r>
            <a:r>
              <a:rPr sz="1850" b="1" spc="20" dirty="0">
                <a:latin typeface="Arial"/>
                <a:cs typeface="Arial"/>
              </a:rPr>
              <a:t>may  </a:t>
            </a:r>
            <a:r>
              <a:rPr sz="1850" b="1" spc="15" dirty="0">
                <a:latin typeface="Arial"/>
                <a:cs typeface="Arial"/>
              </a:rPr>
              <a:t>take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minutes</a:t>
            </a:r>
            <a:endParaRPr sz="1850">
              <a:latin typeface="Arial"/>
              <a:cs typeface="Arial"/>
            </a:endParaRPr>
          </a:p>
          <a:p>
            <a:pPr marL="605155" marR="549910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Designed </a:t>
            </a:r>
            <a:r>
              <a:rPr sz="1850" b="1" spc="10" dirty="0">
                <a:latin typeface="Arial"/>
                <a:cs typeface="Arial"/>
              </a:rPr>
              <a:t>for scalability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ease-of-use  rather </a:t>
            </a:r>
            <a:r>
              <a:rPr sz="1850" b="1" spc="20" dirty="0">
                <a:latin typeface="Arial"/>
                <a:cs typeface="Arial"/>
              </a:rPr>
              <a:t>than low </a:t>
            </a:r>
            <a:r>
              <a:rPr sz="1850" b="1" spc="15" dirty="0">
                <a:latin typeface="Arial"/>
                <a:cs typeface="Arial"/>
              </a:rPr>
              <a:t>latency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responses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60274"/>
            <a:ext cx="73533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C0000"/>
                </a:solidFill>
              </a:rPr>
              <a:t>Hive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886" y="4547506"/>
            <a:ext cx="5778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7182" y="1254336"/>
            <a:ext cx="5090160" cy="751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8600" marR="5080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Translates HiveQL statements into a set of  MapReduce Jobs which are then executed on a  </a:t>
            </a:r>
            <a:r>
              <a:rPr sz="1700" b="1" dirty="0">
                <a:latin typeface="Arial"/>
                <a:cs typeface="Arial"/>
              </a:rPr>
              <a:t>Hadoop</a:t>
            </a:r>
            <a:r>
              <a:rPr sz="1700" b="1" spc="-5" dirty="0">
                <a:latin typeface="Arial"/>
                <a:cs typeface="Arial"/>
              </a:rPr>
              <a:t> Cluster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75122" y="2246680"/>
            <a:ext cx="1334770" cy="1778000"/>
            <a:chOff x="5375122" y="2246680"/>
            <a:chExt cx="1334770" cy="1778000"/>
          </a:xfrm>
        </p:grpSpPr>
        <p:sp>
          <p:nvSpPr>
            <p:cNvPr id="7" name="object 7"/>
            <p:cNvSpPr/>
            <p:nvPr/>
          </p:nvSpPr>
          <p:spPr>
            <a:xfrm>
              <a:off x="5595912" y="2255316"/>
              <a:ext cx="418465" cy="621665"/>
            </a:xfrm>
            <a:custGeom>
              <a:avLst/>
              <a:gdLst/>
              <a:ahLst/>
              <a:cxnLst/>
              <a:rect l="l" t="t" r="r" b="b"/>
              <a:pathLst>
                <a:path w="418464" h="621664">
                  <a:moveTo>
                    <a:pt x="347992" y="0"/>
                  </a:moveTo>
                  <a:lnTo>
                    <a:pt x="69596" y="0"/>
                  </a:lnTo>
                  <a:lnTo>
                    <a:pt x="42524" y="5475"/>
                  </a:lnTo>
                  <a:lnTo>
                    <a:pt x="20400" y="20400"/>
                  </a:lnTo>
                  <a:lnTo>
                    <a:pt x="5475" y="42524"/>
                  </a:lnTo>
                  <a:lnTo>
                    <a:pt x="0" y="69596"/>
                  </a:lnTo>
                  <a:lnTo>
                    <a:pt x="0" y="551027"/>
                  </a:lnTo>
                  <a:lnTo>
                    <a:pt x="5475" y="578377"/>
                  </a:lnTo>
                  <a:lnTo>
                    <a:pt x="20400" y="600644"/>
                  </a:lnTo>
                  <a:lnTo>
                    <a:pt x="42524" y="615623"/>
                  </a:lnTo>
                  <a:lnTo>
                    <a:pt x="69596" y="621106"/>
                  </a:lnTo>
                  <a:lnTo>
                    <a:pt x="347992" y="621106"/>
                  </a:lnTo>
                  <a:lnTo>
                    <a:pt x="375342" y="615623"/>
                  </a:lnTo>
                  <a:lnTo>
                    <a:pt x="397610" y="600644"/>
                  </a:lnTo>
                  <a:lnTo>
                    <a:pt x="412588" y="578377"/>
                  </a:lnTo>
                  <a:lnTo>
                    <a:pt x="418071" y="551027"/>
                  </a:lnTo>
                  <a:lnTo>
                    <a:pt x="418071" y="69596"/>
                  </a:lnTo>
                  <a:lnTo>
                    <a:pt x="412588" y="42524"/>
                  </a:lnTo>
                  <a:lnTo>
                    <a:pt x="397610" y="20400"/>
                  </a:lnTo>
                  <a:lnTo>
                    <a:pt x="375342" y="5475"/>
                  </a:lnTo>
                  <a:lnTo>
                    <a:pt x="347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7746" y="2247163"/>
              <a:ext cx="434340" cy="637540"/>
            </a:xfrm>
            <a:custGeom>
              <a:avLst/>
              <a:gdLst/>
              <a:ahLst/>
              <a:cxnLst/>
              <a:rect l="l" t="t" r="r" b="b"/>
              <a:pathLst>
                <a:path w="434339" h="637539">
                  <a:moveTo>
                    <a:pt x="360476" y="0"/>
                  </a:moveTo>
                  <a:lnTo>
                    <a:pt x="73926" y="0"/>
                  </a:lnTo>
                  <a:lnTo>
                    <a:pt x="62407" y="1435"/>
                  </a:lnTo>
                  <a:lnTo>
                    <a:pt x="26003" y="19708"/>
                  </a:lnTo>
                  <a:lnTo>
                    <a:pt x="2690" y="58185"/>
                  </a:lnTo>
                  <a:lnTo>
                    <a:pt x="0" y="77279"/>
                  </a:lnTo>
                  <a:lnTo>
                    <a:pt x="53" y="563498"/>
                  </a:lnTo>
                  <a:lnTo>
                    <a:pt x="24247" y="615454"/>
                  </a:lnTo>
                  <a:lnTo>
                    <a:pt x="73444" y="636943"/>
                  </a:lnTo>
                  <a:lnTo>
                    <a:pt x="359994" y="636943"/>
                  </a:lnTo>
                  <a:lnTo>
                    <a:pt x="364312" y="636460"/>
                  </a:lnTo>
                  <a:lnTo>
                    <a:pt x="390799" y="629069"/>
                  </a:lnTo>
                  <a:lnTo>
                    <a:pt x="401536" y="621093"/>
                  </a:lnTo>
                  <a:lnTo>
                    <a:pt x="74879" y="621093"/>
                  </a:lnTo>
                  <a:lnTo>
                    <a:pt x="72008" y="620623"/>
                  </a:lnTo>
                  <a:lnTo>
                    <a:pt x="33277" y="601999"/>
                  </a:lnTo>
                  <a:lnTo>
                    <a:pt x="16428" y="563016"/>
                  </a:lnTo>
                  <a:lnTo>
                    <a:pt x="16392" y="77279"/>
                  </a:lnTo>
                  <a:lnTo>
                    <a:pt x="19525" y="57048"/>
                  </a:lnTo>
                  <a:lnTo>
                    <a:pt x="29776" y="38985"/>
                  </a:lnTo>
                  <a:lnTo>
                    <a:pt x="45421" y="25185"/>
                  </a:lnTo>
                  <a:lnTo>
                    <a:pt x="64808" y="17271"/>
                  </a:lnTo>
                  <a:lnTo>
                    <a:pt x="74396" y="15836"/>
                  </a:lnTo>
                  <a:lnTo>
                    <a:pt x="402094" y="15836"/>
                  </a:lnTo>
                  <a:lnTo>
                    <a:pt x="397216" y="11539"/>
                  </a:lnTo>
                  <a:lnTo>
                    <a:pt x="372478" y="1435"/>
                  </a:lnTo>
                  <a:lnTo>
                    <a:pt x="364794" y="482"/>
                  </a:lnTo>
                  <a:lnTo>
                    <a:pt x="360476" y="0"/>
                  </a:lnTo>
                  <a:close/>
                </a:path>
                <a:path w="434339" h="637539">
                  <a:moveTo>
                    <a:pt x="402094" y="15836"/>
                  </a:moveTo>
                  <a:lnTo>
                    <a:pt x="359511" y="15836"/>
                  </a:lnTo>
                  <a:lnTo>
                    <a:pt x="362394" y="16319"/>
                  </a:lnTo>
                  <a:lnTo>
                    <a:pt x="368630" y="17271"/>
                  </a:lnTo>
                  <a:lnTo>
                    <a:pt x="374395" y="18719"/>
                  </a:lnTo>
                  <a:lnTo>
                    <a:pt x="407517" y="42710"/>
                  </a:lnTo>
                  <a:lnTo>
                    <a:pt x="418040" y="77279"/>
                  </a:lnTo>
                  <a:lnTo>
                    <a:pt x="417990" y="563016"/>
                  </a:lnTo>
                  <a:lnTo>
                    <a:pt x="399130" y="603832"/>
                  </a:lnTo>
                  <a:lnTo>
                    <a:pt x="359994" y="621093"/>
                  </a:lnTo>
                  <a:lnTo>
                    <a:pt x="401536" y="621093"/>
                  </a:lnTo>
                  <a:lnTo>
                    <a:pt x="412578" y="612890"/>
                  </a:lnTo>
                  <a:lnTo>
                    <a:pt x="427623" y="590256"/>
                  </a:lnTo>
                  <a:lnTo>
                    <a:pt x="433908" y="563498"/>
                  </a:lnTo>
                  <a:lnTo>
                    <a:pt x="433829" y="77279"/>
                  </a:lnTo>
                  <a:lnTo>
                    <a:pt x="429508" y="51378"/>
                  </a:lnTo>
                  <a:lnTo>
                    <a:pt x="416752" y="28748"/>
                  </a:lnTo>
                  <a:lnTo>
                    <a:pt x="402094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4388" y="2295639"/>
              <a:ext cx="316865" cy="259715"/>
            </a:xfrm>
            <a:custGeom>
              <a:avLst/>
              <a:gdLst/>
              <a:ahLst/>
              <a:cxnLst/>
              <a:rect l="l" t="t" r="r" b="b"/>
              <a:pathLst>
                <a:path w="316864" h="259714">
                  <a:moveTo>
                    <a:pt x="287515" y="0"/>
                  </a:moveTo>
                  <a:lnTo>
                    <a:pt x="28803" y="0"/>
                  </a:lnTo>
                  <a:lnTo>
                    <a:pt x="17418" y="2205"/>
                  </a:lnTo>
                  <a:lnTo>
                    <a:pt x="8281" y="8281"/>
                  </a:lnTo>
                  <a:lnTo>
                    <a:pt x="2205" y="17418"/>
                  </a:lnTo>
                  <a:lnTo>
                    <a:pt x="0" y="28803"/>
                  </a:lnTo>
                  <a:lnTo>
                    <a:pt x="0" y="230873"/>
                  </a:lnTo>
                  <a:lnTo>
                    <a:pt x="2205" y="242060"/>
                  </a:lnTo>
                  <a:lnTo>
                    <a:pt x="8281" y="251218"/>
                  </a:lnTo>
                  <a:lnTo>
                    <a:pt x="17418" y="257405"/>
                  </a:lnTo>
                  <a:lnTo>
                    <a:pt x="28803" y="259676"/>
                  </a:lnTo>
                  <a:lnTo>
                    <a:pt x="287515" y="259676"/>
                  </a:lnTo>
                  <a:lnTo>
                    <a:pt x="298695" y="257405"/>
                  </a:lnTo>
                  <a:lnTo>
                    <a:pt x="307849" y="251218"/>
                  </a:lnTo>
                  <a:lnTo>
                    <a:pt x="314034" y="242060"/>
                  </a:lnTo>
                  <a:lnTo>
                    <a:pt x="316306" y="230873"/>
                  </a:lnTo>
                  <a:lnTo>
                    <a:pt x="57594" y="230873"/>
                  </a:lnTo>
                  <a:lnTo>
                    <a:pt x="28803" y="202082"/>
                  </a:lnTo>
                  <a:lnTo>
                    <a:pt x="57594" y="202082"/>
                  </a:lnTo>
                  <a:lnTo>
                    <a:pt x="57594" y="57607"/>
                  </a:lnTo>
                  <a:lnTo>
                    <a:pt x="28803" y="57607"/>
                  </a:lnTo>
                  <a:lnTo>
                    <a:pt x="57594" y="28803"/>
                  </a:lnTo>
                  <a:lnTo>
                    <a:pt x="316306" y="28803"/>
                  </a:lnTo>
                  <a:lnTo>
                    <a:pt x="314034" y="17418"/>
                  </a:lnTo>
                  <a:lnTo>
                    <a:pt x="307849" y="8281"/>
                  </a:lnTo>
                  <a:lnTo>
                    <a:pt x="298695" y="2205"/>
                  </a:lnTo>
                  <a:lnTo>
                    <a:pt x="287515" y="0"/>
                  </a:lnTo>
                  <a:close/>
                </a:path>
                <a:path w="316864" h="259714">
                  <a:moveTo>
                    <a:pt x="57594" y="202082"/>
                  </a:moveTo>
                  <a:lnTo>
                    <a:pt x="28803" y="202082"/>
                  </a:lnTo>
                  <a:lnTo>
                    <a:pt x="57594" y="230873"/>
                  </a:lnTo>
                  <a:lnTo>
                    <a:pt x="57594" y="202082"/>
                  </a:lnTo>
                  <a:close/>
                </a:path>
                <a:path w="316864" h="259714">
                  <a:moveTo>
                    <a:pt x="258711" y="202082"/>
                  </a:moveTo>
                  <a:lnTo>
                    <a:pt x="57594" y="202082"/>
                  </a:lnTo>
                  <a:lnTo>
                    <a:pt x="57594" y="230873"/>
                  </a:lnTo>
                  <a:lnTo>
                    <a:pt x="258711" y="230873"/>
                  </a:lnTo>
                  <a:lnTo>
                    <a:pt x="258711" y="202082"/>
                  </a:lnTo>
                  <a:close/>
                </a:path>
                <a:path w="316864" h="259714">
                  <a:moveTo>
                    <a:pt x="258711" y="28803"/>
                  </a:moveTo>
                  <a:lnTo>
                    <a:pt x="258711" y="230873"/>
                  </a:lnTo>
                  <a:lnTo>
                    <a:pt x="287515" y="202082"/>
                  </a:lnTo>
                  <a:lnTo>
                    <a:pt x="316306" y="202082"/>
                  </a:lnTo>
                  <a:lnTo>
                    <a:pt x="316306" y="57607"/>
                  </a:lnTo>
                  <a:lnTo>
                    <a:pt x="287515" y="57607"/>
                  </a:lnTo>
                  <a:lnTo>
                    <a:pt x="258711" y="28803"/>
                  </a:lnTo>
                  <a:close/>
                </a:path>
                <a:path w="316864" h="259714">
                  <a:moveTo>
                    <a:pt x="316306" y="202082"/>
                  </a:moveTo>
                  <a:lnTo>
                    <a:pt x="287515" y="202082"/>
                  </a:lnTo>
                  <a:lnTo>
                    <a:pt x="258711" y="230873"/>
                  </a:lnTo>
                  <a:lnTo>
                    <a:pt x="316306" y="230873"/>
                  </a:lnTo>
                  <a:lnTo>
                    <a:pt x="316306" y="202082"/>
                  </a:lnTo>
                  <a:close/>
                </a:path>
                <a:path w="316864" h="259714">
                  <a:moveTo>
                    <a:pt x="57594" y="28803"/>
                  </a:moveTo>
                  <a:lnTo>
                    <a:pt x="28803" y="57607"/>
                  </a:lnTo>
                  <a:lnTo>
                    <a:pt x="57594" y="57607"/>
                  </a:lnTo>
                  <a:lnTo>
                    <a:pt x="57594" y="28803"/>
                  </a:lnTo>
                  <a:close/>
                </a:path>
                <a:path w="316864" h="259714">
                  <a:moveTo>
                    <a:pt x="258711" y="28803"/>
                  </a:moveTo>
                  <a:lnTo>
                    <a:pt x="57594" y="28803"/>
                  </a:lnTo>
                  <a:lnTo>
                    <a:pt x="57594" y="57607"/>
                  </a:lnTo>
                  <a:lnTo>
                    <a:pt x="258711" y="57607"/>
                  </a:lnTo>
                  <a:lnTo>
                    <a:pt x="258711" y="28803"/>
                  </a:lnTo>
                  <a:close/>
                </a:path>
                <a:path w="316864" h="259714">
                  <a:moveTo>
                    <a:pt x="316306" y="28803"/>
                  </a:moveTo>
                  <a:lnTo>
                    <a:pt x="258711" y="28803"/>
                  </a:lnTo>
                  <a:lnTo>
                    <a:pt x="287515" y="57607"/>
                  </a:lnTo>
                  <a:lnTo>
                    <a:pt x="316306" y="57607"/>
                  </a:lnTo>
                  <a:lnTo>
                    <a:pt x="316306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812" y="2254846"/>
              <a:ext cx="418465" cy="621665"/>
            </a:xfrm>
            <a:custGeom>
              <a:avLst/>
              <a:gdLst/>
              <a:ahLst/>
              <a:cxnLst/>
              <a:rect l="l" t="t" r="r" b="b"/>
              <a:pathLst>
                <a:path w="418464" h="621664">
                  <a:moveTo>
                    <a:pt x="348462" y="0"/>
                  </a:moveTo>
                  <a:lnTo>
                    <a:pt x="69596" y="0"/>
                  </a:lnTo>
                  <a:lnTo>
                    <a:pt x="42524" y="5475"/>
                  </a:lnTo>
                  <a:lnTo>
                    <a:pt x="20400" y="20400"/>
                  </a:lnTo>
                  <a:lnTo>
                    <a:pt x="5475" y="42524"/>
                  </a:lnTo>
                  <a:lnTo>
                    <a:pt x="0" y="69596"/>
                  </a:lnTo>
                  <a:lnTo>
                    <a:pt x="0" y="551497"/>
                  </a:lnTo>
                  <a:lnTo>
                    <a:pt x="5475" y="578575"/>
                  </a:lnTo>
                  <a:lnTo>
                    <a:pt x="20400" y="600703"/>
                  </a:lnTo>
                  <a:lnTo>
                    <a:pt x="42524" y="615630"/>
                  </a:lnTo>
                  <a:lnTo>
                    <a:pt x="69596" y="621106"/>
                  </a:lnTo>
                  <a:lnTo>
                    <a:pt x="348462" y="621106"/>
                  </a:lnTo>
                  <a:lnTo>
                    <a:pt x="375540" y="615630"/>
                  </a:lnTo>
                  <a:lnTo>
                    <a:pt x="397668" y="600703"/>
                  </a:lnTo>
                  <a:lnTo>
                    <a:pt x="412595" y="578575"/>
                  </a:lnTo>
                  <a:lnTo>
                    <a:pt x="418071" y="551497"/>
                  </a:lnTo>
                  <a:lnTo>
                    <a:pt x="418071" y="69596"/>
                  </a:lnTo>
                  <a:lnTo>
                    <a:pt x="412595" y="42524"/>
                  </a:lnTo>
                  <a:lnTo>
                    <a:pt x="397668" y="20400"/>
                  </a:lnTo>
                  <a:lnTo>
                    <a:pt x="375540" y="5475"/>
                  </a:lnTo>
                  <a:lnTo>
                    <a:pt x="348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8128" y="2246680"/>
              <a:ext cx="434340" cy="637540"/>
            </a:xfrm>
            <a:custGeom>
              <a:avLst/>
              <a:gdLst/>
              <a:ahLst/>
              <a:cxnLst/>
              <a:rect l="l" t="t" r="r" b="b"/>
              <a:pathLst>
                <a:path w="434339" h="637539">
                  <a:moveTo>
                    <a:pt x="364794" y="482"/>
                  </a:moveTo>
                  <a:lnTo>
                    <a:pt x="69595" y="482"/>
                  </a:lnTo>
                  <a:lnTo>
                    <a:pt x="62395" y="1917"/>
                  </a:lnTo>
                  <a:lnTo>
                    <a:pt x="54724" y="3365"/>
                  </a:lnTo>
                  <a:lnTo>
                    <a:pt x="17767" y="28320"/>
                  </a:lnTo>
                  <a:lnTo>
                    <a:pt x="605" y="67283"/>
                  </a:lnTo>
                  <a:lnTo>
                    <a:pt x="0" y="77762"/>
                  </a:lnTo>
                  <a:lnTo>
                    <a:pt x="0" y="567347"/>
                  </a:lnTo>
                  <a:lnTo>
                    <a:pt x="8127" y="594382"/>
                  </a:lnTo>
                  <a:lnTo>
                    <a:pt x="23858" y="615878"/>
                  </a:lnTo>
                  <a:lnTo>
                    <a:pt x="46021" y="630628"/>
                  </a:lnTo>
                  <a:lnTo>
                    <a:pt x="73444" y="637425"/>
                  </a:lnTo>
                  <a:lnTo>
                    <a:pt x="359994" y="637425"/>
                  </a:lnTo>
                  <a:lnTo>
                    <a:pt x="363829" y="636943"/>
                  </a:lnTo>
                  <a:lnTo>
                    <a:pt x="390379" y="629582"/>
                  </a:lnTo>
                  <a:lnTo>
                    <a:pt x="401881" y="621106"/>
                  </a:lnTo>
                  <a:lnTo>
                    <a:pt x="71526" y="621106"/>
                  </a:lnTo>
                  <a:lnTo>
                    <a:pt x="50294" y="615069"/>
                  </a:lnTo>
                  <a:lnTo>
                    <a:pt x="32994" y="602348"/>
                  </a:lnTo>
                  <a:lnTo>
                    <a:pt x="21037" y="584483"/>
                  </a:lnTo>
                  <a:lnTo>
                    <a:pt x="15836" y="563016"/>
                  </a:lnTo>
                  <a:lnTo>
                    <a:pt x="15913" y="77762"/>
                  </a:lnTo>
                  <a:lnTo>
                    <a:pt x="29495" y="39154"/>
                  </a:lnTo>
                  <a:lnTo>
                    <a:pt x="64795" y="17754"/>
                  </a:lnTo>
                  <a:lnTo>
                    <a:pt x="71043" y="16319"/>
                  </a:lnTo>
                  <a:lnTo>
                    <a:pt x="402304" y="16319"/>
                  </a:lnTo>
                  <a:lnTo>
                    <a:pt x="397153" y="11800"/>
                  </a:lnTo>
                  <a:lnTo>
                    <a:pt x="372465" y="1917"/>
                  </a:lnTo>
                  <a:lnTo>
                    <a:pt x="364794" y="482"/>
                  </a:lnTo>
                  <a:close/>
                </a:path>
                <a:path w="434339" h="637539">
                  <a:moveTo>
                    <a:pt x="402304" y="16319"/>
                  </a:moveTo>
                  <a:lnTo>
                    <a:pt x="362394" y="16319"/>
                  </a:lnTo>
                  <a:lnTo>
                    <a:pt x="368147" y="17284"/>
                  </a:lnTo>
                  <a:lnTo>
                    <a:pt x="374395" y="18719"/>
                  </a:lnTo>
                  <a:lnTo>
                    <a:pt x="410387" y="47993"/>
                  </a:lnTo>
                  <a:lnTo>
                    <a:pt x="418071" y="77762"/>
                  </a:lnTo>
                  <a:lnTo>
                    <a:pt x="417992" y="563016"/>
                  </a:lnTo>
                  <a:lnTo>
                    <a:pt x="398956" y="604258"/>
                  </a:lnTo>
                  <a:lnTo>
                    <a:pt x="359511" y="621106"/>
                  </a:lnTo>
                  <a:lnTo>
                    <a:pt x="401881" y="621106"/>
                  </a:lnTo>
                  <a:lnTo>
                    <a:pt x="412303" y="613425"/>
                  </a:lnTo>
                  <a:lnTo>
                    <a:pt x="427510" y="590787"/>
                  </a:lnTo>
                  <a:lnTo>
                    <a:pt x="433908" y="563981"/>
                  </a:lnTo>
                  <a:lnTo>
                    <a:pt x="433908" y="77762"/>
                  </a:lnTo>
                  <a:lnTo>
                    <a:pt x="429365" y="51434"/>
                  </a:lnTo>
                  <a:lnTo>
                    <a:pt x="416617" y="28876"/>
                  </a:lnTo>
                  <a:lnTo>
                    <a:pt x="402304" y="16319"/>
                  </a:lnTo>
                  <a:close/>
                </a:path>
                <a:path w="434339" h="637539">
                  <a:moveTo>
                    <a:pt x="356628" y="0"/>
                  </a:moveTo>
                  <a:lnTo>
                    <a:pt x="77279" y="0"/>
                  </a:lnTo>
                  <a:lnTo>
                    <a:pt x="73913" y="482"/>
                  </a:lnTo>
                  <a:lnTo>
                    <a:pt x="360476" y="482"/>
                  </a:lnTo>
                  <a:lnTo>
                    <a:pt x="356628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32512" y="2323960"/>
              <a:ext cx="294005" cy="203200"/>
            </a:xfrm>
            <a:custGeom>
              <a:avLst/>
              <a:gdLst/>
              <a:ahLst/>
              <a:cxnLst/>
              <a:rect l="l" t="t" r="r" b="b"/>
              <a:pathLst>
                <a:path w="294004" h="203200">
                  <a:moveTo>
                    <a:pt x="482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482" y="203200"/>
                  </a:lnTo>
                  <a:lnTo>
                    <a:pt x="482" y="0"/>
                  </a:lnTo>
                  <a:close/>
                </a:path>
                <a:path w="294004" h="203200">
                  <a:moveTo>
                    <a:pt x="293763" y="0"/>
                  </a:moveTo>
                  <a:lnTo>
                    <a:pt x="293281" y="0"/>
                  </a:lnTo>
                  <a:lnTo>
                    <a:pt x="495" y="0"/>
                  </a:lnTo>
                  <a:lnTo>
                    <a:pt x="495" y="482"/>
                  </a:lnTo>
                  <a:lnTo>
                    <a:pt x="293281" y="482"/>
                  </a:lnTo>
                  <a:lnTo>
                    <a:pt x="293281" y="202552"/>
                  </a:lnTo>
                  <a:lnTo>
                    <a:pt x="293763" y="202552"/>
                  </a:lnTo>
                  <a:lnTo>
                    <a:pt x="2937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3276" y="3241687"/>
              <a:ext cx="338455" cy="774700"/>
            </a:xfrm>
            <a:custGeom>
              <a:avLst/>
              <a:gdLst/>
              <a:ahLst/>
              <a:cxnLst/>
              <a:rect l="l" t="t" r="r" b="b"/>
              <a:pathLst>
                <a:path w="338454" h="774700">
                  <a:moveTo>
                    <a:pt x="282232" y="0"/>
                  </a:moveTo>
                  <a:lnTo>
                    <a:pt x="56159" y="0"/>
                  </a:lnTo>
                  <a:lnTo>
                    <a:pt x="34220" y="4462"/>
                  </a:lnTo>
                  <a:lnTo>
                    <a:pt x="16378" y="16619"/>
                  </a:lnTo>
                  <a:lnTo>
                    <a:pt x="4386" y="34627"/>
                  </a:lnTo>
                  <a:lnTo>
                    <a:pt x="0" y="56642"/>
                  </a:lnTo>
                  <a:lnTo>
                    <a:pt x="0" y="718058"/>
                  </a:lnTo>
                  <a:lnTo>
                    <a:pt x="4386" y="740072"/>
                  </a:lnTo>
                  <a:lnTo>
                    <a:pt x="16378" y="758080"/>
                  </a:lnTo>
                  <a:lnTo>
                    <a:pt x="34220" y="770237"/>
                  </a:lnTo>
                  <a:lnTo>
                    <a:pt x="56159" y="774700"/>
                  </a:lnTo>
                  <a:lnTo>
                    <a:pt x="282232" y="774700"/>
                  </a:lnTo>
                  <a:lnTo>
                    <a:pt x="303967" y="770237"/>
                  </a:lnTo>
                  <a:lnTo>
                    <a:pt x="321832" y="758080"/>
                  </a:lnTo>
                  <a:lnTo>
                    <a:pt x="333936" y="740072"/>
                  </a:lnTo>
                  <a:lnTo>
                    <a:pt x="338391" y="718058"/>
                  </a:lnTo>
                  <a:lnTo>
                    <a:pt x="338391" y="56642"/>
                  </a:lnTo>
                  <a:lnTo>
                    <a:pt x="333936" y="34627"/>
                  </a:lnTo>
                  <a:lnTo>
                    <a:pt x="321832" y="16619"/>
                  </a:lnTo>
                  <a:lnTo>
                    <a:pt x="303967" y="4462"/>
                  </a:lnTo>
                  <a:lnTo>
                    <a:pt x="282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75122" y="3233534"/>
              <a:ext cx="354965" cy="791210"/>
            </a:xfrm>
            <a:custGeom>
              <a:avLst/>
              <a:gdLst/>
              <a:ahLst/>
              <a:cxnLst/>
              <a:rect l="l" t="t" r="r" b="b"/>
              <a:pathLst>
                <a:path w="354964" h="791210">
                  <a:moveTo>
                    <a:pt x="64312" y="0"/>
                  </a:moveTo>
                  <a:lnTo>
                    <a:pt x="19189" y="18719"/>
                  </a:lnTo>
                  <a:lnTo>
                    <a:pt x="686" y="55844"/>
                  </a:lnTo>
                  <a:lnTo>
                    <a:pt x="0" y="64312"/>
                  </a:lnTo>
                  <a:lnTo>
                    <a:pt x="35" y="726693"/>
                  </a:lnTo>
                  <a:lnTo>
                    <a:pt x="21123" y="773968"/>
                  </a:lnTo>
                  <a:lnTo>
                    <a:pt x="57594" y="790536"/>
                  </a:lnTo>
                  <a:lnTo>
                    <a:pt x="63830" y="791019"/>
                  </a:lnTo>
                  <a:lnTo>
                    <a:pt x="290385" y="791019"/>
                  </a:lnTo>
                  <a:lnTo>
                    <a:pt x="296151" y="790536"/>
                  </a:lnTo>
                  <a:lnTo>
                    <a:pt x="302869" y="789571"/>
                  </a:lnTo>
                  <a:lnTo>
                    <a:pt x="322322" y="782291"/>
                  </a:lnTo>
                  <a:lnTo>
                    <a:pt x="331826" y="774699"/>
                  </a:lnTo>
                  <a:lnTo>
                    <a:pt x="59994" y="774699"/>
                  </a:lnTo>
                  <a:lnTo>
                    <a:pt x="55194" y="774217"/>
                  </a:lnTo>
                  <a:lnTo>
                    <a:pt x="20620" y="746960"/>
                  </a:lnTo>
                  <a:lnTo>
                    <a:pt x="15876" y="726693"/>
                  </a:lnTo>
                  <a:lnTo>
                    <a:pt x="15991" y="64312"/>
                  </a:lnTo>
                  <a:lnTo>
                    <a:pt x="35930" y="25189"/>
                  </a:lnTo>
                  <a:lnTo>
                    <a:pt x="59029" y="16319"/>
                  </a:lnTo>
                  <a:lnTo>
                    <a:pt x="331912" y="16319"/>
                  </a:lnTo>
                  <a:lnTo>
                    <a:pt x="328161" y="12610"/>
                  </a:lnTo>
                  <a:lnTo>
                    <a:pt x="309587" y="3365"/>
                  </a:lnTo>
                  <a:lnTo>
                    <a:pt x="303339" y="1435"/>
                  </a:lnTo>
                  <a:lnTo>
                    <a:pt x="297103" y="482"/>
                  </a:lnTo>
                  <a:lnTo>
                    <a:pt x="290385" y="482"/>
                  </a:lnTo>
                  <a:lnTo>
                    <a:pt x="64312" y="0"/>
                  </a:lnTo>
                  <a:close/>
                </a:path>
                <a:path w="354964" h="791210">
                  <a:moveTo>
                    <a:pt x="331912" y="16319"/>
                  </a:moveTo>
                  <a:lnTo>
                    <a:pt x="294703" y="16319"/>
                  </a:lnTo>
                  <a:lnTo>
                    <a:pt x="304304" y="18237"/>
                  </a:lnTo>
                  <a:lnTo>
                    <a:pt x="308622" y="19684"/>
                  </a:lnTo>
                  <a:lnTo>
                    <a:pt x="317601" y="24777"/>
                  </a:lnTo>
                  <a:lnTo>
                    <a:pt x="320281" y="25819"/>
                  </a:lnTo>
                  <a:lnTo>
                    <a:pt x="327342" y="33604"/>
                  </a:lnTo>
                  <a:lnTo>
                    <a:pt x="330225" y="37439"/>
                  </a:lnTo>
                  <a:lnTo>
                    <a:pt x="332625" y="41274"/>
                  </a:lnTo>
                  <a:lnTo>
                    <a:pt x="336308" y="48539"/>
                  </a:lnTo>
                  <a:lnTo>
                    <a:pt x="339039" y="56527"/>
                  </a:lnTo>
                  <a:lnTo>
                    <a:pt x="338378" y="64795"/>
                  </a:lnTo>
                  <a:lnTo>
                    <a:pt x="338284" y="731977"/>
                  </a:lnTo>
                  <a:lnTo>
                    <a:pt x="310448" y="770491"/>
                  </a:lnTo>
                  <a:lnTo>
                    <a:pt x="295668" y="774699"/>
                  </a:lnTo>
                  <a:lnTo>
                    <a:pt x="331826" y="774699"/>
                  </a:lnTo>
                  <a:lnTo>
                    <a:pt x="337754" y="769964"/>
                  </a:lnTo>
                  <a:lnTo>
                    <a:pt x="348584" y="753401"/>
                  </a:lnTo>
                  <a:lnTo>
                    <a:pt x="354228" y="733412"/>
                  </a:lnTo>
                  <a:lnTo>
                    <a:pt x="354698" y="726693"/>
                  </a:lnTo>
                  <a:lnTo>
                    <a:pt x="354617" y="64312"/>
                  </a:lnTo>
                  <a:lnTo>
                    <a:pt x="351277" y="44234"/>
                  </a:lnTo>
                  <a:lnTo>
                    <a:pt x="342244" y="26536"/>
                  </a:lnTo>
                  <a:lnTo>
                    <a:pt x="331912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2877" y="3270491"/>
              <a:ext cx="316865" cy="603885"/>
            </a:xfrm>
            <a:custGeom>
              <a:avLst/>
              <a:gdLst/>
              <a:ahLst/>
              <a:cxnLst/>
              <a:rect l="l" t="t" r="r" b="b"/>
              <a:pathLst>
                <a:path w="316864" h="603885">
                  <a:moveTo>
                    <a:pt x="28803" y="227037"/>
                  </a:moveTo>
                  <a:lnTo>
                    <a:pt x="28321" y="227037"/>
                  </a:lnTo>
                  <a:lnTo>
                    <a:pt x="28321" y="394677"/>
                  </a:lnTo>
                  <a:lnTo>
                    <a:pt x="28803" y="394677"/>
                  </a:lnTo>
                  <a:lnTo>
                    <a:pt x="28803" y="227037"/>
                  </a:lnTo>
                  <a:close/>
                </a:path>
                <a:path w="316864" h="603885">
                  <a:moveTo>
                    <a:pt x="287515" y="436308"/>
                  </a:moveTo>
                  <a:lnTo>
                    <a:pt x="287032" y="436308"/>
                  </a:lnTo>
                  <a:lnTo>
                    <a:pt x="287032" y="436791"/>
                  </a:lnTo>
                  <a:lnTo>
                    <a:pt x="287032" y="603338"/>
                  </a:lnTo>
                  <a:lnTo>
                    <a:pt x="28803" y="603338"/>
                  </a:lnTo>
                  <a:lnTo>
                    <a:pt x="28803" y="436791"/>
                  </a:lnTo>
                  <a:lnTo>
                    <a:pt x="287032" y="436791"/>
                  </a:lnTo>
                  <a:lnTo>
                    <a:pt x="287032" y="436308"/>
                  </a:lnTo>
                  <a:lnTo>
                    <a:pt x="28803" y="436308"/>
                  </a:lnTo>
                  <a:lnTo>
                    <a:pt x="28321" y="436321"/>
                  </a:lnTo>
                  <a:lnTo>
                    <a:pt x="28321" y="603834"/>
                  </a:lnTo>
                  <a:lnTo>
                    <a:pt x="28803" y="603834"/>
                  </a:lnTo>
                  <a:lnTo>
                    <a:pt x="287032" y="603821"/>
                  </a:lnTo>
                  <a:lnTo>
                    <a:pt x="287515" y="603821"/>
                  </a:lnTo>
                  <a:lnTo>
                    <a:pt x="287515" y="436308"/>
                  </a:lnTo>
                  <a:close/>
                </a:path>
                <a:path w="316864" h="603885">
                  <a:moveTo>
                    <a:pt x="287515" y="227037"/>
                  </a:moveTo>
                  <a:lnTo>
                    <a:pt x="287032" y="227037"/>
                  </a:lnTo>
                  <a:lnTo>
                    <a:pt x="287032" y="394068"/>
                  </a:lnTo>
                  <a:lnTo>
                    <a:pt x="287515" y="394068"/>
                  </a:lnTo>
                  <a:lnTo>
                    <a:pt x="287515" y="227037"/>
                  </a:lnTo>
                  <a:close/>
                </a:path>
                <a:path w="316864" h="603885">
                  <a:moveTo>
                    <a:pt x="316306" y="28803"/>
                  </a:moveTo>
                  <a:lnTo>
                    <a:pt x="314032" y="17627"/>
                  </a:lnTo>
                  <a:lnTo>
                    <a:pt x="307848" y="8470"/>
                  </a:lnTo>
                  <a:lnTo>
                    <a:pt x="298691" y="2286"/>
                  </a:lnTo>
                  <a:lnTo>
                    <a:pt x="287515" y="0"/>
                  </a:lnTo>
                  <a:lnTo>
                    <a:pt x="258711" y="0"/>
                  </a:lnTo>
                  <a:lnTo>
                    <a:pt x="258711" y="57607"/>
                  </a:lnTo>
                  <a:lnTo>
                    <a:pt x="258711" y="167513"/>
                  </a:lnTo>
                  <a:lnTo>
                    <a:pt x="57594" y="167513"/>
                  </a:lnTo>
                  <a:lnTo>
                    <a:pt x="57594" y="57607"/>
                  </a:lnTo>
                  <a:lnTo>
                    <a:pt x="258711" y="57607"/>
                  </a:lnTo>
                  <a:lnTo>
                    <a:pt x="258711" y="0"/>
                  </a:lnTo>
                  <a:lnTo>
                    <a:pt x="28803" y="0"/>
                  </a:lnTo>
                  <a:lnTo>
                    <a:pt x="17411" y="2286"/>
                  </a:lnTo>
                  <a:lnTo>
                    <a:pt x="8280" y="8470"/>
                  </a:lnTo>
                  <a:lnTo>
                    <a:pt x="2197" y="17627"/>
                  </a:lnTo>
                  <a:lnTo>
                    <a:pt x="0" y="28803"/>
                  </a:lnTo>
                  <a:lnTo>
                    <a:pt x="0" y="196316"/>
                  </a:lnTo>
                  <a:lnTo>
                    <a:pt x="2197" y="207505"/>
                  </a:lnTo>
                  <a:lnTo>
                    <a:pt x="8280" y="216662"/>
                  </a:lnTo>
                  <a:lnTo>
                    <a:pt x="17411" y="222846"/>
                  </a:lnTo>
                  <a:lnTo>
                    <a:pt x="28803" y="225120"/>
                  </a:lnTo>
                  <a:lnTo>
                    <a:pt x="287515" y="225120"/>
                  </a:lnTo>
                  <a:lnTo>
                    <a:pt x="298691" y="222846"/>
                  </a:lnTo>
                  <a:lnTo>
                    <a:pt x="307848" y="216662"/>
                  </a:lnTo>
                  <a:lnTo>
                    <a:pt x="314032" y="207505"/>
                  </a:lnTo>
                  <a:lnTo>
                    <a:pt x="316306" y="196316"/>
                  </a:lnTo>
                  <a:lnTo>
                    <a:pt x="316306" y="167513"/>
                  </a:lnTo>
                  <a:lnTo>
                    <a:pt x="316306" y="57607"/>
                  </a:lnTo>
                  <a:lnTo>
                    <a:pt x="316306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9577" y="3241687"/>
              <a:ext cx="338455" cy="774700"/>
            </a:xfrm>
            <a:custGeom>
              <a:avLst/>
              <a:gdLst/>
              <a:ahLst/>
              <a:cxnLst/>
              <a:rect l="l" t="t" r="r" b="b"/>
              <a:pathLst>
                <a:path w="338454" h="774700">
                  <a:moveTo>
                    <a:pt x="281749" y="0"/>
                  </a:moveTo>
                  <a:lnTo>
                    <a:pt x="56159" y="0"/>
                  </a:lnTo>
                  <a:lnTo>
                    <a:pt x="34220" y="4462"/>
                  </a:lnTo>
                  <a:lnTo>
                    <a:pt x="16378" y="16619"/>
                  </a:lnTo>
                  <a:lnTo>
                    <a:pt x="4386" y="34627"/>
                  </a:lnTo>
                  <a:lnTo>
                    <a:pt x="0" y="56642"/>
                  </a:lnTo>
                  <a:lnTo>
                    <a:pt x="0" y="718058"/>
                  </a:lnTo>
                  <a:lnTo>
                    <a:pt x="4386" y="740072"/>
                  </a:lnTo>
                  <a:lnTo>
                    <a:pt x="16378" y="758080"/>
                  </a:lnTo>
                  <a:lnTo>
                    <a:pt x="34220" y="770237"/>
                  </a:lnTo>
                  <a:lnTo>
                    <a:pt x="56159" y="774700"/>
                  </a:lnTo>
                  <a:lnTo>
                    <a:pt x="281749" y="774700"/>
                  </a:lnTo>
                  <a:lnTo>
                    <a:pt x="303763" y="770237"/>
                  </a:lnTo>
                  <a:lnTo>
                    <a:pt x="321771" y="758080"/>
                  </a:lnTo>
                  <a:lnTo>
                    <a:pt x="333929" y="740072"/>
                  </a:lnTo>
                  <a:lnTo>
                    <a:pt x="338391" y="718058"/>
                  </a:lnTo>
                  <a:lnTo>
                    <a:pt x="338391" y="56642"/>
                  </a:lnTo>
                  <a:lnTo>
                    <a:pt x="333929" y="34627"/>
                  </a:lnTo>
                  <a:lnTo>
                    <a:pt x="321771" y="16619"/>
                  </a:lnTo>
                  <a:lnTo>
                    <a:pt x="303763" y="4462"/>
                  </a:lnTo>
                  <a:lnTo>
                    <a:pt x="281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1423" y="3233534"/>
              <a:ext cx="354965" cy="791210"/>
            </a:xfrm>
            <a:custGeom>
              <a:avLst/>
              <a:gdLst/>
              <a:ahLst/>
              <a:cxnLst/>
              <a:rect l="l" t="t" r="r" b="b"/>
              <a:pathLst>
                <a:path w="354964" h="791210">
                  <a:moveTo>
                    <a:pt x="64312" y="0"/>
                  </a:moveTo>
                  <a:lnTo>
                    <a:pt x="26241" y="12777"/>
                  </a:lnTo>
                  <a:lnTo>
                    <a:pt x="2035" y="48453"/>
                  </a:lnTo>
                  <a:lnTo>
                    <a:pt x="0" y="64312"/>
                  </a:lnTo>
                  <a:lnTo>
                    <a:pt x="34" y="726693"/>
                  </a:lnTo>
                  <a:lnTo>
                    <a:pt x="21020" y="774044"/>
                  </a:lnTo>
                  <a:lnTo>
                    <a:pt x="57594" y="790536"/>
                  </a:lnTo>
                  <a:lnTo>
                    <a:pt x="63830" y="791019"/>
                  </a:lnTo>
                  <a:lnTo>
                    <a:pt x="289902" y="791019"/>
                  </a:lnTo>
                  <a:lnTo>
                    <a:pt x="296151" y="790536"/>
                  </a:lnTo>
                  <a:lnTo>
                    <a:pt x="302387" y="789571"/>
                  </a:lnTo>
                  <a:lnTo>
                    <a:pt x="321892" y="782513"/>
                  </a:lnTo>
                  <a:lnTo>
                    <a:pt x="331713" y="774699"/>
                  </a:lnTo>
                  <a:lnTo>
                    <a:pt x="59994" y="774699"/>
                  </a:lnTo>
                  <a:lnTo>
                    <a:pt x="55194" y="774217"/>
                  </a:lnTo>
                  <a:lnTo>
                    <a:pt x="20280" y="746699"/>
                  </a:lnTo>
                  <a:lnTo>
                    <a:pt x="15876" y="726693"/>
                  </a:lnTo>
                  <a:lnTo>
                    <a:pt x="15990" y="64312"/>
                  </a:lnTo>
                  <a:lnTo>
                    <a:pt x="35657" y="25396"/>
                  </a:lnTo>
                  <a:lnTo>
                    <a:pt x="59029" y="16319"/>
                  </a:lnTo>
                  <a:lnTo>
                    <a:pt x="331725" y="16319"/>
                  </a:lnTo>
                  <a:lnTo>
                    <a:pt x="327964" y="12576"/>
                  </a:lnTo>
                  <a:lnTo>
                    <a:pt x="309587" y="3365"/>
                  </a:lnTo>
                  <a:lnTo>
                    <a:pt x="303339" y="1435"/>
                  </a:lnTo>
                  <a:lnTo>
                    <a:pt x="297103" y="482"/>
                  </a:lnTo>
                  <a:lnTo>
                    <a:pt x="290385" y="482"/>
                  </a:lnTo>
                  <a:lnTo>
                    <a:pt x="64312" y="0"/>
                  </a:lnTo>
                  <a:close/>
                </a:path>
                <a:path w="354964" h="791210">
                  <a:moveTo>
                    <a:pt x="331725" y="16319"/>
                  </a:moveTo>
                  <a:lnTo>
                    <a:pt x="294703" y="16319"/>
                  </a:lnTo>
                  <a:lnTo>
                    <a:pt x="304304" y="18237"/>
                  </a:lnTo>
                  <a:lnTo>
                    <a:pt x="308622" y="19684"/>
                  </a:lnTo>
                  <a:lnTo>
                    <a:pt x="317601" y="24777"/>
                  </a:lnTo>
                  <a:lnTo>
                    <a:pt x="320281" y="25819"/>
                  </a:lnTo>
                  <a:lnTo>
                    <a:pt x="327342" y="33604"/>
                  </a:lnTo>
                  <a:lnTo>
                    <a:pt x="330225" y="37439"/>
                  </a:lnTo>
                  <a:lnTo>
                    <a:pt x="332625" y="41274"/>
                  </a:lnTo>
                  <a:lnTo>
                    <a:pt x="335559" y="47764"/>
                  </a:lnTo>
                  <a:lnTo>
                    <a:pt x="339407" y="57683"/>
                  </a:lnTo>
                  <a:lnTo>
                    <a:pt x="338448" y="64312"/>
                  </a:lnTo>
                  <a:lnTo>
                    <a:pt x="338378" y="731011"/>
                  </a:lnTo>
                  <a:lnTo>
                    <a:pt x="309938" y="770645"/>
                  </a:lnTo>
                  <a:lnTo>
                    <a:pt x="295186" y="774699"/>
                  </a:lnTo>
                  <a:lnTo>
                    <a:pt x="331713" y="774699"/>
                  </a:lnTo>
                  <a:lnTo>
                    <a:pt x="337546" y="770059"/>
                  </a:lnTo>
                  <a:lnTo>
                    <a:pt x="348582" y="753322"/>
                  </a:lnTo>
                  <a:lnTo>
                    <a:pt x="354228" y="733412"/>
                  </a:lnTo>
                  <a:lnTo>
                    <a:pt x="354698" y="726693"/>
                  </a:lnTo>
                  <a:lnTo>
                    <a:pt x="354616" y="64312"/>
                  </a:lnTo>
                  <a:lnTo>
                    <a:pt x="351230" y="44404"/>
                  </a:lnTo>
                  <a:lnTo>
                    <a:pt x="342082" y="26627"/>
                  </a:lnTo>
                  <a:lnTo>
                    <a:pt x="331725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8695" y="3270491"/>
              <a:ext cx="316865" cy="603885"/>
            </a:xfrm>
            <a:custGeom>
              <a:avLst/>
              <a:gdLst/>
              <a:ahLst/>
              <a:cxnLst/>
              <a:rect l="l" t="t" r="r" b="b"/>
              <a:pathLst>
                <a:path w="316864" h="603885">
                  <a:moveTo>
                    <a:pt x="28803" y="227037"/>
                  </a:moveTo>
                  <a:lnTo>
                    <a:pt x="28321" y="227037"/>
                  </a:lnTo>
                  <a:lnTo>
                    <a:pt x="28321" y="394677"/>
                  </a:lnTo>
                  <a:lnTo>
                    <a:pt x="28803" y="394677"/>
                  </a:lnTo>
                  <a:lnTo>
                    <a:pt x="28803" y="227037"/>
                  </a:lnTo>
                  <a:close/>
                </a:path>
                <a:path w="316864" h="603885">
                  <a:moveTo>
                    <a:pt x="287515" y="436308"/>
                  </a:moveTo>
                  <a:lnTo>
                    <a:pt x="287032" y="436308"/>
                  </a:lnTo>
                  <a:lnTo>
                    <a:pt x="287032" y="436791"/>
                  </a:lnTo>
                  <a:lnTo>
                    <a:pt x="287032" y="603338"/>
                  </a:lnTo>
                  <a:lnTo>
                    <a:pt x="28803" y="603338"/>
                  </a:lnTo>
                  <a:lnTo>
                    <a:pt x="28803" y="436791"/>
                  </a:lnTo>
                  <a:lnTo>
                    <a:pt x="287032" y="436791"/>
                  </a:lnTo>
                  <a:lnTo>
                    <a:pt x="287032" y="436308"/>
                  </a:lnTo>
                  <a:lnTo>
                    <a:pt x="28803" y="436308"/>
                  </a:lnTo>
                  <a:lnTo>
                    <a:pt x="28321" y="436308"/>
                  </a:lnTo>
                  <a:lnTo>
                    <a:pt x="28321" y="603821"/>
                  </a:lnTo>
                  <a:lnTo>
                    <a:pt x="28803" y="603821"/>
                  </a:lnTo>
                  <a:lnTo>
                    <a:pt x="287032" y="603821"/>
                  </a:lnTo>
                  <a:lnTo>
                    <a:pt x="287515" y="603821"/>
                  </a:lnTo>
                  <a:lnTo>
                    <a:pt x="287515" y="436308"/>
                  </a:lnTo>
                  <a:close/>
                </a:path>
                <a:path w="316864" h="603885">
                  <a:moveTo>
                    <a:pt x="287515" y="227037"/>
                  </a:moveTo>
                  <a:lnTo>
                    <a:pt x="287032" y="227037"/>
                  </a:lnTo>
                  <a:lnTo>
                    <a:pt x="287032" y="394068"/>
                  </a:lnTo>
                  <a:lnTo>
                    <a:pt x="287515" y="394068"/>
                  </a:lnTo>
                  <a:lnTo>
                    <a:pt x="287515" y="227037"/>
                  </a:lnTo>
                  <a:close/>
                </a:path>
                <a:path w="316864" h="603885">
                  <a:moveTo>
                    <a:pt x="316306" y="28803"/>
                  </a:moveTo>
                  <a:lnTo>
                    <a:pt x="314096" y="17627"/>
                  </a:lnTo>
                  <a:lnTo>
                    <a:pt x="308025" y="8470"/>
                  </a:lnTo>
                  <a:lnTo>
                    <a:pt x="298894" y="2286"/>
                  </a:lnTo>
                  <a:lnTo>
                    <a:pt x="287515" y="0"/>
                  </a:lnTo>
                  <a:lnTo>
                    <a:pt x="258711" y="0"/>
                  </a:lnTo>
                  <a:lnTo>
                    <a:pt x="258711" y="57607"/>
                  </a:lnTo>
                  <a:lnTo>
                    <a:pt x="258711" y="167513"/>
                  </a:lnTo>
                  <a:lnTo>
                    <a:pt x="57594" y="167513"/>
                  </a:lnTo>
                  <a:lnTo>
                    <a:pt x="57594" y="57607"/>
                  </a:lnTo>
                  <a:lnTo>
                    <a:pt x="258711" y="57607"/>
                  </a:lnTo>
                  <a:lnTo>
                    <a:pt x="258711" y="0"/>
                  </a:lnTo>
                  <a:lnTo>
                    <a:pt x="28803" y="0"/>
                  </a:lnTo>
                  <a:lnTo>
                    <a:pt x="17614" y="2286"/>
                  </a:lnTo>
                  <a:lnTo>
                    <a:pt x="8458" y="8470"/>
                  </a:lnTo>
                  <a:lnTo>
                    <a:pt x="2260" y="17627"/>
                  </a:lnTo>
                  <a:lnTo>
                    <a:pt x="0" y="28803"/>
                  </a:lnTo>
                  <a:lnTo>
                    <a:pt x="0" y="196316"/>
                  </a:lnTo>
                  <a:lnTo>
                    <a:pt x="2260" y="207505"/>
                  </a:lnTo>
                  <a:lnTo>
                    <a:pt x="8458" y="216662"/>
                  </a:lnTo>
                  <a:lnTo>
                    <a:pt x="17614" y="222846"/>
                  </a:lnTo>
                  <a:lnTo>
                    <a:pt x="28803" y="225120"/>
                  </a:lnTo>
                  <a:lnTo>
                    <a:pt x="287515" y="225120"/>
                  </a:lnTo>
                  <a:lnTo>
                    <a:pt x="298894" y="222846"/>
                  </a:lnTo>
                  <a:lnTo>
                    <a:pt x="308025" y="216662"/>
                  </a:lnTo>
                  <a:lnTo>
                    <a:pt x="314096" y="207505"/>
                  </a:lnTo>
                  <a:lnTo>
                    <a:pt x="316306" y="196316"/>
                  </a:lnTo>
                  <a:lnTo>
                    <a:pt x="316306" y="167513"/>
                  </a:lnTo>
                  <a:lnTo>
                    <a:pt x="316306" y="57607"/>
                  </a:lnTo>
                  <a:lnTo>
                    <a:pt x="316306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62915" y="3241687"/>
              <a:ext cx="338455" cy="774700"/>
            </a:xfrm>
            <a:custGeom>
              <a:avLst/>
              <a:gdLst/>
              <a:ahLst/>
              <a:cxnLst/>
              <a:rect l="l" t="t" r="r" b="b"/>
              <a:pathLst>
                <a:path w="338454" h="774700">
                  <a:moveTo>
                    <a:pt x="282232" y="0"/>
                  </a:moveTo>
                  <a:lnTo>
                    <a:pt x="56641" y="0"/>
                  </a:lnTo>
                  <a:lnTo>
                    <a:pt x="34627" y="4462"/>
                  </a:lnTo>
                  <a:lnTo>
                    <a:pt x="16619" y="16619"/>
                  </a:lnTo>
                  <a:lnTo>
                    <a:pt x="4462" y="34627"/>
                  </a:lnTo>
                  <a:lnTo>
                    <a:pt x="0" y="56642"/>
                  </a:lnTo>
                  <a:lnTo>
                    <a:pt x="0" y="718540"/>
                  </a:lnTo>
                  <a:lnTo>
                    <a:pt x="4462" y="740276"/>
                  </a:lnTo>
                  <a:lnTo>
                    <a:pt x="16619" y="758140"/>
                  </a:lnTo>
                  <a:lnTo>
                    <a:pt x="34627" y="770245"/>
                  </a:lnTo>
                  <a:lnTo>
                    <a:pt x="56641" y="774700"/>
                  </a:lnTo>
                  <a:lnTo>
                    <a:pt x="282232" y="774700"/>
                  </a:lnTo>
                  <a:lnTo>
                    <a:pt x="303967" y="770245"/>
                  </a:lnTo>
                  <a:lnTo>
                    <a:pt x="321832" y="758140"/>
                  </a:lnTo>
                  <a:lnTo>
                    <a:pt x="333936" y="740276"/>
                  </a:lnTo>
                  <a:lnTo>
                    <a:pt x="338391" y="718540"/>
                  </a:lnTo>
                  <a:lnTo>
                    <a:pt x="338391" y="56642"/>
                  </a:lnTo>
                  <a:lnTo>
                    <a:pt x="333936" y="34627"/>
                  </a:lnTo>
                  <a:lnTo>
                    <a:pt x="321832" y="16619"/>
                  </a:lnTo>
                  <a:lnTo>
                    <a:pt x="303967" y="4462"/>
                  </a:lnTo>
                  <a:lnTo>
                    <a:pt x="282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4762" y="3233534"/>
              <a:ext cx="354965" cy="791210"/>
            </a:xfrm>
            <a:custGeom>
              <a:avLst/>
              <a:gdLst/>
              <a:ahLst/>
              <a:cxnLst/>
              <a:rect l="l" t="t" r="r" b="b"/>
              <a:pathLst>
                <a:path w="354965" h="791210">
                  <a:moveTo>
                    <a:pt x="64795" y="0"/>
                  </a:moveTo>
                  <a:lnTo>
                    <a:pt x="19202" y="18719"/>
                  </a:lnTo>
                  <a:lnTo>
                    <a:pt x="550" y="56830"/>
                  </a:lnTo>
                  <a:lnTo>
                    <a:pt x="0" y="726693"/>
                  </a:lnTo>
                  <a:lnTo>
                    <a:pt x="482" y="732459"/>
                  </a:lnTo>
                  <a:lnTo>
                    <a:pt x="21208" y="773882"/>
                  </a:lnTo>
                  <a:lnTo>
                    <a:pt x="57594" y="790536"/>
                  </a:lnTo>
                  <a:lnTo>
                    <a:pt x="64312" y="791019"/>
                  </a:lnTo>
                  <a:lnTo>
                    <a:pt x="290385" y="791019"/>
                  </a:lnTo>
                  <a:lnTo>
                    <a:pt x="296151" y="790536"/>
                  </a:lnTo>
                  <a:lnTo>
                    <a:pt x="302869" y="789571"/>
                  </a:lnTo>
                  <a:lnTo>
                    <a:pt x="322270" y="782316"/>
                  </a:lnTo>
                  <a:lnTo>
                    <a:pt x="331820" y="774699"/>
                  </a:lnTo>
                  <a:lnTo>
                    <a:pt x="59994" y="774699"/>
                  </a:lnTo>
                  <a:lnTo>
                    <a:pt x="55194" y="774217"/>
                  </a:lnTo>
                  <a:lnTo>
                    <a:pt x="40615" y="768629"/>
                  </a:lnTo>
                  <a:lnTo>
                    <a:pt x="28984" y="759350"/>
                  </a:lnTo>
                  <a:lnTo>
                    <a:pt x="20739" y="746944"/>
                  </a:lnTo>
                  <a:lnTo>
                    <a:pt x="16319" y="731977"/>
                  </a:lnTo>
                  <a:lnTo>
                    <a:pt x="16386" y="64795"/>
                  </a:lnTo>
                  <a:lnTo>
                    <a:pt x="36132" y="25417"/>
                  </a:lnTo>
                  <a:lnTo>
                    <a:pt x="59512" y="16319"/>
                  </a:lnTo>
                  <a:lnTo>
                    <a:pt x="331881" y="16319"/>
                  </a:lnTo>
                  <a:lnTo>
                    <a:pt x="327884" y="12301"/>
                  </a:lnTo>
                  <a:lnTo>
                    <a:pt x="309587" y="3365"/>
                  </a:lnTo>
                  <a:lnTo>
                    <a:pt x="303352" y="1435"/>
                  </a:lnTo>
                  <a:lnTo>
                    <a:pt x="297103" y="482"/>
                  </a:lnTo>
                  <a:lnTo>
                    <a:pt x="290385" y="482"/>
                  </a:lnTo>
                  <a:lnTo>
                    <a:pt x="64795" y="0"/>
                  </a:lnTo>
                  <a:close/>
                </a:path>
                <a:path w="354965" h="791210">
                  <a:moveTo>
                    <a:pt x="331881" y="16319"/>
                  </a:moveTo>
                  <a:lnTo>
                    <a:pt x="294703" y="16319"/>
                  </a:lnTo>
                  <a:lnTo>
                    <a:pt x="304304" y="18237"/>
                  </a:lnTo>
                  <a:lnTo>
                    <a:pt x="308622" y="19684"/>
                  </a:lnTo>
                  <a:lnTo>
                    <a:pt x="317601" y="24764"/>
                  </a:lnTo>
                  <a:lnTo>
                    <a:pt x="320281" y="25819"/>
                  </a:lnTo>
                  <a:lnTo>
                    <a:pt x="327342" y="33604"/>
                  </a:lnTo>
                  <a:lnTo>
                    <a:pt x="330225" y="37439"/>
                  </a:lnTo>
                  <a:lnTo>
                    <a:pt x="332625" y="41274"/>
                  </a:lnTo>
                  <a:lnTo>
                    <a:pt x="336308" y="48539"/>
                  </a:lnTo>
                  <a:lnTo>
                    <a:pt x="339039" y="56527"/>
                  </a:lnTo>
                  <a:lnTo>
                    <a:pt x="338391" y="64795"/>
                  </a:lnTo>
                  <a:lnTo>
                    <a:pt x="338294" y="731977"/>
                  </a:lnTo>
                  <a:lnTo>
                    <a:pt x="310448" y="770491"/>
                  </a:lnTo>
                  <a:lnTo>
                    <a:pt x="295668" y="774699"/>
                  </a:lnTo>
                  <a:lnTo>
                    <a:pt x="331820" y="774699"/>
                  </a:lnTo>
                  <a:lnTo>
                    <a:pt x="337769" y="769954"/>
                  </a:lnTo>
                  <a:lnTo>
                    <a:pt x="348657" y="753361"/>
                  </a:lnTo>
                  <a:lnTo>
                    <a:pt x="354228" y="733412"/>
                  </a:lnTo>
                  <a:lnTo>
                    <a:pt x="354710" y="726693"/>
                  </a:lnTo>
                  <a:lnTo>
                    <a:pt x="354631" y="64312"/>
                  </a:lnTo>
                  <a:lnTo>
                    <a:pt x="351394" y="44679"/>
                  </a:lnTo>
                  <a:lnTo>
                    <a:pt x="342136" y="26627"/>
                  </a:lnTo>
                  <a:lnTo>
                    <a:pt x="331881" y="16319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72517" y="3270491"/>
              <a:ext cx="316865" cy="603885"/>
            </a:xfrm>
            <a:custGeom>
              <a:avLst/>
              <a:gdLst/>
              <a:ahLst/>
              <a:cxnLst/>
              <a:rect l="l" t="t" r="r" b="b"/>
              <a:pathLst>
                <a:path w="316865" h="603885">
                  <a:moveTo>
                    <a:pt x="28803" y="227037"/>
                  </a:moveTo>
                  <a:lnTo>
                    <a:pt x="28321" y="227037"/>
                  </a:lnTo>
                  <a:lnTo>
                    <a:pt x="28321" y="394677"/>
                  </a:lnTo>
                  <a:lnTo>
                    <a:pt x="28803" y="394677"/>
                  </a:lnTo>
                  <a:lnTo>
                    <a:pt x="28803" y="227037"/>
                  </a:lnTo>
                  <a:close/>
                </a:path>
                <a:path w="316865" h="603885">
                  <a:moveTo>
                    <a:pt x="287515" y="436308"/>
                  </a:moveTo>
                  <a:lnTo>
                    <a:pt x="287032" y="436308"/>
                  </a:lnTo>
                  <a:lnTo>
                    <a:pt x="287032" y="436791"/>
                  </a:lnTo>
                  <a:lnTo>
                    <a:pt x="287032" y="603338"/>
                  </a:lnTo>
                  <a:lnTo>
                    <a:pt x="28803" y="603338"/>
                  </a:lnTo>
                  <a:lnTo>
                    <a:pt x="28803" y="436791"/>
                  </a:lnTo>
                  <a:lnTo>
                    <a:pt x="287032" y="436791"/>
                  </a:lnTo>
                  <a:lnTo>
                    <a:pt x="287032" y="436308"/>
                  </a:lnTo>
                  <a:lnTo>
                    <a:pt x="28803" y="436308"/>
                  </a:lnTo>
                  <a:lnTo>
                    <a:pt x="28321" y="436321"/>
                  </a:lnTo>
                  <a:lnTo>
                    <a:pt x="28321" y="603834"/>
                  </a:lnTo>
                  <a:lnTo>
                    <a:pt x="28803" y="603834"/>
                  </a:lnTo>
                  <a:lnTo>
                    <a:pt x="287032" y="603821"/>
                  </a:lnTo>
                  <a:lnTo>
                    <a:pt x="287515" y="603821"/>
                  </a:lnTo>
                  <a:lnTo>
                    <a:pt x="287515" y="436308"/>
                  </a:lnTo>
                  <a:close/>
                </a:path>
                <a:path w="316865" h="603885">
                  <a:moveTo>
                    <a:pt x="287515" y="227037"/>
                  </a:moveTo>
                  <a:lnTo>
                    <a:pt x="287032" y="227037"/>
                  </a:lnTo>
                  <a:lnTo>
                    <a:pt x="287032" y="394068"/>
                  </a:lnTo>
                  <a:lnTo>
                    <a:pt x="287515" y="394068"/>
                  </a:lnTo>
                  <a:lnTo>
                    <a:pt x="287515" y="227037"/>
                  </a:lnTo>
                  <a:close/>
                </a:path>
                <a:path w="316865" h="603885">
                  <a:moveTo>
                    <a:pt x="316306" y="28803"/>
                  </a:moveTo>
                  <a:lnTo>
                    <a:pt x="314032" y="17627"/>
                  </a:lnTo>
                  <a:lnTo>
                    <a:pt x="307848" y="8470"/>
                  </a:lnTo>
                  <a:lnTo>
                    <a:pt x="298691" y="2286"/>
                  </a:lnTo>
                  <a:lnTo>
                    <a:pt x="287515" y="0"/>
                  </a:lnTo>
                  <a:lnTo>
                    <a:pt x="258711" y="0"/>
                  </a:lnTo>
                  <a:lnTo>
                    <a:pt x="258711" y="57607"/>
                  </a:lnTo>
                  <a:lnTo>
                    <a:pt x="258711" y="167513"/>
                  </a:lnTo>
                  <a:lnTo>
                    <a:pt x="57594" y="167513"/>
                  </a:lnTo>
                  <a:lnTo>
                    <a:pt x="57594" y="57607"/>
                  </a:lnTo>
                  <a:lnTo>
                    <a:pt x="258711" y="57607"/>
                  </a:lnTo>
                  <a:lnTo>
                    <a:pt x="258711" y="0"/>
                  </a:lnTo>
                  <a:lnTo>
                    <a:pt x="28803" y="0"/>
                  </a:lnTo>
                  <a:lnTo>
                    <a:pt x="17411" y="2286"/>
                  </a:lnTo>
                  <a:lnTo>
                    <a:pt x="8280" y="8470"/>
                  </a:lnTo>
                  <a:lnTo>
                    <a:pt x="2197" y="17627"/>
                  </a:lnTo>
                  <a:lnTo>
                    <a:pt x="0" y="28803"/>
                  </a:lnTo>
                  <a:lnTo>
                    <a:pt x="0" y="196316"/>
                  </a:lnTo>
                  <a:lnTo>
                    <a:pt x="2197" y="207505"/>
                  </a:lnTo>
                  <a:lnTo>
                    <a:pt x="8280" y="216662"/>
                  </a:lnTo>
                  <a:lnTo>
                    <a:pt x="17411" y="222846"/>
                  </a:lnTo>
                  <a:lnTo>
                    <a:pt x="28803" y="225120"/>
                  </a:lnTo>
                  <a:lnTo>
                    <a:pt x="287515" y="225120"/>
                  </a:lnTo>
                  <a:lnTo>
                    <a:pt x="298691" y="222846"/>
                  </a:lnTo>
                  <a:lnTo>
                    <a:pt x="307848" y="216662"/>
                  </a:lnTo>
                  <a:lnTo>
                    <a:pt x="314032" y="207505"/>
                  </a:lnTo>
                  <a:lnTo>
                    <a:pt x="316306" y="196316"/>
                  </a:lnTo>
                  <a:lnTo>
                    <a:pt x="316306" y="167513"/>
                  </a:lnTo>
                  <a:lnTo>
                    <a:pt x="316306" y="57607"/>
                  </a:lnTo>
                  <a:lnTo>
                    <a:pt x="316306" y="2880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50774" y="3524181"/>
            <a:ext cx="146685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Arial"/>
                <a:cs typeface="Arial"/>
              </a:rPr>
              <a:t>...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4548" y="2384920"/>
            <a:ext cx="3505200" cy="1558290"/>
            <a:chOff x="3014548" y="2384920"/>
            <a:chExt cx="3505200" cy="1558290"/>
          </a:xfrm>
        </p:grpSpPr>
        <p:sp>
          <p:nvSpPr>
            <p:cNvPr id="24" name="object 24"/>
            <p:cNvSpPr/>
            <p:nvPr/>
          </p:nvSpPr>
          <p:spPr>
            <a:xfrm>
              <a:off x="5546953" y="2875940"/>
              <a:ext cx="972819" cy="365760"/>
            </a:xfrm>
            <a:custGeom>
              <a:avLst/>
              <a:gdLst/>
              <a:ahLst/>
              <a:cxnLst/>
              <a:rect l="l" t="t" r="r" b="b"/>
              <a:pathLst>
                <a:path w="972820" h="365760">
                  <a:moveTo>
                    <a:pt x="469" y="193916"/>
                  </a:moveTo>
                  <a:lnTo>
                    <a:pt x="0" y="193916"/>
                  </a:lnTo>
                  <a:lnTo>
                    <a:pt x="0" y="365747"/>
                  </a:lnTo>
                  <a:lnTo>
                    <a:pt x="469" y="365747"/>
                  </a:lnTo>
                  <a:lnTo>
                    <a:pt x="469" y="193916"/>
                  </a:lnTo>
                  <a:close/>
                </a:path>
                <a:path w="972820" h="365760">
                  <a:moveTo>
                    <a:pt x="733958" y="192481"/>
                  </a:moveTo>
                  <a:lnTo>
                    <a:pt x="733882" y="190855"/>
                  </a:lnTo>
                  <a:lnTo>
                    <a:pt x="733882" y="0"/>
                  </a:lnTo>
                  <a:lnTo>
                    <a:pt x="732929" y="0"/>
                  </a:lnTo>
                  <a:lnTo>
                    <a:pt x="732929" y="190817"/>
                  </a:lnTo>
                  <a:lnTo>
                    <a:pt x="706056" y="144475"/>
                  </a:lnTo>
                  <a:lnTo>
                    <a:pt x="705573" y="143992"/>
                  </a:lnTo>
                  <a:lnTo>
                    <a:pt x="705091" y="143992"/>
                  </a:lnTo>
                  <a:lnTo>
                    <a:pt x="705091" y="144957"/>
                  </a:lnTo>
                  <a:lnTo>
                    <a:pt x="732840" y="192468"/>
                  </a:lnTo>
                  <a:lnTo>
                    <a:pt x="733412" y="193433"/>
                  </a:lnTo>
                  <a:lnTo>
                    <a:pt x="733958" y="192481"/>
                  </a:lnTo>
                  <a:close/>
                </a:path>
                <a:path w="972820" h="365760">
                  <a:moveTo>
                    <a:pt x="762215" y="144475"/>
                  </a:moveTo>
                  <a:lnTo>
                    <a:pt x="761733" y="144475"/>
                  </a:lnTo>
                  <a:lnTo>
                    <a:pt x="761733" y="143992"/>
                  </a:lnTo>
                  <a:lnTo>
                    <a:pt x="761250" y="143992"/>
                  </a:lnTo>
                  <a:lnTo>
                    <a:pt x="761250" y="144475"/>
                  </a:lnTo>
                  <a:lnTo>
                    <a:pt x="733907" y="190817"/>
                  </a:lnTo>
                  <a:lnTo>
                    <a:pt x="733882" y="192468"/>
                  </a:lnTo>
                  <a:lnTo>
                    <a:pt x="761733" y="144957"/>
                  </a:lnTo>
                  <a:lnTo>
                    <a:pt x="762215" y="144475"/>
                  </a:lnTo>
                  <a:close/>
                </a:path>
                <a:path w="972820" h="365760">
                  <a:moveTo>
                    <a:pt x="972439" y="193916"/>
                  </a:moveTo>
                  <a:lnTo>
                    <a:pt x="972426" y="193446"/>
                  </a:lnTo>
                  <a:lnTo>
                    <a:pt x="259435" y="193446"/>
                  </a:lnTo>
                  <a:lnTo>
                    <a:pt x="259727" y="192951"/>
                  </a:lnTo>
                  <a:lnTo>
                    <a:pt x="287502" y="144957"/>
                  </a:lnTo>
                  <a:lnTo>
                    <a:pt x="287502" y="144475"/>
                  </a:lnTo>
                  <a:lnTo>
                    <a:pt x="287020" y="143992"/>
                  </a:lnTo>
                  <a:lnTo>
                    <a:pt x="287020" y="144475"/>
                  </a:lnTo>
                  <a:lnTo>
                    <a:pt x="286550" y="144475"/>
                  </a:lnTo>
                  <a:lnTo>
                    <a:pt x="259664" y="190830"/>
                  </a:lnTo>
                  <a:lnTo>
                    <a:pt x="259664" y="482"/>
                  </a:lnTo>
                  <a:lnTo>
                    <a:pt x="258711" y="482"/>
                  </a:lnTo>
                  <a:lnTo>
                    <a:pt x="258711" y="190868"/>
                  </a:lnTo>
                  <a:lnTo>
                    <a:pt x="258711" y="192481"/>
                  </a:lnTo>
                  <a:lnTo>
                    <a:pt x="258711" y="192951"/>
                  </a:lnTo>
                  <a:lnTo>
                    <a:pt x="258686" y="190830"/>
                  </a:lnTo>
                  <a:lnTo>
                    <a:pt x="231343" y="144475"/>
                  </a:lnTo>
                  <a:lnTo>
                    <a:pt x="230873" y="143992"/>
                  </a:lnTo>
                  <a:lnTo>
                    <a:pt x="230873" y="144475"/>
                  </a:lnTo>
                  <a:lnTo>
                    <a:pt x="230390" y="144957"/>
                  </a:lnTo>
                  <a:lnTo>
                    <a:pt x="230873" y="144957"/>
                  </a:lnTo>
                  <a:lnTo>
                    <a:pt x="258622" y="192951"/>
                  </a:lnTo>
                  <a:lnTo>
                    <a:pt x="258902" y="193446"/>
                  </a:lnTo>
                  <a:lnTo>
                    <a:pt x="469" y="193446"/>
                  </a:lnTo>
                  <a:lnTo>
                    <a:pt x="469" y="193916"/>
                  </a:lnTo>
                  <a:lnTo>
                    <a:pt x="259181" y="193916"/>
                  </a:lnTo>
                  <a:lnTo>
                    <a:pt x="368617" y="193916"/>
                  </a:lnTo>
                  <a:lnTo>
                    <a:pt x="368617" y="365747"/>
                  </a:lnTo>
                  <a:lnTo>
                    <a:pt x="369087" y="365747"/>
                  </a:lnTo>
                  <a:lnTo>
                    <a:pt x="369087" y="193916"/>
                  </a:lnTo>
                  <a:lnTo>
                    <a:pt x="971969" y="193916"/>
                  </a:lnTo>
                  <a:lnTo>
                    <a:pt x="971969" y="365747"/>
                  </a:lnTo>
                  <a:lnTo>
                    <a:pt x="972439" y="365747"/>
                  </a:lnTo>
                  <a:lnTo>
                    <a:pt x="972439" y="193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2231" y="2392603"/>
              <a:ext cx="959485" cy="1542415"/>
            </a:xfrm>
            <a:custGeom>
              <a:avLst/>
              <a:gdLst/>
              <a:ahLst/>
              <a:cxnLst/>
              <a:rect l="l" t="t" r="r" b="b"/>
              <a:pathLst>
                <a:path w="959485" h="1542414">
                  <a:moveTo>
                    <a:pt x="846696" y="0"/>
                  </a:moveTo>
                  <a:lnTo>
                    <a:pt x="112801" y="0"/>
                  </a:lnTo>
                  <a:lnTo>
                    <a:pt x="77290" y="9238"/>
                  </a:lnTo>
                  <a:lnTo>
                    <a:pt x="46343" y="34972"/>
                  </a:lnTo>
                  <a:lnTo>
                    <a:pt x="21871" y="74230"/>
                  </a:lnTo>
                  <a:lnTo>
                    <a:pt x="5786" y="124041"/>
                  </a:lnTo>
                  <a:lnTo>
                    <a:pt x="0" y="181432"/>
                  </a:lnTo>
                  <a:lnTo>
                    <a:pt x="0" y="1361236"/>
                  </a:lnTo>
                  <a:lnTo>
                    <a:pt x="5786" y="1418392"/>
                  </a:lnTo>
                  <a:lnTo>
                    <a:pt x="21871" y="1468059"/>
                  </a:lnTo>
                  <a:lnTo>
                    <a:pt x="46343" y="1507244"/>
                  </a:lnTo>
                  <a:lnTo>
                    <a:pt x="77290" y="1532951"/>
                  </a:lnTo>
                  <a:lnTo>
                    <a:pt x="112801" y="1542186"/>
                  </a:lnTo>
                  <a:lnTo>
                    <a:pt x="846696" y="1542186"/>
                  </a:lnTo>
                  <a:lnTo>
                    <a:pt x="912978" y="1507244"/>
                  </a:lnTo>
                  <a:lnTo>
                    <a:pt x="937309" y="1468059"/>
                  </a:lnTo>
                  <a:lnTo>
                    <a:pt x="953277" y="1418392"/>
                  </a:lnTo>
                  <a:lnTo>
                    <a:pt x="959015" y="1361236"/>
                  </a:lnTo>
                  <a:lnTo>
                    <a:pt x="959015" y="181432"/>
                  </a:lnTo>
                  <a:lnTo>
                    <a:pt x="953277" y="124041"/>
                  </a:lnTo>
                  <a:lnTo>
                    <a:pt x="937309" y="74230"/>
                  </a:lnTo>
                  <a:lnTo>
                    <a:pt x="912978" y="34972"/>
                  </a:lnTo>
                  <a:lnTo>
                    <a:pt x="882151" y="9238"/>
                  </a:lnTo>
                  <a:lnTo>
                    <a:pt x="846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4548" y="2384920"/>
              <a:ext cx="975360" cy="1558290"/>
            </a:xfrm>
            <a:custGeom>
              <a:avLst/>
              <a:gdLst/>
              <a:ahLst/>
              <a:cxnLst/>
              <a:rect l="l" t="t" r="r" b="b"/>
              <a:pathLst>
                <a:path w="975360" h="1558289">
                  <a:moveTo>
                    <a:pt x="860132" y="0"/>
                  </a:moveTo>
                  <a:lnTo>
                    <a:pt x="120472" y="0"/>
                  </a:lnTo>
                  <a:lnTo>
                    <a:pt x="79448" y="11050"/>
                  </a:lnTo>
                  <a:lnTo>
                    <a:pt x="47110" y="38706"/>
                  </a:lnTo>
                  <a:lnTo>
                    <a:pt x="23380" y="76916"/>
                  </a:lnTo>
                  <a:lnTo>
                    <a:pt x="8181" y="119629"/>
                  </a:lnTo>
                  <a:lnTo>
                    <a:pt x="1435" y="160794"/>
                  </a:lnTo>
                  <a:lnTo>
                    <a:pt x="0" y="179514"/>
                  </a:lnTo>
                  <a:lnTo>
                    <a:pt x="0" y="1378521"/>
                  </a:lnTo>
                  <a:lnTo>
                    <a:pt x="7008" y="1432572"/>
                  </a:lnTo>
                  <a:lnTo>
                    <a:pt x="24853" y="1484725"/>
                  </a:lnTo>
                  <a:lnTo>
                    <a:pt x="47040" y="1519161"/>
                  </a:lnTo>
                  <a:lnTo>
                    <a:pt x="79546" y="1546918"/>
                  </a:lnTo>
                  <a:lnTo>
                    <a:pt x="120472" y="1558035"/>
                  </a:lnTo>
                  <a:lnTo>
                    <a:pt x="854379" y="1558035"/>
                  </a:lnTo>
                  <a:lnTo>
                    <a:pt x="867333" y="1557070"/>
                  </a:lnTo>
                  <a:lnTo>
                    <a:pt x="900213" y="1542199"/>
                  </a:lnTo>
                  <a:lnTo>
                    <a:pt x="120472" y="1542199"/>
                  </a:lnTo>
                  <a:lnTo>
                    <a:pt x="76888" y="1526123"/>
                  </a:lnTo>
                  <a:lnTo>
                    <a:pt x="45408" y="1488682"/>
                  </a:lnTo>
                  <a:lnTo>
                    <a:pt x="25663" y="1441281"/>
                  </a:lnTo>
                  <a:lnTo>
                    <a:pt x="17284" y="1395323"/>
                  </a:lnTo>
                  <a:lnTo>
                    <a:pt x="15862" y="179514"/>
                  </a:lnTo>
                  <a:lnTo>
                    <a:pt x="16319" y="170878"/>
                  </a:lnTo>
                  <a:lnTo>
                    <a:pt x="22467" y="128833"/>
                  </a:lnTo>
                  <a:lnTo>
                    <a:pt x="38877" y="81327"/>
                  </a:lnTo>
                  <a:lnTo>
                    <a:pt x="59512" y="48958"/>
                  </a:lnTo>
                  <a:lnTo>
                    <a:pt x="103106" y="18354"/>
                  </a:lnTo>
                  <a:lnTo>
                    <a:pt x="120954" y="15836"/>
                  </a:lnTo>
                  <a:lnTo>
                    <a:pt x="902448" y="15836"/>
                  </a:lnTo>
                  <a:lnTo>
                    <a:pt x="901064" y="14519"/>
                  </a:lnTo>
                  <a:lnTo>
                    <a:pt x="860132" y="0"/>
                  </a:lnTo>
                  <a:close/>
                </a:path>
                <a:path w="975360" h="1558289">
                  <a:moveTo>
                    <a:pt x="902448" y="15836"/>
                  </a:moveTo>
                  <a:lnTo>
                    <a:pt x="859650" y="15836"/>
                  </a:lnTo>
                  <a:lnTo>
                    <a:pt x="864933" y="16802"/>
                  </a:lnTo>
                  <a:lnTo>
                    <a:pt x="907310" y="39865"/>
                  </a:lnTo>
                  <a:lnTo>
                    <a:pt x="936239" y="81924"/>
                  </a:lnTo>
                  <a:lnTo>
                    <a:pt x="953035" y="132341"/>
                  </a:lnTo>
                  <a:lnTo>
                    <a:pt x="958895" y="179514"/>
                  </a:lnTo>
                  <a:lnTo>
                    <a:pt x="958988" y="1378521"/>
                  </a:lnTo>
                  <a:lnTo>
                    <a:pt x="958532" y="1386674"/>
                  </a:lnTo>
                  <a:lnTo>
                    <a:pt x="951306" y="1433774"/>
                  </a:lnTo>
                  <a:lnTo>
                    <a:pt x="932819" y="1482712"/>
                  </a:lnTo>
                  <a:lnTo>
                    <a:pt x="902348" y="1522391"/>
                  </a:lnTo>
                  <a:lnTo>
                    <a:pt x="859167" y="1541716"/>
                  </a:lnTo>
                  <a:lnTo>
                    <a:pt x="853897" y="1542199"/>
                  </a:lnTo>
                  <a:lnTo>
                    <a:pt x="900213" y="1542199"/>
                  </a:lnTo>
                  <a:lnTo>
                    <a:pt x="937112" y="1506754"/>
                  </a:lnTo>
                  <a:lnTo>
                    <a:pt x="957970" y="1465525"/>
                  </a:lnTo>
                  <a:lnTo>
                    <a:pt x="970335" y="1420813"/>
                  </a:lnTo>
                  <a:lnTo>
                    <a:pt x="974801" y="1378521"/>
                  </a:lnTo>
                  <a:lnTo>
                    <a:pt x="974852" y="179514"/>
                  </a:lnTo>
                  <a:lnTo>
                    <a:pt x="974369" y="169913"/>
                  </a:lnTo>
                  <a:lnTo>
                    <a:pt x="968453" y="127602"/>
                  </a:lnTo>
                  <a:lnTo>
                    <a:pt x="954648" y="83887"/>
                  </a:lnTo>
                  <a:lnTo>
                    <a:pt x="932377" y="44337"/>
                  </a:lnTo>
                  <a:lnTo>
                    <a:pt x="902448" y="15836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64623" y="3008682"/>
            <a:ext cx="486409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750" b="1" spc="5" dirty="0">
                <a:latin typeface="Arial"/>
                <a:cs typeface="Arial"/>
              </a:rPr>
              <a:t>Hive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2459" y="4024333"/>
            <a:ext cx="668020" cy="439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495" marR="5080" indent="-24130">
              <a:lnSpc>
                <a:spcPts val="1590"/>
              </a:lnSpc>
              <a:spcBef>
                <a:spcPts val="215"/>
              </a:spcBef>
            </a:pPr>
            <a:r>
              <a:rPr sz="1350" b="1" spc="10" dirty="0">
                <a:latin typeface="Arial"/>
                <a:cs typeface="Arial"/>
              </a:rPr>
              <a:t>Hadoop  Cluster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03319" y="2828429"/>
            <a:ext cx="1401445" cy="714375"/>
            <a:chOff x="4003319" y="2828429"/>
            <a:chExt cx="1401445" cy="714375"/>
          </a:xfrm>
        </p:grpSpPr>
        <p:sp>
          <p:nvSpPr>
            <p:cNvPr id="30" name="object 30"/>
            <p:cNvSpPr/>
            <p:nvPr/>
          </p:nvSpPr>
          <p:spPr>
            <a:xfrm>
              <a:off x="4076268" y="2828429"/>
              <a:ext cx="1328191" cy="1996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3319" y="3341039"/>
              <a:ext cx="1273352" cy="201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12747" y="2465331"/>
            <a:ext cx="1123315" cy="4013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154940">
              <a:lnSpc>
                <a:spcPts val="1450"/>
              </a:lnSpc>
              <a:spcBef>
                <a:spcPts val="195"/>
              </a:spcBef>
            </a:pPr>
            <a:r>
              <a:rPr sz="1250" dirty="0">
                <a:latin typeface="Arial"/>
                <a:cs typeface="Arial"/>
              </a:rPr>
              <a:t>Execute </a:t>
            </a:r>
            <a:r>
              <a:rPr sz="1250" spc="-5" dirty="0">
                <a:latin typeface="Arial"/>
                <a:cs typeface="Arial"/>
              </a:rPr>
              <a:t>on  </a:t>
            </a:r>
            <a:r>
              <a:rPr sz="1250" dirty="0">
                <a:latin typeface="Arial"/>
                <a:cs typeface="Arial"/>
              </a:rPr>
              <a:t>Hadoop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Cluster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82819" y="3467526"/>
            <a:ext cx="1069340" cy="21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-5" dirty="0">
                <a:latin typeface="Arial"/>
                <a:cs typeface="Arial"/>
              </a:rPr>
              <a:t>Monitor/Report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30591" y="2130522"/>
            <a:ext cx="5272405" cy="1812925"/>
            <a:chOff x="1430591" y="2130522"/>
            <a:chExt cx="5272405" cy="1812925"/>
          </a:xfrm>
        </p:grpSpPr>
        <p:sp>
          <p:nvSpPr>
            <p:cNvPr id="35" name="object 35"/>
            <p:cNvSpPr/>
            <p:nvPr/>
          </p:nvSpPr>
          <p:spPr>
            <a:xfrm>
              <a:off x="1438274" y="2130522"/>
              <a:ext cx="5264785" cy="6350"/>
            </a:xfrm>
            <a:custGeom>
              <a:avLst/>
              <a:gdLst/>
              <a:ahLst/>
              <a:cxnLst/>
              <a:rect l="l" t="t" r="r" b="b"/>
              <a:pathLst>
                <a:path w="5264784" h="6350">
                  <a:moveTo>
                    <a:pt x="5264480" y="0"/>
                  </a:moveTo>
                  <a:lnTo>
                    <a:pt x="0" y="0"/>
                  </a:lnTo>
                  <a:lnTo>
                    <a:pt x="0" y="6239"/>
                  </a:lnTo>
                  <a:lnTo>
                    <a:pt x="5264480" y="6239"/>
                  </a:lnTo>
                  <a:lnTo>
                    <a:pt x="5264480" y="0"/>
                  </a:lnTo>
                  <a:close/>
                </a:path>
              </a:pathLst>
            </a:custGeom>
            <a:solidFill>
              <a:srgbClr val="6262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38274" y="2392603"/>
              <a:ext cx="967740" cy="1542415"/>
            </a:xfrm>
            <a:custGeom>
              <a:avLst/>
              <a:gdLst/>
              <a:ahLst/>
              <a:cxnLst/>
              <a:rect l="l" t="t" r="r" b="b"/>
              <a:pathLst>
                <a:path w="967739" h="1542414">
                  <a:moveTo>
                    <a:pt x="853897" y="0"/>
                  </a:moveTo>
                  <a:lnTo>
                    <a:pt x="113753" y="0"/>
                  </a:lnTo>
                  <a:lnTo>
                    <a:pt x="77963" y="9238"/>
                  </a:lnTo>
                  <a:lnTo>
                    <a:pt x="46757" y="34972"/>
                  </a:lnTo>
                  <a:lnTo>
                    <a:pt x="22071" y="74230"/>
                  </a:lnTo>
                  <a:lnTo>
                    <a:pt x="5840" y="124041"/>
                  </a:lnTo>
                  <a:lnTo>
                    <a:pt x="0" y="181432"/>
                  </a:lnTo>
                  <a:lnTo>
                    <a:pt x="0" y="1360754"/>
                  </a:lnTo>
                  <a:lnTo>
                    <a:pt x="5840" y="1418144"/>
                  </a:lnTo>
                  <a:lnTo>
                    <a:pt x="22071" y="1467955"/>
                  </a:lnTo>
                  <a:lnTo>
                    <a:pt x="46757" y="1507213"/>
                  </a:lnTo>
                  <a:lnTo>
                    <a:pt x="77963" y="1532947"/>
                  </a:lnTo>
                  <a:lnTo>
                    <a:pt x="113753" y="1542186"/>
                  </a:lnTo>
                  <a:lnTo>
                    <a:pt x="853897" y="1542186"/>
                  </a:lnTo>
                  <a:lnTo>
                    <a:pt x="921101" y="1507213"/>
                  </a:lnTo>
                  <a:lnTo>
                    <a:pt x="945718" y="1467955"/>
                  </a:lnTo>
                  <a:lnTo>
                    <a:pt x="961856" y="1418144"/>
                  </a:lnTo>
                  <a:lnTo>
                    <a:pt x="967651" y="1360754"/>
                  </a:lnTo>
                  <a:lnTo>
                    <a:pt x="967651" y="181432"/>
                  </a:lnTo>
                  <a:lnTo>
                    <a:pt x="961856" y="124041"/>
                  </a:lnTo>
                  <a:lnTo>
                    <a:pt x="945718" y="74230"/>
                  </a:lnTo>
                  <a:lnTo>
                    <a:pt x="921101" y="34972"/>
                  </a:lnTo>
                  <a:lnTo>
                    <a:pt x="889872" y="9238"/>
                  </a:lnTo>
                  <a:lnTo>
                    <a:pt x="853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0591" y="2384437"/>
              <a:ext cx="983615" cy="1558925"/>
            </a:xfrm>
            <a:custGeom>
              <a:avLst/>
              <a:gdLst/>
              <a:ahLst/>
              <a:cxnLst/>
              <a:rect l="l" t="t" r="r" b="b"/>
              <a:pathLst>
                <a:path w="983614" h="1558925">
                  <a:moveTo>
                    <a:pt x="861568" y="0"/>
                  </a:moveTo>
                  <a:lnTo>
                    <a:pt x="121437" y="0"/>
                  </a:lnTo>
                  <a:lnTo>
                    <a:pt x="80040" y="11269"/>
                  </a:lnTo>
                  <a:lnTo>
                    <a:pt x="47483" y="38878"/>
                  </a:lnTo>
                  <a:lnTo>
                    <a:pt x="23624" y="76980"/>
                  </a:lnTo>
                  <a:lnTo>
                    <a:pt x="8322" y="119729"/>
                  </a:lnTo>
                  <a:lnTo>
                    <a:pt x="1435" y="161277"/>
                  </a:lnTo>
                  <a:lnTo>
                    <a:pt x="0" y="1378521"/>
                  </a:lnTo>
                  <a:lnTo>
                    <a:pt x="482" y="1388122"/>
                  </a:lnTo>
                  <a:lnTo>
                    <a:pt x="1435" y="1397241"/>
                  </a:lnTo>
                  <a:lnTo>
                    <a:pt x="2400" y="1406842"/>
                  </a:lnTo>
                  <a:lnTo>
                    <a:pt x="14622" y="1459672"/>
                  </a:lnTo>
                  <a:lnTo>
                    <a:pt x="38874" y="1508112"/>
                  </a:lnTo>
                  <a:lnTo>
                    <a:pt x="80341" y="1547244"/>
                  </a:lnTo>
                  <a:lnTo>
                    <a:pt x="121437" y="1558518"/>
                  </a:lnTo>
                  <a:lnTo>
                    <a:pt x="861568" y="1558518"/>
                  </a:lnTo>
                  <a:lnTo>
                    <a:pt x="868299" y="1558035"/>
                  </a:lnTo>
                  <a:lnTo>
                    <a:pt x="874534" y="1557070"/>
                  </a:lnTo>
                  <a:lnTo>
                    <a:pt x="909038" y="1542199"/>
                  </a:lnTo>
                  <a:lnTo>
                    <a:pt x="121437" y="1542199"/>
                  </a:lnTo>
                  <a:lnTo>
                    <a:pt x="77660" y="1526485"/>
                  </a:lnTo>
                  <a:lnTo>
                    <a:pt x="45767" y="1489276"/>
                  </a:lnTo>
                  <a:lnTo>
                    <a:pt x="25671" y="1441931"/>
                  </a:lnTo>
                  <a:lnTo>
                    <a:pt x="17284" y="1395806"/>
                  </a:lnTo>
                  <a:lnTo>
                    <a:pt x="15863" y="1378521"/>
                  </a:lnTo>
                  <a:lnTo>
                    <a:pt x="15887" y="179514"/>
                  </a:lnTo>
                  <a:lnTo>
                    <a:pt x="22678" y="128392"/>
                  </a:lnTo>
                  <a:lnTo>
                    <a:pt x="39077" y="81704"/>
                  </a:lnTo>
                  <a:lnTo>
                    <a:pt x="59994" y="48958"/>
                  </a:lnTo>
                  <a:lnTo>
                    <a:pt x="104019" y="18522"/>
                  </a:lnTo>
                  <a:lnTo>
                    <a:pt x="121920" y="15849"/>
                  </a:lnTo>
                  <a:lnTo>
                    <a:pt x="909887" y="15849"/>
                  </a:lnTo>
                  <a:lnTo>
                    <a:pt x="908565" y="14598"/>
                  </a:lnTo>
                  <a:lnTo>
                    <a:pt x="867816" y="482"/>
                  </a:lnTo>
                  <a:lnTo>
                    <a:pt x="861568" y="0"/>
                  </a:lnTo>
                  <a:close/>
                </a:path>
                <a:path w="983614" h="1558925">
                  <a:moveTo>
                    <a:pt x="909887" y="15849"/>
                  </a:moveTo>
                  <a:lnTo>
                    <a:pt x="121920" y="15849"/>
                  </a:lnTo>
                  <a:lnTo>
                    <a:pt x="866851" y="16319"/>
                  </a:lnTo>
                  <a:lnTo>
                    <a:pt x="872134" y="16802"/>
                  </a:lnTo>
                  <a:lnTo>
                    <a:pt x="914790" y="40008"/>
                  </a:lnTo>
                  <a:lnTo>
                    <a:pt x="944083" y="81753"/>
                  </a:lnTo>
                  <a:lnTo>
                    <a:pt x="961159" y="131941"/>
                  </a:lnTo>
                  <a:lnTo>
                    <a:pt x="967049" y="179514"/>
                  </a:lnTo>
                  <a:lnTo>
                    <a:pt x="967142" y="1378521"/>
                  </a:lnTo>
                  <a:lnTo>
                    <a:pt x="966685" y="1387157"/>
                  </a:lnTo>
                  <a:lnTo>
                    <a:pt x="959256" y="1434498"/>
                  </a:lnTo>
                  <a:lnTo>
                    <a:pt x="940630" y="1483447"/>
                  </a:lnTo>
                  <a:lnTo>
                    <a:pt x="909952" y="1523011"/>
                  </a:lnTo>
                  <a:lnTo>
                    <a:pt x="866368" y="1542199"/>
                  </a:lnTo>
                  <a:lnTo>
                    <a:pt x="909038" y="1542199"/>
                  </a:lnTo>
                  <a:lnTo>
                    <a:pt x="944745" y="1507619"/>
                  </a:lnTo>
                  <a:lnTo>
                    <a:pt x="966030" y="1466076"/>
                  </a:lnTo>
                  <a:lnTo>
                    <a:pt x="978647" y="1421099"/>
                  </a:lnTo>
                  <a:lnTo>
                    <a:pt x="983005" y="1378521"/>
                  </a:lnTo>
                  <a:lnTo>
                    <a:pt x="983005" y="179514"/>
                  </a:lnTo>
                  <a:lnTo>
                    <a:pt x="982535" y="170395"/>
                  </a:lnTo>
                  <a:lnTo>
                    <a:pt x="976862" y="128226"/>
                  </a:lnTo>
                  <a:lnTo>
                    <a:pt x="962821" y="84310"/>
                  </a:lnTo>
                  <a:lnTo>
                    <a:pt x="940144" y="44487"/>
                  </a:lnTo>
                  <a:lnTo>
                    <a:pt x="909887" y="15849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0406" y="2949384"/>
              <a:ext cx="469125" cy="4665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71713" y="3023563"/>
            <a:ext cx="782320" cy="838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Arial"/>
                <a:cs typeface="Arial"/>
              </a:rPr>
              <a:t>HiveQL</a:t>
            </a:r>
            <a:endParaRPr sz="1550">
              <a:latin typeface="Arial"/>
              <a:cs typeface="Arial"/>
            </a:endParaRPr>
          </a:p>
          <a:p>
            <a:pPr marL="19050" marR="111760">
              <a:lnSpc>
                <a:spcPct val="103499"/>
              </a:lnSpc>
              <a:spcBef>
                <a:spcPts val="600"/>
              </a:spcBef>
            </a:pPr>
            <a:r>
              <a:rPr sz="350" b="1" spc="10" dirty="0">
                <a:latin typeface="Arial"/>
                <a:cs typeface="Arial"/>
              </a:rPr>
              <a:t>CREATE TABLE posts (user  </a:t>
            </a:r>
            <a:r>
              <a:rPr sz="350" b="1" spc="15" dirty="0">
                <a:latin typeface="Arial"/>
                <a:cs typeface="Arial"/>
              </a:rPr>
              <a:t>STRING, </a:t>
            </a:r>
            <a:r>
              <a:rPr sz="350" b="1" spc="10" dirty="0">
                <a:latin typeface="Arial"/>
                <a:cs typeface="Arial"/>
              </a:rPr>
              <a:t>post </a:t>
            </a:r>
            <a:r>
              <a:rPr sz="350" b="1" spc="15" dirty="0">
                <a:latin typeface="Arial"/>
                <a:cs typeface="Arial"/>
              </a:rPr>
              <a:t>STRING, </a:t>
            </a:r>
            <a:r>
              <a:rPr sz="350" b="1" spc="10" dirty="0">
                <a:latin typeface="Arial"/>
                <a:cs typeface="Arial"/>
              </a:rPr>
              <a:t>time  BIGINT)</a:t>
            </a:r>
            <a:endParaRPr sz="350">
              <a:latin typeface="Arial"/>
              <a:cs typeface="Arial"/>
            </a:endParaRPr>
          </a:p>
          <a:p>
            <a:pPr marL="19050" marR="102870">
              <a:lnSpc>
                <a:spcPct val="103200"/>
              </a:lnSpc>
              <a:spcBef>
                <a:spcPts val="5"/>
              </a:spcBef>
            </a:pPr>
            <a:r>
              <a:rPr sz="350" b="1" spc="15" dirty="0">
                <a:latin typeface="Arial"/>
                <a:cs typeface="Arial"/>
              </a:rPr>
              <a:t>ROW </a:t>
            </a:r>
            <a:r>
              <a:rPr sz="350" b="1" spc="10" dirty="0">
                <a:latin typeface="Arial"/>
                <a:cs typeface="Arial"/>
              </a:rPr>
              <a:t>FORMAT DELIMITED  FIELDS TERMINATED </a:t>
            </a:r>
            <a:r>
              <a:rPr sz="350" b="1" spc="15" dirty="0">
                <a:latin typeface="Arial"/>
                <a:cs typeface="Arial"/>
              </a:rPr>
              <a:t>BY </a:t>
            </a:r>
            <a:r>
              <a:rPr sz="350" b="1" dirty="0">
                <a:latin typeface="Arial"/>
                <a:cs typeface="Arial"/>
              </a:rPr>
              <a:t>','  </a:t>
            </a:r>
            <a:r>
              <a:rPr sz="350" b="1" spc="15" dirty="0">
                <a:latin typeface="Arial"/>
                <a:cs typeface="Arial"/>
              </a:rPr>
              <a:t>STORED </a:t>
            </a:r>
            <a:r>
              <a:rPr sz="350" b="1" spc="10" dirty="0">
                <a:latin typeface="Arial"/>
                <a:cs typeface="Arial"/>
              </a:rPr>
              <a:t>AS </a:t>
            </a:r>
            <a:r>
              <a:rPr sz="350" b="1" spc="15" dirty="0">
                <a:latin typeface="Arial"/>
                <a:cs typeface="Arial"/>
              </a:rPr>
              <a:t>TEXTFILE;  </a:t>
            </a:r>
            <a:r>
              <a:rPr sz="350" b="1" spc="10" dirty="0">
                <a:latin typeface="Arial"/>
                <a:cs typeface="Arial"/>
              </a:rPr>
              <a:t>LOAD DATA LOCAL</a:t>
            </a:r>
            <a:r>
              <a:rPr sz="350" b="1" spc="-15" dirty="0">
                <a:latin typeface="Arial"/>
                <a:cs typeface="Arial"/>
              </a:rPr>
              <a:t> </a:t>
            </a:r>
            <a:r>
              <a:rPr sz="350" b="1" spc="10" dirty="0">
                <a:latin typeface="Arial"/>
                <a:cs typeface="Arial"/>
              </a:rPr>
              <a:t>INPATH</a:t>
            </a:r>
            <a:endParaRPr sz="350">
              <a:latin typeface="Arial"/>
              <a:cs typeface="Arial"/>
            </a:endParaRPr>
          </a:p>
          <a:p>
            <a:pPr marL="19050" marR="5080">
              <a:lnSpc>
                <a:spcPct val="103499"/>
              </a:lnSpc>
            </a:pPr>
            <a:r>
              <a:rPr sz="350" b="1" spc="10" dirty="0">
                <a:latin typeface="Arial"/>
                <a:cs typeface="Arial"/>
              </a:rPr>
              <a:t>'data/user-posts.txt'</a:t>
            </a:r>
            <a:r>
              <a:rPr sz="350" b="1" spc="-40" dirty="0">
                <a:latin typeface="Arial"/>
                <a:cs typeface="Arial"/>
              </a:rPr>
              <a:t> </a:t>
            </a:r>
            <a:r>
              <a:rPr sz="350" b="1" spc="15" dirty="0">
                <a:latin typeface="Arial"/>
                <a:cs typeface="Arial"/>
              </a:rPr>
              <a:t>OVERWRITE </a:t>
            </a:r>
            <a:r>
              <a:rPr sz="350" b="1" dirty="0">
                <a:latin typeface="Arial"/>
                <a:cs typeface="Arial"/>
              </a:rPr>
              <a:t> </a:t>
            </a:r>
            <a:r>
              <a:rPr sz="350" b="1" spc="15" dirty="0">
                <a:latin typeface="Arial"/>
                <a:cs typeface="Arial"/>
              </a:rPr>
              <a:t>INTO </a:t>
            </a:r>
            <a:r>
              <a:rPr sz="350" b="1" spc="10" dirty="0">
                <a:latin typeface="Arial"/>
                <a:cs typeface="Arial"/>
              </a:rPr>
              <a:t>TABLE</a:t>
            </a:r>
            <a:r>
              <a:rPr sz="350" b="1" dirty="0">
                <a:latin typeface="Arial"/>
                <a:cs typeface="Arial"/>
              </a:rPr>
              <a:t> </a:t>
            </a:r>
            <a:r>
              <a:rPr sz="350" b="1" spc="10" dirty="0">
                <a:latin typeface="Arial"/>
                <a:cs typeface="Arial"/>
              </a:rPr>
              <a:t>posts;</a:t>
            </a:r>
            <a:endParaRPr sz="3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53794" y="3989984"/>
            <a:ext cx="2717304" cy="2380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166899" y="4225437"/>
            <a:ext cx="125476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50" b="1" spc="10" dirty="0">
                <a:latin typeface="Arial"/>
                <a:cs typeface="Arial"/>
              </a:rPr>
              <a:t>Client</a:t>
            </a:r>
            <a:r>
              <a:rPr sz="1350" b="1" spc="-50" dirty="0">
                <a:latin typeface="Arial"/>
                <a:cs typeface="Arial"/>
              </a:rPr>
              <a:t> </a:t>
            </a:r>
            <a:r>
              <a:rPr sz="1350" b="1" spc="15" dirty="0">
                <a:latin typeface="Arial"/>
                <a:cs typeface="Arial"/>
              </a:rPr>
              <a:t>Machine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3" name="object 43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83169" y="5558639"/>
            <a:ext cx="24149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Hive</a:t>
            </a:r>
            <a:r>
              <a:rPr sz="265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Metastore</a:t>
            </a:r>
            <a:endParaRPr sz="2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182" y="6272858"/>
            <a:ext cx="5266690" cy="26257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To </a:t>
            </a:r>
            <a:r>
              <a:rPr sz="1850" b="1" spc="15" dirty="0">
                <a:latin typeface="Arial"/>
                <a:cs typeface="Arial"/>
              </a:rPr>
              <a:t>support </a:t>
            </a:r>
            <a:r>
              <a:rPr sz="1850" b="1" spc="10" dirty="0">
                <a:latin typeface="Arial"/>
                <a:cs typeface="Arial"/>
              </a:rPr>
              <a:t>features like </a:t>
            </a:r>
            <a:r>
              <a:rPr sz="1850" b="1" spc="15" dirty="0">
                <a:latin typeface="Arial"/>
                <a:cs typeface="Arial"/>
              </a:rPr>
              <a:t>schema(s)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data  </a:t>
            </a:r>
            <a:r>
              <a:rPr sz="1850" b="1" spc="10" dirty="0">
                <a:latin typeface="Arial"/>
                <a:cs typeface="Arial"/>
              </a:rPr>
              <a:t>partitioning </a:t>
            </a:r>
            <a:r>
              <a:rPr sz="1850" b="1" spc="15" dirty="0">
                <a:latin typeface="Arial"/>
                <a:cs typeface="Arial"/>
              </a:rPr>
              <a:t>Hive keeps </a:t>
            </a:r>
            <a:r>
              <a:rPr sz="1850" b="1" spc="10" dirty="0">
                <a:latin typeface="Arial"/>
                <a:cs typeface="Arial"/>
              </a:rPr>
              <a:t>its </a:t>
            </a:r>
            <a:r>
              <a:rPr sz="1850" b="1" spc="15" dirty="0">
                <a:latin typeface="Arial"/>
                <a:cs typeface="Arial"/>
              </a:rPr>
              <a:t>metadata in </a:t>
            </a:r>
            <a:r>
              <a:rPr sz="1850" b="1" spc="20" dirty="0">
                <a:latin typeface="Arial"/>
                <a:cs typeface="Arial"/>
              </a:rPr>
              <a:t>a  </a:t>
            </a:r>
            <a:r>
              <a:rPr sz="1850" b="1" spc="10" dirty="0">
                <a:latin typeface="Arial"/>
                <a:cs typeface="Arial"/>
              </a:rPr>
              <a:t>Relational </a:t>
            </a:r>
            <a:r>
              <a:rPr sz="1850" b="1" spc="15" dirty="0">
                <a:latin typeface="Arial"/>
                <a:cs typeface="Arial"/>
              </a:rPr>
              <a:t>Database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Packaged with Derby, a lightweight embedded </a:t>
            </a:r>
            <a:r>
              <a:rPr sz="1600" spc="20" dirty="0">
                <a:latin typeface="Times New Roman"/>
                <a:cs typeface="Times New Roman"/>
              </a:rPr>
              <a:t>SQL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DB</a:t>
            </a:r>
            <a:endParaRPr sz="160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0" dirty="0">
                <a:latin typeface="Arial"/>
                <a:cs typeface="Arial"/>
              </a:rPr>
              <a:t>Default </a:t>
            </a:r>
            <a:r>
              <a:rPr sz="1350" spc="15" dirty="0">
                <a:latin typeface="Arial"/>
                <a:cs typeface="Arial"/>
              </a:rPr>
              <a:t>Derby based </a:t>
            </a:r>
            <a:r>
              <a:rPr sz="1350" spc="10" dirty="0">
                <a:latin typeface="Arial"/>
                <a:cs typeface="Arial"/>
              </a:rPr>
              <a:t>is </a:t>
            </a:r>
            <a:r>
              <a:rPr sz="1350" spc="15" dirty="0">
                <a:latin typeface="Arial"/>
                <a:cs typeface="Arial"/>
              </a:rPr>
              <a:t>good </a:t>
            </a:r>
            <a:r>
              <a:rPr sz="1350" spc="10" dirty="0">
                <a:latin typeface="Arial"/>
                <a:cs typeface="Arial"/>
              </a:rPr>
              <a:t>for evaluation </a:t>
            </a:r>
            <a:r>
              <a:rPr sz="1350" spc="15" dirty="0">
                <a:latin typeface="Arial"/>
                <a:cs typeface="Arial"/>
              </a:rPr>
              <a:t>an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testing</a:t>
            </a:r>
            <a:endParaRPr sz="1350">
              <a:latin typeface="Arial"/>
              <a:cs typeface="Arial"/>
            </a:endParaRPr>
          </a:p>
          <a:p>
            <a:pPr marL="732155" marR="237490" lvl="2" indent="-144145">
              <a:lnSpc>
                <a:spcPts val="1500"/>
              </a:lnSpc>
              <a:spcBef>
                <a:spcPts val="28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Schema </a:t>
            </a:r>
            <a:r>
              <a:rPr sz="1350" spc="10" dirty="0">
                <a:latin typeface="Arial"/>
                <a:cs typeface="Arial"/>
              </a:rPr>
              <a:t>is not </a:t>
            </a:r>
            <a:r>
              <a:rPr sz="1350" spc="15" dirty="0">
                <a:latin typeface="Arial"/>
                <a:cs typeface="Arial"/>
              </a:rPr>
              <a:t>shared between </a:t>
            </a:r>
            <a:r>
              <a:rPr sz="1350" spc="10" dirty="0">
                <a:latin typeface="Arial"/>
                <a:cs typeface="Arial"/>
              </a:rPr>
              <a:t>users </a:t>
            </a:r>
            <a:r>
              <a:rPr sz="1350" spc="15" dirty="0">
                <a:latin typeface="Arial"/>
                <a:cs typeface="Arial"/>
              </a:rPr>
              <a:t>as each </a:t>
            </a:r>
            <a:r>
              <a:rPr sz="1350" spc="10" dirty="0">
                <a:latin typeface="Arial"/>
                <a:cs typeface="Arial"/>
              </a:rPr>
              <a:t>user has  their </a:t>
            </a:r>
            <a:r>
              <a:rPr sz="1350" spc="15" dirty="0">
                <a:latin typeface="Arial"/>
                <a:cs typeface="Arial"/>
              </a:rPr>
              <a:t>own </a:t>
            </a:r>
            <a:r>
              <a:rPr sz="1350" spc="10" dirty="0">
                <a:latin typeface="Arial"/>
                <a:cs typeface="Arial"/>
              </a:rPr>
              <a:t>instance of </a:t>
            </a:r>
            <a:r>
              <a:rPr sz="1350" spc="15" dirty="0">
                <a:latin typeface="Arial"/>
                <a:cs typeface="Arial"/>
              </a:rPr>
              <a:t>embedded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Derby</a:t>
            </a:r>
            <a:endParaRPr sz="1350">
              <a:latin typeface="Arial"/>
              <a:cs typeface="Arial"/>
            </a:endParaRPr>
          </a:p>
          <a:p>
            <a:pPr marL="732155" marR="374015" lvl="2" indent="-144145">
              <a:lnSpc>
                <a:spcPts val="150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5" dirty="0">
                <a:latin typeface="Arial"/>
                <a:cs typeface="Arial"/>
              </a:rPr>
              <a:t>Stored </a:t>
            </a:r>
            <a:r>
              <a:rPr sz="1350" spc="10" dirty="0">
                <a:latin typeface="Arial"/>
                <a:cs typeface="Arial"/>
              </a:rPr>
              <a:t>in </a:t>
            </a:r>
            <a:r>
              <a:rPr sz="1350" spc="15" dirty="0">
                <a:latin typeface="Arial"/>
                <a:cs typeface="Arial"/>
              </a:rPr>
              <a:t>metastore_db </a:t>
            </a:r>
            <a:r>
              <a:rPr sz="1350" spc="10" dirty="0">
                <a:latin typeface="Arial"/>
                <a:cs typeface="Arial"/>
              </a:rPr>
              <a:t>directory which </a:t>
            </a:r>
            <a:r>
              <a:rPr sz="1350" spc="15" dirty="0">
                <a:latin typeface="Arial"/>
                <a:cs typeface="Arial"/>
              </a:rPr>
              <a:t>resides </a:t>
            </a:r>
            <a:r>
              <a:rPr sz="1350" spc="10" dirty="0">
                <a:latin typeface="Arial"/>
                <a:cs typeface="Arial"/>
              </a:rPr>
              <a:t>in </a:t>
            </a:r>
            <a:r>
              <a:rPr sz="1350" spc="15" dirty="0">
                <a:latin typeface="Arial"/>
                <a:cs typeface="Arial"/>
              </a:rPr>
              <a:t>the  </a:t>
            </a:r>
            <a:r>
              <a:rPr sz="1350" spc="10" dirty="0">
                <a:latin typeface="Arial"/>
                <a:cs typeface="Arial"/>
              </a:rPr>
              <a:t>directory </a:t>
            </a:r>
            <a:r>
              <a:rPr sz="1350" spc="15" dirty="0">
                <a:latin typeface="Arial"/>
                <a:cs typeface="Arial"/>
              </a:rPr>
              <a:t>that </a:t>
            </a:r>
            <a:r>
              <a:rPr sz="1350" spc="10" dirty="0">
                <a:latin typeface="Arial"/>
                <a:cs typeface="Arial"/>
              </a:rPr>
              <a:t>hive </a:t>
            </a:r>
            <a:r>
              <a:rPr sz="1350" spc="15" dirty="0">
                <a:latin typeface="Arial"/>
                <a:cs typeface="Arial"/>
              </a:rPr>
              <a:t>was started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from</a:t>
            </a:r>
            <a:endParaRPr sz="1350">
              <a:latin typeface="Arial"/>
              <a:cs typeface="Arial"/>
            </a:endParaRPr>
          </a:p>
          <a:p>
            <a:pPr marL="480059" marR="554355" lvl="1" indent="-180340">
              <a:lnSpc>
                <a:spcPts val="1770"/>
              </a:lnSpc>
              <a:spcBef>
                <a:spcPts val="27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Can </a:t>
            </a:r>
            <a:r>
              <a:rPr sz="1600" spc="10" dirty="0">
                <a:latin typeface="Times New Roman"/>
                <a:cs typeface="Times New Roman"/>
              </a:rPr>
              <a:t>easily </a:t>
            </a:r>
            <a:r>
              <a:rPr sz="1600" spc="15" dirty="0">
                <a:latin typeface="Times New Roman"/>
                <a:cs typeface="Times New Roman"/>
              </a:rPr>
              <a:t>switch another </a:t>
            </a:r>
            <a:r>
              <a:rPr sz="1600" spc="20" dirty="0">
                <a:latin typeface="Times New Roman"/>
                <a:cs typeface="Times New Roman"/>
              </a:rPr>
              <a:t>SQL </a:t>
            </a:r>
            <a:r>
              <a:rPr sz="1600" spc="10" dirty="0">
                <a:latin typeface="Times New Roman"/>
                <a:cs typeface="Times New Roman"/>
              </a:rPr>
              <a:t>installation </a:t>
            </a:r>
            <a:r>
              <a:rPr sz="1600" spc="15" dirty="0">
                <a:latin typeface="Times New Roman"/>
                <a:cs typeface="Times New Roman"/>
              </a:rPr>
              <a:t>such as  </a:t>
            </a:r>
            <a:r>
              <a:rPr sz="1600" spc="20" dirty="0">
                <a:latin typeface="Times New Roman"/>
                <a:cs typeface="Times New Roman"/>
              </a:rPr>
              <a:t>MySQL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49" name="object 4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5869" y="536271"/>
            <a:ext cx="27940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Hive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886" y="4547506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1635" y="3479279"/>
            <a:ext cx="5154930" cy="1100455"/>
            <a:chOff x="1501635" y="3479279"/>
            <a:chExt cx="5154930" cy="1100455"/>
          </a:xfrm>
        </p:grpSpPr>
        <p:sp>
          <p:nvSpPr>
            <p:cNvPr id="6" name="object 6"/>
            <p:cNvSpPr/>
            <p:nvPr/>
          </p:nvSpPr>
          <p:spPr>
            <a:xfrm>
              <a:off x="1501635" y="3479279"/>
              <a:ext cx="5154345" cy="1100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0379" y="3541204"/>
              <a:ext cx="225425" cy="334645"/>
            </a:xfrm>
            <a:custGeom>
              <a:avLst/>
              <a:gdLst/>
              <a:ahLst/>
              <a:cxnLst/>
              <a:rect l="l" t="t" r="r" b="b"/>
              <a:pathLst>
                <a:path w="225425" h="334645">
                  <a:moveTo>
                    <a:pt x="19361" y="328854"/>
                  </a:moveTo>
                  <a:lnTo>
                    <a:pt x="22239" y="330720"/>
                  </a:lnTo>
                  <a:lnTo>
                    <a:pt x="34086" y="334073"/>
                  </a:lnTo>
                  <a:lnTo>
                    <a:pt x="191515" y="334073"/>
                  </a:lnTo>
                  <a:lnTo>
                    <a:pt x="193433" y="333590"/>
                  </a:lnTo>
                  <a:lnTo>
                    <a:pt x="34086" y="333590"/>
                  </a:lnTo>
                  <a:lnTo>
                    <a:pt x="30238" y="332638"/>
                  </a:lnTo>
                  <a:lnTo>
                    <a:pt x="19361" y="328854"/>
                  </a:lnTo>
                  <a:close/>
                </a:path>
                <a:path w="225425" h="334645">
                  <a:moveTo>
                    <a:pt x="212478" y="324101"/>
                  </a:moveTo>
                  <a:lnTo>
                    <a:pt x="203141" y="330250"/>
                  </a:lnTo>
                  <a:lnTo>
                    <a:pt x="191515" y="333590"/>
                  </a:lnTo>
                  <a:lnTo>
                    <a:pt x="193433" y="333590"/>
                  </a:lnTo>
                  <a:lnTo>
                    <a:pt x="195351" y="333108"/>
                  </a:lnTo>
                  <a:lnTo>
                    <a:pt x="206137" y="329369"/>
                  </a:lnTo>
                  <a:lnTo>
                    <a:pt x="212478" y="324101"/>
                  </a:lnTo>
                  <a:close/>
                </a:path>
                <a:path w="225425" h="334645">
                  <a:moveTo>
                    <a:pt x="18952" y="328589"/>
                  </a:moveTo>
                  <a:lnTo>
                    <a:pt x="19213" y="328803"/>
                  </a:lnTo>
                  <a:lnTo>
                    <a:pt x="19361" y="328854"/>
                  </a:lnTo>
                  <a:lnTo>
                    <a:pt x="18952" y="328589"/>
                  </a:lnTo>
                  <a:close/>
                </a:path>
                <a:path w="225425" h="334645">
                  <a:moveTo>
                    <a:pt x="3800" y="311586"/>
                  </a:moveTo>
                  <a:lnTo>
                    <a:pt x="5154" y="315289"/>
                  </a:lnTo>
                  <a:lnTo>
                    <a:pt x="12420" y="324354"/>
                  </a:lnTo>
                  <a:lnTo>
                    <a:pt x="18952" y="328589"/>
                  </a:lnTo>
                  <a:lnTo>
                    <a:pt x="10169" y="321405"/>
                  </a:lnTo>
                  <a:lnTo>
                    <a:pt x="3800" y="311586"/>
                  </a:lnTo>
                  <a:close/>
                </a:path>
                <a:path w="225425" h="334645">
                  <a:moveTo>
                    <a:pt x="212686" y="323928"/>
                  </a:moveTo>
                  <a:lnTo>
                    <a:pt x="212478" y="324101"/>
                  </a:lnTo>
                  <a:lnTo>
                    <a:pt x="212626" y="324003"/>
                  </a:lnTo>
                  <a:close/>
                </a:path>
                <a:path w="225425" h="334645">
                  <a:moveTo>
                    <a:pt x="224757" y="34900"/>
                  </a:moveTo>
                  <a:lnTo>
                    <a:pt x="224637" y="37439"/>
                  </a:lnTo>
                  <a:lnTo>
                    <a:pt x="224578" y="300469"/>
                  </a:lnTo>
                  <a:lnTo>
                    <a:pt x="224154" y="303834"/>
                  </a:lnTo>
                  <a:lnTo>
                    <a:pt x="219715" y="315111"/>
                  </a:lnTo>
                  <a:lnTo>
                    <a:pt x="212686" y="323928"/>
                  </a:lnTo>
                  <a:lnTo>
                    <a:pt x="215422" y="321656"/>
                  </a:lnTo>
                  <a:lnTo>
                    <a:pt x="222062" y="311586"/>
                  </a:lnTo>
                  <a:lnTo>
                    <a:pt x="225120" y="300469"/>
                  </a:lnTo>
                  <a:lnTo>
                    <a:pt x="225120" y="37439"/>
                  </a:lnTo>
                  <a:lnTo>
                    <a:pt x="224757" y="34900"/>
                  </a:lnTo>
                  <a:close/>
                </a:path>
                <a:path w="225425" h="334645">
                  <a:moveTo>
                    <a:pt x="3603" y="311048"/>
                  </a:moveTo>
                  <a:lnTo>
                    <a:pt x="3721" y="311464"/>
                  </a:lnTo>
                  <a:lnTo>
                    <a:pt x="3603" y="311048"/>
                  </a:lnTo>
                  <a:close/>
                </a:path>
                <a:path w="225425" h="334645">
                  <a:moveTo>
                    <a:pt x="191515" y="0"/>
                  </a:moveTo>
                  <a:lnTo>
                    <a:pt x="34086" y="0"/>
                  </a:lnTo>
                  <a:lnTo>
                    <a:pt x="30238" y="482"/>
                  </a:lnTo>
                  <a:lnTo>
                    <a:pt x="26403" y="1447"/>
                  </a:lnTo>
                  <a:lnTo>
                    <a:pt x="23037" y="2882"/>
                  </a:lnTo>
                  <a:lnTo>
                    <a:pt x="18529" y="4000"/>
                  </a:lnTo>
                  <a:lnTo>
                    <a:pt x="0" y="33604"/>
                  </a:lnTo>
                  <a:lnTo>
                    <a:pt x="118" y="300469"/>
                  </a:lnTo>
                  <a:lnTo>
                    <a:pt x="965" y="303834"/>
                  </a:lnTo>
                  <a:lnTo>
                    <a:pt x="3603" y="311048"/>
                  </a:lnTo>
                  <a:lnTo>
                    <a:pt x="482" y="299999"/>
                  </a:lnTo>
                  <a:lnTo>
                    <a:pt x="482" y="37439"/>
                  </a:lnTo>
                  <a:lnTo>
                    <a:pt x="26885" y="1917"/>
                  </a:lnTo>
                  <a:lnTo>
                    <a:pt x="34086" y="482"/>
                  </a:lnTo>
                  <a:lnTo>
                    <a:pt x="195351" y="482"/>
                  </a:lnTo>
                  <a:lnTo>
                    <a:pt x="191515" y="0"/>
                  </a:lnTo>
                  <a:close/>
                </a:path>
                <a:path w="225425" h="334645">
                  <a:moveTo>
                    <a:pt x="223657" y="27187"/>
                  </a:moveTo>
                  <a:lnTo>
                    <a:pt x="224757" y="34900"/>
                  </a:lnTo>
                  <a:lnTo>
                    <a:pt x="225018" y="29400"/>
                  </a:lnTo>
                  <a:lnTo>
                    <a:pt x="223657" y="27187"/>
                  </a:lnTo>
                  <a:close/>
                </a:path>
                <a:path w="225425" h="334645">
                  <a:moveTo>
                    <a:pt x="220565" y="20252"/>
                  </a:moveTo>
                  <a:lnTo>
                    <a:pt x="223354" y="26695"/>
                  </a:lnTo>
                  <a:lnTo>
                    <a:pt x="223657" y="27187"/>
                  </a:lnTo>
                  <a:lnTo>
                    <a:pt x="223439" y="25668"/>
                  </a:lnTo>
                  <a:lnTo>
                    <a:pt x="220565" y="20252"/>
                  </a:lnTo>
                  <a:close/>
                </a:path>
                <a:path w="225425" h="334645">
                  <a:moveTo>
                    <a:pt x="220049" y="19279"/>
                  </a:moveTo>
                  <a:lnTo>
                    <a:pt x="220565" y="20252"/>
                  </a:lnTo>
                  <a:lnTo>
                    <a:pt x="220319" y="19685"/>
                  </a:lnTo>
                  <a:lnTo>
                    <a:pt x="220049" y="19279"/>
                  </a:lnTo>
                  <a:close/>
                </a:path>
                <a:path w="225425" h="334645">
                  <a:moveTo>
                    <a:pt x="215965" y="13311"/>
                  </a:moveTo>
                  <a:lnTo>
                    <a:pt x="216471" y="13919"/>
                  </a:lnTo>
                  <a:lnTo>
                    <a:pt x="220049" y="19279"/>
                  </a:lnTo>
                  <a:lnTo>
                    <a:pt x="217871" y="15176"/>
                  </a:lnTo>
                  <a:lnTo>
                    <a:pt x="215965" y="13311"/>
                  </a:lnTo>
                  <a:close/>
                </a:path>
                <a:path w="225425" h="334645">
                  <a:moveTo>
                    <a:pt x="211198" y="8646"/>
                  </a:moveTo>
                  <a:lnTo>
                    <a:pt x="215965" y="13311"/>
                  </a:lnTo>
                  <a:lnTo>
                    <a:pt x="214071" y="11036"/>
                  </a:lnTo>
                  <a:lnTo>
                    <a:pt x="211198" y="8646"/>
                  </a:lnTo>
                  <a:close/>
                </a:path>
                <a:path w="225425" h="334645">
                  <a:moveTo>
                    <a:pt x="205718" y="4989"/>
                  </a:moveTo>
                  <a:lnTo>
                    <a:pt x="211198" y="8646"/>
                  </a:lnTo>
                  <a:lnTo>
                    <a:pt x="209325" y="6814"/>
                  </a:lnTo>
                  <a:lnTo>
                    <a:pt x="205718" y="4989"/>
                  </a:lnTo>
                  <a:close/>
                </a:path>
                <a:path w="225425" h="334645">
                  <a:moveTo>
                    <a:pt x="204838" y="4544"/>
                  </a:moveTo>
                  <a:lnTo>
                    <a:pt x="205718" y="4989"/>
                  </a:lnTo>
                  <a:lnTo>
                    <a:pt x="205435" y="4800"/>
                  </a:lnTo>
                  <a:lnTo>
                    <a:pt x="204838" y="4544"/>
                  </a:lnTo>
                  <a:close/>
                </a:path>
                <a:path w="225425" h="334645">
                  <a:moveTo>
                    <a:pt x="195351" y="482"/>
                  </a:moveTo>
                  <a:lnTo>
                    <a:pt x="191515" y="482"/>
                  </a:lnTo>
                  <a:lnTo>
                    <a:pt x="194881" y="965"/>
                  </a:lnTo>
                  <a:lnTo>
                    <a:pt x="198716" y="1917"/>
                  </a:lnTo>
                  <a:lnTo>
                    <a:pt x="204838" y="4544"/>
                  </a:lnTo>
                  <a:lnTo>
                    <a:pt x="198716" y="1447"/>
                  </a:lnTo>
                  <a:lnTo>
                    <a:pt x="195351" y="4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3346" y="3549358"/>
              <a:ext cx="196799" cy="166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2855" y="3540722"/>
              <a:ext cx="226060" cy="334645"/>
            </a:xfrm>
            <a:custGeom>
              <a:avLst/>
              <a:gdLst/>
              <a:ahLst/>
              <a:cxnLst/>
              <a:rect l="l" t="t" r="r" b="b"/>
              <a:pathLst>
                <a:path w="226060" h="334645">
                  <a:moveTo>
                    <a:pt x="30718" y="333168"/>
                  </a:moveTo>
                  <a:lnTo>
                    <a:pt x="34086" y="334073"/>
                  </a:lnTo>
                  <a:lnTo>
                    <a:pt x="37922" y="334556"/>
                  </a:lnTo>
                  <a:lnTo>
                    <a:pt x="187680" y="334556"/>
                  </a:lnTo>
                  <a:lnTo>
                    <a:pt x="191515" y="334073"/>
                  </a:lnTo>
                  <a:lnTo>
                    <a:pt x="37922" y="334073"/>
                  </a:lnTo>
                  <a:lnTo>
                    <a:pt x="30718" y="333168"/>
                  </a:lnTo>
                  <a:close/>
                </a:path>
                <a:path w="226060" h="334645">
                  <a:moveTo>
                    <a:pt x="223901" y="304969"/>
                  </a:moveTo>
                  <a:lnTo>
                    <a:pt x="191515" y="333590"/>
                  </a:lnTo>
                  <a:lnTo>
                    <a:pt x="187680" y="334073"/>
                  </a:lnTo>
                  <a:lnTo>
                    <a:pt x="191515" y="334073"/>
                  </a:lnTo>
                  <a:lnTo>
                    <a:pt x="195351" y="333590"/>
                  </a:lnTo>
                  <a:lnTo>
                    <a:pt x="206903" y="329049"/>
                  </a:lnTo>
                  <a:lnTo>
                    <a:pt x="215779" y="321968"/>
                  </a:lnTo>
                  <a:lnTo>
                    <a:pt x="221883" y="312418"/>
                  </a:lnTo>
                  <a:lnTo>
                    <a:pt x="223901" y="304969"/>
                  </a:lnTo>
                  <a:close/>
                </a:path>
                <a:path w="226060" h="334645">
                  <a:moveTo>
                    <a:pt x="29719" y="332900"/>
                  </a:moveTo>
                  <a:lnTo>
                    <a:pt x="30238" y="333108"/>
                  </a:lnTo>
                  <a:lnTo>
                    <a:pt x="30718" y="333168"/>
                  </a:lnTo>
                  <a:lnTo>
                    <a:pt x="29719" y="332900"/>
                  </a:lnTo>
                  <a:close/>
                </a:path>
                <a:path w="226060" h="334645">
                  <a:moveTo>
                    <a:pt x="3957" y="311924"/>
                  </a:moveTo>
                  <a:lnTo>
                    <a:pt x="5438" y="315690"/>
                  </a:lnTo>
                  <a:lnTo>
                    <a:pt x="12653" y="324667"/>
                  </a:lnTo>
                  <a:lnTo>
                    <a:pt x="22305" y="330908"/>
                  </a:lnTo>
                  <a:lnTo>
                    <a:pt x="29719" y="332900"/>
                  </a:lnTo>
                  <a:lnTo>
                    <a:pt x="19321" y="328731"/>
                  </a:lnTo>
                  <a:lnTo>
                    <a:pt x="10286" y="321460"/>
                  </a:lnTo>
                  <a:lnTo>
                    <a:pt x="3957" y="311924"/>
                  </a:lnTo>
                  <a:close/>
                </a:path>
                <a:path w="226060" h="334645">
                  <a:moveTo>
                    <a:pt x="187680" y="0"/>
                  </a:moveTo>
                  <a:lnTo>
                    <a:pt x="37922" y="0"/>
                  </a:lnTo>
                  <a:lnTo>
                    <a:pt x="30238" y="965"/>
                  </a:lnTo>
                  <a:lnTo>
                    <a:pt x="26885" y="1917"/>
                  </a:lnTo>
                  <a:lnTo>
                    <a:pt x="23037" y="2882"/>
                  </a:lnTo>
                  <a:lnTo>
                    <a:pt x="17868" y="6591"/>
                  </a:lnTo>
                  <a:lnTo>
                    <a:pt x="12496" y="8255"/>
                  </a:lnTo>
                  <a:lnTo>
                    <a:pt x="8648" y="13919"/>
                  </a:lnTo>
                  <a:lnTo>
                    <a:pt x="4800" y="19685"/>
                  </a:lnTo>
                  <a:lnTo>
                    <a:pt x="990" y="27863"/>
                  </a:lnTo>
                  <a:lnTo>
                    <a:pt x="1003" y="29032"/>
                  </a:lnTo>
                  <a:lnTo>
                    <a:pt x="0" y="37922"/>
                  </a:lnTo>
                  <a:lnTo>
                    <a:pt x="0" y="296633"/>
                  </a:lnTo>
                  <a:lnTo>
                    <a:pt x="965" y="304317"/>
                  </a:lnTo>
                  <a:lnTo>
                    <a:pt x="3873" y="311712"/>
                  </a:lnTo>
                  <a:lnTo>
                    <a:pt x="965" y="300469"/>
                  </a:lnTo>
                  <a:lnTo>
                    <a:pt x="482" y="296633"/>
                  </a:lnTo>
                  <a:lnTo>
                    <a:pt x="482" y="37922"/>
                  </a:lnTo>
                  <a:lnTo>
                    <a:pt x="2502" y="26283"/>
                  </a:lnTo>
                  <a:lnTo>
                    <a:pt x="37922" y="482"/>
                  </a:lnTo>
                  <a:lnTo>
                    <a:pt x="191515" y="482"/>
                  </a:lnTo>
                  <a:lnTo>
                    <a:pt x="187680" y="0"/>
                  </a:lnTo>
                  <a:close/>
                </a:path>
                <a:path w="226060" h="334645">
                  <a:moveTo>
                    <a:pt x="224221" y="303785"/>
                  </a:moveTo>
                  <a:lnTo>
                    <a:pt x="223901" y="304969"/>
                  </a:lnTo>
                  <a:lnTo>
                    <a:pt x="224154" y="304317"/>
                  </a:lnTo>
                  <a:lnTo>
                    <a:pt x="224221" y="303785"/>
                  </a:lnTo>
                  <a:close/>
                </a:path>
                <a:path w="226060" h="334645">
                  <a:moveTo>
                    <a:pt x="224419" y="31303"/>
                  </a:moveTo>
                  <a:lnTo>
                    <a:pt x="225120" y="37922"/>
                  </a:lnTo>
                  <a:lnTo>
                    <a:pt x="225120" y="296633"/>
                  </a:lnTo>
                  <a:lnTo>
                    <a:pt x="224221" y="303785"/>
                  </a:lnTo>
                  <a:lnTo>
                    <a:pt x="225120" y="300469"/>
                  </a:lnTo>
                  <a:lnTo>
                    <a:pt x="225602" y="296633"/>
                  </a:lnTo>
                  <a:lnTo>
                    <a:pt x="225602" y="37922"/>
                  </a:lnTo>
                  <a:lnTo>
                    <a:pt x="224419" y="31303"/>
                  </a:lnTo>
                  <a:close/>
                </a:path>
                <a:path w="226060" h="334645">
                  <a:moveTo>
                    <a:pt x="223215" y="25559"/>
                  </a:moveTo>
                  <a:lnTo>
                    <a:pt x="223486" y="26085"/>
                  </a:lnTo>
                  <a:lnTo>
                    <a:pt x="224419" y="31303"/>
                  </a:lnTo>
                  <a:lnTo>
                    <a:pt x="223900" y="26835"/>
                  </a:lnTo>
                  <a:lnTo>
                    <a:pt x="223215" y="25559"/>
                  </a:lnTo>
                  <a:close/>
                </a:path>
                <a:path w="226060" h="334645">
                  <a:moveTo>
                    <a:pt x="208949" y="6686"/>
                  </a:moveTo>
                  <a:lnTo>
                    <a:pt x="223215" y="25559"/>
                  </a:lnTo>
                  <a:lnTo>
                    <a:pt x="217993" y="15405"/>
                  </a:lnTo>
                  <a:lnTo>
                    <a:pt x="209584" y="6982"/>
                  </a:lnTo>
                  <a:lnTo>
                    <a:pt x="208949" y="6686"/>
                  </a:lnTo>
                  <a:close/>
                </a:path>
                <a:path w="226060" h="334645">
                  <a:moveTo>
                    <a:pt x="201416" y="3175"/>
                  </a:moveTo>
                  <a:lnTo>
                    <a:pt x="208949" y="6686"/>
                  </a:lnTo>
                  <a:lnTo>
                    <a:pt x="206590" y="4483"/>
                  </a:lnTo>
                  <a:lnTo>
                    <a:pt x="202082" y="3365"/>
                  </a:lnTo>
                  <a:lnTo>
                    <a:pt x="201416" y="3175"/>
                  </a:lnTo>
                  <a:close/>
                </a:path>
                <a:path w="226060" h="334645">
                  <a:moveTo>
                    <a:pt x="191515" y="482"/>
                  </a:moveTo>
                  <a:lnTo>
                    <a:pt x="187680" y="482"/>
                  </a:lnTo>
                  <a:lnTo>
                    <a:pt x="195351" y="1447"/>
                  </a:lnTo>
                  <a:lnTo>
                    <a:pt x="201416" y="3175"/>
                  </a:lnTo>
                  <a:lnTo>
                    <a:pt x="198716" y="1917"/>
                  </a:lnTo>
                  <a:lnTo>
                    <a:pt x="195351" y="965"/>
                  </a:lnTo>
                  <a:lnTo>
                    <a:pt x="191515" y="4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68860" y="3578161"/>
              <a:ext cx="158115" cy="109220"/>
            </a:xfrm>
            <a:custGeom>
              <a:avLst/>
              <a:gdLst/>
              <a:ahLst/>
              <a:cxnLst/>
              <a:rect l="l" t="t" r="r" b="b"/>
              <a:pathLst>
                <a:path w="158114" h="109220">
                  <a:moveTo>
                    <a:pt x="157899" y="12"/>
                  </a:moveTo>
                  <a:lnTo>
                    <a:pt x="157429" y="12"/>
                  </a:lnTo>
                  <a:lnTo>
                    <a:pt x="157416" y="482"/>
                  </a:lnTo>
                  <a:lnTo>
                    <a:pt x="157416" y="108470"/>
                  </a:lnTo>
                  <a:lnTo>
                    <a:pt x="482" y="108470"/>
                  </a:lnTo>
                  <a:lnTo>
                    <a:pt x="482" y="482"/>
                  </a:lnTo>
                  <a:lnTo>
                    <a:pt x="157416" y="482"/>
                  </a:lnTo>
                  <a:lnTo>
                    <a:pt x="157416" y="0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108953"/>
                  </a:lnTo>
                  <a:lnTo>
                    <a:pt x="482" y="108953"/>
                  </a:lnTo>
                  <a:lnTo>
                    <a:pt x="157416" y="108953"/>
                  </a:lnTo>
                  <a:lnTo>
                    <a:pt x="157899" y="108966"/>
                  </a:lnTo>
                  <a:lnTo>
                    <a:pt x="157899" y="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5444" y="4071099"/>
              <a:ext cx="183515" cy="417195"/>
            </a:xfrm>
            <a:custGeom>
              <a:avLst/>
              <a:gdLst/>
              <a:ahLst/>
              <a:cxnLst/>
              <a:rect l="l" t="t" r="r" b="b"/>
              <a:pathLst>
                <a:path w="183514" h="417195">
                  <a:moveTo>
                    <a:pt x="155740" y="0"/>
                  </a:moveTo>
                  <a:lnTo>
                    <a:pt x="28054" y="0"/>
                  </a:lnTo>
                  <a:lnTo>
                    <a:pt x="25184" y="482"/>
                  </a:lnTo>
                  <a:lnTo>
                    <a:pt x="19418" y="2400"/>
                  </a:lnTo>
                  <a:lnTo>
                    <a:pt x="13817" y="4914"/>
                  </a:lnTo>
                  <a:lnTo>
                    <a:pt x="12052" y="6769"/>
                  </a:lnTo>
                  <a:lnTo>
                    <a:pt x="7899" y="11036"/>
                  </a:lnTo>
                  <a:lnTo>
                    <a:pt x="5981" y="13436"/>
                  </a:lnTo>
                  <a:lnTo>
                    <a:pt x="4546" y="15836"/>
                  </a:lnTo>
                  <a:lnTo>
                    <a:pt x="2514" y="19481"/>
                  </a:lnTo>
                  <a:lnTo>
                    <a:pt x="0" y="26530"/>
                  </a:lnTo>
                  <a:lnTo>
                    <a:pt x="698" y="30721"/>
                  </a:lnTo>
                  <a:lnTo>
                    <a:pt x="698" y="389267"/>
                  </a:lnTo>
                  <a:lnTo>
                    <a:pt x="28054" y="416623"/>
                  </a:lnTo>
                  <a:lnTo>
                    <a:pt x="31419" y="417106"/>
                  </a:lnTo>
                  <a:lnTo>
                    <a:pt x="152374" y="417106"/>
                  </a:lnTo>
                  <a:lnTo>
                    <a:pt x="155740" y="416623"/>
                  </a:lnTo>
                  <a:lnTo>
                    <a:pt x="31419" y="416623"/>
                  </a:lnTo>
                  <a:lnTo>
                    <a:pt x="28054" y="416153"/>
                  </a:lnTo>
                  <a:lnTo>
                    <a:pt x="1181" y="389267"/>
                  </a:lnTo>
                  <a:lnTo>
                    <a:pt x="1181" y="30721"/>
                  </a:lnTo>
                  <a:lnTo>
                    <a:pt x="25184" y="965"/>
                  </a:lnTo>
                  <a:lnTo>
                    <a:pt x="28054" y="482"/>
                  </a:lnTo>
                  <a:lnTo>
                    <a:pt x="158610" y="482"/>
                  </a:lnTo>
                  <a:lnTo>
                    <a:pt x="155740" y="0"/>
                  </a:lnTo>
                  <a:close/>
                </a:path>
                <a:path w="183514" h="417195">
                  <a:moveTo>
                    <a:pt x="182613" y="27541"/>
                  </a:moveTo>
                  <a:lnTo>
                    <a:pt x="182613" y="389267"/>
                  </a:lnTo>
                  <a:lnTo>
                    <a:pt x="182130" y="392633"/>
                  </a:lnTo>
                  <a:lnTo>
                    <a:pt x="152374" y="416623"/>
                  </a:lnTo>
                  <a:lnTo>
                    <a:pt x="155740" y="416623"/>
                  </a:lnTo>
                  <a:lnTo>
                    <a:pt x="183095" y="389267"/>
                  </a:lnTo>
                  <a:lnTo>
                    <a:pt x="183095" y="30721"/>
                  </a:lnTo>
                  <a:lnTo>
                    <a:pt x="182613" y="27541"/>
                  </a:lnTo>
                  <a:close/>
                </a:path>
                <a:path w="183514" h="417195">
                  <a:moveTo>
                    <a:pt x="182324" y="25638"/>
                  </a:moveTo>
                  <a:lnTo>
                    <a:pt x="182613" y="27541"/>
                  </a:lnTo>
                  <a:lnTo>
                    <a:pt x="182613" y="27355"/>
                  </a:lnTo>
                  <a:lnTo>
                    <a:pt x="182324" y="25638"/>
                  </a:lnTo>
                  <a:close/>
                </a:path>
                <a:path w="183514" h="417195">
                  <a:moveTo>
                    <a:pt x="175691" y="11166"/>
                  </a:moveTo>
                  <a:lnTo>
                    <a:pt x="180212" y="18719"/>
                  </a:lnTo>
                  <a:lnTo>
                    <a:pt x="182130" y="24485"/>
                  </a:lnTo>
                  <a:lnTo>
                    <a:pt x="182324" y="25638"/>
                  </a:lnTo>
                  <a:lnTo>
                    <a:pt x="181647" y="21177"/>
                  </a:lnTo>
                  <a:lnTo>
                    <a:pt x="177109" y="12565"/>
                  </a:lnTo>
                  <a:lnTo>
                    <a:pt x="175691" y="11166"/>
                  </a:lnTo>
                  <a:close/>
                </a:path>
                <a:path w="183514" h="417195">
                  <a:moveTo>
                    <a:pt x="170927" y="6465"/>
                  </a:moveTo>
                  <a:lnTo>
                    <a:pt x="175691" y="11166"/>
                  </a:lnTo>
                  <a:lnTo>
                    <a:pt x="173545" y="7442"/>
                  </a:lnTo>
                  <a:lnTo>
                    <a:pt x="170927" y="6465"/>
                  </a:lnTo>
                  <a:close/>
                </a:path>
                <a:path w="183514" h="417195">
                  <a:moveTo>
                    <a:pt x="158610" y="482"/>
                  </a:moveTo>
                  <a:lnTo>
                    <a:pt x="155740" y="482"/>
                  </a:lnTo>
                  <a:lnTo>
                    <a:pt x="158610" y="965"/>
                  </a:lnTo>
                  <a:lnTo>
                    <a:pt x="164376" y="2882"/>
                  </a:lnTo>
                  <a:lnTo>
                    <a:pt x="168198" y="5448"/>
                  </a:lnTo>
                  <a:lnTo>
                    <a:pt x="170927" y="6465"/>
                  </a:lnTo>
                  <a:lnTo>
                    <a:pt x="170163" y="5712"/>
                  </a:lnTo>
                  <a:lnTo>
                    <a:pt x="161493" y="1447"/>
                  </a:lnTo>
                  <a:lnTo>
                    <a:pt x="158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7990" y="4073499"/>
              <a:ext cx="196799" cy="225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86311" y="4321174"/>
              <a:ext cx="140335" cy="90805"/>
            </a:xfrm>
            <a:custGeom>
              <a:avLst/>
              <a:gdLst/>
              <a:ahLst/>
              <a:cxnLst/>
              <a:rect l="l" t="t" r="r" b="b"/>
              <a:pathLst>
                <a:path w="140335" h="90804">
                  <a:moveTo>
                    <a:pt x="140157" y="0"/>
                  </a:moveTo>
                  <a:lnTo>
                    <a:pt x="139674" y="0"/>
                  </a:lnTo>
                  <a:lnTo>
                    <a:pt x="482" y="0"/>
                  </a:lnTo>
                  <a:lnTo>
                    <a:pt x="482" y="482"/>
                  </a:lnTo>
                  <a:lnTo>
                    <a:pt x="139674" y="482"/>
                  </a:lnTo>
                  <a:lnTo>
                    <a:pt x="139674" y="89763"/>
                  </a:lnTo>
                  <a:lnTo>
                    <a:pt x="482" y="89763"/>
                  </a:lnTo>
                  <a:lnTo>
                    <a:pt x="482" y="635"/>
                  </a:lnTo>
                  <a:lnTo>
                    <a:pt x="0" y="635"/>
                  </a:lnTo>
                  <a:lnTo>
                    <a:pt x="0" y="90805"/>
                  </a:lnTo>
                  <a:lnTo>
                    <a:pt x="482" y="90805"/>
                  </a:lnTo>
                  <a:lnTo>
                    <a:pt x="482" y="90233"/>
                  </a:lnTo>
                  <a:lnTo>
                    <a:pt x="139674" y="90233"/>
                  </a:lnTo>
                  <a:lnTo>
                    <a:pt x="140157" y="90233"/>
                  </a:lnTo>
                  <a:lnTo>
                    <a:pt x="14015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68212" y="4071099"/>
              <a:ext cx="182880" cy="417195"/>
            </a:xfrm>
            <a:custGeom>
              <a:avLst/>
              <a:gdLst/>
              <a:ahLst/>
              <a:cxnLst/>
              <a:rect l="l" t="t" r="r" b="b"/>
              <a:pathLst>
                <a:path w="182879" h="417195">
                  <a:moveTo>
                    <a:pt x="155041" y="0"/>
                  </a:moveTo>
                  <a:lnTo>
                    <a:pt x="27838" y="0"/>
                  </a:lnTo>
                  <a:lnTo>
                    <a:pt x="24485" y="482"/>
                  </a:lnTo>
                  <a:lnTo>
                    <a:pt x="3848" y="15836"/>
                  </a:lnTo>
                  <a:lnTo>
                    <a:pt x="965" y="20307"/>
                  </a:lnTo>
                  <a:lnTo>
                    <a:pt x="876" y="25654"/>
                  </a:lnTo>
                  <a:lnTo>
                    <a:pt x="0" y="30721"/>
                  </a:lnTo>
                  <a:lnTo>
                    <a:pt x="0" y="386384"/>
                  </a:lnTo>
                  <a:lnTo>
                    <a:pt x="482" y="389267"/>
                  </a:lnTo>
                  <a:lnTo>
                    <a:pt x="965" y="392633"/>
                  </a:lnTo>
                  <a:lnTo>
                    <a:pt x="4171" y="401507"/>
                  </a:lnTo>
                  <a:lnTo>
                    <a:pt x="10382" y="409133"/>
                  </a:lnTo>
                  <a:lnTo>
                    <a:pt x="18603" y="414507"/>
                  </a:lnTo>
                  <a:lnTo>
                    <a:pt x="27838" y="416623"/>
                  </a:lnTo>
                  <a:lnTo>
                    <a:pt x="30721" y="417106"/>
                  </a:lnTo>
                  <a:lnTo>
                    <a:pt x="152158" y="417106"/>
                  </a:lnTo>
                  <a:lnTo>
                    <a:pt x="155073" y="416623"/>
                  </a:lnTo>
                  <a:lnTo>
                    <a:pt x="30721" y="416623"/>
                  </a:lnTo>
                  <a:lnTo>
                    <a:pt x="27838" y="416153"/>
                  </a:lnTo>
                  <a:lnTo>
                    <a:pt x="482" y="386384"/>
                  </a:lnTo>
                  <a:lnTo>
                    <a:pt x="482" y="30721"/>
                  </a:lnTo>
                  <a:lnTo>
                    <a:pt x="24485" y="965"/>
                  </a:lnTo>
                  <a:lnTo>
                    <a:pt x="27838" y="482"/>
                  </a:lnTo>
                  <a:lnTo>
                    <a:pt x="158394" y="482"/>
                  </a:lnTo>
                  <a:lnTo>
                    <a:pt x="155041" y="0"/>
                  </a:lnTo>
                  <a:close/>
                </a:path>
                <a:path w="182879" h="417195">
                  <a:moveTo>
                    <a:pt x="181959" y="27324"/>
                  </a:moveTo>
                  <a:lnTo>
                    <a:pt x="181914" y="389267"/>
                  </a:lnTo>
                  <a:lnTo>
                    <a:pt x="152158" y="416623"/>
                  </a:lnTo>
                  <a:lnTo>
                    <a:pt x="155073" y="416623"/>
                  </a:lnTo>
                  <a:lnTo>
                    <a:pt x="182397" y="389267"/>
                  </a:lnTo>
                  <a:lnTo>
                    <a:pt x="182397" y="30721"/>
                  </a:lnTo>
                  <a:lnTo>
                    <a:pt x="181959" y="27324"/>
                  </a:lnTo>
                  <a:close/>
                </a:path>
                <a:path w="182879" h="417195">
                  <a:moveTo>
                    <a:pt x="181321" y="22379"/>
                  </a:moveTo>
                  <a:lnTo>
                    <a:pt x="181959" y="27324"/>
                  </a:lnTo>
                  <a:lnTo>
                    <a:pt x="182003" y="23952"/>
                  </a:lnTo>
                  <a:lnTo>
                    <a:pt x="181321" y="22379"/>
                  </a:lnTo>
                  <a:close/>
                </a:path>
                <a:path w="182879" h="417195">
                  <a:moveTo>
                    <a:pt x="174497" y="10465"/>
                  </a:moveTo>
                  <a:lnTo>
                    <a:pt x="175196" y="11518"/>
                  </a:lnTo>
                  <a:lnTo>
                    <a:pt x="177114" y="13919"/>
                  </a:lnTo>
                  <a:lnTo>
                    <a:pt x="178561" y="16319"/>
                  </a:lnTo>
                  <a:lnTo>
                    <a:pt x="181321" y="22379"/>
                  </a:lnTo>
                  <a:lnTo>
                    <a:pt x="181161" y="21139"/>
                  </a:lnTo>
                  <a:lnTo>
                    <a:pt x="176742" y="12674"/>
                  </a:lnTo>
                  <a:lnTo>
                    <a:pt x="174497" y="10465"/>
                  </a:lnTo>
                  <a:close/>
                </a:path>
                <a:path w="182879" h="417195">
                  <a:moveTo>
                    <a:pt x="169920" y="5963"/>
                  </a:moveTo>
                  <a:lnTo>
                    <a:pt x="174497" y="10465"/>
                  </a:lnTo>
                  <a:lnTo>
                    <a:pt x="172034" y="6756"/>
                  </a:lnTo>
                  <a:lnTo>
                    <a:pt x="169920" y="5963"/>
                  </a:lnTo>
                  <a:close/>
                </a:path>
                <a:path w="182879" h="417195">
                  <a:moveTo>
                    <a:pt x="158394" y="482"/>
                  </a:moveTo>
                  <a:lnTo>
                    <a:pt x="155041" y="482"/>
                  </a:lnTo>
                  <a:lnTo>
                    <a:pt x="157911" y="965"/>
                  </a:lnTo>
                  <a:lnTo>
                    <a:pt x="163677" y="2882"/>
                  </a:lnTo>
                  <a:lnTo>
                    <a:pt x="168579" y="5461"/>
                  </a:lnTo>
                  <a:lnTo>
                    <a:pt x="169920" y="5963"/>
                  </a:lnTo>
                  <a:lnTo>
                    <a:pt x="161277" y="1447"/>
                  </a:lnTo>
                  <a:lnTo>
                    <a:pt x="158394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0059" y="4073499"/>
              <a:ext cx="196799" cy="2255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8850" y="4321174"/>
              <a:ext cx="139700" cy="90805"/>
            </a:xfrm>
            <a:custGeom>
              <a:avLst/>
              <a:gdLst/>
              <a:ahLst/>
              <a:cxnLst/>
              <a:rect l="l" t="t" r="r" b="b"/>
              <a:pathLst>
                <a:path w="139700" h="90804">
                  <a:moveTo>
                    <a:pt x="482" y="0"/>
                  </a:moveTo>
                  <a:lnTo>
                    <a:pt x="0" y="0"/>
                  </a:lnTo>
                  <a:lnTo>
                    <a:pt x="0" y="90233"/>
                  </a:lnTo>
                  <a:lnTo>
                    <a:pt x="482" y="90233"/>
                  </a:lnTo>
                  <a:lnTo>
                    <a:pt x="482" y="0"/>
                  </a:lnTo>
                  <a:close/>
                </a:path>
                <a:path w="139700" h="90804">
                  <a:moveTo>
                    <a:pt x="139687" y="0"/>
                  </a:moveTo>
                  <a:lnTo>
                    <a:pt x="139204" y="0"/>
                  </a:lnTo>
                  <a:lnTo>
                    <a:pt x="495" y="0"/>
                  </a:lnTo>
                  <a:lnTo>
                    <a:pt x="495" y="482"/>
                  </a:lnTo>
                  <a:lnTo>
                    <a:pt x="139204" y="482"/>
                  </a:lnTo>
                  <a:lnTo>
                    <a:pt x="139204" y="89750"/>
                  </a:lnTo>
                  <a:lnTo>
                    <a:pt x="495" y="89750"/>
                  </a:lnTo>
                  <a:lnTo>
                    <a:pt x="495" y="90233"/>
                  </a:lnTo>
                  <a:lnTo>
                    <a:pt x="139204" y="90233"/>
                  </a:lnTo>
                  <a:lnTo>
                    <a:pt x="139687" y="90233"/>
                  </a:lnTo>
                  <a:lnTo>
                    <a:pt x="1396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1986" y="4071099"/>
              <a:ext cx="183515" cy="417195"/>
            </a:xfrm>
            <a:custGeom>
              <a:avLst/>
              <a:gdLst/>
              <a:ahLst/>
              <a:cxnLst/>
              <a:rect l="l" t="t" r="r" b="b"/>
              <a:pathLst>
                <a:path w="183514" h="417195">
                  <a:moveTo>
                    <a:pt x="155740" y="0"/>
                  </a:moveTo>
                  <a:lnTo>
                    <a:pt x="28054" y="0"/>
                  </a:lnTo>
                  <a:lnTo>
                    <a:pt x="25184" y="482"/>
                  </a:lnTo>
                  <a:lnTo>
                    <a:pt x="19418" y="2400"/>
                  </a:lnTo>
                  <a:lnTo>
                    <a:pt x="13817" y="4914"/>
                  </a:lnTo>
                  <a:lnTo>
                    <a:pt x="12052" y="6769"/>
                  </a:lnTo>
                  <a:lnTo>
                    <a:pt x="7899" y="11036"/>
                  </a:lnTo>
                  <a:lnTo>
                    <a:pt x="5981" y="13436"/>
                  </a:lnTo>
                  <a:lnTo>
                    <a:pt x="4546" y="15836"/>
                  </a:lnTo>
                  <a:lnTo>
                    <a:pt x="2514" y="19481"/>
                  </a:lnTo>
                  <a:lnTo>
                    <a:pt x="0" y="26530"/>
                  </a:lnTo>
                  <a:lnTo>
                    <a:pt x="698" y="30721"/>
                  </a:lnTo>
                  <a:lnTo>
                    <a:pt x="698" y="389267"/>
                  </a:lnTo>
                  <a:lnTo>
                    <a:pt x="28054" y="416623"/>
                  </a:lnTo>
                  <a:lnTo>
                    <a:pt x="31419" y="417106"/>
                  </a:lnTo>
                  <a:lnTo>
                    <a:pt x="152374" y="417106"/>
                  </a:lnTo>
                  <a:lnTo>
                    <a:pt x="155740" y="416623"/>
                  </a:lnTo>
                  <a:lnTo>
                    <a:pt x="31419" y="416623"/>
                  </a:lnTo>
                  <a:lnTo>
                    <a:pt x="28054" y="416153"/>
                  </a:lnTo>
                  <a:lnTo>
                    <a:pt x="1181" y="389267"/>
                  </a:lnTo>
                  <a:lnTo>
                    <a:pt x="1181" y="30721"/>
                  </a:lnTo>
                  <a:lnTo>
                    <a:pt x="25184" y="965"/>
                  </a:lnTo>
                  <a:lnTo>
                    <a:pt x="28054" y="482"/>
                  </a:lnTo>
                  <a:lnTo>
                    <a:pt x="158610" y="482"/>
                  </a:lnTo>
                  <a:lnTo>
                    <a:pt x="155740" y="0"/>
                  </a:lnTo>
                  <a:close/>
                </a:path>
                <a:path w="183514" h="417195">
                  <a:moveTo>
                    <a:pt x="182613" y="27541"/>
                  </a:moveTo>
                  <a:lnTo>
                    <a:pt x="182613" y="389267"/>
                  </a:lnTo>
                  <a:lnTo>
                    <a:pt x="182130" y="392633"/>
                  </a:lnTo>
                  <a:lnTo>
                    <a:pt x="152374" y="416623"/>
                  </a:lnTo>
                  <a:lnTo>
                    <a:pt x="155740" y="416623"/>
                  </a:lnTo>
                  <a:lnTo>
                    <a:pt x="183095" y="389267"/>
                  </a:lnTo>
                  <a:lnTo>
                    <a:pt x="183095" y="30721"/>
                  </a:lnTo>
                  <a:lnTo>
                    <a:pt x="182613" y="27541"/>
                  </a:lnTo>
                  <a:close/>
                </a:path>
                <a:path w="183514" h="417195">
                  <a:moveTo>
                    <a:pt x="182324" y="25638"/>
                  </a:moveTo>
                  <a:lnTo>
                    <a:pt x="182613" y="27541"/>
                  </a:lnTo>
                  <a:lnTo>
                    <a:pt x="182613" y="27355"/>
                  </a:lnTo>
                  <a:lnTo>
                    <a:pt x="182324" y="25638"/>
                  </a:lnTo>
                  <a:close/>
                </a:path>
                <a:path w="183514" h="417195">
                  <a:moveTo>
                    <a:pt x="175691" y="11166"/>
                  </a:moveTo>
                  <a:lnTo>
                    <a:pt x="180212" y="18719"/>
                  </a:lnTo>
                  <a:lnTo>
                    <a:pt x="182130" y="24485"/>
                  </a:lnTo>
                  <a:lnTo>
                    <a:pt x="182324" y="25638"/>
                  </a:lnTo>
                  <a:lnTo>
                    <a:pt x="181647" y="21177"/>
                  </a:lnTo>
                  <a:lnTo>
                    <a:pt x="177109" y="12565"/>
                  </a:lnTo>
                  <a:lnTo>
                    <a:pt x="175691" y="11166"/>
                  </a:lnTo>
                  <a:close/>
                </a:path>
                <a:path w="183514" h="417195">
                  <a:moveTo>
                    <a:pt x="170927" y="6465"/>
                  </a:moveTo>
                  <a:lnTo>
                    <a:pt x="175691" y="11166"/>
                  </a:lnTo>
                  <a:lnTo>
                    <a:pt x="173545" y="7442"/>
                  </a:lnTo>
                  <a:lnTo>
                    <a:pt x="170927" y="6465"/>
                  </a:lnTo>
                  <a:close/>
                </a:path>
                <a:path w="183514" h="417195">
                  <a:moveTo>
                    <a:pt x="158610" y="482"/>
                  </a:moveTo>
                  <a:lnTo>
                    <a:pt x="155740" y="482"/>
                  </a:lnTo>
                  <a:lnTo>
                    <a:pt x="158610" y="965"/>
                  </a:lnTo>
                  <a:lnTo>
                    <a:pt x="164376" y="2882"/>
                  </a:lnTo>
                  <a:lnTo>
                    <a:pt x="168198" y="5448"/>
                  </a:lnTo>
                  <a:lnTo>
                    <a:pt x="170927" y="6465"/>
                  </a:lnTo>
                  <a:lnTo>
                    <a:pt x="170163" y="5712"/>
                  </a:lnTo>
                  <a:lnTo>
                    <a:pt x="161493" y="1447"/>
                  </a:lnTo>
                  <a:lnTo>
                    <a:pt x="158610" y="48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4531" y="4073499"/>
              <a:ext cx="196799" cy="225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2853" y="4321174"/>
              <a:ext cx="139700" cy="90805"/>
            </a:xfrm>
            <a:custGeom>
              <a:avLst/>
              <a:gdLst/>
              <a:ahLst/>
              <a:cxnLst/>
              <a:rect l="l" t="t" r="r" b="b"/>
              <a:pathLst>
                <a:path w="139700" h="90804">
                  <a:moveTo>
                    <a:pt x="139674" y="0"/>
                  </a:moveTo>
                  <a:lnTo>
                    <a:pt x="139192" y="0"/>
                  </a:lnTo>
                  <a:lnTo>
                    <a:pt x="482" y="0"/>
                  </a:lnTo>
                  <a:lnTo>
                    <a:pt x="482" y="482"/>
                  </a:lnTo>
                  <a:lnTo>
                    <a:pt x="139192" y="482"/>
                  </a:lnTo>
                  <a:lnTo>
                    <a:pt x="139192" y="89763"/>
                  </a:lnTo>
                  <a:lnTo>
                    <a:pt x="482" y="89763"/>
                  </a:lnTo>
                  <a:lnTo>
                    <a:pt x="482" y="635"/>
                  </a:lnTo>
                  <a:lnTo>
                    <a:pt x="0" y="635"/>
                  </a:lnTo>
                  <a:lnTo>
                    <a:pt x="0" y="90805"/>
                  </a:lnTo>
                  <a:lnTo>
                    <a:pt x="482" y="90805"/>
                  </a:lnTo>
                  <a:lnTo>
                    <a:pt x="482" y="90233"/>
                  </a:lnTo>
                  <a:lnTo>
                    <a:pt x="139192" y="90233"/>
                  </a:lnTo>
                  <a:lnTo>
                    <a:pt x="139674" y="90233"/>
                  </a:lnTo>
                  <a:lnTo>
                    <a:pt x="13967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4459" y="3874795"/>
              <a:ext cx="523240" cy="196850"/>
            </a:xfrm>
            <a:custGeom>
              <a:avLst/>
              <a:gdLst/>
              <a:ahLst/>
              <a:cxnLst/>
              <a:rect l="l" t="t" r="r" b="b"/>
              <a:pathLst>
                <a:path w="523239" h="196850">
                  <a:moveTo>
                    <a:pt x="167995" y="55194"/>
                  </a:moveTo>
                  <a:lnTo>
                    <a:pt x="167525" y="55194"/>
                  </a:lnTo>
                  <a:lnTo>
                    <a:pt x="167525" y="54711"/>
                  </a:lnTo>
                  <a:lnTo>
                    <a:pt x="167043" y="54711"/>
                  </a:lnTo>
                  <a:lnTo>
                    <a:pt x="167043" y="55194"/>
                  </a:lnTo>
                  <a:lnTo>
                    <a:pt x="139700" y="101523"/>
                  </a:lnTo>
                  <a:lnTo>
                    <a:pt x="139687" y="103187"/>
                  </a:lnTo>
                  <a:lnTo>
                    <a:pt x="167995" y="55676"/>
                  </a:lnTo>
                  <a:lnTo>
                    <a:pt x="167995" y="55194"/>
                  </a:lnTo>
                  <a:close/>
                </a:path>
                <a:path w="523239" h="196850">
                  <a:moveTo>
                    <a:pt x="522706" y="103682"/>
                  </a:moveTo>
                  <a:lnTo>
                    <a:pt x="394335" y="103682"/>
                  </a:lnTo>
                  <a:lnTo>
                    <a:pt x="394627" y="103200"/>
                  </a:lnTo>
                  <a:lnTo>
                    <a:pt x="422871" y="55194"/>
                  </a:lnTo>
                  <a:lnTo>
                    <a:pt x="422871" y="54711"/>
                  </a:lnTo>
                  <a:lnTo>
                    <a:pt x="421919" y="54711"/>
                  </a:lnTo>
                  <a:lnTo>
                    <a:pt x="394563" y="101079"/>
                  </a:lnTo>
                  <a:lnTo>
                    <a:pt x="394550" y="0"/>
                  </a:lnTo>
                  <a:lnTo>
                    <a:pt x="393598" y="0"/>
                  </a:lnTo>
                  <a:lnTo>
                    <a:pt x="393598" y="101079"/>
                  </a:lnTo>
                  <a:lnTo>
                    <a:pt x="366712" y="54711"/>
                  </a:lnTo>
                  <a:lnTo>
                    <a:pt x="365760" y="54711"/>
                  </a:lnTo>
                  <a:lnTo>
                    <a:pt x="365760" y="55194"/>
                  </a:lnTo>
                  <a:lnTo>
                    <a:pt x="393509" y="103200"/>
                  </a:lnTo>
                  <a:lnTo>
                    <a:pt x="393788" y="103682"/>
                  </a:lnTo>
                  <a:lnTo>
                    <a:pt x="139471" y="103682"/>
                  </a:lnTo>
                  <a:lnTo>
                    <a:pt x="139763" y="103200"/>
                  </a:lnTo>
                  <a:lnTo>
                    <a:pt x="139204" y="102374"/>
                  </a:lnTo>
                  <a:lnTo>
                    <a:pt x="139674" y="103187"/>
                  </a:lnTo>
                  <a:lnTo>
                    <a:pt x="139674" y="101561"/>
                  </a:lnTo>
                  <a:lnTo>
                    <a:pt x="139674" y="0"/>
                  </a:lnTo>
                  <a:lnTo>
                    <a:pt x="138722" y="0"/>
                  </a:lnTo>
                  <a:lnTo>
                    <a:pt x="138722" y="101523"/>
                  </a:lnTo>
                  <a:lnTo>
                    <a:pt x="111848" y="55194"/>
                  </a:lnTo>
                  <a:lnTo>
                    <a:pt x="111848" y="54711"/>
                  </a:lnTo>
                  <a:lnTo>
                    <a:pt x="111366" y="54711"/>
                  </a:lnTo>
                  <a:lnTo>
                    <a:pt x="110883" y="55194"/>
                  </a:lnTo>
                  <a:lnTo>
                    <a:pt x="110883" y="55676"/>
                  </a:lnTo>
                  <a:lnTo>
                    <a:pt x="138645" y="103200"/>
                  </a:lnTo>
                  <a:lnTo>
                    <a:pt x="138925" y="103682"/>
                  </a:lnTo>
                  <a:lnTo>
                    <a:pt x="0" y="103682"/>
                  </a:lnTo>
                  <a:lnTo>
                    <a:pt x="0" y="104152"/>
                  </a:lnTo>
                  <a:lnTo>
                    <a:pt x="0" y="196786"/>
                  </a:lnTo>
                  <a:lnTo>
                    <a:pt x="469" y="196786"/>
                  </a:lnTo>
                  <a:lnTo>
                    <a:pt x="469" y="104152"/>
                  </a:lnTo>
                  <a:lnTo>
                    <a:pt x="139204" y="104152"/>
                  </a:lnTo>
                  <a:lnTo>
                    <a:pt x="197764" y="104152"/>
                  </a:lnTo>
                  <a:lnTo>
                    <a:pt x="197764" y="196786"/>
                  </a:lnTo>
                  <a:lnTo>
                    <a:pt x="198234" y="196786"/>
                  </a:lnTo>
                  <a:lnTo>
                    <a:pt x="198234" y="104152"/>
                  </a:lnTo>
                  <a:lnTo>
                    <a:pt x="394068" y="104152"/>
                  </a:lnTo>
                  <a:lnTo>
                    <a:pt x="522224" y="104152"/>
                  </a:lnTo>
                  <a:lnTo>
                    <a:pt x="522224" y="196786"/>
                  </a:lnTo>
                  <a:lnTo>
                    <a:pt x="522693" y="196786"/>
                  </a:lnTo>
                  <a:lnTo>
                    <a:pt x="522693" y="104152"/>
                  </a:lnTo>
                  <a:lnTo>
                    <a:pt x="522706" y="103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45447" y="3660498"/>
            <a:ext cx="2829560" cy="6457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95" algn="ctr">
              <a:lnSpc>
                <a:spcPts val="2425"/>
              </a:lnSpc>
              <a:spcBef>
                <a:spcPts val="125"/>
              </a:spcBef>
            </a:pPr>
            <a:r>
              <a:rPr sz="2050" b="1" spc="15" dirty="0">
                <a:latin typeface="Arial"/>
                <a:cs typeface="Arial"/>
              </a:rPr>
              <a:t>Hadoop</a:t>
            </a:r>
            <a:endParaRPr sz="2050">
              <a:latin typeface="Arial"/>
              <a:cs typeface="Arial"/>
            </a:endParaRPr>
          </a:p>
          <a:p>
            <a:pPr marR="5080" algn="ctr">
              <a:lnSpc>
                <a:spcPts val="2425"/>
              </a:lnSpc>
            </a:pPr>
            <a:r>
              <a:rPr sz="2050" b="1" spc="15" dirty="0">
                <a:latin typeface="Arial"/>
                <a:cs typeface="Arial"/>
              </a:rPr>
              <a:t>HDFS and</a:t>
            </a:r>
            <a:r>
              <a:rPr sz="2050" b="1" spc="-6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MapReduce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93069" y="2116124"/>
            <a:ext cx="2260358" cy="1009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02808" y="2222946"/>
            <a:ext cx="1250950" cy="7537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5080" indent="410209">
              <a:lnSpc>
                <a:spcPts val="1889"/>
              </a:lnSpc>
              <a:spcBef>
                <a:spcPts val="225"/>
              </a:spcBef>
            </a:pPr>
            <a:r>
              <a:rPr sz="1600" spc="15" dirty="0">
                <a:latin typeface="Arial"/>
                <a:cs typeface="Arial"/>
              </a:rPr>
              <a:t>Hive  Query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Parser</a:t>
            </a:r>
            <a:endParaRPr sz="1600">
              <a:latin typeface="Arial"/>
              <a:cs typeface="Arial"/>
            </a:endParaRPr>
          </a:p>
          <a:p>
            <a:pPr marL="208279">
              <a:lnSpc>
                <a:spcPts val="1820"/>
              </a:lnSpc>
            </a:pPr>
            <a:r>
              <a:rPr sz="1600" spc="15" dirty="0">
                <a:latin typeface="Arial"/>
                <a:cs typeface="Arial"/>
              </a:rPr>
              <a:t>Executor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1635" y="2133409"/>
            <a:ext cx="2278634" cy="10060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76005" y="2479256"/>
            <a:ext cx="93726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00" spc="15" dirty="0">
                <a:latin typeface="Arial"/>
                <a:cs typeface="Arial"/>
              </a:rPr>
              <a:t>Metastore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96820" y="1298232"/>
            <a:ext cx="2306955" cy="1513205"/>
            <a:chOff x="2096820" y="1298232"/>
            <a:chExt cx="2306955" cy="1513205"/>
          </a:xfrm>
        </p:grpSpPr>
        <p:sp>
          <p:nvSpPr>
            <p:cNvPr id="27" name="object 27"/>
            <p:cNvSpPr/>
            <p:nvPr/>
          </p:nvSpPr>
          <p:spPr>
            <a:xfrm>
              <a:off x="3757561" y="2452116"/>
              <a:ext cx="645820" cy="3590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96820" y="1298232"/>
              <a:ext cx="1102766" cy="5817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15210" y="1389694"/>
            <a:ext cx="67754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6215" marR="5080" indent="-19685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latin typeface="Arial"/>
                <a:cs typeface="Arial"/>
              </a:rPr>
              <a:t>Command  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24729" y="1298232"/>
            <a:ext cx="1102766" cy="581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71130" y="1389694"/>
            <a:ext cx="822325" cy="363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ts val="131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JDBC/</a:t>
            </a:r>
            <a:endParaRPr sz="1100">
              <a:latin typeface="Arial"/>
              <a:cs typeface="Arial"/>
            </a:endParaRPr>
          </a:p>
          <a:p>
            <a:pPr marR="5080" algn="ctr"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Other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clients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33" name="object 33"/>
            <p:cNvSpPr/>
            <p:nvPr/>
          </p:nvSpPr>
          <p:spPr>
            <a:xfrm>
              <a:off x="2517279" y="1820456"/>
              <a:ext cx="201053" cy="4454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3585" y="1582381"/>
              <a:ext cx="1961819" cy="7622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5112" y="1820456"/>
              <a:ext cx="201053" cy="4281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1353" y="3139452"/>
              <a:ext cx="359460" cy="3513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Hive Interface</a:t>
            </a:r>
            <a:r>
              <a:rPr sz="265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Options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Command </a:t>
            </a:r>
            <a:r>
              <a:rPr sz="1850" b="1" spc="15" dirty="0">
                <a:latin typeface="Arial"/>
                <a:cs typeface="Arial"/>
              </a:rPr>
              <a:t>Line </a:t>
            </a:r>
            <a:r>
              <a:rPr sz="1850" b="1" spc="10" dirty="0">
                <a:latin typeface="Arial"/>
                <a:cs typeface="Arial"/>
              </a:rPr>
              <a:t>Interface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(CLI)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Will use exclusively </a:t>
            </a:r>
            <a:r>
              <a:rPr sz="1600" spc="10" dirty="0">
                <a:latin typeface="Times New Roman"/>
                <a:cs typeface="Times New Roman"/>
              </a:rPr>
              <a:t>in these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slides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Hive </a:t>
            </a:r>
            <a:r>
              <a:rPr sz="1850" b="1" spc="20" dirty="0">
                <a:latin typeface="Arial"/>
                <a:cs typeface="Arial"/>
              </a:rPr>
              <a:t>Web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Interface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3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https://cwiki.apache.org/confluence/display/Hive/HiveWebInterface</a:t>
            </a:r>
            <a:endParaRPr sz="135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Java Database Connectivity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(JDBC)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https://cwiki.apache.org/confluence/display/Hive/HiveClient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3169" y="560274"/>
            <a:ext cx="23596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Hive</a:t>
            </a:r>
            <a:r>
              <a:rPr spc="-65" dirty="0">
                <a:solidFill>
                  <a:srgbClr val="CC0000"/>
                </a:solidFill>
              </a:rPr>
              <a:t> </a:t>
            </a:r>
            <a:r>
              <a:rPr spc="-5" dirty="0">
                <a:solidFill>
                  <a:srgbClr val="CC0000"/>
                </a:solidFill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186" y="4547506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6264" y="2797416"/>
            <a:ext cx="2233295" cy="1184275"/>
            <a:chOff x="1966264" y="2797416"/>
            <a:chExt cx="2233295" cy="1184275"/>
          </a:xfrm>
        </p:grpSpPr>
        <p:sp>
          <p:nvSpPr>
            <p:cNvPr id="6" name="object 6"/>
            <p:cNvSpPr/>
            <p:nvPr/>
          </p:nvSpPr>
          <p:spPr>
            <a:xfrm>
              <a:off x="2694876" y="2805379"/>
              <a:ext cx="1488440" cy="234315"/>
            </a:xfrm>
            <a:custGeom>
              <a:avLst/>
              <a:gdLst/>
              <a:ahLst/>
              <a:cxnLst/>
              <a:rect l="l" t="t" r="r" b="b"/>
              <a:pathLst>
                <a:path w="1488439" h="234314">
                  <a:moveTo>
                    <a:pt x="1487957" y="0"/>
                  </a:moveTo>
                  <a:lnTo>
                    <a:pt x="0" y="0"/>
                  </a:lnTo>
                  <a:lnTo>
                    <a:pt x="0" y="233756"/>
                  </a:lnTo>
                  <a:lnTo>
                    <a:pt x="1487957" y="233756"/>
                  </a:lnTo>
                  <a:lnTo>
                    <a:pt x="1487957" y="0"/>
                  </a:lnTo>
                  <a:close/>
                </a:path>
              </a:pathLst>
            </a:custGeom>
            <a:solidFill>
              <a:srgbClr val="5C5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4876" y="3039135"/>
              <a:ext cx="1488440" cy="234315"/>
            </a:xfrm>
            <a:custGeom>
              <a:avLst/>
              <a:gdLst/>
              <a:ahLst/>
              <a:cxnLst/>
              <a:rect l="l" t="t" r="r" b="b"/>
              <a:pathLst>
                <a:path w="1488439" h="234314">
                  <a:moveTo>
                    <a:pt x="1487957" y="0"/>
                  </a:moveTo>
                  <a:lnTo>
                    <a:pt x="0" y="0"/>
                  </a:lnTo>
                  <a:lnTo>
                    <a:pt x="0" y="233756"/>
                  </a:lnTo>
                  <a:lnTo>
                    <a:pt x="1487957" y="233756"/>
                  </a:lnTo>
                  <a:lnTo>
                    <a:pt x="1487957" y="0"/>
                  </a:lnTo>
                  <a:close/>
                </a:path>
              </a:pathLst>
            </a:custGeom>
            <a:solidFill>
              <a:srgbClr val="D2D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4876" y="3272891"/>
              <a:ext cx="1488440" cy="233679"/>
            </a:xfrm>
            <a:custGeom>
              <a:avLst/>
              <a:gdLst/>
              <a:ahLst/>
              <a:cxnLst/>
              <a:rect l="l" t="t" r="r" b="b"/>
              <a:pathLst>
                <a:path w="1488439" h="233679">
                  <a:moveTo>
                    <a:pt x="1487957" y="0"/>
                  </a:moveTo>
                  <a:lnTo>
                    <a:pt x="0" y="0"/>
                  </a:lnTo>
                  <a:lnTo>
                    <a:pt x="0" y="233273"/>
                  </a:lnTo>
                  <a:lnTo>
                    <a:pt x="1487957" y="233273"/>
                  </a:lnTo>
                  <a:lnTo>
                    <a:pt x="1487957" y="0"/>
                  </a:lnTo>
                  <a:close/>
                </a:path>
              </a:pathLst>
            </a:custGeom>
            <a:solidFill>
              <a:srgbClr val="EAE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4876" y="3506165"/>
              <a:ext cx="1488440" cy="234315"/>
            </a:xfrm>
            <a:custGeom>
              <a:avLst/>
              <a:gdLst/>
              <a:ahLst/>
              <a:cxnLst/>
              <a:rect l="l" t="t" r="r" b="b"/>
              <a:pathLst>
                <a:path w="1488439" h="234314">
                  <a:moveTo>
                    <a:pt x="1487957" y="0"/>
                  </a:moveTo>
                  <a:lnTo>
                    <a:pt x="0" y="0"/>
                  </a:lnTo>
                  <a:lnTo>
                    <a:pt x="0" y="233756"/>
                  </a:lnTo>
                  <a:lnTo>
                    <a:pt x="1487957" y="233756"/>
                  </a:lnTo>
                  <a:lnTo>
                    <a:pt x="1487957" y="0"/>
                  </a:lnTo>
                  <a:close/>
                </a:path>
              </a:pathLst>
            </a:custGeom>
            <a:solidFill>
              <a:srgbClr val="D2D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4876" y="3739908"/>
              <a:ext cx="1488440" cy="234315"/>
            </a:xfrm>
            <a:custGeom>
              <a:avLst/>
              <a:gdLst/>
              <a:ahLst/>
              <a:cxnLst/>
              <a:rect l="l" t="t" r="r" b="b"/>
              <a:pathLst>
                <a:path w="1488439" h="234314">
                  <a:moveTo>
                    <a:pt x="1487957" y="0"/>
                  </a:moveTo>
                  <a:lnTo>
                    <a:pt x="0" y="0"/>
                  </a:lnTo>
                  <a:lnTo>
                    <a:pt x="0" y="233756"/>
                  </a:lnTo>
                  <a:lnTo>
                    <a:pt x="1487957" y="233756"/>
                  </a:lnTo>
                  <a:lnTo>
                    <a:pt x="1487957" y="0"/>
                  </a:lnTo>
                  <a:close/>
                </a:path>
              </a:pathLst>
            </a:custGeom>
            <a:solidFill>
              <a:srgbClr val="EAE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2462" y="2801543"/>
              <a:ext cx="0" cy="1176020"/>
            </a:xfrm>
            <a:custGeom>
              <a:avLst/>
              <a:gdLst/>
              <a:ahLst/>
              <a:cxnLst/>
              <a:rect l="l" t="t" r="r" b="b"/>
              <a:pathLst>
                <a:path h="1176020">
                  <a:moveTo>
                    <a:pt x="0" y="0"/>
                  </a:moveTo>
                  <a:lnTo>
                    <a:pt x="0" y="1175969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90049" y="2801543"/>
              <a:ext cx="0" cy="1176020"/>
            </a:xfrm>
            <a:custGeom>
              <a:avLst/>
              <a:gdLst/>
              <a:ahLst/>
              <a:cxnLst/>
              <a:rect l="l" t="t" r="r" b="b"/>
              <a:pathLst>
                <a:path h="1176020">
                  <a:moveTo>
                    <a:pt x="0" y="0"/>
                  </a:moveTo>
                  <a:lnTo>
                    <a:pt x="0" y="1175969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7635" y="2801543"/>
              <a:ext cx="0" cy="1176020"/>
            </a:xfrm>
            <a:custGeom>
              <a:avLst/>
              <a:gdLst/>
              <a:ahLst/>
              <a:cxnLst/>
              <a:rect l="l" t="t" r="r" b="b"/>
              <a:pathLst>
                <a:path h="1176020">
                  <a:moveTo>
                    <a:pt x="0" y="0"/>
                  </a:moveTo>
                  <a:lnTo>
                    <a:pt x="0" y="1175969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5222" y="2801543"/>
              <a:ext cx="0" cy="1176020"/>
            </a:xfrm>
            <a:custGeom>
              <a:avLst/>
              <a:gdLst/>
              <a:ahLst/>
              <a:cxnLst/>
              <a:rect l="l" t="t" r="r" b="b"/>
              <a:pathLst>
                <a:path h="1176020">
                  <a:moveTo>
                    <a:pt x="0" y="0"/>
                  </a:moveTo>
                  <a:lnTo>
                    <a:pt x="0" y="1175969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1041" y="3039135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110" y="0"/>
                  </a:lnTo>
                </a:path>
              </a:pathLst>
            </a:custGeom>
            <a:ln w="240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91041" y="327289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110" y="0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1041" y="3506165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110" y="0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1041" y="373992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110" y="0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4876" y="2801543"/>
              <a:ext cx="0" cy="1176020"/>
            </a:xfrm>
            <a:custGeom>
              <a:avLst/>
              <a:gdLst/>
              <a:ahLst/>
              <a:cxnLst/>
              <a:rect l="l" t="t" r="r" b="b"/>
              <a:pathLst>
                <a:path h="1176020">
                  <a:moveTo>
                    <a:pt x="0" y="0"/>
                  </a:moveTo>
                  <a:lnTo>
                    <a:pt x="0" y="1175969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82834" y="2801543"/>
              <a:ext cx="0" cy="1176020"/>
            </a:xfrm>
            <a:custGeom>
              <a:avLst/>
              <a:gdLst/>
              <a:ahLst/>
              <a:cxnLst/>
              <a:rect l="l" t="t" r="r" b="b"/>
              <a:pathLst>
                <a:path h="1176020">
                  <a:moveTo>
                    <a:pt x="0" y="0"/>
                  </a:moveTo>
                  <a:lnTo>
                    <a:pt x="0" y="1175969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1041" y="2805379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110" y="0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1041" y="3973664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110" y="0"/>
                  </a:lnTo>
                </a:path>
              </a:pathLst>
            </a:custGeom>
            <a:ln w="8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66264" y="3047301"/>
              <a:ext cx="846874" cy="1996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87182" y="1257698"/>
            <a:ext cx="4589145" cy="1966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500" b="1" dirty="0">
                <a:latin typeface="Arial"/>
                <a:cs typeface="Arial"/>
              </a:rPr>
              <a:t>Re-used from Relational Databases</a:t>
            </a:r>
            <a:endParaRPr sz="15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Font typeface="Times New Roman"/>
              <a:buChar char="–"/>
              <a:tabLst>
                <a:tab pos="480695" algn="l"/>
              </a:tabLst>
            </a:pPr>
            <a:r>
              <a:rPr sz="1250" b="1" dirty="0">
                <a:latin typeface="Times New Roman"/>
                <a:cs typeface="Times New Roman"/>
              </a:rPr>
              <a:t>Database</a:t>
            </a:r>
            <a:r>
              <a:rPr sz="1250" dirty="0">
                <a:latin typeface="Times New Roman"/>
                <a:cs typeface="Times New Roman"/>
              </a:rPr>
              <a:t>: Set of Tables, used for name conflicts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resolution</a:t>
            </a:r>
            <a:endParaRPr sz="12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–"/>
              <a:tabLst>
                <a:tab pos="480695" algn="l"/>
              </a:tabLst>
            </a:pPr>
            <a:r>
              <a:rPr sz="1250" b="1" dirty="0">
                <a:latin typeface="Times New Roman"/>
                <a:cs typeface="Times New Roman"/>
              </a:rPr>
              <a:t>Table</a:t>
            </a:r>
            <a:r>
              <a:rPr sz="1250" dirty="0">
                <a:latin typeface="Times New Roman"/>
                <a:cs typeface="Times New Roman"/>
              </a:rPr>
              <a:t>: Set of Rows that have the same schema (same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columns)</a:t>
            </a:r>
            <a:endParaRPr sz="12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Font typeface="Times New Roman"/>
              <a:buChar char="–"/>
              <a:tabLst>
                <a:tab pos="480695" algn="l"/>
              </a:tabLst>
            </a:pPr>
            <a:r>
              <a:rPr sz="1250" b="1" dirty="0">
                <a:latin typeface="Times New Roman"/>
                <a:cs typeface="Times New Roman"/>
              </a:rPr>
              <a:t>Row</a:t>
            </a:r>
            <a:r>
              <a:rPr sz="1250" dirty="0">
                <a:latin typeface="Times New Roman"/>
                <a:cs typeface="Times New Roman"/>
              </a:rPr>
              <a:t>: </a:t>
            </a:r>
            <a:r>
              <a:rPr sz="1250" spc="5" dirty="0">
                <a:latin typeface="Times New Roman"/>
                <a:cs typeface="Times New Roman"/>
              </a:rPr>
              <a:t>A </a:t>
            </a:r>
            <a:r>
              <a:rPr sz="1250" dirty="0">
                <a:latin typeface="Times New Roman"/>
                <a:cs typeface="Times New Roman"/>
              </a:rPr>
              <a:t>single record; a set of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columns</a:t>
            </a:r>
            <a:endParaRPr sz="12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Font typeface="Times New Roman"/>
              <a:buChar char="–"/>
              <a:tabLst>
                <a:tab pos="480695" algn="l"/>
              </a:tabLst>
            </a:pPr>
            <a:r>
              <a:rPr sz="1250" b="1" dirty="0">
                <a:latin typeface="Times New Roman"/>
                <a:cs typeface="Times New Roman"/>
              </a:rPr>
              <a:t>Column</a:t>
            </a:r>
            <a:r>
              <a:rPr sz="1250" dirty="0">
                <a:latin typeface="Times New Roman"/>
                <a:cs typeface="Times New Roman"/>
              </a:rPr>
              <a:t>: provides value and type for a single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value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26035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Column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Row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35212" y="2611466"/>
            <a:ext cx="3806190" cy="1841500"/>
            <a:chOff x="2135212" y="2611466"/>
            <a:chExt cx="3806190" cy="1841500"/>
          </a:xfrm>
        </p:grpSpPr>
        <p:sp>
          <p:nvSpPr>
            <p:cNvPr id="26" name="object 26"/>
            <p:cNvSpPr/>
            <p:nvPr/>
          </p:nvSpPr>
          <p:spPr>
            <a:xfrm>
              <a:off x="2135212" y="2611466"/>
              <a:ext cx="749388" cy="729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0873" y="4036068"/>
              <a:ext cx="1553616" cy="1228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6715" y="4329820"/>
              <a:ext cx="3314382" cy="122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61512" y="4122722"/>
            <a:ext cx="1367790" cy="493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  <a:p>
            <a:pPr marL="737870">
              <a:lnSpc>
                <a:spcPct val="100000"/>
              </a:lnSpc>
              <a:spcBef>
                <a:spcPts val="1005"/>
              </a:spcBef>
            </a:pPr>
            <a:r>
              <a:rPr sz="1100" spc="15" dirty="0">
                <a:latin typeface="Arial"/>
                <a:cs typeface="Arial"/>
              </a:rPr>
              <a:t>Database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362183" y="2801378"/>
          <a:ext cx="1489074" cy="1168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/>
                <a:gridCol w="297815"/>
                <a:gridCol w="297814"/>
                <a:gridCol w="297815"/>
                <a:gridCol w="297815"/>
              </a:tblGrid>
              <a:tr h="233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C5C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C5C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C5C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C5C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C5C8A"/>
                    </a:solidFill>
                  </a:tcPr>
                </a:tc>
              </a:tr>
              <a:tr h="233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</a:tr>
              <a:tr h="233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</a:tr>
              <a:tr h="2337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2D2DA"/>
                    </a:solidFill>
                  </a:tcPr>
                </a:tc>
              </a:tr>
              <a:tr h="233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D"/>
                    </a:solidFill>
                  </a:tcPr>
                </a:tc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32" name="object 32"/>
            <p:cNvSpPr/>
            <p:nvPr/>
          </p:nvSpPr>
          <p:spPr>
            <a:xfrm>
              <a:off x="2755353" y="2619146"/>
              <a:ext cx="207149" cy="3014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0281" y="2418520"/>
              <a:ext cx="5232400" cy="6350"/>
            </a:xfrm>
            <a:custGeom>
              <a:avLst/>
              <a:gdLst/>
              <a:ahLst/>
              <a:cxnLst/>
              <a:rect l="l" t="t" r="r" b="b"/>
              <a:pathLst>
                <a:path w="5232400" h="6350">
                  <a:moveTo>
                    <a:pt x="5231841" y="0"/>
                  </a:moveTo>
                  <a:lnTo>
                    <a:pt x="0" y="0"/>
                  </a:lnTo>
                  <a:lnTo>
                    <a:pt x="0" y="6239"/>
                  </a:lnTo>
                  <a:lnTo>
                    <a:pt x="5231841" y="6239"/>
                  </a:lnTo>
                  <a:lnTo>
                    <a:pt x="5231841" y="0"/>
                  </a:lnTo>
                  <a:close/>
                </a:path>
              </a:pathLst>
            </a:custGeom>
            <a:solidFill>
              <a:srgbClr val="6262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Installation</a:t>
            </a:r>
            <a:r>
              <a:rPr sz="265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Prerequisites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Java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6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Just </a:t>
            </a:r>
            <a:r>
              <a:rPr sz="1600" spc="15" dirty="0">
                <a:latin typeface="Times New Roman"/>
                <a:cs typeface="Times New Roman"/>
              </a:rPr>
              <a:t>Like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Hadoop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0" dirty="0">
                <a:latin typeface="Arial"/>
                <a:cs typeface="Arial"/>
              </a:rPr>
              <a:t>0.20.x+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No </a:t>
            </a:r>
            <a:r>
              <a:rPr sz="1600" spc="10" dirty="0">
                <a:latin typeface="Times New Roman"/>
                <a:cs typeface="Times New Roman"/>
              </a:rPr>
              <a:t>surprise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here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6015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Hive</a:t>
            </a:r>
            <a:r>
              <a:rPr spc="-40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234483"/>
            <a:ext cx="5244465" cy="20199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Set </a:t>
            </a:r>
            <a:r>
              <a:rPr sz="1850" b="1" spc="20" dirty="0">
                <a:latin typeface="Arial"/>
                <a:cs typeface="Arial"/>
              </a:rPr>
              <a:t>$HADOOP_HOME </a:t>
            </a:r>
            <a:r>
              <a:rPr sz="1850" b="1" spc="15" dirty="0">
                <a:latin typeface="Arial"/>
                <a:cs typeface="Arial"/>
              </a:rPr>
              <a:t>environment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variable</a:t>
            </a:r>
            <a:endParaRPr sz="185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150"/>
              </a:spcBef>
            </a:pPr>
            <a:r>
              <a:rPr sz="1600" spc="20"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sz="1600" spc="20" dirty="0">
                <a:latin typeface="Arial"/>
                <a:cs typeface="Arial"/>
              </a:rPr>
              <a:t>Was </a:t>
            </a:r>
            <a:r>
              <a:rPr sz="1600" spc="15" dirty="0">
                <a:latin typeface="Arial"/>
                <a:cs typeface="Arial"/>
              </a:rPr>
              <a:t>done as </a:t>
            </a:r>
            <a:r>
              <a:rPr sz="1600" spc="20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part of </a:t>
            </a:r>
            <a:r>
              <a:rPr sz="1600" spc="20" dirty="0">
                <a:latin typeface="Arial"/>
                <a:cs typeface="Arial"/>
              </a:rPr>
              <a:t>HDFS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installation</a:t>
            </a:r>
            <a:endParaRPr sz="16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Set </a:t>
            </a:r>
            <a:r>
              <a:rPr sz="1850" b="1" spc="20" dirty="0">
                <a:latin typeface="Arial"/>
                <a:cs typeface="Arial"/>
              </a:rPr>
              <a:t>$HIVE_HOME and add </a:t>
            </a:r>
            <a:r>
              <a:rPr sz="1850" b="1" spc="15" dirty="0">
                <a:latin typeface="Arial"/>
                <a:cs typeface="Arial"/>
              </a:rPr>
              <a:t>hive to the</a:t>
            </a:r>
            <a:r>
              <a:rPr sz="1850" b="1" spc="-6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PATH</a:t>
            </a:r>
            <a:endParaRPr sz="1850">
              <a:latin typeface="Arial"/>
              <a:cs typeface="Arial"/>
            </a:endParaRPr>
          </a:p>
          <a:p>
            <a:pPr marL="269875" marR="550545">
              <a:lnSpc>
                <a:spcPts val="1420"/>
              </a:lnSpc>
              <a:spcBef>
                <a:spcPts val="665"/>
              </a:spcBef>
            </a:pPr>
            <a:r>
              <a:rPr sz="1250" spc="5" dirty="0">
                <a:latin typeface="Courier New"/>
                <a:cs typeface="Courier New"/>
              </a:rPr>
              <a:t>export</a:t>
            </a:r>
            <a:r>
              <a:rPr sz="1250" spc="-90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HIVE_HOME=$CDH_HOME/hive-0.8.1-cdh4.0.0  export</a:t>
            </a: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PATH=$PATH:$HIVE_HOME/bin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228600" marR="5080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Hive </a:t>
            </a:r>
            <a:r>
              <a:rPr sz="1850" b="1" spc="10" dirty="0">
                <a:latin typeface="Arial"/>
                <a:cs typeface="Arial"/>
              </a:rPr>
              <a:t>will </a:t>
            </a:r>
            <a:r>
              <a:rPr sz="1850" b="1" spc="15" dirty="0">
                <a:latin typeface="Arial"/>
                <a:cs typeface="Arial"/>
              </a:rPr>
              <a:t>store </a:t>
            </a:r>
            <a:r>
              <a:rPr sz="1850" b="1" spc="10" dirty="0">
                <a:latin typeface="Arial"/>
                <a:cs typeface="Arial"/>
              </a:rPr>
              <a:t>its tables </a:t>
            </a:r>
            <a:r>
              <a:rPr sz="1850" b="1" spc="20" dirty="0">
                <a:latin typeface="Arial"/>
                <a:cs typeface="Arial"/>
              </a:rPr>
              <a:t>on HDFS and </a:t>
            </a:r>
            <a:r>
              <a:rPr sz="1850" b="1" spc="15" dirty="0">
                <a:latin typeface="Arial"/>
                <a:cs typeface="Arial"/>
              </a:rPr>
              <a:t>those  locations </a:t>
            </a:r>
            <a:r>
              <a:rPr sz="1850" b="1" spc="20" dirty="0">
                <a:latin typeface="Arial"/>
                <a:cs typeface="Arial"/>
              </a:rPr>
              <a:t>needs </a:t>
            </a:r>
            <a:r>
              <a:rPr sz="1850" b="1" spc="15" dirty="0">
                <a:latin typeface="Arial"/>
                <a:cs typeface="Arial"/>
              </a:rPr>
              <a:t>to </a:t>
            </a:r>
            <a:r>
              <a:rPr sz="1850" b="1" spc="20" dirty="0">
                <a:latin typeface="Arial"/>
                <a:cs typeface="Arial"/>
              </a:rPr>
              <a:t>be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bootstrapped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2856" y="3370586"/>
            <a:ext cx="2041525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6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$ hdfs dfs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-mkdir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$ hdfs dfs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-mkdir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$ hdfs dfs -chmod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g+w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$ hdfs dfs -chmod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g+w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456" y="3370586"/>
            <a:ext cx="1945639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60"/>
              </a:lnSpc>
              <a:spcBef>
                <a:spcPts val="105"/>
              </a:spcBef>
            </a:pPr>
            <a:r>
              <a:rPr sz="1250" spc="5" dirty="0">
                <a:latin typeface="Courier New"/>
                <a:cs typeface="Courier New"/>
              </a:rPr>
              <a:t>/tmp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/user/hive/warehouse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sz="1250" spc="5" dirty="0">
                <a:latin typeface="Courier New"/>
                <a:cs typeface="Courier New"/>
              </a:rPr>
              <a:t>/tmp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/user/hive/warehouse</a:t>
            </a:r>
            <a:endParaRPr sz="12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8" name="object 8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9882" y="5582641"/>
            <a:ext cx="4632960" cy="144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Hive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Installation</a:t>
            </a:r>
            <a:endParaRPr sz="2650">
              <a:latin typeface="Arial"/>
              <a:cs typeface="Arial"/>
            </a:endParaRPr>
          </a:p>
          <a:p>
            <a:pPr marL="215900" marR="5080" indent="-216535">
              <a:lnSpc>
                <a:spcPts val="1839"/>
              </a:lnSpc>
              <a:spcBef>
                <a:spcPts val="251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700" b="1" spc="-5" dirty="0">
                <a:latin typeface="Arial"/>
                <a:cs typeface="Arial"/>
              </a:rPr>
              <a:t>Similar to other Hadoop’s projects Hive’s  configuration is in $HIVE_HOME/conf/hive-  site.xml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393" y="7396033"/>
            <a:ext cx="5109845" cy="1340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&lt;?xml version="1.0"?&gt;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&lt;?xml-stylesheet type="text/xsl"</a:t>
            </a:r>
            <a:r>
              <a:rPr sz="1100" spc="-4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href="configuration.xsl"?&gt;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&lt;configuration&gt;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ourier New"/>
              <a:cs typeface="Courier New"/>
            </a:endParaRPr>
          </a:p>
          <a:p>
            <a:pPr marL="172720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&lt;property&gt;</a:t>
            </a:r>
            <a:endParaRPr sz="1100">
              <a:latin typeface="Courier New"/>
              <a:cs typeface="Courier New"/>
            </a:endParaRPr>
          </a:p>
          <a:p>
            <a:pPr marL="34544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&lt;name&gt;mapred.job.tracker&lt;/name&gt;</a:t>
            </a:r>
            <a:endParaRPr sz="1100">
              <a:latin typeface="Courier New"/>
              <a:cs typeface="Courier New"/>
            </a:endParaRPr>
          </a:p>
          <a:p>
            <a:pPr marL="345440">
              <a:lnSpc>
                <a:spcPts val="1285"/>
              </a:lnSpc>
            </a:pPr>
            <a:r>
              <a:rPr sz="1100" spc="15" dirty="0">
                <a:latin typeface="Courier New"/>
                <a:cs typeface="Courier New"/>
              </a:rPr>
              <a:t>&lt;value&gt;localhost:10040&lt;/value&gt;</a:t>
            </a:r>
            <a:endParaRPr sz="1100">
              <a:latin typeface="Courier New"/>
              <a:cs typeface="Courier New"/>
            </a:endParaRPr>
          </a:p>
          <a:p>
            <a:pPr marL="172720">
              <a:lnSpc>
                <a:spcPts val="1300"/>
              </a:lnSpc>
            </a:pPr>
            <a:r>
              <a:rPr sz="1100" spc="15" dirty="0">
                <a:latin typeface="Courier New"/>
                <a:cs typeface="Courier New"/>
              </a:rPr>
              <a:t>&lt;/property&gt;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393" y="8863803"/>
            <a:ext cx="139509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&lt;/configuration&gt;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0281" y="7132252"/>
            <a:ext cx="5232400" cy="6350"/>
          </a:xfrm>
          <a:custGeom>
            <a:avLst/>
            <a:gdLst/>
            <a:ahLst/>
            <a:cxnLst/>
            <a:rect l="l" t="t" r="r" b="b"/>
            <a:pathLst>
              <a:path w="5232400" h="6350">
                <a:moveTo>
                  <a:pt x="5231841" y="0"/>
                </a:moveTo>
                <a:lnTo>
                  <a:pt x="0" y="0"/>
                </a:lnTo>
                <a:lnTo>
                  <a:pt x="0" y="6239"/>
                </a:lnTo>
                <a:lnTo>
                  <a:pt x="5231841" y="6239"/>
                </a:lnTo>
                <a:lnTo>
                  <a:pt x="5231841" y="0"/>
                </a:lnTo>
                <a:close/>
              </a:path>
            </a:pathLst>
          </a:custGeom>
          <a:solidFill>
            <a:srgbClr val="626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94835" y="8842701"/>
            <a:ext cx="2646045" cy="6953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Specify the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location of</a:t>
            </a:r>
            <a:r>
              <a:rPr sz="11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ResourceManager  so Hive knows where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execute 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MapReduce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Jobs; by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default Hive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utilizes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LocalJobRunner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7" name="object 17"/>
            <p:cNvSpPr/>
            <p:nvPr/>
          </p:nvSpPr>
          <p:spPr>
            <a:xfrm>
              <a:off x="3262223" y="8596210"/>
              <a:ext cx="601980" cy="603885"/>
            </a:xfrm>
            <a:custGeom>
              <a:avLst/>
              <a:gdLst/>
              <a:ahLst/>
              <a:cxnLst/>
              <a:rect l="l" t="t" r="r" b="b"/>
              <a:pathLst>
                <a:path w="601979" h="603884">
                  <a:moveTo>
                    <a:pt x="1599" y="1599"/>
                  </a:moveTo>
                  <a:lnTo>
                    <a:pt x="1769" y="2256"/>
                  </a:lnTo>
                  <a:lnTo>
                    <a:pt x="601421" y="603821"/>
                  </a:lnTo>
                  <a:lnTo>
                    <a:pt x="601903" y="602856"/>
                  </a:lnTo>
                  <a:lnTo>
                    <a:pt x="2246" y="1766"/>
                  </a:lnTo>
                  <a:lnTo>
                    <a:pt x="1599" y="1599"/>
                  </a:lnTo>
                  <a:close/>
                </a:path>
                <a:path w="601979" h="603884">
                  <a:moveTo>
                    <a:pt x="0" y="0"/>
                  </a:moveTo>
                  <a:lnTo>
                    <a:pt x="14401" y="54724"/>
                  </a:lnTo>
                  <a:lnTo>
                    <a:pt x="14401" y="55194"/>
                  </a:lnTo>
                  <a:lnTo>
                    <a:pt x="15354" y="55194"/>
                  </a:lnTo>
                  <a:lnTo>
                    <a:pt x="15354" y="54724"/>
                  </a:lnTo>
                  <a:lnTo>
                    <a:pt x="1769" y="2256"/>
                  </a:lnTo>
                  <a:lnTo>
                    <a:pt x="482" y="965"/>
                  </a:lnTo>
                  <a:lnTo>
                    <a:pt x="965" y="482"/>
                  </a:lnTo>
                  <a:lnTo>
                    <a:pt x="1774" y="482"/>
                  </a:lnTo>
                  <a:lnTo>
                    <a:pt x="0" y="0"/>
                  </a:lnTo>
                  <a:close/>
                </a:path>
                <a:path w="601979" h="603884">
                  <a:moveTo>
                    <a:pt x="1774" y="482"/>
                  </a:moveTo>
                  <a:lnTo>
                    <a:pt x="965" y="482"/>
                  </a:lnTo>
                  <a:lnTo>
                    <a:pt x="2246" y="1766"/>
                  </a:lnTo>
                  <a:lnTo>
                    <a:pt x="54724" y="15354"/>
                  </a:lnTo>
                  <a:lnTo>
                    <a:pt x="54724" y="15836"/>
                  </a:lnTo>
                  <a:lnTo>
                    <a:pt x="55194" y="15354"/>
                  </a:lnTo>
                  <a:lnTo>
                    <a:pt x="55194" y="14884"/>
                  </a:lnTo>
                  <a:lnTo>
                    <a:pt x="54724" y="14884"/>
                  </a:lnTo>
                  <a:lnTo>
                    <a:pt x="1774" y="482"/>
                  </a:lnTo>
                  <a:close/>
                </a:path>
                <a:path w="601979" h="603884">
                  <a:moveTo>
                    <a:pt x="965" y="482"/>
                  </a:moveTo>
                  <a:lnTo>
                    <a:pt x="482" y="965"/>
                  </a:lnTo>
                  <a:lnTo>
                    <a:pt x="1769" y="2256"/>
                  </a:lnTo>
                  <a:lnTo>
                    <a:pt x="1599" y="1599"/>
                  </a:lnTo>
                  <a:lnTo>
                    <a:pt x="965" y="1435"/>
                  </a:lnTo>
                  <a:lnTo>
                    <a:pt x="1435" y="965"/>
                  </a:lnTo>
                  <a:lnTo>
                    <a:pt x="965" y="482"/>
                  </a:lnTo>
                  <a:close/>
                </a:path>
                <a:path w="601979" h="603884">
                  <a:moveTo>
                    <a:pt x="1446" y="965"/>
                  </a:moveTo>
                  <a:lnTo>
                    <a:pt x="1599" y="1599"/>
                  </a:lnTo>
                  <a:lnTo>
                    <a:pt x="2246" y="1766"/>
                  </a:lnTo>
                  <a:lnTo>
                    <a:pt x="1446" y="965"/>
                  </a:lnTo>
                  <a:close/>
                </a:path>
                <a:path w="601979" h="603884">
                  <a:moveTo>
                    <a:pt x="1435" y="965"/>
                  </a:moveTo>
                  <a:lnTo>
                    <a:pt x="965" y="1435"/>
                  </a:lnTo>
                  <a:lnTo>
                    <a:pt x="1599" y="1599"/>
                  </a:lnTo>
                  <a:lnTo>
                    <a:pt x="1435" y="9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Run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Hive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HDFS and YARN </a:t>
            </a:r>
            <a:r>
              <a:rPr sz="1850" b="1" spc="15" dirty="0">
                <a:latin typeface="Arial"/>
                <a:cs typeface="Arial"/>
              </a:rPr>
              <a:t>need to </a:t>
            </a:r>
            <a:r>
              <a:rPr sz="1850" b="1" spc="20" dirty="0">
                <a:latin typeface="Arial"/>
                <a:cs typeface="Arial"/>
              </a:rPr>
              <a:t>be up and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running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100" spc="20" dirty="0">
                <a:latin typeface="Courier New"/>
                <a:cs typeface="Courier New"/>
              </a:rPr>
              <a:t>$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hive</a:t>
            </a:r>
            <a:endParaRPr sz="1100">
              <a:latin typeface="Courier New"/>
              <a:cs typeface="Courier New"/>
            </a:endParaRPr>
          </a:p>
          <a:p>
            <a:pPr marL="400050">
              <a:lnSpc>
                <a:spcPts val="990"/>
              </a:lnSpc>
              <a:spcBef>
                <a:spcPts val="5"/>
              </a:spcBef>
            </a:pPr>
            <a:r>
              <a:rPr sz="850" spc="15" dirty="0">
                <a:latin typeface="Courier New"/>
                <a:cs typeface="Courier New"/>
              </a:rPr>
              <a:t>Hive history</a:t>
            </a:r>
            <a:r>
              <a:rPr sz="850" spc="7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file=/tmp/hadoop/hive_job_log_hadoop_201207312052_1402761030.txt</a:t>
            </a:r>
            <a:endParaRPr sz="850">
              <a:latin typeface="Courier New"/>
              <a:cs typeface="Courier New"/>
            </a:endParaRPr>
          </a:p>
          <a:p>
            <a:pPr marL="400050">
              <a:lnSpc>
                <a:spcPts val="1290"/>
              </a:lnSpc>
            </a:pPr>
            <a:r>
              <a:rPr sz="1100" spc="15" dirty="0">
                <a:latin typeface="Courier New"/>
                <a:cs typeface="Courier New"/>
              </a:rPr>
              <a:t>hive&gt;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713230">
              <a:lnSpc>
                <a:spcPct val="100000"/>
              </a:lnSpc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Hive’s Interactive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Command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Line Interface</a:t>
            </a:r>
            <a:r>
              <a:rPr sz="11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(CLI)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1918258" y="2210206"/>
              <a:ext cx="1037590" cy="761365"/>
            </a:xfrm>
            <a:custGeom>
              <a:avLst/>
              <a:gdLst/>
              <a:ahLst/>
              <a:cxnLst/>
              <a:rect l="l" t="t" r="r" b="b"/>
              <a:pathLst>
                <a:path w="1037589" h="761364">
                  <a:moveTo>
                    <a:pt x="1896" y="1533"/>
                  </a:moveTo>
                  <a:lnTo>
                    <a:pt x="2187" y="2203"/>
                  </a:lnTo>
                  <a:lnTo>
                    <a:pt x="1036764" y="761250"/>
                  </a:lnTo>
                  <a:lnTo>
                    <a:pt x="1037247" y="760768"/>
                  </a:lnTo>
                  <a:lnTo>
                    <a:pt x="2485" y="1594"/>
                  </a:lnTo>
                  <a:lnTo>
                    <a:pt x="1896" y="1533"/>
                  </a:lnTo>
                  <a:close/>
                </a:path>
                <a:path w="1037589" h="761364">
                  <a:moveTo>
                    <a:pt x="0" y="0"/>
                  </a:moveTo>
                  <a:lnTo>
                    <a:pt x="22555" y="51828"/>
                  </a:lnTo>
                  <a:lnTo>
                    <a:pt x="22555" y="52311"/>
                  </a:lnTo>
                  <a:lnTo>
                    <a:pt x="23520" y="52311"/>
                  </a:lnTo>
                  <a:lnTo>
                    <a:pt x="23520" y="51358"/>
                  </a:lnTo>
                  <a:lnTo>
                    <a:pt x="2187" y="2203"/>
                  </a:lnTo>
                  <a:lnTo>
                    <a:pt x="1171" y="1457"/>
                  </a:lnTo>
                  <a:lnTo>
                    <a:pt x="952" y="1435"/>
                  </a:lnTo>
                  <a:lnTo>
                    <a:pt x="482" y="952"/>
                  </a:lnTo>
                  <a:lnTo>
                    <a:pt x="952" y="469"/>
                  </a:lnTo>
                  <a:lnTo>
                    <a:pt x="4231" y="469"/>
                  </a:lnTo>
                  <a:lnTo>
                    <a:pt x="0" y="0"/>
                  </a:lnTo>
                  <a:close/>
                </a:path>
                <a:path w="1037589" h="761364">
                  <a:moveTo>
                    <a:pt x="4231" y="469"/>
                  </a:moveTo>
                  <a:lnTo>
                    <a:pt x="1435" y="469"/>
                  </a:lnTo>
                  <a:lnTo>
                    <a:pt x="1660" y="989"/>
                  </a:lnTo>
                  <a:lnTo>
                    <a:pt x="2485" y="1594"/>
                  </a:lnTo>
                  <a:lnTo>
                    <a:pt x="56159" y="7188"/>
                  </a:lnTo>
                  <a:lnTo>
                    <a:pt x="56629" y="7188"/>
                  </a:lnTo>
                  <a:lnTo>
                    <a:pt x="56629" y="6235"/>
                  </a:lnTo>
                  <a:lnTo>
                    <a:pt x="56159" y="6235"/>
                  </a:lnTo>
                  <a:lnTo>
                    <a:pt x="4231" y="469"/>
                  </a:lnTo>
                  <a:close/>
                </a:path>
                <a:path w="1037589" h="761364">
                  <a:moveTo>
                    <a:pt x="1171" y="1457"/>
                  </a:moveTo>
                  <a:lnTo>
                    <a:pt x="2187" y="2203"/>
                  </a:lnTo>
                  <a:lnTo>
                    <a:pt x="1896" y="1533"/>
                  </a:lnTo>
                  <a:lnTo>
                    <a:pt x="1171" y="1457"/>
                  </a:lnTo>
                  <a:close/>
                </a:path>
                <a:path w="1037589" h="761364">
                  <a:moveTo>
                    <a:pt x="1660" y="989"/>
                  </a:moveTo>
                  <a:lnTo>
                    <a:pt x="1896" y="1533"/>
                  </a:lnTo>
                  <a:lnTo>
                    <a:pt x="2485" y="1594"/>
                  </a:lnTo>
                  <a:lnTo>
                    <a:pt x="1660" y="989"/>
                  </a:lnTo>
                  <a:close/>
                </a:path>
                <a:path w="1037589" h="761364">
                  <a:moveTo>
                    <a:pt x="1305" y="728"/>
                  </a:moveTo>
                  <a:lnTo>
                    <a:pt x="1002" y="1334"/>
                  </a:lnTo>
                  <a:lnTo>
                    <a:pt x="1171" y="1457"/>
                  </a:lnTo>
                  <a:lnTo>
                    <a:pt x="1896" y="1533"/>
                  </a:lnTo>
                  <a:lnTo>
                    <a:pt x="1660" y="989"/>
                  </a:lnTo>
                  <a:lnTo>
                    <a:pt x="1305" y="728"/>
                  </a:lnTo>
                  <a:close/>
                </a:path>
                <a:path w="1037589" h="761364">
                  <a:moveTo>
                    <a:pt x="1002" y="1334"/>
                  </a:moveTo>
                  <a:lnTo>
                    <a:pt x="1171" y="1457"/>
                  </a:lnTo>
                  <a:lnTo>
                    <a:pt x="1002" y="1334"/>
                  </a:lnTo>
                  <a:close/>
                </a:path>
                <a:path w="1037589" h="761364">
                  <a:moveTo>
                    <a:pt x="952" y="469"/>
                  </a:moveTo>
                  <a:lnTo>
                    <a:pt x="482" y="952"/>
                  </a:lnTo>
                  <a:lnTo>
                    <a:pt x="1002" y="1334"/>
                  </a:lnTo>
                  <a:lnTo>
                    <a:pt x="1305" y="728"/>
                  </a:lnTo>
                  <a:lnTo>
                    <a:pt x="952" y="469"/>
                  </a:lnTo>
                  <a:close/>
                </a:path>
                <a:path w="1037589" h="761364">
                  <a:moveTo>
                    <a:pt x="1435" y="469"/>
                  </a:moveTo>
                  <a:lnTo>
                    <a:pt x="1305" y="728"/>
                  </a:lnTo>
                  <a:lnTo>
                    <a:pt x="1660" y="989"/>
                  </a:lnTo>
                  <a:lnTo>
                    <a:pt x="1435" y="469"/>
                  </a:lnTo>
                  <a:close/>
                </a:path>
                <a:path w="1037589" h="761364">
                  <a:moveTo>
                    <a:pt x="1435" y="469"/>
                  </a:moveTo>
                  <a:lnTo>
                    <a:pt x="952" y="469"/>
                  </a:lnTo>
                  <a:lnTo>
                    <a:pt x="1305" y="728"/>
                  </a:lnTo>
                  <a:lnTo>
                    <a:pt x="1435" y="469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Simple</a:t>
            </a:r>
            <a:r>
              <a:rPr sz="2650" b="1" spc="-7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Example</a:t>
            </a:r>
            <a:endParaRPr sz="2650">
              <a:latin typeface="Arial"/>
              <a:cs typeface="Arial"/>
            </a:endParaRPr>
          </a:p>
          <a:p>
            <a:pPr marL="713740" indent="-325120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15" dirty="0">
                <a:latin typeface="Arial"/>
                <a:cs typeface="Arial"/>
              </a:rPr>
              <a:t>Create </a:t>
            </a:r>
            <a:r>
              <a:rPr sz="1850" b="1" spc="20" dirty="0">
                <a:latin typeface="Arial"/>
                <a:cs typeface="Arial"/>
              </a:rPr>
              <a:t>a</a:t>
            </a:r>
            <a:r>
              <a:rPr sz="1850" b="1" spc="-10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Table</a:t>
            </a:r>
            <a:endParaRPr sz="1850">
              <a:latin typeface="Arial"/>
              <a:cs typeface="Arial"/>
            </a:endParaRPr>
          </a:p>
          <a:p>
            <a:pPr marL="713740" indent="-325120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20" dirty="0">
                <a:latin typeface="Arial"/>
                <a:cs typeface="Arial"/>
              </a:rPr>
              <a:t>Load </a:t>
            </a:r>
            <a:r>
              <a:rPr sz="1850" b="1" spc="15" dirty="0">
                <a:latin typeface="Arial"/>
                <a:cs typeface="Arial"/>
              </a:rPr>
              <a:t>Data </a:t>
            </a:r>
            <a:r>
              <a:rPr sz="1850" b="1" spc="10" dirty="0">
                <a:latin typeface="Arial"/>
                <a:cs typeface="Arial"/>
              </a:rPr>
              <a:t>into </a:t>
            </a:r>
            <a:r>
              <a:rPr sz="1850" b="1" spc="20" dirty="0">
                <a:latin typeface="Arial"/>
                <a:cs typeface="Arial"/>
              </a:rPr>
              <a:t>a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Table</a:t>
            </a:r>
            <a:endParaRPr sz="1850">
              <a:latin typeface="Arial"/>
              <a:cs typeface="Arial"/>
            </a:endParaRPr>
          </a:p>
          <a:p>
            <a:pPr marL="713740" indent="-32512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20" dirty="0">
                <a:latin typeface="Arial"/>
                <a:cs typeface="Arial"/>
              </a:rPr>
              <a:t>Query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713740" indent="-325120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15" dirty="0">
                <a:latin typeface="Arial"/>
                <a:cs typeface="Arial"/>
              </a:rPr>
              <a:t>Drop the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Table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7152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C0000"/>
                </a:solidFill>
              </a:rPr>
              <a:t>1: </a:t>
            </a:r>
            <a:r>
              <a:rPr spc="-10" dirty="0">
                <a:solidFill>
                  <a:srgbClr val="CC0000"/>
                </a:solidFill>
              </a:rPr>
              <a:t>Create </a:t>
            </a:r>
            <a:r>
              <a:rPr spc="-5" dirty="0">
                <a:solidFill>
                  <a:srgbClr val="CC0000"/>
                </a:solidFill>
              </a:rPr>
              <a:t>a</a:t>
            </a:r>
            <a:r>
              <a:rPr spc="-45" dirty="0">
                <a:solidFill>
                  <a:srgbClr val="CC0000"/>
                </a:solidFill>
              </a:rPr>
              <a:t> </a:t>
            </a:r>
            <a:r>
              <a:rPr spc="-10" dirty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50008"/>
            <a:ext cx="4508500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ts val="213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Let’s create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table to store </a:t>
            </a:r>
            <a:r>
              <a:rPr sz="1850" b="1" spc="20" dirty="0">
                <a:latin typeface="Arial"/>
                <a:cs typeface="Arial"/>
              </a:rPr>
              <a:t>data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from</a:t>
            </a:r>
            <a:endParaRPr sz="1850">
              <a:latin typeface="Arial"/>
              <a:cs typeface="Arial"/>
            </a:endParaRPr>
          </a:p>
          <a:p>
            <a:pPr marL="228600">
              <a:lnSpc>
                <a:spcPts val="2130"/>
              </a:lnSpc>
            </a:pPr>
            <a:r>
              <a:rPr sz="1850" b="1" spc="15" dirty="0">
                <a:latin typeface="Arial"/>
                <a:cs typeface="Arial"/>
              </a:rPr>
              <a:t>$PLAY_AREA/data/user-posts.txt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8275" y="1890530"/>
            <a:ext cx="5088255" cy="6350"/>
          </a:xfrm>
          <a:custGeom>
            <a:avLst/>
            <a:gdLst/>
            <a:ahLst/>
            <a:cxnLst/>
            <a:rect l="l" t="t" r="r" b="b"/>
            <a:pathLst>
              <a:path w="5088255" h="6350">
                <a:moveTo>
                  <a:pt x="5087848" y="0"/>
                </a:moveTo>
                <a:lnTo>
                  <a:pt x="0" y="0"/>
                </a:lnTo>
                <a:lnTo>
                  <a:pt x="0" y="6239"/>
                </a:lnTo>
                <a:lnTo>
                  <a:pt x="5087848" y="6239"/>
                </a:lnTo>
                <a:lnTo>
                  <a:pt x="5087848" y="0"/>
                </a:lnTo>
                <a:close/>
              </a:path>
            </a:pathLst>
          </a:custGeom>
          <a:solidFill>
            <a:srgbClr val="595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217" y="2971238"/>
            <a:ext cx="3135630" cy="85153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9"/>
              </a:spcBef>
            </a:pPr>
            <a:r>
              <a:rPr sz="1100" spc="15" dirty="0">
                <a:latin typeface="Courier New"/>
                <a:cs typeface="Courier New"/>
              </a:rPr>
              <a:t>hive&gt; </a:t>
            </a:r>
            <a:r>
              <a:rPr sz="1100" b="1" spc="15" dirty="0">
                <a:latin typeface="Courier New"/>
                <a:cs typeface="Courier New"/>
              </a:rPr>
              <a:t>!cat data/user-posts.txt;  </a:t>
            </a:r>
            <a:r>
              <a:rPr sz="1100" spc="15" dirty="0">
                <a:latin typeface="Courier New"/>
                <a:cs typeface="Courier New"/>
              </a:rPr>
              <a:t>user1,Funny Story,1343182026191  user2,Cool Deal,1343182133839  user4,Interesting Post,1343182154633  user5,Yet Another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Blog,13431839394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217" y="3787187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hive&gt;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217" y="2017486"/>
            <a:ext cx="5199380" cy="829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92275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Launch Hive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Command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Line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Interface</a:t>
            </a:r>
            <a:r>
              <a:rPr sz="11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(CLI)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  <a:spcBef>
                <a:spcPts val="60"/>
              </a:spcBef>
            </a:pPr>
            <a:r>
              <a:rPr sz="1100" spc="20" dirty="0">
                <a:latin typeface="Courier New"/>
                <a:cs typeface="Courier New"/>
              </a:rPr>
              <a:t>$ </a:t>
            </a:r>
            <a:r>
              <a:rPr sz="1100" spc="15" dirty="0">
                <a:latin typeface="Courier New"/>
                <a:cs typeface="Courier New"/>
              </a:rPr>
              <a:t>cd $PLAY_AREA</a:t>
            </a:r>
            <a:endParaRPr sz="1100">
              <a:latin typeface="Courier New"/>
              <a:cs typeface="Courier New"/>
            </a:endParaRPr>
          </a:p>
          <a:p>
            <a:pPr marL="2955290">
              <a:lnSpc>
                <a:spcPts val="1210"/>
              </a:lnSpc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Location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session’s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log</a:t>
            </a:r>
            <a:r>
              <a:rPr sz="11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20" dirty="0">
                <a:latin typeface="Courier New"/>
                <a:cs typeface="Courier New"/>
              </a:rPr>
              <a:t>$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hive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15" dirty="0">
                <a:latin typeface="Courier New"/>
                <a:cs typeface="Courier New"/>
              </a:rPr>
              <a:t>Hive history</a:t>
            </a:r>
            <a:r>
              <a:rPr sz="850" spc="140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file=/tmp/hadoop/hive_job_log_hadoop_201208022144_2014345460.txt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5853" y="2229395"/>
            <a:ext cx="3427095" cy="442595"/>
          </a:xfrm>
          <a:custGeom>
            <a:avLst/>
            <a:gdLst/>
            <a:ahLst/>
            <a:cxnLst/>
            <a:rect l="l" t="t" r="r" b="b"/>
            <a:pathLst>
              <a:path w="3427095" h="442594">
                <a:moveTo>
                  <a:pt x="1555635" y="482"/>
                </a:moveTo>
                <a:lnTo>
                  <a:pt x="1555153" y="0"/>
                </a:lnTo>
                <a:lnTo>
                  <a:pt x="2895" y="402209"/>
                </a:lnTo>
                <a:lnTo>
                  <a:pt x="40805" y="364312"/>
                </a:lnTo>
                <a:lnTo>
                  <a:pt x="41275" y="364312"/>
                </a:lnTo>
                <a:lnTo>
                  <a:pt x="41275" y="363829"/>
                </a:lnTo>
                <a:lnTo>
                  <a:pt x="40805" y="363829"/>
                </a:lnTo>
                <a:lnTo>
                  <a:pt x="40805" y="363347"/>
                </a:lnTo>
                <a:lnTo>
                  <a:pt x="40322" y="363347"/>
                </a:lnTo>
                <a:lnTo>
                  <a:pt x="40322" y="363829"/>
                </a:lnTo>
                <a:lnTo>
                  <a:pt x="0" y="403186"/>
                </a:lnTo>
                <a:lnTo>
                  <a:pt x="965" y="403466"/>
                </a:lnTo>
                <a:lnTo>
                  <a:pt x="965" y="403669"/>
                </a:lnTo>
                <a:lnTo>
                  <a:pt x="1270" y="403593"/>
                </a:lnTo>
                <a:lnTo>
                  <a:pt x="1435" y="402704"/>
                </a:lnTo>
                <a:lnTo>
                  <a:pt x="1435" y="403555"/>
                </a:lnTo>
                <a:lnTo>
                  <a:pt x="1587" y="403517"/>
                </a:lnTo>
                <a:lnTo>
                  <a:pt x="54724" y="418541"/>
                </a:lnTo>
                <a:lnTo>
                  <a:pt x="55194" y="418541"/>
                </a:lnTo>
                <a:lnTo>
                  <a:pt x="55194" y="418071"/>
                </a:lnTo>
                <a:lnTo>
                  <a:pt x="54724" y="417588"/>
                </a:lnTo>
                <a:lnTo>
                  <a:pt x="2997" y="403148"/>
                </a:lnTo>
                <a:lnTo>
                  <a:pt x="1555635" y="482"/>
                </a:lnTo>
                <a:close/>
              </a:path>
              <a:path w="3427095" h="442594">
                <a:moveTo>
                  <a:pt x="3427095" y="393115"/>
                </a:moveTo>
                <a:lnTo>
                  <a:pt x="3426625" y="393115"/>
                </a:lnTo>
                <a:lnTo>
                  <a:pt x="3426625" y="392633"/>
                </a:lnTo>
                <a:lnTo>
                  <a:pt x="3426142" y="392633"/>
                </a:lnTo>
                <a:lnTo>
                  <a:pt x="3426142" y="393115"/>
                </a:lnTo>
                <a:lnTo>
                  <a:pt x="3398786" y="440283"/>
                </a:lnTo>
                <a:lnTo>
                  <a:pt x="3398786" y="314871"/>
                </a:lnTo>
                <a:lnTo>
                  <a:pt x="3397821" y="314871"/>
                </a:lnTo>
                <a:lnTo>
                  <a:pt x="3397821" y="439458"/>
                </a:lnTo>
                <a:lnTo>
                  <a:pt x="3370935" y="393115"/>
                </a:lnTo>
                <a:lnTo>
                  <a:pt x="3370935" y="392633"/>
                </a:lnTo>
                <a:lnTo>
                  <a:pt x="3370465" y="392633"/>
                </a:lnTo>
                <a:lnTo>
                  <a:pt x="3370465" y="393115"/>
                </a:lnTo>
                <a:lnTo>
                  <a:pt x="3369983" y="393115"/>
                </a:lnTo>
                <a:lnTo>
                  <a:pt x="3369983" y="393598"/>
                </a:lnTo>
                <a:lnTo>
                  <a:pt x="3397732" y="441109"/>
                </a:lnTo>
                <a:lnTo>
                  <a:pt x="3398304" y="442074"/>
                </a:lnTo>
                <a:lnTo>
                  <a:pt x="3398875" y="441109"/>
                </a:lnTo>
                <a:lnTo>
                  <a:pt x="3427095" y="393598"/>
                </a:lnTo>
                <a:lnTo>
                  <a:pt x="3427095" y="39311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94110" y="3050436"/>
            <a:ext cx="1914525" cy="5480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97800"/>
              </a:lnSpc>
              <a:spcBef>
                <a:spcPts val="160"/>
              </a:spcBef>
            </a:pP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Can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execute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local</a:t>
            </a:r>
            <a:r>
              <a:rPr sz="11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commands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within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CLI, place a </a:t>
            </a:r>
            <a:r>
              <a:rPr sz="1100" spc="20" dirty="0">
                <a:solidFill>
                  <a:srgbClr val="000080"/>
                </a:solidFill>
                <a:latin typeface="Arial"/>
                <a:cs typeface="Arial"/>
              </a:rPr>
              <a:t>command 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between </a:t>
            </a:r>
            <a:r>
              <a:rPr sz="1250" b="1" dirty="0">
                <a:solidFill>
                  <a:srgbClr val="000080"/>
                </a:solidFill>
                <a:latin typeface="Arial"/>
                <a:cs typeface="Arial"/>
              </a:rPr>
              <a:t>!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1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0080"/>
                </a:solidFill>
                <a:latin typeface="Arial"/>
                <a:cs typeface="Arial"/>
              </a:rPr>
              <a:t>;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6989" y="3075139"/>
            <a:ext cx="643890" cy="147320"/>
          </a:xfrm>
          <a:custGeom>
            <a:avLst/>
            <a:gdLst/>
            <a:ahLst/>
            <a:cxnLst/>
            <a:rect l="l" t="t" r="r" b="b"/>
            <a:pathLst>
              <a:path w="643889" h="147319">
                <a:moveTo>
                  <a:pt x="3198" y="18587"/>
                </a:moveTo>
                <a:lnTo>
                  <a:pt x="2217" y="18929"/>
                </a:lnTo>
                <a:lnTo>
                  <a:pt x="2981" y="19605"/>
                </a:lnTo>
                <a:lnTo>
                  <a:pt x="643178" y="146875"/>
                </a:lnTo>
                <a:lnTo>
                  <a:pt x="643661" y="145910"/>
                </a:lnTo>
                <a:lnTo>
                  <a:pt x="3198" y="18587"/>
                </a:lnTo>
                <a:close/>
              </a:path>
              <a:path w="643889" h="147319">
                <a:moveTo>
                  <a:pt x="1128" y="19237"/>
                </a:moveTo>
                <a:lnTo>
                  <a:pt x="42240" y="55676"/>
                </a:lnTo>
                <a:lnTo>
                  <a:pt x="42722" y="56159"/>
                </a:lnTo>
                <a:lnTo>
                  <a:pt x="43192" y="55676"/>
                </a:lnTo>
                <a:lnTo>
                  <a:pt x="43192" y="55194"/>
                </a:lnTo>
                <a:lnTo>
                  <a:pt x="2981" y="19605"/>
                </a:lnTo>
                <a:lnTo>
                  <a:pt x="1128" y="19237"/>
                </a:lnTo>
                <a:close/>
              </a:path>
              <a:path w="643889" h="147319">
                <a:moveTo>
                  <a:pt x="1435" y="18237"/>
                </a:moveTo>
                <a:lnTo>
                  <a:pt x="1088" y="18929"/>
                </a:lnTo>
                <a:lnTo>
                  <a:pt x="1088" y="19202"/>
                </a:lnTo>
                <a:lnTo>
                  <a:pt x="2981" y="19605"/>
                </a:lnTo>
                <a:lnTo>
                  <a:pt x="2525" y="19202"/>
                </a:lnTo>
                <a:lnTo>
                  <a:pt x="1435" y="19202"/>
                </a:lnTo>
                <a:lnTo>
                  <a:pt x="1435" y="18237"/>
                </a:lnTo>
                <a:close/>
              </a:path>
              <a:path w="643889" h="147319">
                <a:moveTo>
                  <a:pt x="994" y="19118"/>
                </a:moveTo>
                <a:lnTo>
                  <a:pt x="1128" y="19237"/>
                </a:lnTo>
                <a:lnTo>
                  <a:pt x="994" y="19118"/>
                </a:lnTo>
                <a:close/>
              </a:path>
              <a:path w="643889" h="147319">
                <a:moveTo>
                  <a:pt x="1435" y="18237"/>
                </a:moveTo>
                <a:lnTo>
                  <a:pt x="1435" y="19202"/>
                </a:lnTo>
                <a:lnTo>
                  <a:pt x="2217" y="18929"/>
                </a:lnTo>
                <a:lnTo>
                  <a:pt x="1435" y="18237"/>
                </a:lnTo>
                <a:close/>
              </a:path>
              <a:path w="643889" h="147319">
                <a:moveTo>
                  <a:pt x="2217" y="18929"/>
                </a:moveTo>
                <a:lnTo>
                  <a:pt x="1435" y="19202"/>
                </a:lnTo>
                <a:lnTo>
                  <a:pt x="2525" y="19202"/>
                </a:lnTo>
                <a:lnTo>
                  <a:pt x="2217" y="18929"/>
                </a:lnTo>
                <a:close/>
              </a:path>
              <a:path w="643889" h="147319">
                <a:moveTo>
                  <a:pt x="54241" y="0"/>
                </a:moveTo>
                <a:lnTo>
                  <a:pt x="53759" y="0"/>
                </a:lnTo>
                <a:lnTo>
                  <a:pt x="0" y="18237"/>
                </a:lnTo>
                <a:lnTo>
                  <a:pt x="994" y="19118"/>
                </a:lnTo>
                <a:lnTo>
                  <a:pt x="1435" y="18237"/>
                </a:lnTo>
                <a:lnTo>
                  <a:pt x="4204" y="18237"/>
                </a:lnTo>
                <a:lnTo>
                  <a:pt x="53759" y="965"/>
                </a:lnTo>
                <a:lnTo>
                  <a:pt x="54241" y="965"/>
                </a:lnTo>
                <a:lnTo>
                  <a:pt x="54241" y="0"/>
                </a:lnTo>
                <a:close/>
              </a:path>
              <a:path w="643889" h="147319">
                <a:moveTo>
                  <a:pt x="1435" y="18237"/>
                </a:moveTo>
                <a:lnTo>
                  <a:pt x="2217" y="18929"/>
                </a:lnTo>
                <a:lnTo>
                  <a:pt x="3198" y="18587"/>
                </a:lnTo>
                <a:lnTo>
                  <a:pt x="1435" y="18237"/>
                </a:lnTo>
                <a:close/>
              </a:path>
              <a:path w="643889" h="147319">
                <a:moveTo>
                  <a:pt x="4204" y="18237"/>
                </a:moveTo>
                <a:lnTo>
                  <a:pt x="1435" y="18237"/>
                </a:lnTo>
                <a:lnTo>
                  <a:pt x="3198" y="18587"/>
                </a:lnTo>
                <a:lnTo>
                  <a:pt x="4204" y="1823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7744" y="3909616"/>
            <a:ext cx="2538095" cy="6953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90"/>
              </a:spcBef>
            </a:pP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Values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separate by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‘,’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10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row  represents a record;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first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user  name,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second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post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content and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third 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timestamp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14" name="object 14"/>
            <p:cNvSpPr/>
            <p:nvPr/>
          </p:nvSpPr>
          <p:spPr>
            <a:xfrm>
              <a:off x="3022219" y="3860393"/>
              <a:ext cx="682625" cy="382905"/>
            </a:xfrm>
            <a:custGeom>
              <a:avLst/>
              <a:gdLst/>
              <a:ahLst/>
              <a:cxnLst/>
              <a:rect l="l" t="t" r="r" b="b"/>
              <a:pathLst>
                <a:path w="682625" h="382904">
                  <a:moveTo>
                    <a:pt x="2272" y="1895"/>
                  </a:moveTo>
                  <a:lnTo>
                    <a:pt x="1724" y="1904"/>
                  </a:lnTo>
                  <a:lnTo>
                    <a:pt x="2110" y="2558"/>
                  </a:lnTo>
                  <a:lnTo>
                    <a:pt x="681583" y="382549"/>
                  </a:lnTo>
                  <a:lnTo>
                    <a:pt x="682066" y="381584"/>
                  </a:lnTo>
                  <a:lnTo>
                    <a:pt x="2272" y="1895"/>
                  </a:lnTo>
                  <a:close/>
                </a:path>
                <a:path w="682625" h="382904">
                  <a:moveTo>
                    <a:pt x="56642" y="0"/>
                  </a:moveTo>
                  <a:lnTo>
                    <a:pt x="0" y="965"/>
                  </a:lnTo>
                  <a:lnTo>
                    <a:pt x="28803" y="49923"/>
                  </a:lnTo>
                  <a:lnTo>
                    <a:pt x="29768" y="49923"/>
                  </a:lnTo>
                  <a:lnTo>
                    <a:pt x="29768" y="49441"/>
                  </a:lnTo>
                  <a:lnTo>
                    <a:pt x="2110" y="2558"/>
                  </a:lnTo>
                  <a:lnTo>
                    <a:pt x="965" y="1917"/>
                  </a:lnTo>
                  <a:lnTo>
                    <a:pt x="1447" y="1435"/>
                  </a:lnTo>
                  <a:lnTo>
                    <a:pt x="29419" y="1435"/>
                  </a:lnTo>
                  <a:lnTo>
                    <a:pt x="57124" y="965"/>
                  </a:lnTo>
                  <a:lnTo>
                    <a:pt x="57124" y="482"/>
                  </a:lnTo>
                  <a:lnTo>
                    <a:pt x="56642" y="0"/>
                  </a:lnTo>
                  <a:close/>
                </a:path>
                <a:path w="682625" h="382904">
                  <a:moveTo>
                    <a:pt x="1724" y="1904"/>
                  </a:moveTo>
                  <a:lnTo>
                    <a:pt x="965" y="1917"/>
                  </a:lnTo>
                  <a:lnTo>
                    <a:pt x="2110" y="2558"/>
                  </a:lnTo>
                  <a:lnTo>
                    <a:pt x="1724" y="1904"/>
                  </a:lnTo>
                  <a:close/>
                </a:path>
                <a:path w="682625" h="382904">
                  <a:moveTo>
                    <a:pt x="1447" y="1435"/>
                  </a:moveTo>
                  <a:lnTo>
                    <a:pt x="965" y="1917"/>
                  </a:lnTo>
                  <a:lnTo>
                    <a:pt x="1724" y="1904"/>
                  </a:lnTo>
                  <a:lnTo>
                    <a:pt x="1447" y="1435"/>
                  </a:lnTo>
                  <a:close/>
                </a:path>
                <a:path w="682625" h="382904">
                  <a:moveTo>
                    <a:pt x="1447" y="1435"/>
                  </a:moveTo>
                  <a:lnTo>
                    <a:pt x="1724" y="1904"/>
                  </a:lnTo>
                  <a:lnTo>
                    <a:pt x="2272" y="1895"/>
                  </a:lnTo>
                  <a:lnTo>
                    <a:pt x="1447" y="1435"/>
                  </a:lnTo>
                  <a:close/>
                </a:path>
                <a:path w="682625" h="382904">
                  <a:moveTo>
                    <a:pt x="29419" y="1435"/>
                  </a:moveTo>
                  <a:lnTo>
                    <a:pt x="1447" y="1435"/>
                  </a:lnTo>
                  <a:lnTo>
                    <a:pt x="2272" y="1895"/>
                  </a:lnTo>
                  <a:lnTo>
                    <a:pt x="29419" y="143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3886" y="9569879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9478" y="5558639"/>
            <a:ext cx="5234940" cy="1021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1: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Create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65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Table</a:t>
            </a:r>
            <a:endParaRPr sz="265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2185"/>
              </a:spcBef>
            </a:pPr>
            <a:r>
              <a:rPr sz="1050" spc="10" dirty="0">
                <a:latin typeface="Courier New"/>
                <a:cs typeface="Courier New"/>
              </a:rPr>
              <a:t>hive&gt; </a:t>
            </a:r>
            <a:r>
              <a:rPr sz="1050" b="1" spc="10" dirty="0">
                <a:latin typeface="Courier New"/>
                <a:cs typeface="Courier New"/>
              </a:rPr>
              <a:t>CREATE TABLE posts (user STRING, post STRING, time</a:t>
            </a:r>
            <a:r>
              <a:rPr sz="1050" b="1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BIGINT)</a:t>
            </a:r>
            <a:endParaRPr sz="1050">
              <a:latin typeface="Courier New"/>
              <a:cs typeface="Courier New"/>
            </a:endParaRPr>
          </a:p>
          <a:p>
            <a:pPr marL="488950" indent="-163830">
              <a:lnSpc>
                <a:spcPts val="1235"/>
              </a:lnSpc>
              <a:buFont typeface="Courier New"/>
              <a:buChar char="&gt;"/>
              <a:tabLst>
                <a:tab pos="489584" algn="l"/>
              </a:tabLst>
            </a:pPr>
            <a:r>
              <a:rPr sz="1050" b="1" spc="10" dirty="0">
                <a:latin typeface="Courier New"/>
                <a:cs typeface="Courier New"/>
              </a:rPr>
              <a:t>ROW FORMAT</a:t>
            </a:r>
            <a:r>
              <a:rPr sz="1050" b="1" spc="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DELIMITED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9478" y="6545498"/>
            <a:ext cx="2460625" cy="650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8950" indent="-163830">
              <a:lnSpc>
                <a:spcPts val="1235"/>
              </a:lnSpc>
              <a:spcBef>
                <a:spcPts val="120"/>
              </a:spcBef>
              <a:buFont typeface="Courier New"/>
              <a:buChar char="&gt;"/>
              <a:tabLst>
                <a:tab pos="489584" algn="l"/>
              </a:tabLst>
            </a:pPr>
            <a:r>
              <a:rPr sz="1050" b="1" spc="10" dirty="0">
                <a:latin typeface="Courier New"/>
                <a:cs typeface="Courier New"/>
              </a:rPr>
              <a:t>FIELDS TERMINATED BY</a:t>
            </a:r>
            <a:r>
              <a:rPr sz="1050" b="1" spc="-5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','</a:t>
            </a:r>
            <a:endParaRPr sz="1050">
              <a:latin typeface="Courier New"/>
              <a:cs typeface="Courier New"/>
            </a:endParaRPr>
          </a:p>
          <a:p>
            <a:pPr marL="488950" indent="-163830">
              <a:lnSpc>
                <a:spcPts val="1215"/>
              </a:lnSpc>
              <a:buFont typeface="Courier New"/>
              <a:buChar char="&gt;"/>
              <a:tabLst>
                <a:tab pos="489584" algn="l"/>
              </a:tabLst>
            </a:pPr>
            <a:r>
              <a:rPr sz="1050" b="1" spc="10" dirty="0">
                <a:latin typeface="Courier New"/>
                <a:cs typeface="Courier New"/>
              </a:rPr>
              <a:t>STORED AS</a:t>
            </a:r>
            <a:r>
              <a:rPr sz="1050" b="1" spc="-1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TEXTFILE;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Time taken: 10.606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9478" y="7778108"/>
            <a:ext cx="2052320" cy="650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hive&gt; </a:t>
            </a:r>
            <a:r>
              <a:rPr sz="1050" b="1" spc="10" dirty="0">
                <a:latin typeface="Courier New"/>
                <a:cs typeface="Courier New"/>
              </a:rPr>
              <a:t>show</a:t>
            </a:r>
            <a:r>
              <a:rPr sz="1050" b="1" spc="-10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tables;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b="1" spc="10" dirty="0">
                <a:latin typeface="Courier New"/>
                <a:cs typeface="Courier New"/>
              </a:rPr>
              <a:t>posts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Time taken: 0.221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9478" y="8702564"/>
            <a:ext cx="1726564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hive&gt; </a:t>
            </a:r>
            <a:r>
              <a:rPr sz="1050" b="1" spc="10" dirty="0">
                <a:latin typeface="Courier New"/>
                <a:cs typeface="Courier New"/>
              </a:rPr>
              <a:t>describe</a:t>
            </a:r>
            <a:r>
              <a:rPr sz="1050" b="1" spc="-5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posts;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OK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9478" y="9010720"/>
            <a:ext cx="339090" cy="4965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 algn="just">
              <a:lnSpc>
                <a:spcPts val="1210"/>
              </a:lnSpc>
              <a:spcBef>
                <a:spcPts val="200"/>
              </a:spcBef>
            </a:pPr>
            <a:r>
              <a:rPr sz="1050" b="1" spc="10" dirty="0">
                <a:latin typeface="Courier New"/>
                <a:cs typeface="Courier New"/>
              </a:rPr>
              <a:t>user  post  time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5407" y="9010720"/>
            <a:ext cx="502284" cy="4965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 algn="just">
              <a:lnSpc>
                <a:spcPts val="1210"/>
              </a:lnSpc>
              <a:spcBef>
                <a:spcPts val="200"/>
              </a:spcBef>
            </a:pPr>
            <a:r>
              <a:rPr sz="1050" b="1" spc="10" dirty="0">
                <a:latin typeface="Courier New"/>
                <a:cs typeface="Courier New"/>
              </a:rPr>
              <a:t>string  string  bigint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9478" y="9472954"/>
            <a:ext cx="205232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Time taken: 0.212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seconds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1672" y="6515288"/>
            <a:ext cx="2536190" cy="11969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84150" marR="30480" algn="just">
              <a:lnSpc>
                <a:spcPct val="97600"/>
              </a:lnSpc>
              <a:spcBef>
                <a:spcPts val="150"/>
              </a:spcBef>
            </a:pP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r>
              <a:rPr sz="1050" spc="7" baseline="23809" dirty="0">
                <a:solidFill>
                  <a:srgbClr val="000080"/>
                </a:solidFill>
                <a:latin typeface="Arial"/>
                <a:cs typeface="Arial"/>
              </a:rPr>
              <a:t>st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line: creates </a:t>
            </a:r>
            <a:r>
              <a:rPr sz="1050" spc="1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table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with </a:t>
            </a:r>
            <a:r>
              <a:rPr sz="1050" spc="10" dirty="0">
                <a:solidFill>
                  <a:srgbClr val="000080"/>
                </a:solidFill>
                <a:latin typeface="Arial"/>
                <a:cs typeface="Arial"/>
              </a:rPr>
              <a:t>3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columns  2</a:t>
            </a:r>
            <a:r>
              <a:rPr sz="1050" spc="7" baseline="23809" dirty="0">
                <a:solidFill>
                  <a:srgbClr val="000080"/>
                </a:solidFill>
                <a:latin typeface="Arial"/>
                <a:cs typeface="Arial"/>
              </a:rPr>
              <a:t>nd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and 3</a:t>
            </a:r>
            <a:r>
              <a:rPr sz="1050" spc="7" baseline="23809" dirty="0">
                <a:solidFill>
                  <a:srgbClr val="000080"/>
                </a:solidFill>
                <a:latin typeface="Arial"/>
                <a:cs typeface="Arial"/>
              </a:rPr>
              <a:t>rd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line: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how the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underlying file 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should be parsed</a:t>
            </a:r>
            <a:endParaRPr sz="1050">
              <a:latin typeface="Arial"/>
              <a:cs typeface="Arial"/>
            </a:endParaRPr>
          </a:p>
          <a:p>
            <a:pPr marL="184150" algn="just">
              <a:lnSpc>
                <a:spcPts val="1230"/>
              </a:lnSpc>
            </a:pP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050" spc="7" baseline="23809" dirty="0">
                <a:solidFill>
                  <a:srgbClr val="000080"/>
                </a:solidFill>
                <a:latin typeface="Arial"/>
                <a:cs typeface="Arial"/>
              </a:rPr>
              <a:t>th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line: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how to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r>
              <a:rPr sz="10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25400" marR="175260">
              <a:lnSpc>
                <a:spcPts val="1230"/>
              </a:lnSpc>
            </a:pP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Statements must end with </a:t>
            </a:r>
            <a:r>
              <a:rPr sz="1050" spc="1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semicolon 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and can span </a:t>
            </a:r>
            <a:r>
              <a:rPr sz="1050" dirty="0">
                <a:solidFill>
                  <a:srgbClr val="000080"/>
                </a:solidFill>
                <a:latin typeface="Arial"/>
                <a:cs typeface="Arial"/>
              </a:rPr>
              <a:t>multiple</a:t>
            </a:r>
            <a:r>
              <a:rPr sz="1050" spc="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000080"/>
                </a:solidFill>
                <a:latin typeface="Arial"/>
                <a:cs typeface="Arial"/>
              </a:rPr>
              <a:t>rows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18258" y="6668592"/>
            <a:ext cx="2362200" cy="1663700"/>
          </a:xfrm>
          <a:custGeom>
            <a:avLst/>
            <a:gdLst/>
            <a:ahLst/>
            <a:cxnLst/>
            <a:rect l="l" t="t" r="r" b="b"/>
            <a:pathLst>
              <a:path w="2362200" h="1663700">
                <a:moveTo>
                  <a:pt x="1709229" y="1279626"/>
                </a:moveTo>
                <a:lnTo>
                  <a:pt x="1059027" y="1250937"/>
                </a:lnTo>
                <a:lnTo>
                  <a:pt x="1059205" y="1250835"/>
                </a:lnTo>
                <a:lnTo>
                  <a:pt x="1106373" y="1225867"/>
                </a:lnTo>
                <a:lnTo>
                  <a:pt x="1106843" y="1225867"/>
                </a:lnTo>
                <a:lnTo>
                  <a:pt x="1106843" y="1224915"/>
                </a:lnTo>
                <a:lnTo>
                  <a:pt x="1106373" y="1224915"/>
                </a:lnTo>
                <a:lnTo>
                  <a:pt x="1105890" y="1225397"/>
                </a:lnTo>
                <a:lnTo>
                  <a:pt x="1057440" y="1250556"/>
                </a:lnTo>
                <a:lnTo>
                  <a:pt x="1057440" y="1250861"/>
                </a:lnTo>
                <a:lnTo>
                  <a:pt x="1057440" y="1250556"/>
                </a:lnTo>
                <a:lnTo>
                  <a:pt x="1055966" y="1251318"/>
                </a:lnTo>
                <a:lnTo>
                  <a:pt x="1103490" y="1282026"/>
                </a:lnTo>
                <a:lnTo>
                  <a:pt x="1103972" y="1282026"/>
                </a:lnTo>
                <a:lnTo>
                  <a:pt x="1104442" y="1281557"/>
                </a:lnTo>
                <a:lnTo>
                  <a:pt x="1104442" y="1281074"/>
                </a:lnTo>
                <a:lnTo>
                  <a:pt x="1103972" y="1281074"/>
                </a:lnTo>
                <a:lnTo>
                  <a:pt x="1059014" y="1251889"/>
                </a:lnTo>
                <a:lnTo>
                  <a:pt x="1709229" y="1280591"/>
                </a:lnTo>
                <a:lnTo>
                  <a:pt x="1709229" y="1279626"/>
                </a:lnTo>
                <a:close/>
              </a:path>
              <a:path w="2362200" h="1663700">
                <a:moveTo>
                  <a:pt x="2201697" y="830364"/>
                </a:moveTo>
                <a:lnTo>
                  <a:pt x="1591945" y="141058"/>
                </a:lnTo>
                <a:lnTo>
                  <a:pt x="1643468" y="158394"/>
                </a:lnTo>
                <a:lnTo>
                  <a:pt x="1643951" y="158394"/>
                </a:lnTo>
                <a:lnTo>
                  <a:pt x="1643951" y="157911"/>
                </a:lnTo>
                <a:lnTo>
                  <a:pt x="1644434" y="157911"/>
                </a:lnTo>
                <a:lnTo>
                  <a:pt x="1643951" y="157429"/>
                </a:lnTo>
                <a:lnTo>
                  <a:pt x="1591627" y="140157"/>
                </a:lnTo>
                <a:lnTo>
                  <a:pt x="1591754" y="140843"/>
                </a:lnTo>
                <a:lnTo>
                  <a:pt x="1591614" y="140157"/>
                </a:lnTo>
                <a:lnTo>
                  <a:pt x="1590192" y="139674"/>
                </a:lnTo>
                <a:lnTo>
                  <a:pt x="1601228" y="194868"/>
                </a:lnTo>
                <a:lnTo>
                  <a:pt x="1601228" y="195351"/>
                </a:lnTo>
                <a:lnTo>
                  <a:pt x="1602193" y="195351"/>
                </a:lnTo>
                <a:lnTo>
                  <a:pt x="1602193" y="194868"/>
                </a:lnTo>
                <a:lnTo>
                  <a:pt x="1592008" y="142151"/>
                </a:lnTo>
                <a:lnTo>
                  <a:pt x="2200732" y="831329"/>
                </a:lnTo>
                <a:lnTo>
                  <a:pt x="2201697" y="830364"/>
                </a:lnTo>
                <a:close/>
              </a:path>
              <a:path w="2362200" h="1663700">
                <a:moveTo>
                  <a:pt x="2218969" y="1662658"/>
                </a:moveTo>
                <a:lnTo>
                  <a:pt x="482" y="1547469"/>
                </a:lnTo>
                <a:lnTo>
                  <a:pt x="0" y="1548422"/>
                </a:lnTo>
                <a:lnTo>
                  <a:pt x="2218969" y="1663623"/>
                </a:lnTo>
                <a:lnTo>
                  <a:pt x="2218969" y="1662658"/>
                </a:lnTo>
                <a:close/>
              </a:path>
              <a:path w="2362200" h="1663700">
                <a:moveTo>
                  <a:pt x="2362009" y="139192"/>
                </a:moveTo>
                <a:lnTo>
                  <a:pt x="2043582" y="8394"/>
                </a:lnTo>
                <a:lnTo>
                  <a:pt x="2048649" y="7683"/>
                </a:lnTo>
                <a:lnTo>
                  <a:pt x="2096579" y="965"/>
                </a:lnTo>
                <a:lnTo>
                  <a:pt x="2097049" y="965"/>
                </a:lnTo>
                <a:lnTo>
                  <a:pt x="2097049" y="0"/>
                </a:lnTo>
                <a:lnTo>
                  <a:pt x="2096579" y="0"/>
                </a:lnTo>
                <a:lnTo>
                  <a:pt x="2040902" y="7683"/>
                </a:lnTo>
                <a:lnTo>
                  <a:pt x="2041461" y="8445"/>
                </a:lnTo>
                <a:lnTo>
                  <a:pt x="2041588" y="8178"/>
                </a:lnTo>
                <a:lnTo>
                  <a:pt x="2041575" y="8597"/>
                </a:lnTo>
                <a:lnTo>
                  <a:pt x="2041461" y="8445"/>
                </a:lnTo>
                <a:lnTo>
                  <a:pt x="2041372" y="8636"/>
                </a:lnTo>
                <a:lnTo>
                  <a:pt x="2041728" y="8788"/>
                </a:lnTo>
                <a:lnTo>
                  <a:pt x="2074976" y="52793"/>
                </a:lnTo>
                <a:lnTo>
                  <a:pt x="2075942" y="52793"/>
                </a:lnTo>
                <a:lnTo>
                  <a:pt x="2075942" y="52324"/>
                </a:lnTo>
                <a:lnTo>
                  <a:pt x="2042604" y="9156"/>
                </a:lnTo>
                <a:lnTo>
                  <a:pt x="2361527" y="140157"/>
                </a:lnTo>
                <a:lnTo>
                  <a:pt x="2362009" y="139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84130" y="7834728"/>
            <a:ext cx="149288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Display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all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10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tables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2819" y="8170719"/>
            <a:ext cx="203327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37465">
              <a:lnSpc>
                <a:spcPts val="1300"/>
              </a:lnSpc>
              <a:spcBef>
                <a:spcPts val="1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Result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displayed between</a:t>
            </a:r>
            <a:r>
              <a:rPr sz="11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-484" dirty="0">
                <a:solidFill>
                  <a:srgbClr val="000080"/>
                </a:solidFill>
                <a:latin typeface="Arial"/>
                <a:cs typeface="Arial"/>
              </a:rPr>
              <a:t>̎OK </a:t>
            </a:r>
            <a:r>
              <a:rPr sz="1100" spc="-2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̎Time</a:t>
            </a:r>
            <a:r>
              <a:rPr sz="11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taken...̎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34827" y="9000617"/>
            <a:ext cx="20624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Display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schema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100" spc="15" dirty="0">
                <a:solidFill>
                  <a:srgbClr val="000080"/>
                </a:solidFill>
                <a:latin typeface="Courier New"/>
                <a:cs typeface="Courier New"/>
              </a:rPr>
              <a:t>posts</a:t>
            </a:r>
            <a:r>
              <a:rPr sz="1100" spc="-3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32" name="object 32"/>
            <p:cNvSpPr/>
            <p:nvPr/>
          </p:nvSpPr>
          <p:spPr>
            <a:xfrm>
              <a:off x="3214230" y="8809812"/>
              <a:ext cx="864869" cy="300355"/>
            </a:xfrm>
            <a:custGeom>
              <a:avLst/>
              <a:gdLst/>
              <a:ahLst/>
              <a:cxnLst/>
              <a:rect l="l" t="t" r="r" b="b"/>
              <a:pathLst>
                <a:path w="864870" h="300354">
                  <a:moveTo>
                    <a:pt x="3181" y="12100"/>
                  </a:moveTo>
                  <a:lnTo>
                    <a:pt x="2144" y="12320"/>
                  </a:lnTo>
                  <a:lnTo>
                    <a:pt x="2832" y="13097"/>
                  </a:lnTo>
                  <a:lnTo>
                    <a:pt x="863968" y="299986"/>
                  </a:lnTo>
                  <a:lnTo>
                    <a:pt x="864450" y="299021"/>
                  </a:lnTo>
                  <a:lnTo>
                    <a:pt x="3181" y="12100"/>
                  </a:lnTo>
                  <a:close/>
                </a:path>
                <a:path w="864870" h="300354">
                  <a:moveTo>
                    <a:pt x="55676" y="0"/>
                  </a:moveTo>
                  <a:lnTo>
                    <a:pt x="55194" y="0"/>
                  </a:lnTo>
                  <a:lnTo>
                    <a:pt x="0" y="11518"/>
                  </a:lnTo>
                  <a:lnTo>
                    <a:pt x="37439" y="54228"/>
                  </a:lnTo>
                  <a:lnTo>
                    <a:pt x="37909" y="54228"/>
                  </a:lnTo>
                  <a:lnTo>
                    <a:pt x="38392" y="53759"/>
                  </a:lnTo>
                  <a:lnTo>
                    <a:pt x="38392" y="53276"/>
                  </a:lnTo>
                  <a:lnTo>
                    <a:pt x="2832" y="13097"/>
                  </a:lnTo>
                  <a:lnTo>
                    <a:pt x="952" y="12471"/>
                  </a:lnTo>
                  <a:lnTo>
                    <a:pt x="1435" y="11518"/>
                  </a:lnTo>
                  <a:lnTo>
                    <a:pt x="5920" y="11518"/>
                  </a:lnTo>
                  <a:lnTo>
                    <a:pt x="55676" y="952"/>
                  </a:lnTo>
                  <a:lnTo>
                    <a:pt x="56159" y="952"/>
                  </a:lnTo>
                  <a:lnTo>
                    <a:pt x="56159" y="469"/>
                  </a:lnTo>
                  <a:lnTo>
                    <a:pt x="55676" y="0"/>
                  </a:lnTo>
                  <a:close/>
                </a:path>
                <a:path w="864870" h="300354">
                  <a:moveTo>
                    <a:pt x="1435" y="11518"/>
                  </a:moveTo>
                  <a:lnTo>
                    <a:pt x="952" y="12471"/>
                  </a:lnTo>
                  <a:lnTo>
                    <a:pt x="2832" y="13097"/>
                  </a:lnTo>
                  <a:lnTo>
                    <a:pt x="2278" y="12471"/>
                  </a:lnTo>
                  <a:lnTo>
                    <a:pt x="1435" y="12471"/>
                  </a:lnTo>
                  <a:lnTo>
                    <a:pt x="1435" y="11518"/>
                  </a:lnTo>
                  <a:close/>
                </a:path>
                <a:path w="864870" h="300354">
                  <a:moveTo>
                    <a:pt x="1435" y="11518"/>
                  </a:moveTo>
                  <a:lnTo>
                    <a:pt x="1435" y="12471"/>
                  </a:lnTo>
                  <a:lnTo>
                    <a:pt x="2144" y="12320"/>
                  </a:lnTo>
                  <a:lnTo>
                    <a:pt x="1435" y="11518"/>
                  </a:lnTo>
                  <a:close/>
                </a:path>
                <a:path w="864870" h="300354">
                  <a:moveTo>
                    <a:pt x="2144" y="12320"/>
                  </a:moveTo>
                  <a:lnTo>
                    <a:pt x="1435" y="12471"/>
                  </a:lnTo>
                  <a:lnTo>
                    <a:pt x="2278" y="12471"/>
                  </a:lnTo>
                  <a:lnTo>
                    <a:pt x="2144" y="12320"/>
                  </a:lnTo>
                  <a:close/>
                </a:path>
                <a:path w="864870" h="300354">
                  <a:moveTo>
                    <a:pt x="1435" y="11518"/>
                  </a:moveTo>
                  <a:lnTo>
                    <a:pt x="2144" y="12320"/>
                  </a:lnTo>
                  <a:lnTo>
                    <a:pt x="3181" y="12100"/>
                  </a:lnTo>
                  <a:lnTo>
                    <a:pt x="1435" y="11518"/>
                  </a:lnTo>
                  <a:close/>
                </a:path>
                <a:path w="864870" h="300354">
                  <a:moveTo>
                    <a:pt x="5920" y="11518"/>
                  </a:moveTo>
                  <a:lnTo>
                    <a:pt x="1435" y="11518"/>
                  </a:lnTo>
                  <a:lnTo>
                    <a:pt x="3181" y="12100"/>
                  </a:lnTo>
                  <a:lnTo>
                    <a:pt x="5920" y="1151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4651" y="1941410"/>
            <a:ext cx="57150" cy="813435"/>
          </a:xfrm>
          <a:custGeom>
            <a:avLst/>
            <a:gdLst/>
            <a:ahLst/>
            <a:cxnLst/>
            <a:rect l="l" t="t" r="r" b="b"/>
            <a:pathLst>
              <a:path w="57150" h="813435">
                <a:moveTo>
                  <a:pt x="28562" y="1851"/>
                </a:moveTo>
                <a:lnTo>
                  <a:pt x="27843" y="3090"/>
                </a:lnTo>
                <a:lnTo>
                  <a:pt x="27843" y="813092"/>
                </a:lnTo>
                <a:lnTo>
                  <a:pt x="28803" y="813092"/>
                </a:lnTo>
                <a:lnTo>
                  <a:pt x="28803" y="2267"/>
                </a:lnTo>
                <a:lnTo>
                  <a:pt x="28562" y="1851"/>
                </a:lnTo>
                <a:close/>
              </a:path>
              <a:path w="57150" h="813435">
                <a:moveTo>
                  <a:pt x="28321" y="0"/>
                </a:moveTo>
                <a:lnTo>
                  <a:pt x="0" y="48958"/>
                </a:lnTo>
                <a:lnTo>
                  <a:pt x="0" y="49441"/>
                </a:lnTo>
                <a:lnTo>
                  <a:pt x="482" y="49441"/>
                </a:lnTo>
                <a:lnTo>
                  <a:pt x="482" y="49923"/>
                </a:lnTo>
                <a:lnTo>
                  <a:pt x="965" y="49441"/>
                </a:lnTo>
                <a:lnTo>
                  <a:pt x="27843" y="3090"/>
                </a:lnTo>
                <a:lnTo>
                  <a:pt x="27843" y="952"/>
                </a:lnTo>
                <a:lnTo>
                  <a:pt x="28881" y="952"/>
                </a:lnTo>
                <a:lnTo>
                  <a:pt x="28321" y="0"/>
                </a:lnTo>
                <a:close/>
              </a:path>
              <a:path w="57150" h="813435">
                <a:moveTo>
                  <a:pt x="28881" y="952"/>
                </a:moveTo>
                <a:lnTo>
                  <a:pt x="28803" y="2267"/>
                </a:lnTo>
                <a:lnTo>
                  <a:pt x="56159" y="49441"/>
                </a:lnTo>
                <a:lnTo>
                  <a:pt x="56642" y="49923"/>
                </a:lnTo>
                <a:lnTo>
                  <a:pt x="56642" y="49441"/>
                </a:lnTo>
                <a:lnTo>
                  <a:pt x="57124" y="49441"/>
                </a:lnTo>
                <a:lnTo>
                  <a:pt x="57124" y="48958"/>
                </a:lnTo>
                <a:lnTo>
                  <a:pt x="28881" y="952"/>
                </a:lnTo>
                <a:close/>
              </a:path>
              <a:path w="57150" h="813435">
                <a:moveTo>
                  <a:pt x="28803" y="952"/>
                </a:moveTo>
                <a:lnTo>
                  <a:pt x="27843" y="952"/>
                </a:lnTo>
                <a:lnTo>
                  <a:pt x="27843" y="3090"/>
                </a:lnTo>
                <a:lnTo>
                  <a:pt x="28562" y="1851"/>
                </a:lnTo>
                <a:lnTo>
                  <a:pt x="28321" y="1435"/>
                </a:lnTo>
                <a:lnTo>
                  <a:pt x="28803" y="1435"/>
                </a:lnTo>
                <a:lnTo>
                  <a:pt x="28803" y="952"/>
                </a:lnTo>
                <a:close/>
              </a:path>
              <a:path w="57150" h="813435">
                <a:moveTo>
                  <a:pt x="28803" y="1435"/>
                </a:moveTo>
                <a:lnTo>
                  <a:pt x="28562" y="1851"/>
                </a:lnTo>
                <a:lnTo>
                  <a:pt x="28803" y="2267"/>
                </a:lnTo>
                <a:lnTo>
                  <a:pt x="28803" y="1435"/>
                </a:lnTo>
                <a:close/>
              </a:path>
              <a:path w="57150" h="813435">
                <a:moveTo>
                  <a:pt x="28803" y="1435"/>
                </a:moveTo>
                <a:lnTo>
                  <a:pt x="28321" y="1435"/>
                </a:lnTo>
                <a:lnTo>
                  <a:pt x="28562" y="1851"/>
                </a:lnTo>
                <a:lnTo>
                  <a:pt x="28803" y="14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4" name="object 4"/>
            <p:cNvSpPr/>
            <p:nvPr/>
          </p:nvSpPr>
          <p:spPr>
            <a:xfrm>
              <a:off x="4846167" y="3621354"/>
              <a:ext cx="476884" cy="446405"/>
            </a:xfrm>
            <a:custGeom>
              <a:avLst/>
              <a:gdLst/>
              <a:ahLst/>
              <a:cxnLst/>
              <a:rect l="l" t="t" r="r" b="b"/>
              <a:pathLst>
                <a:path w="476885" h="446404">
                  <a:moveTo>
                    <a:pt x="1637" y="1596"/>
                  </a:moveTo>
                  <a:lnTo>
                    <a:pt x="1824" y="2220"/>
                  </a:lnTo>
                  <a:lnTo>
                    <a:pt x="476148" y="445909"/>
                  </a:lnTo>
                  <a:lnTo>
                    <a:pt x="476631" y="445427"/>
                  </a:lnTo>
                  <a:lnTo>
                    <a:pt x="2946" y="1886"/>
                  </a:lnTo>
                  <a:lnTo>
                    <a:pt x="1637" y="1596"/>
                  </a:lnTo>
                  <a:close/>
                </a:path>
                <a:path w="476885" h="446404">
                  <a:moveTo>
                    <a:pt x="0" y="0"/>
                  </a:moveTo>
                  <a:lnTo>
                    <a:pt x="16319" y="54241"/>
                  </a:lnTo>
                  <a:lnTo>
                    <a:pt x="16319" y="54724"/>
                  </a:lnTo>
                  <a:lnTo>
                    <a:pt x="17284" y="54724"/>
                  </a:lnTo>
                  <a:lnTo>
                    <a:pt x="17284" y="53759"/>
                  </a:lnTo>
                  <a:lnTo>
                    <a:pt x="1824" y="2220"/>
                  </a:lnTo>
                  <a:lnTo>
                    <a:pt x="482" y="965"/>
                  </a:lnTo>
                  <a:lnTo>
                    <a:pt x="1447" y="482"/>
                  </a:lnTo>
                  <a:lnTo>
                    <a:pt x="2054" y="482"/>
                  </a:lnTo>
                  <a:lnTo>
                    <a:pt x="0" y="0"/>
                  </a:lnTo>
                  <a:close/>
                </a:path>
                <a:path w="476885" h="446404">
                  <a:moveTo>
                    <a:pt x="2054" y="482"/>
                  </a:moveTo>
                  <a:lnTo>
                    <a:pt x="1447" y="482"/>
                  </a:lnTo>
                  <a:lnTo>
                    <a:pt x="2946" y="1886"/>
                  </a:lnTo>
                  <a:lnTo>
                    <a:pt x="55206" y="13449"/>
                  </a:lnTo>
                  <a:lnTo>
                    <a:pt x="55206" y="13919"/>
                  </a:lnTo>
                  <a:lnTo>
                    <a:pt x="55676" y="13449"/>
                  </a:lnTo>
                  <a:lnTo>
                    <a:pt x="55676" y="12966"/>
                  </a:lnTo>
                  <a:lnTo>
                    <a:pt x="55206" y="12966"/>
                  </a:lnTo>
                  <a:lnTo>
                    <a:pt x="2054" y="482"/>
                  </a:lnTo>
                  <a:close/>
                </a:path>
                <a:path w="476885" h="446404">
                  <a:moveTo>
                    <a:pt x="1008" y="1457"/>
                  </a:moveTo>
                  <a:lnTo>
                    <a:pt x="1824" y="2220"/>
                  </a:lnTo>
                  <a:lnTo>
                    <a:pt x="1637" y="1596"/>
                  </a:lnTo>
                  <a:lnTo>
                    <a:pt x="1008" y="1457"/>
                  </a:lnTo>
                  <a:close/>
                </a:path>
                <a:path w="476885" h="446404">
                  <a:moveTo>
                    <a:pt x="1963" y="965"/>
                  </a:moveTo>
                  <a:lnTo>
                    <a:pt x="1447" y="965"/>
                  </a:lnTo>
                  <a:lnTo>
                    <a:pt x="1637" y="1596"/>
                  </a:lnTo>
                  <a:lnTo>
                    <a:pt x="2946" y="1886"/>
                  </a:lnTo>
                  <a:lnTo>
                    <a:pt x="1963" y="965"/>
                  </a:lnTo>
                  <a:close/>
                </a:path>
                <a:path w="476885" h="446404">
                  <a:moveTo>
                    <a:pt x="1447" y="965"/>
                  </a:moveTo>
                  <a:lnTo>
                    <a:pt x="981" y="1431"/>
                  </a:lnTo>
                  <a:lnTo>
                    <a:pt x="1637" y="1596"/>
                  </a:lnTo>
                  <a:lnTo>
                    <a:pt x="1447" y="965"/>
                  </a:lnTo>
                  <a:close/>
                </a:path>
                <a:path w="476885" h="446404">
                  <a:moveTo>
                    <a:pt x="1447" y="482"/>
                  </a:moveTo>
                  <a:lnTo>
                    <a:pt x="482" y="965"/>
                  </a:lnTo>
                  <a:lnTo>
                    <a:pt x="981" y="1431"/>
                  </a:lnTo>
                  <a:lnTo>
                    <a:pt x="1447" y="965"/>
                  </a:lnTo>
                  <a:lnTo>
                    <a:pt x="1963" y="965"/>
                  </a:lnTo>
                  <a:lnTo>
                    <a:pt x="1447" y="482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6043" y="357225"/>
          <a:ext cx="5751830" cy="447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365"/>
                <a:gridCol w="5371465"/>
              </a:tblGrid>
              <a:tr h="29722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65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2: Load Data Into a</a:t>
                      </a:r>
                      <a:r>
                        <a:rPr sz="2650" b="1" spc="-3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5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2650">
                        <a:latin typeface="Arial"/>
                        <a:cs typeface="Arial"/>
                      </a:endParaRPr>
                    </a:p>
                    <a:p>
                      <a:pPr marL="8255">
                        <a:lnSpc>
                          <a:spcPts val="1300"/>
                        </a:lnSpc>
                        <a:spcBef>
                          <a:spcPts val="2190"/>
                        </a:spcBef>
                      </a:pPr>
                      <a:r>
                        <a:rPr sz="1100" spc="15" dirty="0">
                          <a:latin typeface="Courier New"/>
                          <a:cs typeface="Courier New"/>
                        </a:rPr>
                        <a:t>hive&gt; </a:t>
                      </a:r>
                      <a:r>
                        <a:rPr sz="1100" b="1" spc="15" dirty="0">
                          <a:latin typeface="Courier New"/>
                          <a:cs typeface="Courier New"/>
                        </a:rPr>
                        <a:t>LOAD DATA LOCAL INPATH</a:t>
                      </a:r>
                      <a:r>
                        <a:rPr sz="11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5" dirty="0">
                          <a:latin typeface="Courier New"/>
                          <a:cs typeface="Courier New"/>
                        </a:rPr>
                        <a:t>'data/user-posts.txt'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26415" indent="-173355">
                        <a:lnSpc>
                          <a:spcPts val="1300"/>
                        </a:lnSpc>
                        <a:buFont typeface="Courier New"/>
                        <a:buChar char="&gt;"/>
                        <a:tabLst>
                          <a:tab pos="527050" algn="l"/>
                        </a:tabLst>
                      </a:pPr>
                      <a:r>
                        <a:rPr sz="1100" b="1" spc="15" dirty="0">
                          <a:latin typeface="Courier New"/>
                          <a:cs typeface="Courier New"/>
                        </a:rPr>
                        <a:t>OVERWRITE INTO TABLE</a:t>
                      </a:r>
                      <a:r>
                        <a:rPr sz="11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15" dirty="0">
                          <a:latin typeface="Courier New"/>
                          <a:cs typeface="Courier New"/>
                        </a:rPr>
                        <a:t>posts;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255" marR="541020">
                        <a:lnSpc>
                          <a:spcPts val="1300"/>
                        </a:lnSpc>
                        <a:spcBef>
                          <a:spcPts val="140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Copying data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file:/home/hadoop/Training/play_area/data/user-posts.txt  Copying file: file:/home/hadoop/Training/play_area/data/user-posts.txt  Loading data to table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default.posts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255">
                        <a:lnSpc>
                          <a:spcPts val="1205"/>
                        </a:lnSpc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Deleted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/user/hive/warehouse/posts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25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Courier New"/>
                          <a:cs typeface="Courier New"/>
                        </a:rPr>
                        <a:t>OK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255" marR="3195320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100" spc="15" dirty="0">
                          <a:latin typeface="Courier New"/>
                          <a:cs typeface="Courier New"/>
                        </a:rPr>
                        <a:t>Time taken: 5.818 seconds  hive&gt;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889760">
                        <a:lnSpc>
                          <a:spcPts val="1310"/>
                        </a:lnSpc>
                        <a:spcBef>
                          <a:spcPts val="484"/>
                        </a:spcBef>
                      </a:pPr>
                      <a:r>
                        <a:rPr sz="11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Existing </a:t>
                      </a:r>
                      <a:r>
                        <a:rPr sz="1100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records the </a:t>
                      </a:r>
                      <a:r>
                        <a:rPr sz="11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table </a:t>
                      </a:r>
                      <a:r>
                        <a:rPr sz="1100" i="1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posts </a:t>
                      </a:r>
                      <a:r>
                        <a:rPr sz="11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are deleted; data</a:t>
                      </a:r>
                      <a:r>
                        <a:rPr sz="11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889760">
                        <a:lnSpc>
                          <a:spcPts val="1310"/>
                        </a:lnSpc>
                      </a:pPr>
                      <a:r>
                        <a:rPr sz="1100" i="1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user-posts.txt </a:t>
                      </a:r>
                      <a:r>
                        <a:rPr sz="11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100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loaded </a:t>
                      </a:r>
                      <a:r>
                        <a:rPr sz="11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into Hive’s </a:t>
                      </a:r>
                      <a:r>
                        <a:rPr sz="1100" i="1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posts</a:t>
                      </a:r>
                      <a:r>
                        <a:rPr sz="1100" i="1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669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595988"/>
                      </a:solidFill>
                      <a:prstDash val="solid"/>
                    </a:lnB>
                  </a:tcPr>
                </a:tc>
              </a:tr>
              <a:tr h="1339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235"/>
                        </a:lnSpc>
                        <a:spcBef>
                          <a:spcPts val="815"/>
                        </a:spcBef>
                      </a:pPr>
                      <a:r>
                        <a:rPr sz="1050" spc="10" dirty="0">
                          <a:latin typeface="Courier New"/>
                          <a:cs typeface="Courier New"/>
                        </a:rPr>
                        <a:t>$ </a:t>
                      </a:r>
                      <a:r>
                        <a:rPr sz="1050" b="1" spc="10" dirty="0">
                          <a:latin typeface="Courier New"/>
                          <a:cs typeface="Courier New"/>
                        </a:rPr>
                        <a:t>hdfs dfs -cat</a:t>
                      </a:r>
                      <a:r>
                        <a:rPr sz="105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b="1" spc="10" dirty="0">
                          <a:latin typeface="Courier New"/>
                          <a:cs typeface="Courier New"/>
                        </a:rPr>
                        <a:t>/user/hive/warehouse/posts/user-posts.txt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255" marR="2418080">
                        <a:lnSpc>
                          <a:spcPts val="1210"/>
                        </a:lnSpc>
                        <a:spcBef>
                          <a:spcPts val="60"/>
                        </a:spcBef>
                      </a:pPr>
                      <a:r>
                        <a:rPr sz="1050" spc="10" dirty="0">
                          <a:latin typeface="Courier New"/>
                          <a:cs typeface="Courier New"/>
                        </a:rPr>
                        <a:t>user1,Funny Story,1343182026191  user2,Cool Deal,1343182133839  user4,Interesting</a:t>
                      </a:r>
                      <a:r>
                        <a:rPr sz="105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10" dirty="0">
                          <a:latin typeface="Courier New"/>
                          <a:cs typeface="Courier New"/>
                        </a:rPr>
                        <a:t>Post,1343182154633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255">
                        <a:lnSpc>
                          <a:spcPts val="1190"/>
                        </a:lnSpc>
                        <a:tabLst>
                          <a:tab pos="3080385" algn="l"/>
                        </a:tabLst>
                      </a:pPr>
                      <a:r>
                        <a:rPr sz="1050" spc="10" dirty="0">
                          <a:latin typeface="Courier New"/>
                          <a:cs typeface="Courier New"/>
                        </a:rPr>
                        <a:t>user5,Yet</a:t>
                      </a:r>
                      <a:r>
                        <a:rPr sz="105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10" dirty="0">
                          <a:latin typeface="Courier New"/>
                          <a:cs typeface="Courier New"/>
                        </a:rPr>
                        <a:t>Another</a:t>
                      </a:r>
                      <a:r>
                        <a:rPr sz="105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10" dirty="0">
                          <a:latin typeface="Courier New"/>
                          <a:cs typeface="Courier New"/>
                        </a:rPr>
                        <a:t>Blog,13431839394	</a:t>
                      </a:r>
                      <a:r>
                        <a:rPr sz="1500" baseline="-1111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Under the covers Hive stores</a:t>
                      </a:r>
                      <a:r>
                        <a:rPr sz="1500" spc="-30" baseline="-1111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5" baseline="-1111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it’s</a:t>
                      </a:r>
                      <a:endParaRPr sz="1500" baseline="-11111">
                        <a:latin typeface="Arial"/>
                        <a:cs typeface="Arial"/>
                      </a:endParaRPr>
                    </a:p>
                    <a:p>
                      <a:pPr marL="30803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tables </a:t>
                      </a:r>
                      <a:r>
                        <a:rPr sz="10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/user/hive/warehouse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0803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(unless configured</a:t>
                      </a:r>
                      <a:r>
                        <a:rPr sz="10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differently)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59598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3169" y="5558639"/>
            <a:ext cx="22098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3: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Query</a:t>
            </a:r>
            <a:r>
              <a:rPr sz="2650" b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4211" y="6251740"/>
            <a:ext cx="2049780" cy="6210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80"/>
              </a:spcBef>
            </a:pPr>
            <a:r>
              <a:rPr sz="1000" dirty="0">
                <a:latin typeface="Arial"/>
                <a:cs typeface="Arial"/>
              </a:rPr>
              <a:t>hive&gt; </a:t>
            </a:r>
            <a:r>
              <a:rPr sz="1000" b="1" dirty="0">
                <a:latin typeface="Arial"/>
                <a:cs typeface="Arial"/>
              </a:rPr>
              <a:t>select count (1) from </a:t>
            </a:r>
            <a:r>
              <a:rPr sz="1000" b="1" spc="-5" dirty="0">
                <a:latin typeface="Arial"/>
                <a:cs typeface="Arial"/>
              </a:rPr>
              <a:t>posts;  </a:t>
            </a:r>
            <a:r>
              <a:rPr sz="1000" b="1" spc="-15" dirty="0">
                <a:latin typeface="Arial"/>
                <a:cs typeface="Arial"/>
              </a:rPr>
              <a:t>Total </a:t>
            </a:r>
            <a:r>
              <a:rPr sz="1000" b="1" dirty="0">
                <a:latin typeface="Arial"/>
                <a:cs typeface="Arial"/>
              </a:rPr>
              <a:t>MapReduce jobs </a:t>
            </a:r>
            <a:r>
              <a:rPr sz="1000" b="1" spc="5" dirty="0">
                <a:latin typeface="Arial"/>
                <a:cs typeface="Arial"/>
              </a:rPr>
              <a:t>= </a:t>
            </a:r>
            <a:r>
              <a:rPr sz="1000" b="1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Launching Job </a:t>
            </a:r>
            <a:r>
              <a:rPr sz="1000" spc="5" dirty="0">
                <a:latin typeface="Arial"/>
                <a:cs typeface="Arial"/>
              </a:rPr>
              <a:t>1 </a:t>
            </a:r>
            <a:r>
              <a:rPr sz="1000" dirty="0">
                <a:latin typeface="Arial"/>
                <a:cs typeface="Arial"/>
              </a:rPr>
              <a:t>out 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211" y="6840679"/>
            <a:ext cx="5213985" cy="23876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666239">
              <a:lnSpc>
                <a:spcPts val="1160"/>
              </a:lnSpc>
              <a:spcBef>
                <a:spcPts val="180"/>
              </a:spcBef>
            </a:pPr>
            <a:r>
              <a:rPr sz="1000" b="1" spc="-5" dirty="0">
                <a:latin typeface="Arial"/>
                <a:cs typeface="Arial"/>
              </a:rPr>
              <a:t>Starting </a:t>
            </a:r>
            <a:r>
              <a:rPr sz="1000" b="1" dirty="0">
                <a:latin typeface="Arial"/>
                <a:cs typeface="Arial"/>
              </a:rPr>
              <a:t>Job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job_1343957512459_0004, </a:t>
            </a:r>
            <a:r>
              <a:rPr sz="1000" spc="-5" dirty="0">
                <a:latin typeface="Arial"/>
                <a:cs typeface="Arial"/>
              </a:rPr>
              <a:t>Tracking </a:t>
            </a:r>
            <a:r>
              <a:rPr sz="1000" dirty="0">
                <a:latin typeface="Arial"/>
                <a:cs typeface="Arial"/>
              </a:rPr>
              <a:t>URL </a:t>
            </a:r>
            <a:r>
              <a:rPr sz="1000" spc="5" dirty="0">
                <a:latin typeface="Arial"/>
                <a:cs typeface="Arial"/>
              </a:rPr>
              <a:t>=  </a:t>
            </a:r>
            <a:r>
              <a:rPr sz="1000" spc="-5" dirty="0">
                <a:latin typeface="Arial"/>
                <a:cs typeface="Arial"/>
              </a:rPr>
              <a:t>http://localhost:8088/proxy/application_1343957512459_0004/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sz="1000" b="1" spc="-5" dirty="0">
                <a:latin typeface="Arial"/>
                <a:cs typeface="Arial"/>
              </a:rPr>
              <a:t>Kill </a:t>
            </a:r>
            <a:r>
              <a:rPr sz="1000" b="1" dirty="0">
                <a:latin typeface="Arial"/>
                <a:cs typeface="Arial"/>
              </a:rPr>
              <a:t>Command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hadoop job </a:t>
            </a:r>
            <a:r>
              <a:rPr sz="1000" spc="-5" dirty="0">
                <a:latin typeface="Arial"/>
                <a:cs typeface="Arial"/>
              </a:rPr>
              <a:t>-Dmapred.job.tracker=localhost:10040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-kill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job_1343957512459_0004</a:t>
            </a:r>
            <a:endParaRPr sz="1000">
              <a:latin typeface="Arial"/>
              <a:cs typeface="Arial"/>
            </a:endParaRPr>
          </a:p>
          <a:p>
            <a:pPr marL="12700" marR="553085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Hadoop job </a:t>
            </a:r>
            <a:r>
              <a:rPr sz="1000" spc="-5" dirty="0">
                <a:latin typeface="Arial"/>
                <a:cs typeface="Arial"/>
              </a:rPr>
              <a:t>information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Stage-1: </a:t>
            </a:r>
            <a:r>
              <a:rPr sz="1000" dirty="0">
                <a:latin typeface="Arial"/>
                <a:cs typeface="Arial"/>
              </a:rPr>
              <a:t>number of mappers: 1; number of </a:t>
            </a:r>
            <a:r>
              <a:rPr sz="1000" spc="-5" dirty="0">
                <a:latin typeface="Arial"/>
                <a:cs typeface="Arial"/>
              </a:rPr>
              <a:t>reducers: </a:t>
            </a:r>
            <a:r>
              <a:rPr sz="1000" spc="5" dirty="0">
                <a:latin typeface="Arial"/>
                <a:cs typeface="Arial"/>
              </a:rPr>
              <a:t>1  </a:t>
            </a:r>
            <a:r>
              <a:rPr sz="1000" dirty="0">
                <a:latin typeface="Arial"/>
                <a:cs typeface="Arial"/>
              </a:rPr>
              <a:t>2012-08-02 </a:t>
            </a:r>
            <a:r>
              <a:rPr sz="1000" spc="-5" dirty="0">
                <a:latin typeface="Arial"/>
                <a:cs typeface="Arial"/>
              </a:rPr>
              <a:t>22:37:24,962 </a:t>
            </a:r>
            <a:r>
              <a:rPr sz="1000" dirty="0">
                <a:latin typeface="Arial"/>
                <a:cs typeface="Arial"/>
              </a:rPr>
              <a:t>Stage-1 map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0%, reduce </a:t>
            </a:r>
            <a:r>
              <a:rPr sz="1000" spc="5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0%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2012-08-02 </a:t>
            </a:r>
            <a:r>
              <a:rPr sz="1000" spc="-5" dirty="0">
                <a:latin typeface="Arial"/>
                <a:cs typeface="Arial"/>
              </a:rPr>
              <a:t>22:37:30,497 </a:t>
            </a:r>
            <a:r>
              <a:rPr sz="1000" dirty="0">
                <a:latin typeface="Arial"/>
                <a:cs typeface="Arial"/>
              </a:rPr>
              <a:t>Stage-1 map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100%,  reduce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0%, Cumulative CPU 0.87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2012-08-02 </a:t>
            </a:r>
            <a:r>
              <a:rPr sz="1000" spc="-5" dirty="0">
                <a:latin typeface="Arial"/>
                <a:cs typeface="Arial"/>
              </a:rPr>
              <a:t>22:37:31,577 </a:t>
            </a:r>
            <a:r>
              <a:rPr sz="1000" dirty="0">
                <a:latin typeface="Arial"/>
                <a:cs typeface="Arial"/>
              </a:rPr>
              <a:t>Stage-1 map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100%,  reduce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0%, Cumulative CPU 0.87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2012-08-02 </a:t>
            </a:r>
            <a:r>
              <a:rPr sz="1000" spc="-5" dirty="0">
                <a:latin typeface="Arial"/>
                <a:cs typeface="Arial"/>
              </a:rPr>
              <a:t>22:37:32,664 </a:t>
            </a:r>
            <a:r>
              <a:rPr sz="1000" dirty="0">
                <a:latin typeface="Arial"/>
                <a:cs typeface="Arial"/>
              </a:rPr>
              <a:t>Stage-1 map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100%, reduce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100%, Cumulative CPU 2.64 </a:t>
            </a:r>
            <a:r>
              <a:rPr sz="1000" spc="-5" dirty="0">
                <a:latin typeface="Arial"/>
                <a:cs typeface="Arial"/>
              </a:rPr>
              <a:t>sec  </a:t>
            </a:r>
            <a:r>
              <a:rPr sz="1000" dirty="0">
                <a:latin typeface="Arial"/>
                <a:cs typeface="Arial"/>
              </a:rPr>
              <a:t>MapReduce </a:t>
            </a:r>
            <a:r>
              <a:rPr sz="1000" spc="-25" dirty="0">
                <a:latin typeface="Arial"/>
                <a:cs typeface="Arial"/>
              </a:rPr>
              <a:t>Total </a:t>
            </a:r>
            <a:r>
              <a:rPr sz="1000" spc="-5" dirty="0">
                <a:latin typeface="Arial"/>
                <a:cs typeface="Arial"/>
              </a:rPr>
              <a:t>cumulative </a:t>
            </a:r>
            <a:r>
              <a:rPr sz="1000" dirty="0">
                <a:latin typeface="Arial"/>
                <a:cs typeface="Arial"/>
              </a:rPr>
              <a:t>CPU </a:t>
            </a:r>
            <a:r>
              <a:rPr sz="1000" spc="-5" dirty="0">
                <a:latin typeface="Arial"/>
                <a:cs typeface="Arial"/>
              </a:rPr>
              <a:t>time: </a:t>
            </a:r>
            <a:r>
              <a:rPr sz="1000" spc="5" dirty="0">
                <a:latin typeface="Arial"/>
                <a:cs typeface="Arial"/>
              </a:rPr>
              <a:t>2 </a:t>
            </a:r>
            <a:r>
              <a:rPr sz="1000" dirty="0">
                <a:latin typeface="Arial"/>
                <a:cs typeface="Arial"/>
              </a:rPr>
              <a:t>seconds 640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msec</a:t>
            </a:r>
            <a:endParaRPr sz="1000">
              <a:latin typeface="Arial"/>
              <a:cs typeface="Arial"/>
            </a:endParaRPr>
          </a:p>
          <a:p>
            <a:pPr marL="12700" marR="2872105">
              <a:lnSpc>
                <a:spcPts val="1160"/>
              </a:lnSpc>
              <a:spcBef>
                <a:spcPts val="5"/>
              </a:spcBef>
            </a:pPr>
            <a:r>
              <a:rPr sz="1000" b="1" dirty="0">
                <a:latin typeface="Arial"/>
                <a:cs typeface="Arial"/>
              </a:rPr>
              <a:t>Ended Job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spc="-5" dirty="0">
                <a:latin typeface="Arial"/>
                <a:cs typeface="Arial"/>
              </a:rPr>
              <a:t>job_1343957512459_0004  </a:t>
            </a:r>
            <a:r>
              <a:rPr sz="1000" dirty="0">
                <a:latin typeface="Arial"/>
                <a:cs typeface="Arial"/>
              </a:rPr>
              <a:t>MapReduce Jobs</a:t>
            </a:r>
            <a:r>
              <a:rPr sz="1000" spc="-5" dirty="0">
                <a:latin typeface="Arial"/>
                <a:cs typeface="Arial"/>
              </a:rPr>
              <a:t> Launched: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Job 0: Map: </a:t>
            </a:r>
            <a:r>
              <a:rPr sz="1000" spc="5" dirty="0">
                <a:latin typeface="Arial"/>
                <a:cs typeface="Arial"/>
              </a:rPr>
              <a:t>1 </a:t>
            </a:r>
            <a:r>
              <a:rPr sz="1000" dirty="0">
                <a:latin typeface="Arial"/>
                <a:cs typeface="Arial"/>
              </a:rPr>
              <a:t>Reduce: </a:t>
            </a:r>
            <a:r>
              <a:rPr sz="1000" spc="5" dirty="0">
                <a:latin typeface="Arial"/>
                <a:cs typeface="Arial"/>
              </a:rPr>
              <a:t>1</a:t>
            </a:r>
            <a:r>
              <a:rPr sz="1000" spc="2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Accumulative </a:t>
            </a:r>
            <a:r>
              <a:rPr sz="1000" dirty="0">
                <a:latin typeface="Arial"/>
                <a:cs typeface="Arial"/>
              </a:rPr>
              <a:t>CPU: 2.64 sec HDFS Read: </a:t>
            </a:r>
            <a:r>
              <a:rPr sz="1000" spc="5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HDFS </a:t>
            </a:r>
            <a:r>
              <a:rPr sz="1000" spc="-5" dirty="0">
                <a:latin typeface="Arial"/>
                <a:cs typeface="Arial"/>
              </a:rPr>
              <a:t>Write: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00" b="1" spc="5" dirty="0">
                <a:latin typeface="Arial"/>
                <a:cs typeface="Arial"/>
              </a:rPr>
              <a:t>SUCESS</a:t>
            </a:r>
            <a:endParaRPr sz="1000">
              <a:latin typeface="Arial"/>
              <a:cs typeface="Arial"/>
            </a:endParaRPr>
          </a:p>
          <a:p>
            <a:pPr marL="12700" marR="1962150">
              <a:lnSpc>
                <a:spcPts val="1160"/>
              </a:lnSpc>
              <a:spcBef>
                <a:spcPts val="50"/>
              </a:spcBef>
            </a:pPr>
            <a:r>
              <a:rPr sz="1000" spc="-25" dirty="0">
                <a:latin typeface="Arial"/>
                <a:cs typeface="Arial"/>
              </a:rPr>
              <a:t>Total </a:t>
            </a:r>
            <a:r>
              <a:rPr sz="1000" dirty="0">
                <a:latin typeface="Arial"/>
                <a:cs typeface="Arial"/>
              </a:rPr>
              <a:t>MapReduce CPU </a:t>
            </a:r>
            <a:r>
              <a:rPr sz="1000" spc="-10" dirty="0">
                <a:latin typeface="Arial"/>
                <a:cs typeface="Arial"/>
              </a:rPr>
              <a:t>Time </a:t>
            </a:r>
            <a:r>
              <a:rPr sz="1000" dirty="0">
                <a:latin typeface="Arial"/>
                <a:cs typeface="Arial"/>
              </a:rPr>
              <a:t>Spent: </a:t>
            </a:r>
            <a:r>
              <a:rPr sz="1000" spc="5" dirty="0">
                <a:latin typeface="Arial"/>
                <a:cs typeface="Arial"/>
              </a:rPr>
              <a:t>2 </a:t>
            </a:r>
            <a:r>
              <a:rPr sz="1000" dirty="0">
                <a:latin typeface="Arial"/>
                <a:cs typeface="Arial"/>
              </a:rPr>
              <a:t>seconds 640 msec  </a:t>
            </a:r>
            <a:r>
              <a:rPr sz="1000" spc="5" dirty="0">
                <a:latin typeface="Arial"/>
                <a:cs typeface="Arial"/>
              </a:rPr>
              <a:t>OK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4211" y="9195963"/>
            <a:ext cx="1629410" cy="32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110"/>
              </a:spcBef>
            </a:pPr>
            <a:r>
              <a:rPr sz="1000" b="1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sz="1000" spc="-10" dirty="0">
                <a:latin typeface="Arial"/>
                <a:cs typeface="Arial"/>
              </a:rPr>
              <a:t>Time </a:t>
            </a:r>
            <a:r>
              <a:rPr sz="1000" dirty="0">
                <a:latin typeface="Arial"/>
                <a:cs typeface="Arial"/>
              </a:rPr>
              <a:t>taken: 14.204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seconds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8108" y="6251752"/>
            <a:ext cx="223139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solidFill>
                  <a:srgbClr val="000080"/>
                </a:solidFill>
                <a:latin typeface="Arial"/>
                <a:cs typeface="Arial"/>
              </a:rPr>
              <a:t>Count number of records in posts</a:t>
            </a:r>
            <a:r>
              <a:rPr sz="10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0208" y="6318199"/>
            <a:ext cx="864235" cy="63500"/>
          </a:xfrm>
          <a:custGeom>
            <a:avLst/>
            <a:gdLst/>
            <a:ahLst/>
            <a:cxnLst/>
            <a:rect l="l" t="t" r="r" b="b"/>
            <a:pathLst>
              <a:path w="864235" h="63500">
                <a:moveTo>
                  <a:pt x="54241" y="0"/>
                </a:moveTo>
                <a:lnTo>
                  <a:pt x="52793" y="965"/>
                </a:lnTo>
                <a:lnTo>
                  <a:pt x="0" y="31673"/>
                </a:lnTo>
                <a:lnTo>
                  <a:pt x="52793" y="61912"/>
                </a:lnTo>
                <a:lnTo>
                  <a:pt x="54241" y="62877"/>
                </a:lnTo>
                <a:lnTo>
                  <a:pt x="56159" y="62395"/>
                </a:lnTo>
                <a:lnTo>
                  <a:pt x="56642" y="60960"/>
                </a:lnTo>
                <a:lnTo>
                  <a:pt x="57594" y="59512"/>
                </a:lnTo>
                <a:lnTo>
                  <a:pt x="57124" y="57594"/>
                </a:lnTo>
                <a:lnTo>
                  <a:pt x="55676" y="57124"/>
                </a:lnTo>
                <a:lnTo>
                  <a:pt x="17439" y="34560"/>
                </a:lnTo>
                <a:lnTo>
                  <a:pt x="6235" y="34560"/>
                </a:lnTo>
                <a:lnTo>
                  <a:pt x="6235" y="28321"/>
                </a:lnTo>
                <a:lnTo>
                  <a:pt x="17601" y="28321"/>
                </a:lnTo>
                <a:lnTo>
                  <a:pt x="55676" y="6235"/>
                </a:lnTo>
                <a:lnTo>
                  <a:pt x="57124" y="5283"/>
                </a:lnTo>
                <a:lnTo>
                  <a:pt x="57594" y="3365"/>
                </a:lnTo>
                <a:lnTo>
                  <a:pt x="56642" y="1917"/>
                </a:lnTo>
                <a:lnTo>
                  <a:pt x="56159" y="482"/>
                </a:lnTo>
                <a:lnTo>
                  <a:pt x="54241" y="0"/>
                </a:lnTo>
                <a:close/>
              </a:path>
              <a:path w="864235" h="63500">
                <a:moveTo>
                  <a:pt x="17601" y="28321"/>
                </a:moveTo>
                <a:lnTo>
                  <a:pt x="6235" y="28321"/>
                </a:lnTo>
                <a:lnTo>
                  <a:pt x="6235" y="34560"/>
                </a:lnTo>
                <a:lnTo>
                  <a:pt x="17439" y="34560"/>
                </a:lnTo>
                <a:lnTo>
                  <a:pt x="16614" y="34074"/>
                </a:lnTo>
                <a:lnTo>
                  <a:pt x="7683" y="34074"/>
                </a:lnTo>
                <a:lnTo>
                  <a:pt x="7683" y="28803"/>
                </a:lnTo>
                <a:lnTo>
                  <a:pt x="16769" y="28803"/>
                </a:lnTo>
                <a:lnTo>
                  <a:pt x="17601" y="28321"/>
                </a:lnTo>
                <a:close/>
              </a:path>
              <a:path w="864235" h="63500">
                <a:moveTo>
                  <a:pt x="863968" y="28321"/>
                </a:moveTo>
                <a:lnTo>
                  <a:pt x="17601" y="28321"/>
                </a:lnTo>
                <a:lnTo>
                  <a:pt x="12187" y="31461"/>
                </a:lnTo>
                <a:lnTo>
                  <a:pt x="17439" y="34560"/>
                </a:lnTo>
                <a:lnTo>
                  <a:pt x="863968" y="34560"/>
                </a:lnTo>
                <a:lnTo>
                  <a:pt x="863968" y="28321"/>
                </a:lnTo>
                <a:close/>
              </a:path>
              <a:path w="864235" h="63500">
                <a:moveTo>
                  <a:pt x="7683" y="28803"/>
                </a:moveTo>
                <a:lnTo>
                  <a:pt x="7683" y="34074"/>
                </a:lnTo>
                <a:lnTo>
                  <a:pt x="12187" y="31461"/>
                </a:lnTo>
                <a:lnTo>
                  <a:pt x="7683" y="28803"/>
                </a:lnTo>
                <a:close/>
              </a:path>
              <a:path w="864235" h="63500">
                <a:moveTo>
                  <a:pt x="12187" y="31461"/>
                </a:moveTo>
                <a:lnTo>
                  <a:pt x="7683" y="34074"/>
                </a:lnTo>
                <a:lnTo>
                  <a:pt x="16614" y="34074"/>
                </a:lnTo>
                <a:lnTo>
                  <a:pt x="12187" y="31461"/>
                </a:lnTo>
                <a:close/>
              </a:path>
              <a:path w="864235" h="63500">
                <a:moveTo>
                  <a:pt x="16769" y="28803"/>
                </a:moveTo>
                <a:lnTo>
                  <a:pt x="7683" y="28803"/>
                </a:lnTo>
                <a:lnTo>
                  <a:pt x="12187" y="31461"/>
                </a:lnTo>
                <a:lnTo>
                  <a:pt x="16769" y="28803"/>
                </a:lnTo>
                <a:close/>
              </a:path>
            </a:pathLst>
          </a:custGeom>
          <a:solidFill>
            <a:srgbClr val="595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0133" y="6578613"/>
            <a:ext cx="252158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solidFill>
                  <a:srgbClr val="000080"/>
                </a:solidFill>
                <a:latin typeface="Arial"/>
                <a:cs typeface="Arial"/>
              </a:rPr>
              <a:t>Transformed </a:t>
            </a:r>
            <a:r>
              <a:rPr sz="1000" dirty="0">
                <a:solidFill>
                  <a:srgbClr val="000080"/>
                </a:solidFill>
                <a:latin typeface="Arial"/>
                <a:cs typeface="Arial"/>
              </a:rPr>
              <a:t>HiveQL </a:t>
            </a:r>
            <a:r>
              <a:rPr sz="1000" spc="-5" dirty="0">
                <a:solidFill>
                  <a:srgbClr val="000080"/>
                </a:solidFill>
                <a:latin typeface="Arial"/>
                <a:cs typeface="Arial"/>
              </a:rPr>
              <a:t>into </a:t>
            </a:r>
            <a:r>
              <a:rPr sz="1000" spc="5" dirty="0">
                <a:solidFill>
                  <a:srgbClr val="000080"/>
                </a:solidFill>
                <a:latin typeface="Arial"/>
                <a:cs typeface="Arial"/>
              </a:rPr>
              <a:t>1 </a:t>
            </a:r>
            <a:r>
              <a:rPr sz="1000" dirty="0">
                <a:solidFill>
                  <a:srgbClr val="000080"/>
                </a:solidFill>
                <a:latin typeface="Arial"/>
                <a:cs typeface="Arial"/>
              </a:rPr>
              <a:t>MapReduce</a:t>
            </a:r>
            <a:r>
              <a:rPr sz="1000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Arial"/>
                <a:cs typeface="Arial"/>
              </a:rPr>
              <a:t>Job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39986" y="6462674"/>
            <a:ext cx="1095375" cy="198755"/>
          </a:xfrm>
          <a:custGeom>
            <a:avLst/>
            <a:gdLst/>
            <a:ahLst/>
            <a:cxnLst/>
            <a:rect l="l" t="t" r="r" b="b"/>
            <a:pathLst>
              <a:path w="1095375" h="198754">
                <a:moveTo>
                  <a:pt x="17464" y="21930"/>
                </a:moveTo>
                <a:lnTo>
                  <a:pt x="11527" y="24238"/>
                </a:lnTo>
                <a:lnTo>
                  <a:pt x="16349" y="28150"/>
                </a:lnTo>
                <a:lnTo>
                  <a:pt x="1093889" y="198234"/>
                </a:lnTo>
                <a:lnTo>
                  <a:pt x="1094854" y="192481"/>
                </a:lnTo>
                <a:lnTo>
                  <a:pt x="17464" y="21930"/>
                </a:lnTo>
                <a:close/>
              </a:path>
              <a:path w="1095375" h="198754">
                <a:moveTo>
                  <a:pt x="58077" y="0"/>
                </a:moveTo>
                <a:lnTo>
                  <a:pt x="56641" y="482"/>
                </a:lnTo>
                <a:lnTo>
                  <a:pt x="0" y="22555"/>
                </a:lnTo>
                <a:lnTo>
                  <a:pt x="47040" y="60959"/>
                </a:lnTo>
                <a:lnTo>
                  <a:pt x="48475" y="61912"/>
                </a:lnTo>
                <a:lnTo>
                  <a:pt x="50406" y="61912"/>
                </a:lnTo>
                <a:lnTo>
                  <a:pt x="52323" y="59042"/>
                </a:lnTo>
                <a:lnTo>
                  <a:pt x="52323" y="57124"/>
                </a:lnTo>
                <a:lnTo>
                  <a:pt x="50876" y="56159"/>
                </a:lnTo>
                <a:lnTo>
                  <a:pt x="16349" y="28150"/>
                </a:lnTo>
                <a:lnTo>
                  <a:pt x="5283" y="26403"/>
                </a:lnTo>
                <a:lnTo>
                  <a:pt x="6248" y="20154"/>
                </a:lnTo>
                <a:lnTo>
                  <a:pt x="22031" y="20154"/>
                </a:lnTo>
                <a:lnTo>
                  <a:pt x="59042" y="5765"/>
                </a:lnTo>
                <a:lnTo>
                  <a:pt x="60477" y="5283"/>
                </a:lnTo>
                <a:lnTo>
                  <a:pt x="60959" y="3835"/>
                </a:lnTo>
                <a:lnTo>
                  <a:pt x="60477" y="1917"/>
                </a:lnTo>
                <a:lnTo>
                  <a:pt x="59994" y="482"/>
                </a:lnTo>
                <a:lnTo>
                  <a:pt x="58077" y="0"/>
                </a:lnTo>
                <a:close/>
              </a:path>
              <a:path w="1095375" h="198754">
                <a:moveTo>
                  <a:pt x="6248" y="20154"/>
                </a:moveTo>
                <a:lnTo>
                  <a:pt x="5283" y="26403"/>
                </a:lnTo>
                <a:lnTo>
                  <a:pt x="16349" y="28150"/>
                </a:lnTo>
                <a:lnTo>
                  <a:pt x="13601" y="25920"/>
                </a:lnTo>
                <a:lnTo>
                  <a:pt x="7200" y="25920"/>
                </a:lnTo>
                <a:lnTo>
                  <a:pt x="7683" y="21120"/>
                </a:lnTo>
                <a:lnTo>
                  <a:pt x="12345" y="21120"/>
                </a:lnTo>
                <a:lnTo>
                  <a:pt x="6248" y="20154"/>
                </a:lnTo>
                <a:close/>
              </a:path>
              <a:path w="1095375" h="198754">
                <a:moveTo>
                  <a:pt x="7683" y="21120"/>
                </a:moveTo>
                <a:lnTo>
                  <a:pt x="7200" y="25920"/>
                </a:lnTo>
                <a:lnTo>
                  <a:pt x="11527" y="24238"/>
                </a:lnTo>
                <a:lnTo>
                  <a:pt x="7683" y="21120"/>
                </a:lnTo>
                <a:close/>
              </a:path>
              <a:path w="1095375" h="198754">
                <a:moveTo>
                  <a:pt x="11527" y="24238"/>
                </a:moveTo>
                <a:lnTo>
                  <a:pt x="7200" y="25920"/>
                </a:lnTo>
                <a:lnTo>
                  <a:pt x="13601" y="25920"/>
                </a:lnTo>
                <a:lnTo>
                  <a:pt x="11527" y="24238"/>
                </a:lnTo>
                <a:close/>
              </a:path>
              <a:path w="1095375" h="198754">
                <a:moveTo>
                  <a:pt x="12345" y="21120"/>
                </a:moveTo>
                <a:lnTo>
                  <a:pt x="7683" y="21120"/>
                </a:lnTo>
                <a:lnTo>
                  <a:pt x="11527" y="24238"/>
                </a:lnTo>
                <a:lnTo>
                  <a:pt x="17464" y="21930"/>
                </a:lnTo>
                <a:lnTo>
                  <a:pt x="12345" y="21120"/>
                </a:lnTo>
                <a:close/>
              </a:path>
              <a:path w="1095375" h="198754">
                <a:moveTo>
                  <a:pt x="22031" y="20154"/>
                </a:moveTo>
                <a:lnTo>
                  <a:pt x="6248" y="20154"/>
                </a:lnTo>
                <a:lnTo>
                  <a:pt x="17464" y="21930"/>
                </a:lnTo>
                <a:lnTo>
                  <a:pt x="22031" y="20154"/>
                </a:lnTo>
                <a:close/>
              </a:path>
            </a:pathLst>
          </a:custGeom>
          <a:solidFill>
            <a:srgbClr val="595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86136" y="9178691"/>
            <a:ext cx="121793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Result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100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records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8" name="object 18"/>
            <p:cNvSpPr/>
            <p:nvPr/>
          </p:nvSpPr>
          <p:spPr>
            <a:xfrm>
              <a:off x="1553476" y="9244190"/>
              <a:ext cx="2188845" cy="63500"/>
            </a:xfrm>
            <a:custGeom>
              <a:avLst/>
              <a:gdLst/>
              <a:ahLst/>
              <a:cxnLst/>
              <a:rect l="l" t="t" r="r" b="b"/>
              <a:pathLst>
                <a:path w="2188845" h="63500">
                  <a:moveTo>
                    <a:pt x="54228" y="0"/>
                  </a:moveTo>
                  <a:lnTo>
                    <a:pt x="52793" y="965"/>
                  </a:lnTo>
                  <a:lnTo>
                    <a:pt x="0" y="31203"/>
                  </a:lnTo>
                  <a:lnTo>
                    <a:pt x="52793" y="61912"/>
                  </a:lnTo>
                  <a:lnTo>
                    <a:pt x="54228" y="62877"/>
                  </a:lnTo>
                  <a:lnTo>
                    <a:pt x="56146" y="62395"/>
                  </a:lnTo>
                  <a:lnTo>
                    <a:pt x="56629" y="60959"/>
                  </a:lnTo>
                  <a:lnTo>
                    <a:pt x="57594" y="59512"/>
                  </a:lnTo>
                  <a:lnTo>
                    <a:pt x="57111" y="57594"/>
                  </a:lnTo>
                  <a:lnTo>
                    <a:pt x="55676" y="56641"/>
                  </a:lnTo>
                  <a:lnTo>
                    <a:pt x="17598" y="34560"/>
                  </a:lnTo>
                  <a:lnTo>
                    <a:pt x="6235" y="34560"/>
                  </a:lnTo>
                  <a:lnTo>
                    <a:pt x="6235" y="28320"/>
                  </a:lnTo>
                  <a:lnTo>
                    <a:pt x="17422" y="28320"/>
                  </a:lnTo>
                  <a:lnTo>
                    <a:pt x="55676" y="5753"/>
                  </a:lnTo>
                  <a:lnTo>
                    <a:pt x="57111" y="5283"/>
                  </a:lnTo>
                  <a:lnTo>
                    <a:pt x="57594" y="3352"/>
                  </a:lnTo>
                  <a:lnTo>
                    <a:pt x="56629" y="1917"/>
                  </a:lnTo>
                  <a:lnTo>
                    <a:pt x="56146" y="482"/>
                  </a:lnTo>
                  <a:lnTo>
                    <a:pt x="54228" y="0"/>
                  </a:lnTo>
                  <a:close/>
                </a:path>
                <a:path w="2188845" h="63500">
                  <a:moveTo>
                    <a:pt x="17422" y="28320"/>
                  </a:moveTo>
                  <a:lnTo>
                    <a:pt x="6235" y="28320"/>
                  </a:lnTo>
                  <a:lnTo>
                    <a:pt x="6235" y="34560"/>
                  </a:lnTo>
                  <a:lnTo>
                    <a:pt x="17598" y="34560"/>
                  </a:lnTo>
                  <a:lnTo>
                    <a:pt x="16759" y="34074"/>
                  </a:lnTo>
                  <a:lnTo>
                    <a:pt x="7670" y="34074"/>
                  </a:lnTo>
                  <a:lnTo>
                    <a:pt x="7670" y="28803"/>
                  </a:lnTo>
                  <a:lnTo>
                    <a:pt x="16604" y="28803"/>
                  </a:lnTo>
                  <a:lnTo>
                    <a:pt x="17422" y="28320"/>
                  </a:lnTo>
                  <a:close/>
                </a:path>
                <a:path w="2188845" h="63500">
                  <a:moveTo>
                    <a:pt x="2188730" y="28320"/>
                  </a:moveTo>
                  <a:lnTo>
                    <a:pt x="17422" y="28320"/>
                  </a:lnTo>
                  <a:lnTo>
                    <a:pt x="12176" y="31416"/>
                  </a:lnTo>
                  <a:lnTo>
                    <a:pt x="17598" y="34560"/>
                  </a:lnTo>
                  <a:lnTo>
                    <a:pt x="2188730" y="34560"/>
                  </a:lnTo>
                  <a:lnTo>
                    <a:pt x="2188730" y="28320"/>
                  </a:lnTo>
                  <a:close/>
                </a:path>
                <a:path w="2188845" h="63500">
                  <a:moveTo>
                    <a:pt x="7670" y="28803"/>
                  </a:moveTo>
                  <a:lnTo>
                    <a:pt x="7670" y="34074"/>
                  </a:lnTo>
                  <a:lnTo>
                    <a:pt x="12176" y="31416"/>
                  </a:lnTo>
                  <a:lnTo>
                    <a:pt x="7670" y="28803"/>
                  </a:lnTo>
                  <a:close/>
                </a:path>
                <a:path w="2188845" h="63500">
                  <a:moveTo>
                    <a:pt x="12176" y="31416"/>
                  </a:moveTo>
                  <a:lnTo>
                    <a:pt x="7670" y="34074"/>
                  </a:lnTo>
                  <a:lnTo>
                    <a:pt x="16759" y="34074"/>
                  </a:lnTo>
                  <a:lnTo>
                    <a:pt x="12176" y="31416"/>
                  </a:lnTo>
                  <a:close/>
                </a:path>
                <a:path w="2188845" h="63500">
                  <a:moveTo>
                    <a:pt x="16604" y="28803"/>
                  </a:moveTo>
                  <a:lnTo>
                    <a:pt x="7670" y="28803"/>
                  </a:lnTo>
                  <a:lnTo>
                    <a:pt x="12176" y="31416"/>
                  </a:lnTo>
                  <a:lnTo>
                    <a:pt x="16604" y="28803"/>
                  </a:lnTo>
                  <a:close/>
                </a:path>
              </a:pathLst>
            </a:custGeom>
            <a:solidFill>
              <a:srgbClr val="595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2635</Words>
  <Application>Microsoft Office PowerPoint</Application>
  <PresentationFormat>Custom</PresentationFormat>
  <Paragraphs>576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Hive</vt:lpstr>
      <vt:lpstr>Hive Architecture</vt:lpstr>
      <vt:lpstr>Hive Concepts</vt:lpstr>
      <vt:lpstr>Hive Installation</vt:lpstr>
      <vt:lpstr>PowerPoint Presentation</vt:lpstr>
      <vt:lpstr>1: Create a Table</vt:lpstr>
      <vt:lpstr>PowerPoint Presentation</vt:lpstr>
      <vt:lpstr>3: Query Data</vt:lpstr>
      <vt:lpstr>Loading Data</vt:lpstr>
      <vt:lpstr>Schema Violations</vt:lpstr>
      <vt:lpstr>Partitions</vt:lpstr>
      <vt:lpstr>Load Data Into Partitioned Table</vt:lpstr>
      <vt:lpstr>Querying Partitioned Table</vt:lpstr>
      <vt:lpstr>Create and Use Table with  Buckets</vt:lpstr>
      <vt:lpstr>Joins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- 07-Hive-01.pptx</dc:title>
  <dc:creator>Marty</dc:creator>
  <cp:lastModifiedBy>DELL</cp:lastModifiedBy>
  <cp:revision>1</cp:revision>
  <dcterms:created xsi:type="dcterms:W3CDTF">2021-06-16T04:16:22Z</dcterms:created>
  <dcterms:modified xsi:type="dcterms:W3CDTF">2021-06-16T04:17:11Z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2021-06-16T00:00:00Z</vt:filetime>
  </property>
</Properties>
</file>