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392B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392B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392B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6703419"/>
            <a:ext cx="9143991" cy="611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9813" y="6822015"/>
            <a:ext cx="1286268" cy="384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6562" y="1607693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594" y="1587"/>
                </a:lnTo>
              </a:path>
            </a:pathLst>
          </a:custGeom>
          <a:ln w="9524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9100" y="873175"/>
            <a:ext cx="7586345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392B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351" y="1819986"/>
            <a:ext cx="8087697" cy="244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loudera.com/blog/2014/01/impala-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351" y="1855546"/>
            <a:ext cx="5732780" cy="29997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What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Hadoop?</a:t>
            </a:r>
            <a:endParaRPr sz="2800" dirty="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What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Impala?</a:t>
            </a:r>
            <a:endParaRPr sz="2800" dirty="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455" dirty="0">
                <a:solidFill>
                  <a:srgbClr val="505050"/>
                </a:solidFill>
                <a:latin typeface="Carlito"/>
                <a:cs typeface="Carlito"/>
              </a:rPr>
              <a:t>Use-­‐cases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for</a:t>
            </a:r>
            <a:r>
              <a:rPr sz="2800" spc="-8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</a:t>
            </a:r>
            <a:endParaRPr sz="2800" dirty="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Architecture of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</a:t>
            </a:r>
            <a:endParaRPr sz="2800" dirty="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6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 comparisons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and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 smtClean="0">
                <a:solidFill>
                  <a:srgbClr val="505050"/>
                </a:solidFill>
                <a:latin typeface="Carlito"/>
                <a:cs typeface="Carlito"/>
              </a:rPr>
              <a:t>performance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70" y="928306"/>
            <a:ext cx="1432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574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View </a:t>
            </a:r>
            <a:r>
              <a:rPr spc="-5" dirty="0"/>
              <a:t>of Impala:</a:t>
            </a:r>
            <a:r>
              <a:rPr spc="-3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73325"/>
            <a:ext cx="7663180" cy="29387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There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is no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‘Impala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format’!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Supported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ﬁle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formats: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150" dirty="0">
                <a:solidFill>
                  <a:srgbClr val="505050"/>
                </a:solidFill>
                <a:latin typeface="Carlito"/>
                <a:cs typeface="Carlito"/>
              </a:rPr>
              <a:t>uncompressed/lzo-­‐compressed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text</a:t>
            </a:r>
            <a:r>
              <a:rPr sz="2400" spc="-24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ﬁles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sequence ﬁles and RCFile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with snappy/gzip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compression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Avro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data ﬁles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Parquet columnar format (more on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that</a:t>
            </a:r>
            <a:r>
              <a:rPr sz="2400" spc="2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later)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HBase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469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View </a:t>
            </a:r>
            <a:r>
              <a:rPr spc="-5" dirty="0"/>
              <a:t>of Impala:</a:t>
            </a:r>
            <a:r>
              <a:rPr spc="-65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476" y="1573606"/>
            <a:ext cx="7421245" cy="2921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SQL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 support: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essentially </a:t>
            </a:r>
            <a:r>
              <a:rPr sz="2400" spc="-475" dirty="0">
                <a:solidFill>
                  <a:srgbClr val="505050"/>
                </a:solidFill>
                <a:latin typeface="Carlito"/>
                <a:cs typeface="Carlito"/>
              </a:rPr>
              <a:t>SQL-­‐92,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minus correlated</a:t>
            </a:r>
            <a:r>
              <a:rPr sz="2400" spc="2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subqueries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only </a:t>
            </a:r>
            <a:r>
              <a:rPr sz="2400" spc="-330" dirty="0">
                <a:solidFill>
                  <a:srgbClr val="505050"/>
                </a:solidFill>
                <a:latin typeface="Carlito"/>
                <a:cs typeface="Carlito"/>
              </a:rPr>
              <a:t>equi-­‐joins;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</a:t>
            </a:r>
            <a:r>
              <a:rPr sz="2400" spc="-430" dirty="0">
                <a:solidFill>
                  <a:srgbClr val="505050"/>
                </a:solidFill>
                <a:latin typeface="Carlito"/>
                <a:cs typeface="Carlito"/>
              </a:rPr>
              <a:t>non-­‐equi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joins,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cross</a:t>
            </a:r>
            <a:r>
              <a:rPr sz="2400" spc="-6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products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Order By requires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Limit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(Limited) DDL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390" dirty="0">
                <a:solidFill>
                  <a:srgbClr val="505050"/>
                </a:solidFill>
                <a:latin typeface="Carlito"/>
                <a:cs typeface="Carlito"/>
              </a:rPr>
              <a:t>SQL-­‐style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authorization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via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Apache Sentry</a:t>
            </a:r>
            <a:r>
              <a:rPr sz="24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505050"/>
                </a:solidFill>
                <a:latin typeface="Carlito"/>
                <a:cs typeface="Carlito"/>
              </a:rPr>
              <a:t>(incubating)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UDFs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UDAFs are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View of Impala: 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969476" y="1573606"/>
            <a:ext cx="7988934" cy="27635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Functional limitations: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ﬁle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formats, SerDes</a:t>
            </a:r>
            <a:endParaRPr sz="2400">
              <a:latin typeface="Carlito"/>
              <a:cs typeface="Carlito"/>
            </a:endParaRPr>
          </a:p>
          <a:p>
            <a:pPr marL="685800" marR="661670" lvl="1" indent="-215900">
              <a:lnSpc>
                <a:spcPct val="100699"/>
              </a:lnSpc>
              <a:spcBef>
                <a:spcPts val="40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beyond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SQL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(buckets, samples, transforms, arrays,  structs, maps,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xpath,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json)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Broadcast joins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partitioned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hash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joins</a:t>
            </a:r>
            <a:r>
              <a:rPr sz="24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supported</a:t>
            </a:r>
            <a:endParaRPr sz="2400">
              <a:latin typeface="Carlito"/>
              <a:cs typeface="Carlito"/>
            </a:endParaRPr>
          </a:p>
          <a:p>
            <a:pPr marL="1143000" marR="5080" lvl="2" indent="-215900">
              <a:lnSpc>
                <a:spcPts val="2600"/>
              </a:lnSpc>
              <a:spcBef>
                <a:spcPts val="540"/>
              </a:spcBef>
              <a:buClr>
                <a:srgbClr val="19B7DD"/>
              </a:buClr>
              <a:buSzPct val="79545"/>
              <a:buFont typeface="Arial"/>
              <a:buChar char="•"/>
              <a:tabLst>
                <a:tab pos="1151890" algn="l"/>
                <a:tab pos="1152525" algn="l"/>
              </a:tabLst>
            </a:pPr>
            <a:r>
              <a:rPr sz="2200" spc="-5" dirty="0">
                <a:solidFill>
                  <a:srgbClr val="505050"/>
                </a:solidFill>
                <a:latin typeface="Carlito"/>
                <a:cs typeface="Carlito"/>
              </a:rPr>
              <a:t>Smaller </a:t>
            </a:r>
            <a:r>
              <a:rPr sz="2200" dirty="0">
                <a:solidFill>
                  <a:srgbClr val="505050"/>
                </a:solidFill>
                <a:latin typeface="Carlito"/>
                <a:cs typeface="Carlito"/>
              </a:rPr>
              <a:t>table has to ﬁt in </a:t>
            </a:r>
            <a:r>
              <a:rPr sz="2200" spc="-5" dirty="0">
                <a:solidFill>
                  <a:srgbClr val="505050"/>
                </a:solidFill>
                <a:latin typeface="Carlito"/>
                <a:cs typeface="Carlito"/>
              </a:rPr>
              <a:t>aggregate memory of </a:t>
            </a:r>
            <a:r>
              <a:rPr sz="2200" dirty="0">
                <a:solidFill>
                  <a:srgbClr val="505050"/>
                </a:solidFill>
                <a:latin typeface="Carlito"/>
                <a:cs typeface="Carlito"/>
              </a:rPr>
              <a:t>all </a:t>
            </a:r>
            <a:r>
              <a:rPr sz="2200" spc="-5" dirty="0">
                <a:solidFill>
                  <a:srgbClr val="505050"/>
                </a:solidFill>
                <a:latin typeface="Carlito"/>
                <a:cs typeface="Carlito"/>
              </a:rPr>
              <a:t>executing  nodes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3566" y="2678519"/>
            <a:ext cx="372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Use Cases </a:t>
            </a:r>
            <a:r>
              <a:rPr spc="-5" dirty="0">
                <a:solidFill>
                  <a:srgbClr val="FFFFFF"/>
                </a:solidFill>
              </a:rPr>
              <a:t>of</a:t>
            </a:r>
            <a:r>
              <a:rPr spc="-7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Impala</a:t>
            </a:r>
          </a:p>
        </p:txBody>
      </p:sp>
      <p:sp>
        <p:nvSpPr>
          <p:cNvPr id="6" name="object 6"/>
          <p:cNvSpPr/>
          <p:nvPr/>
        </p:nvSpPr>
        <p:spPr>
          <a:xfrm>
            <a:off x="1270927" y="3345333"/>
            <a:ext cx="7534656" cy="10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324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</a:t>
            </a:r>
            <a:r>
              <a:rPr dirty="0"/>
              <a:t>Use</a:t>
            </a:r>
            <a:r>
              <a:rPr spc="-70" dirty="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652" y="1957184"/>
            <a:ext cx="7771130" cy="41973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Cost-effective, </a:t>
            </a: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ad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hoc query environment that  offloads/replaces the data warehouse</a:t>
            </a:r>
            <a:r>
              <a:rPr sz="2800" b="1" spc="20" dirty="0">
                <a:solidFill>
                  <a:srgbClr val="F5822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Interactive BI/analytics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on more</a:t>
            </a:r>
            <a:r>
              <a:rPr sz="24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90830" marR="2608580">
              <a:lnSpc>
                <a:spcPct val="100699"/>
              </a:lnSpc>
              <a:spcBef>
                <a:spcPts val="23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Asking new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questions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exploration, 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ML</a:t>
            </a:r>
            <a:endParaRPr sz="2400">
              <a:latin typeface="Arial"/>
              <a:cs typeface="Arial"/>
            </a:endParaRPr>
          </a:p>
          <a:p>
            <a:pPr marL="290830" marR="3168015">
              <a:lnSpc>
                <a:spcPct val="184000"/>
              </a:lnSpc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processing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with tight</a:t>
            </a:r>
            <a:r>
              <a:rPr sz="24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SLAs 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Query-able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archive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w/full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fidelity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269" y="3900894"/>
            <a:ext cx="4413845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269" y="4985994"/>
            <a:ext cx="4413845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269" y="5638025"/>
            <a:ext cx="4413845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9001" y="3254425"/>
            <a:ext cx="2830487" cy="2830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643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Global </a:t>
            </a:r>
            <a:r>
              <a:rPr dirty="0"/>
              <a:t>Financial </a:t>
            </a:r>
            <a:r>
              <a:rPr spc="-5" dirty="0"/>
              <a:t>Services</a:t>
            </a:r>
            <a:r>
              <a:rPr spc="-1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652" y="1957184"/>
            <a:ext cx="6942455" cy="44151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Saved 90%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on incremental </a:t>
            </a: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EDW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spend </a:t>
            </a: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&amp; 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improved performance by</a:t>
            </a: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 5x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Arial"/>
              <a:cs typeface="Arial"/>
            </a:endParaRPr>
          </a:p>
          <a:p>
            <a:pPr marL="335280" marR="1829435">
              <a:lnSpc>
                <a:spcPts val="2600"/>
              </a:lnSpc>
            </a:pP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Offload data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warehouse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2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query-able  archive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Store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decades of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cost-effectively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Process &amp; analyze on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same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Arial"/>
              <a:cs typeface="Arial"/>
            </a:endParaRPr>
          </a:p>
          <a:p>
            <a:pPr marL="335280" marR="1597025">
              <a:lnSpc>
                <a:spcPct val="102299"/>
              </a:lnSpc>
            </a:pP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Improved capabilities through interactive 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query on more</a:t>
            </a:r>
            <a:r>
              <a:rPr sz="22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7353" y="4237228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7353" y="4876546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353" y="5572404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5927" y="2441867"/>
            <a:ext cx="2866186" cy="3984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435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 Media</a:t>
            </a:r>
            <a:r>
              <a:rPr spc="-20" dirty="0"/>
              <a:t> </a:t>
            </a:r>
            <a:r>
              <a:rPr spc="-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607" y="1957184"/>
            <a:ext cx="5776595" cy="43110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20x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performance improvement for  exploration </a:t>
            </a:r>
            <a:r>
              <a:rPr sz="2800" b="1" dirty="0">
                <a:solidFill>
                  <a:srgbClr val="F5822A"/>
                </a:solidFill>
                <a:latin typeface="Arial"/>
                <a:cs typeface="Arial"/>
              </a:rPr>
              <a:t>&amp;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data</a:t>
            </a:r>
            <a:r>
              <a:rPr sz="2800" b="1" spc="-10" dirty="0">
                <a:solidFill>
                  <a:srgbClr val="F5822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5822A"/>
                </a:solidFill>
                <a:latin typeface="Arial"/>
                <a:cs typeface="Arial"/>
              </a:rPr>
              <a:t>discovery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283845" marR="1570355">
              <a:lnSpc>
                <a:spcPts val="2600"/>
              </a:lnSpc>
            </a:pP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Easily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identify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data sets for 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modeling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83845" marR="1027430">
              <a:lnSpc>
                <a:spcPct val="102299"/>
              </a:lnSpc>
            </a:pP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Interact with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raw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data directly to test  hypotheses</a:t>
            </a:r>
            <a:endParaRPr sz="2200">
              <a:latin typeface="Arial"/>
              <a:cs typeface="Arial"/>
            </a:endParaRPr>
          </a:p>
          <a:p>
            <a:pPr marL="283845" marR="716280">
              <a:lnSpc>
                <a:spcPts val="5100"/>
              </a:lnSpc>
              <a:spcBef>
                <a:spcPts val="480"/>
              </a:spcBef>
            </a:pP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Avoid expensive DW schema</a:t>
            </a:r>
            <a:r>
              <a:rPr sz="2200" spc="-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changes  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Accelerate ‘time to</a:t>
            </a:r>
            <a:r>
              <a:rPr sz="22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7F7F7F"/>
                </a:solidFill>
                <a:latin typeface="Arial"/>
                <a:cs typeface="Arial"/>
              </a:rPr>
              <a:t>answer’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7353" y="4143654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7353" y="5161483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353" y="5795530"/>
            <a:ext cx="4413839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2536" y="2545778"/>
            <a:ext cx="1849577" cy="3940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123" y="457200"/>
            <a:ext cx="9144000" cy="6858000"/>
            <a:chOff x="458123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2471" y="680504"/>
              <a:ext cx="1789810" cy="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3566" y="2678519"/>
            <a:ext cx="419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Architecture of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Impala</a:t>
            </a:r>
          </a:p>
        </p:txBody>
      </p:sp>
      <p:sp>
        <p:nvSpPr>
          <p:cNvPr id="6" name="object 6"/>
          <p:cNvSpPr/>
          <p:nvPr/>
        </p:nvSpPr>
        <p:spPr>
          <a:xfrm>
            <a:off x="1270927" y="3345333"/>
            <a:ext cx="7534656" cy="1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370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</a:t>
            </a:r>
            <a:r>
              <a:rPr spc="-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55546"/>
            <a:ext cx="7919720" cy="3629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Three binaries: impalad, statestored,</a:t>
            </a:r>
            <a:r>
              <a:rPr sz="2800" spc="3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catalogd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 daemon (impalad)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– N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instances</a:t>
            </a:r>
            <a:endParaRPr sz="2800">
              <a:latin typeface="Carlito"/>
              <a:cs typeface="Carlito"/>
            </a:endParaRPr>
          </a:p>
          <a:p>
            <a:pPr marL="685800" marR="5080" lvl="1" indent="-215900">
              <a:lnSpc>
                <a:spcPct val="1014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handles client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requests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all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internal requests related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query 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execution</a:t>
            </a:r>
            <a:endParaRPr sz="2400">
              <a:latin typeface="Carlito"/>
              <a:cs typeface="Carlito"/>
            </a:endParaRPr>
          </a:p>
          <a:p>
            <a:pPr marL="238125" marR="1061085" indent="-238125" algn="r">
              <a:lnSpc>
                <a:spcPct val="100000"/>
              </a:lnSpc>
              <a:spcBef>
                <a:spcPts val="58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State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store daemon (statestored)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– 1</a:t>
            </a:r>
            <a:r>
              <a:rPr sz="2800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instance</a:t>
            </a:r>
            <a:endParaRPr sz="2800">
              <a:latin typeface="Carlito"/>
              <a:cs typeface="Carlito"/>
            </a:endParaRPr>
          </a:p>
          <a:p>
            <a:pPr marL="224790" marR="1139825" lvl="1" indent="-224790" algn="r">
              <a:lnSpc>
                <a:spcPct val="100000"/>
              </a:lnSpc>
              <a:spcBef>
                <a:spcPts val="459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24790" algn="l"/>
                <a:tab pos="2254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Provides name service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metadata</a:t>
            </a:r>
            <a:r>
              <a:rPr sz="2400" spc="5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20"/>
              </a:spcBef>
              <a:buClr>
                <a:srgbClr val="19B7DD"/>
              </a:buClr>
              <a:buSzPct val="78571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Catalog daemon (catalogd)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– 1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instance</a:t>
            </a:r>
            <a:endParaRPr sz="28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59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Relays metadata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changes to all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impalad’s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6998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Architecture: Query</a:t>
            </a:r>
            <a:r>
              <a:rPr spc="1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919046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Request arrives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via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odbc/jdbc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616" y="2906623"/>
            <a:ext cx="1447800" cy="304800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SQL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616" y="3287623"/>
            <a:ext cx="1447800" cy="304800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ODBC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2616" y="4505909"/>
          <a:ext cx="1904999" cy="163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801369"/>
              </a:tblGrid>
              <a:tr h="327723">
                <a:tc gridSpan="2"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10"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429">
                <a:tc gridSpan="2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51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7101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7101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73317" y="4505909"/>
          <a:ext cx="1905000" cy="1631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800100"/>
              </a:tblGrid>
              <a:tr h="333679">
                <a:tc grid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03">
                <a:tc grid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3479">
                <a:tc gridSpan="2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51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086991" y="3582898"/>
            <a:ext cx="1724025" cy="923925"/>
            <a:chOff x="2086991" y="3582898"/>
            <a:chExt cx="1724025" cy="923925"/>
          </a:xfrm>
        </p:grpSpPr>
        <p:sp>
          <p:nvSpPr>
            <p:cNvPr id="9" name="object 9"/>
            <p:cNvSpPr/>
            <p:nvPr/>
          </p:nvSpPr>
          <p:spPr>
            <a:xfrm>
              <a:off x="2096516" y="3592423"/>
              <a:ext cx="1692275" cy="902969"/>
            </a:xfrm>
            <a:custGeom>
              <a:avLst/>
              <a:gdLst/>
              <a:ahLst/>
              <a:cxnLst/>
              <a:rect l="l" t="t" r="r" b="b"/>
              <a:pathLst>
                <a:path w="1692275" h="902970">
                  <a:moveTo>
                    <a:pt x="0" y="0"/>
                  </a:moveTo>
                  <a:lnTo>
                    <a:pt x="1692088" y="902446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9080" y="4391025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39" h="116204">
                  <a:moveTo>
                    <a:pt x="59766" y="0"/>
                  </a:moveTo>
                  <a:lnTo>
                    <a:pt x="0" y="112064"/>
                  </a:lnTo>
                  <a:lnTo>
                    <a:pt x="141935" y="115798"/>
                  </a:lnTo>
                  <a:lnTo>
                    <a:pt x="5976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89587" y="3610203"/>
            <a:ext cx="7524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SQL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130"/>
              </a:lnSpc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re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qu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11015" y="4505909"/>
          <a:ext cx="1905635" cy="1846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800100"/>
              </a:tblGrid>
              <a:tr h="327723">
                <a:tc grid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10"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429">
                <a:tc gridSpan="2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51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496727" y="2863761"/>
            <a:ext cx="1068705" cy="78422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68275" rIns="0" bIns="0" rtlCol="0">
            <a:spAutoFit/>
          </a:bodyPr>
          <a:lstStyle/>
          <a:p>
            <a:pPr marL="323215" marR="97790" indent="-213360">
              <a:lnSpc>
                <a:spcPts val="1900"/>
              </a:lnSpc>
              <a:spcBef>
                <a:spcPts val="1325"/>
              </a:spcBef>
            </a:pPr>
            <a:r>
              <a:rPr sz="1800" spc="-5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iv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ta  </a:t>
            </a:r>
            <a:r>
              <a:rPr sz="1600" spc="-5" dirty="0">
                <a:latin typeface="Carlito"/>
                <a:cs typeface="Carlito"/>
              </a:rPr>
              <a:t>store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5927" y="2874797"/>
            <a:ext cx="1066165" cy="77279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960"/>
              </a:spcBef>
            </a:pPr>
            <a:r>
              <a:rPr sz="1800" spc="-5" dirty="0">
                <a:latin typeface="Carlito"/>
                <a:cs typeface="Carlito"/>
              </a:rPr>
              <a:t>HDFS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37019" y="2874797"/>
            <a:ext cx="1141730" cy="772795"/>
          </a:xfrm>
          <a:custGeom>
            <a:avLst/>
            <a:gdLst/>
            <a:ahLst/>
            <a:cxnLst/>
            <a:rect l="l" t="t" r="r" b="b"/>
            <a:pathLst>
              <a:path w="1141729" h="772795">
                <a:moveTo>
                  <a:pt x="1141196" y="0"/>
                </a:moveTo>
                <a:lnTo>
                  <a:pt x="0" y="0"/>
                </a:lnTo>
                <a:lnTo>
                  <a:pt x="0" y="772655"/>
                </a:lnTo>
                <a:lnTo>
                  <a:pt x="1141196" y="772655"/>
                </a:lnTo>
                <a:lnTo>
                  <a:pt x="11411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16856" y="2836938"/>
            <a:ext cx="98742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Statestore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+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arlito"/>
                <a:cs typeface="Carlito"/>
              </a:rPr>
              <a:t>Catalogd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123" y="457200"/>
            <a:ext cx="9144000" cy="6858000"/>
            <a:chOff x="458123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2471" y="680504"/>
              <a:ext cx="1789810" cy="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3566" y="2678519"/>
            <a:ext cx="300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Intro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Hadoop</a:t>
            </a:r>
          </a:p>
        </p:txBody>
      </p:sp>
      <p:sp>
        <p:nvSpPr>
          <p:cNvPr id="6" name="object 6"/>
          <p:cNvSpPr/>
          <p:nvPr/>
        </p:nvSpPr>
        <p:spPr>
          <a:xfrm>
            <a:off x="1270927" y="3345333"/>
            <a:ext cx="7534656" cy="1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6998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Architecture: Query</a:t>
            </a:r>
            <a:r>
              <a:rPr spc="1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68245"/>
            <a:ext cx="692721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Planner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turns request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into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collections of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plan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fragments  Coordinator initiates execution on remote</a:t>
            </a:r>
            <a:r>
              <a:rPr sz="2400" spc="3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impalad's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1015" y="4701197"/>
          <a:ext cx="1905635" cy="163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800100"/>
              </a:tblGrid>
              <a:tr h="327723">
                <a:tc grid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10"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441">
                <a:tc gridSpan="2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39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2616" y="3101924"/>
            <a:ext cx="1447800" cy="304800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52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SQL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616" y="3482924"/>
            <a:ext cx="1447800" cy="304800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524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ODBC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2616" y="4701197"/>
          <a:ext cx="1904999" cy="163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801369"/>
              </a:tblGrid>
              <a:tr h="327723">
                <a:tc gridSpan="2"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10">
                <a:tc gridSpan="2"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441">
                <a:tc gridSpan="2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39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7101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7101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73317" y="4701197"/>
          <a:ext cx="1905000" cy="163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800100"/>
              </a:tblGrid>
              <a:tr h="327723">
                <a:tc grid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Planner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7510">
                <a:tc gridSpan="2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Coordinator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441">
                <a:tc gridSpan="2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Executor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7839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HDFS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HBase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5A9BED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707786" y="5192915"/>
            <a:ext cx="465455" cy="357505"/>
            <a:chOff x="5707786" y="5192915"/>
            <a:chExt cx="465455" cy="357505"/>
          </a:xfrm>
        </p:grpSpPr>
        <p:sp>
          <p:nvSpPr>
            <p:cNvPr id="10" name="object 10"/>
            <p:cNvSpPr/>
            <p:nvPr/>
          </p:nvSpPr>
          <p:spPr>
            <a:xfrm>
              <a:off x="5717311" y="5202440"/>
              <a:ext cx="435609" cy="332740"/>
            </a:xfrm>
            <a:custGeom>
              <a:avLst/>
              <a:gdLst/>
              <a:ahLst/>
              <a:cxnLst/>
              <a:rect l="l" t="t" r="r" b="b"/>
              <a:pathLst>
                <a:path w="435610" h="332739">
                  <a:moveTo>
                    <a:pt x="0" y="0"/>
                  </a:moveTo>
                  <a:lnTo>
                    <a:pt x="435419" y="332253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3439" y="5422582"/>
              <a:ext cx="139700" cy="127635"/>
            </a:xfrm>
            <a:custGeom>
              <a:avLst/>
              <a:gdLst/>
              <a:ahLst/>
              <a:cxnLst/>
              <a:rect l="l" t="t" r="r" b="b"/>
              <a:pathLst>
                <a:path w="139700" h="127635">
                  <a:moveTo>
                    <a:pt x="77038" y="0"/>
                  </a:moveTo>
                  <a:lnTo>
                    <a:pt x="0" y="100964"/>
                  </a:lnTo>
                  <a:lnTo>
                    <a:pt x="139484" y="127520"/>
                  </a:lnTo>
                  <a:lnTo>
                    <a:pt x="7703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79927" y="5192915"/>
            <a:ext cx="542925" cy="434975"/>
            <a:chOff x="3279927" y="5192915"/>
            <a:chExt cx="542925" cy="434975"/>
          </a:xfrm>
        </p:grpSpPr>
        <p:sp>
          <p:nvSpPr>
            <p:cNvPr id="13" name="object 13"/>
            <p:cNvSpPr/>
            <p:nvPr/>
          </p:nvSpPr>
          <p:spPr>
            <a:xfrm>
              <a:off x="3301171" y="5202440"/>
              <a:ext cx="510540" cy="334645"/>
            </a:xfrm>
            <a:custGeom>
              <a:avLst/>
              <a:gdLst/>
              <a:ahLst/>
              <a:cxnLst/>
              <a:rect l="l" t="t" r="r" b="b"/>
              <a:pathLst>
                <a:path w="510539" h="334645">
                  <a:moveTo>
                    <a:pt x="510237" y="0"/>
                  </a:moveTo>
                  <a:lnTo>
                    <a:pt x="0" y="334061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9927" y="5427725"/>
              <a:ext cx="141605" cy="123189"/>
            </a:xfrm>
            <a:custGeom>
              <a:avLst/>
              <a:gdLst/>
              <a:ahLst/>
              <a:cxnLst/>
              <a:rect l="l" t="t" r="r" b="b"/>
              <a:pathLst>
                <a:path w="141604" h="123189">
                  <a:moveTo>
                    <a:pt x="71462" y="0"/>
                  </a:moveTo>
                  <a:lnTo>
                    <a:pt x="0" y="122694"/>
                  </a:lnTo>
                  <a:lnTo>
                    <a:pt x="141033" y="106248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4719" y="5288775"/>
              <a:ext cx="88265" cy="275590"/>
            </a:xfrm>
            <a:custGeom>
              <a:avLst/>
              <a:gdLst/>
              <a:ahLst/>
              <a:cxnLst/>
              <a:rect l="l" t="t" r="r" b="b"/>
              <a:pathLst>
                <a:path w="88264" h="275589">
                  <a:moveTo>
                    <a:pt x="88106" y="0"/>
                  </a:moveTo>
                  <a:lnTo>
                    <a:pt x="0" y="0"/>
                  </a:lnTo>
                  <a:lnTo>
                    <a:pt x="5556" y="275430"/>
                  </a:lnTo>
                  <a:lnTo>
                    <a:pt x="57149" y="27543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0269" y="550070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96727" y="3090887"/>
            <a:ext cx="1068705" cy="78422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68275" rIns="0" bIns="0" rtlCol="0">
            <a:spAutoFit/>
          </a:bodyPr>
          <a:lstStyle/>
          <a:p>
            <a:pPr marL="323215" marR="97790" indent="-213360">
              <a:lnSpc>
                <a:spcPts val="1900"/>
              </a:lnSpc>
              <a:spcBef>
                <a:spcPts val="1325"/>
              </a:spcBef>
            </a:pPr>
            <a:r>
              <a:rPr sz="1800" spc="-5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iv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ta  </a:t>
            </a:r>
            <a:r>
              <a:rPr sz="1600" spc="-5" dirty="0">
                <a:latin typeface="Carlito"/>
                <a:cs typeface="Carlito"/>
              </a:rPr>
              <a:t>store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5927" y="3101924"/>
            <a:ext cx="1066165" cy="77279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960"/>
              </a:spcBef>
            </a:pPr>
            <a:r>
              <a:rPr sz="1800" spc="-5" dirty="0">
                <a:latin typeface="Carlito"/>
                <a:cs typeface="Carlito"/>
              </a:rPr>
              <a:t>HDFS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37019" y="3101924"/>
            <a:ext cx="1141730" cy="772795"/>
          </a:xfrm>
          <a:custGeom>
            <a:avLst/>
            <a:gdLst/>
            <a:ahLst/>
            <a:cxnLst/>
            <a:rect l="l" t="t" r="r" b="b"/>
            <a:pathLst>
              <a:path w="1141729" h="772795">
                <a:moveTo>
                  <a:pt x="1141196" y="0"/>
                </a:moveTo>
                <a:lnTo>
                  <a:pt x="0" y="0"/>
                </a:lnTo>
                <a:lnTo>
                  <a:pt x="0" y="772655"/>
                </a:lnTo>
                <a:lnTo>
                  <a:pt x="1141196" y="772655"/>
                </a:lnTo>
                <a:lnTo>
                  <a:pt x="11411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16856" y="3064065"/>
            <a:ext cx="98742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Statestore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+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arlito"/>
                <a:cs typeface="Carlito"/>
              </a:rPr>
              <a:t>Catalogd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6998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Architecture: Query</a:t>
            </a:r>
            <a:r>
              <a:rPr spc="1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919046"/>
            <a:ext cx="7512684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Intermediate results are streamed between impalad's Query  results are streamed back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to</a:t>
            </a:r>
            <a:r>
              <a:rPr sz="24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client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825" y="4658309"/>
            <a:ext cx="1906270" cy="306705"/>
          </a:xfrm>
          <a:prstGeom prst="rect">
            <a:avLst/>
          </a:prstGeom>
          <a:solidFill>
            <a:srgbClr val="FFA9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Planner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6825" y="5007152"/>
            <a:ext cx="1906270" cy="304800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80"/>
              </a:spcBef>
            </a:pPr>
            <a:r>
              <a:rPr sz="1700" spc="-5" dirty="0">
                <a:latin typeface="Carlito"/>
                <a:cs typeface="Carlito"/>
              </a:rPr>
              <a:t>Query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Coordinator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6329" y="5365927"/>
            <a:ext cx="1906270" cy="277495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4445" rIns="0" bIns="0" rtlCol="0">
            <a:spAutoFit/>
          </a:bodyPr>
          <a:lstStyle/>
          <a:p>
            <a:pPr marL="235585">
              <a:lnSpc>
                <a:spcPts val="2150"/>
              </a:lnSpc>
              <a:spcBef>
                <a:spcPts val="35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6418" y="5726023"/>
            <a:ext cx="1068705" cy="304800"/>
          </a:xfrm>
          <a:custGeom>
            <a:avLst/>
            <a:gdLst/>
            <a:ahLst/>
            <a:cxnLst/>
            <a:rect l="l" t="t" r="r" b="b"/>
            <a:pathLst>
              <a:path w="1068704" h="304800">
                <a:moveTo>
                  <a:pt x="1068603" y="0"/>
                </a:moveTo>
                <a:lnTo>
                  <a:pt x="0" y="0"/>
                </a:lnTo>
                <a:lnTo>
                  <a:pt x="0" y="304800"/>
                </a:lnTo>
                <a:lnTo>
                  <a:pt x="1068603" y="304800"/>
                </a:lnTo>
                <a:lnTo>
                  <a:pt x="1068603" y="0"/>
                </a:lnTo>
                <a:close/>
              </a:path>
            </a:pathLst>
          </a:custGeom>
          <a:solidFill>
            <a:srgbClr val="5A9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8529" y="5726023"/>
            <a:ext cx="763270" cy="304800"/>
          </a:xfrm>
          <a:custGeom>
            <a:avLst/>
            <a:gdLst/>
            <a:ahLst/>
            <a:cxnLst/>
            <a:rect l="l" t="t" r="r" b="b"/>
            <a:pathLst>
              <a:path w="763270" h="304800">
                <a:moveTo>
                  <a:pt x="762888" y="0"/>
                </a:moveTo>
                <a:lnTo>
                  <a:pt x="0" y="0"/>
                </a:lnTo>
                <a:lnTo>
                  <a:pt x="0" y="304800"/>
                </a:lnTo>
                <a:lnTo>
                  <a:pt x="762888" y="304800"/>
                </a:lnTo>
                <a:lnTo>
                  <a:pt x="76288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3925" y="5728563"/>
            <a:ext cx="172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1800" spc="-5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DFS 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N	</a:t>
            </a:r>
            <a:r>
              <a:rPr sz="1800" spc="-5" dirty="0">
                <a:latin typeface="Carlito"/>
                <a:cs typeface="Carlito"/>
              </a:rPr>
              <a:t>HB</a:t>
            </a:r>
            <a:r>
              <a:rPr sz="1800" dirty="0">
                <a:latin typeface="Carlito"/>
                <a:cs typeface="Carlito"/>
              </a:rPr>
              <a:t>ase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031" y="3059023"/>
            <a:ext cx="1447800" cy="304800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52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SQL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031" y="3440023"/>
            <a:ext cx="1447800" cy="304800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524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rlito"/>
                <a:cs typeface="Carlito"/>
              </a:rPr>
              <a:t>ODBC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7929" y="4658309"/>
            <a:ext cx="1903730" cy="306705"/>
          </a:xfrm>
          <a:custGeom>
            <a:avLst/>
            <a:gdLst/>
            <a:ahLst/>
            <a:cxnLst/>
            <a:rect l="l" t="t" r="r" b="b"/>
            <a:pathLst>
              <a:path w="1903729" h="306704">
                <a:moveTo>
                  <a:pt x="1903196" y="0"/>
                </a:moveTo>
                <a:lnTo>
                  <a:pt x="0" y="0"/>
                </a:lnTo>
                <a:lnTo>
                  <a:pt x="0" y="306603"/>
                </a:lnTo>
                <a:lnTo>
                  <a:pt x="1903196" y="306603"/>
                </a:lnTo>
                <a:lnTo>
                  <a:pt x="19031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7929" y="4661751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Planner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8425" y="5007152"/>
            <a:ext cx="1902460" cy="304800"/>
          </a:xfrm>
          <a:custGeom>
            <a:avLst/>
            <a:gdLst/>
            <a:ahLst/>
            <a:cxnLst/>
            <a:rect l="l" t="t" r="r" b="b"/>
            <a:pathLst>
              <a:path w="1902460" h="304800">
                <a:moveTo>
                  <a:pt x="1901990" y="0"/>
                </a:moveTo>
                <a:lnTo>
                  <a:pt x="0" y="0"/>
                </a:lnTo>
                <a:lnTo>
                  <a:pt x="0" y="304800"/>
                </a:lnTo>
                <a:lnTo>
                  <a:pt x="1901990" y="304800"/>
                </a:lnTo>
                <a:lnTo>
                  <a:pt x="190199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7929" y="5017312"/>
            <a:ext cx="190753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rlito"/>
                <a:cs typeface="Carlito"/>
              </a:rPr>
              <a:t>Query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Coordinator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7929" y="5365927"/>
            <a:ext cx="1907539" cy="277495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4445" rIns="0" bIns="0" rtlCol="0">
            <a:spAutoFit/>
          </a:bodyPr>
          <a:lstStyle/>
          <a:p>
            <a:pPr marL="236220">
              <a:lnSpc>
                <a:spcPts val="2150"/>
              </a:lnSpc>
              <a:spcBef>
                <a:spcPts val="35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8031" y="5726023"/>
            <a:ext cx="1065530" cy="304800"/>
          </a:xfrm>
          <a:custGeom>
            <a:avLst/>
            <a:gdLst/>
            <a:ahLst/>
            <a:cxnLst/>
            <a:rect l="l" t="t" r="r" b="b"/>
            <a:pathLst>
              <a:path w="1065530" h="304800">
                <a:moveTo>
                  <a:pt x="1064996" y="0"/>
                </a:moveTo>
                <a:lnTo>
                  <a:pt x="0" y="0"/>
                </a:lnTo>
                <a:lnTo>
                  <a:pt x="0" y="304800"/>
                </a:lnTo>
                <a:lnTo>
                  <a:pt x="1064996" y="304800"/>
                </a:lnTo>
                <a:lnTo>
                  <a:pt x="106499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0129" y="5726023"/>
            <a:ext cx="763270" cy="304800"/>
          </a:xfrm>
          <a:custGeom>
            <a:avLst/>
            <a:gdLst/>
            <a:ahLst/>
            <a:cxnLst/>
            <a:rect l="l" t="t" r="r" b="b"/>
            <a:pathLst>
              <a:path w="763270" h="304800">
                <a:moveTo>
                  <a:pt x="762889" y="0"/>
                </a:moveTo>
                <a:lnTo>
                  <a:pt x="0" y="0"/>
                </a:lnTo>
                <a:lnTo>
                  <a:pt x="0" y="304800"/>
                </a:lnTo>
                <a:lnTo>
                  <a:pt x="762889" y="304800"/>
                </a:lnTo>
                <a:lnTo>
                  <a:pt x="762889" y="0"/>
                </a:lnTo>
                <a:close/>
              </a:path>
            </a:pathLst>
          </a:custGeom>
          <a:solidFill>
            <a:srgbClr val="5A9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73937" y="5728563"/>
            <a:ext cx="1723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1800" spc="-5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DFS 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N	</a:t>
            </a:r>
            <a:r>
              <a:rPr sz="1800" spc="-5" dirty="0">
                <a:latin typeface="Carlito"/>
                <a:cs typeface="Carlito"/>
              </a:rPr>
              <a:t>HB</a:t>
            </a:r>
            <a:r>
              <a:rPr sz="1800" dirty="0">
                <a:latin typeface="Carlito"/>
                <a:cs typeface="Carlito"/>
              </a:rPr>
              <a:t>ase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9113" y="4658309"/>
            <a:ext cx="1905000" cy="306705"/>
          </a:xfrm>
          <a:prstGeom prst="rect">
            <a:avLst/>
          </a:prstGeom>
          <a:solidFill>
            <a:srgbClr val="FFA9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Planner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9113" y="5007152"/>
            <a:ext cx="1905000" cy="304800"/>
          </a:xfrm>
          <a:prstGeom prst="rect">
            <a:avLst/>
          </a:prstGeom>
          <a:solidFill>
            <a:srgbClr val="FFA9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80"/>
              </a:spcBef>
            </a:pPr>
            <a:r>
              <a:rPr sz="1700" spc="-5" dirty="0">
                <a:latin typeface="Carlito"/>
                <a:cs typeface="Carlito"/>
              </a:rPr>
              <a:t>Query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Coordinator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8720" y="5365927"/>
            <a:ext cx="1905000" cy="277495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4445" rIns="0" bIns="0" rtlCol="0">
            <a:spAutoFit/>
          </a:bodyPr>
          <a:lstStyle/>
          <a:p>
            <a:pPr marL="234315">
              <a:lnSpc>
                <a:spcPts val="2150"/>
              </a:lnSpc>
              <a:spcBef>
                <a:spcPts val="35"/>
              </a:spcBef>
            </a:pPr>
            <a:r>
              <a:rPr sz="1800" spc="-5" dirty="0">
                <a:latin typeface="Carlito"/>
                <a:cs typeface="Carlito"/>
              </a:rPr>
              <a:t>Query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8720" y="5709497"/>
            <a:ext cx="1068070" cy="321945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HDFS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0716" y="5709497"/>
            <a:ext cx="763270" cy="32194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HBase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75329" y="5444020"/>
            <a:ext cx="531495" cy="127000"/>
            <a:chOff x="3275329" y="5444020"/>
            <a:chExt cx="531495" cy="127000"/>
          </a:xfrm>
        </p:grpSpPr>
        <p:sp>
          <p:nvSpPr>
            <p:cNvPr id="26" name="object 26"/>
            <p:cNvSpPr/>
            <p:nvPr/>
          </p:nvSpPr>
          <p:spPr>
            <a:xfrm>
              <a:off x="3300730" y="5507519"/>
              <a:ext cx="506095" cy="0"/>
            </a:xfrm>
            <a:custGeom>
              <a:avLst/>
              <a:gdLst/>
              <a:ahLst/>
              <a:cxnLst/>
              <a:rect l="l" t="t" r="r" b="b"/>
              <a:pathLst>
                <a:path w="506095">
                  <a:moveTo>
                    <a:pt x="505598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5329" y="544402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712231" y="5444020"/>
            <a:ext cx="456565" cy="127000"/>
            <a:chOff x="5712231" y="5444020"/>
            <a:chExt cx="456565" cy="127000"/>
          </a:xfrm>
        </p:grpSpPr>
        <p:sp>
          <p:nvSpPr>
            <p:cNvPr id="29" name="object 29"/>
            <p:cNvSpPr/>
            <p:nvPr/>
          </p:nvSpPr>
          <p:spPr>
            <a:xfrm>
              <a:off x="5712231" y="5507520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4">
                  <a:moveTo>
                    <a:pt x="0" y="0"/>
                  </a:moveTo>
                  <a:lnTo>
                    <a:pt x="431005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41631" y="544402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712714" y="5148554"/>
            <a:ext cx="466090" cy="206375"/>
            <a:chOff x="5712714" y="5148554"/>
            <a:chExt cx="466090" cy="206375"/>
          </a:xfrm>
        </p:grpSpPr>
        <p:sp>
          <p:nvSpPr>
            <p:cNvPr id="32" name="object 32"/>
            <p:cNvSpPr/>
            <p:nvPr/>
          </p:nvSpPr>
          <p:spPr>
            <a:xfrm>
              <a:off x="5736250" y="5169115"/>
              <a:ext cx="433070" cy="175895"/>
            </a:xfrm>
            <a:custGeom>
              <a:avLst/>
              <a:gdLst/>
              <a:ahLst/>
              <a:cxnLst/>
              <a:rect l="l" t="t" r="r" b="b"/>
              <a:pathLst>
                <a:path w="433070" h="175895">
                  <a:moveTo>
                    <a:pt x="432469" y="17583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2714" y="5148554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141566" y="0"/>
                  </a:moveTo>
                  <a:lnTo>
                    <a:pt x="0" y="10998"/>
                  </a:lnTo>
                  <a:lnTo>
                    <a:pt x="93738" y="117652"/>
                  </a:lnTo>
                  <a:lnTo>
                    <a:pt x="14156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091918" y="3744823"/>
            <a:ext cx="1720850" cy="1609725"/>
            <a:chOff x="2091918" y="3744823"/>
            <a:chExt cx="1720850" cy="1609725"/>
          </a:xfrm>
        </p:grpSpPr>
        <p:sp>
          <p:nvSpPr>
            <p:cNvPr id="35" name="object 35"/>
            <p:cNvSpPr/>
            <p:nvPr/>
          </p:nvSpPr>
          <p:spPr>
            <a:xfrm>
              <a:off x="3273120" y="5167562"/>
              <a:ext cx="509905" cy="177800"/>
            </a:xfrm>
            <a:custGeom>
              <a:avLst/>
              <a:gdLst/>
              <a:ahLst/>
              <a:cxnLst/>
              <a:rect l="l" t="t" r="r" b="b"/>
              <a:pathLst>
                <a:path w="509904" h="177800">
                  <a:moveTo>
                    <a:pt x="0" y="177384"/>
                  </a:moveTo>
                  <a:lnTo>
                    <a:pt x="509412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65702" y="5141010"/>
              <a:ext cx="140970" cy="120014"/>
            </a:xfrm>
            <a:custGeom>
              <a:avLst/>
              <a:gdLst/>
              <a:ahLst/>
              <a:cxnLst/>
              <a:rect l="l" t="t" r="r" b="b"/>
              <a:pathLst>
                <a:path w="140970" h="120014">
                  <a:moveTo>
                    <a:pt x="0" y="0"/>
                  </a:moveTo>
                  <a:lnTo>
                    <a:pt x="41757" y="119938"/>
                  </a:lnTo>
                  <a:lnTo>
                    <a:pt x="140817" y="18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12325" y="3759970"/>
              <a:ext cx="1691005" cy="1254760"/>
            </a:xfrm>
            <a:custGeom>
              <a:avLst/>
              <a:gdLst/>
              <a:ahLst/>
              <a:cxnLst/>
              <a:rect l="l" t="t" r="r" b="b"/>
              <a:pathLst>
                <a:path w="1691004" h="1254760">
                  <a:moveTo>
                    <a:pt x="1690498" y="125445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91918" y="3744823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5" h="127000">
                  <a:moveTo>
                    <a:pt x="0" y="0"/>
                  </a:moveTo>
                  <a:lnTo>
                    <a:pt x="64147" y="126682"/>
                  </a:lnTo>
                  <a:lnTo>
                    <a:pt x="139827" y="2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7297" y="3832504"/>
            <a:ext cx="6623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31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query  re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sult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96727" y="3090887"/>
            <a:ext cx="1068705" cy="78422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168275" rIns="0" bIns="0" rtlCol="0">
            <a:spAutoFit/>
          </a:bodyPr>
          <a:lstStyle/>
          <a:p>
            <a:pPr marL="323215" marR="97790" indent="-213360">
              <a:lnSpc>
                <a:spcPts val="1900"/>
              </a:lnSpc>
              <a:spcBef>
                <a:spcPts val="1325"/>
              </a:spcBef>
            </a:pPr>
            <a:r>
              <a:rPr sz="1800" spc="-5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iv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ta  </a:t>
            </a:r>
            <a:r>
              <a:rPr sz="1600" spc="-5" dirty="0">
                <a:latin typeface="Carlito"/>
                <a:cs typeface="Carlito"/>
              </a:rPr>
              <a:t>store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15927" y="3101924"/>
            <a:ext cx="1066165" cy="772795"/>
          </a:xfrm>
          <a:prstGeom prst="rect">
            <a:avLst/>
          </a:prstGeom>
          <a:solidFill>
            <a:srgbClr val="5A9BE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960"/>
              </a:spcBef>
            </a:pPr>
            <a:r>
              <a:rPr sz="1800" spc="-5" dirty="0">
                <a:latin typeface="Carlito"/>
                <a:cs typeface="Carlito"/>
              </a:rPr>
              <a:t>HDFS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37019" y="3101924"/>
            <a:ext cx="1141730" cy="772795"/>
          </a:xfrm>
          <a:custGeom>
            <a:avLst/>
            <a:gdLst/>
            <a:ahLst/>
            <a:cxnLst/>
            <a:rect l="l" t="t" r="r" b="b"/>
            <a:pathLst>
              <a:path w="1141729" h="772795">
                <a:moveTo>
                  <a:pt x="1141196" y="0"/>
                </a:moveTo>
                <a:lnTo>
                  <a:pt x="0" y="0"/>
                </a:lnTo>
                <a:lnTo>
                  <a:pt x="0" y="772655"/>
                </a:lnTo>
                <a:lnTo>
                  <a:pt x="1141196" y="772655"/>
                </a:lnTo>
                <a:lnTo>
                  <a:pt x="11411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16856" y="3064065"/>
            <a:ext cx="98742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Statestore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+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arlito"/>
                <a:cs typeface="Carlito"/>
              </a:rPr>
              <a:t>Catalogd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485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 </a:t>
            </a:r>
            <a:r>
              <a:rPr dirty="0"/>
              <a:t>Planning: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743278"/>
            <a:ext cx="7895590" cy="2243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4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475" dirty="0">
                <a:solidFill>
                  <a:srgbClr val="505050"/>
                </a:solidFill>
                <a:latin typeface="Carlito"/>
                <a:cs typeface="Carlito"/>
              </a:rPr>
              <a:t>2-­‐phase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planning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process: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75" dirty="0">
                <a:solidFill>
                  <a:srgbClr val="505050"/>
                </a:solidFill>
                <a:latin typeface="Carlito"/>
                <a:cs typeface="Carlito"/>
              </a:rPr>
              <a:t>single-­‐node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plan: </a:t>
            </a:r>
            <a:r>
              <a:rPr sz="2000" spc="-335" dirty="0">
                <a:solidFill>
                  <a:srgbClr val="505050"/>
                </a:solidFill>
                <a:latin typeface="Carlito"/>
                <a:cs typeface="Carlito"/>
              </a:rPr>
              <a:t>le+-­‐deep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tree of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plan</a:t>
            </a:r>
            <a:r>
              <a:rPr sz="2000" spc="-8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operators</a:t>
            </a:r>
            <a:endParaRPr sz="2000">
              <a:latin typeface="Carlito"/>
              <a:cs typeface="Carlito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0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plan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partitioning: </a:t>
            </a:r>
            <a:r>
              <a:rPr sz="2000" spc="-10" dirty="0">
                <a:solidFill>
                  <a:srgbClr val="505050"/>
                </a:solidFill>
                <a:latin typeface="Carlito"/>
                <a:cs typeface="Carlito"/>
              </a:rPr>
              <a:t>partition </a:t>
            </a:r>
            <a:r>
              <a:rPr sz="2000" spc="-275" dirty="0">
                <a:solidFill>
                  <a:srgbClr val="505050"/>
                </a:solidFill>
                <a:latin typeface="Carlito"/>
                <a:cs typeface="Carlito"/>
              </a:rPr>
              <a:t>single-­‐node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plan to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maximize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scan </a:t>
            </a:r>
            <a:r>
              <a:rPr sz="2000" spc="-55" dirty="0">
                <a:solidFill>
                  <a:srgbClr val="505050"/>
                </a:solidFill>
                <a:latin typeface="Carlito"/>
                <a:cs typeface="Carlito"/>
              </a:rPr>
              <a:t>locality, 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minimize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data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 movement</a:t>
            </a:r>
            <a:endParaRPr sz="20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484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Parallelization of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operators: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520"/>
              </a:spcBef>
              <a:buClr>
                <a:srgbClr val="19B7DD"/>
              </a:buClr>
              <a:buSzPct val="80000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query operators are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fully</a:t>
            </a:r>
            <a:r>
              <a:rPr sz="20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distributed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ts val="3740"/>
              </a:lnSpc>
              <a:spcBef>
                <a:spcPts val="100"/>
              </a:spcBef>
            </a:pPr>
            <a:r>
              <a:rPr dirty="0"/>
              <a:t>Query Planning: </a:t>
            </a:r>
            <a:r>
              <a:rPr spc="-495" dirty="0"/>
              <a:t>Single-­‐Node</a:t>
            </a:r>
            <a:r>
              <a:rPr spc="-320" dirty="0"/>
              <a:t> </a:t>
            </a:r>
            <a:r>
              <a:rPr dirty="0"/>
              <a:t>Plan</a:t>
            </a:r>
          </a:p>
          <a:p>
            <a:pPr marL="554355" indent="-542290">
              <a:lnSpc>
                <a:spcPts val="5420"/>
              </a:lnSpc>
              <a:buClr>
                <a:srgbClr val="000000"/>
              </a:buClr>
              <a:buSzPct val="208333"/>
              <a:buFont typeface="Arial"/>
              <a:buChar char="•"/>
              <a:tabLst>
                <a:tab pos="554990" algn="l"/>
              </a:tabLst>
            </a:pPr>
            <a:r>
              <a:rPr sz="2400" strike="noStrike" dirty="0">
                <a:solidFill>
                  <a:srgbClr val="505050"/>
                </a:solidFill>
              </a:rPr>
              <a:t>Plan </a:t>
            </a:r>
            <a:r>
              <a:rPr sz="2400" strike="noStrike" spc="-5" dirty="0">
                <a:solidFill>
                  <a:srgbClr val="505050"/>
                </a:solidFill>
              </a:rPr>
              <a:t>operators: </a:t>
            </a:r>
            <a:r>
              <a:rPr sz="2400" strike="noStrike" dirty="0">
                <a:solidFill>
                  <a:srgbClr val="505050"/>
                </a:solidFill>
              </a:rPr>
              <a:t>Scan, </a:t>
            </a:r>
            <a:r>
              <a:rPr sz="2400" strike="noStrike" spc="-5" dirty="0">
                <a:solidFill>
                  <a:srgbClr val="505050"/>
                </a:solidFill>
              </a:rPr>
              <a:t>HashJoin, HashAggregation,</a:t>
            </a:r>
            <a:r>
              <a:rPr sz="2400" strike="noStrike" spc="35" dirty="0">
                <a:solidFill>
                  <a:srgbClr val="505050"/>
                </a:solidFill>
              </a:rPr>
              <a:t> </a:t>
            </a:r>
            <a:r>
              <a:rPr sz="2400" strike="noStrike" spc="-5" dirty="0">
                <a:solidFill>
                  <a:srgbClr val="505050"/>
                </a:solidFill>
              </a:rPr>
              <a:t>Union,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51241" y="1960257"/>
            <a:ext cx="200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TopN,</a:t>
            </a:r>
            <a:r>
              <a:rPr sz="2400" spc="-7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Exchange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48" y="873175"/>
            <a:ext cx="622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Single-­‐Node</a:t>
            </a:r>
            <a:r>
              <a:rPr spc="-180" dirty="0"/>
              <a:t> </a:t>
            </a:r>
            <a:r>
              <a:rPr spc="-5" dirty="0"/>
              <a:t>Plan</a:t>
            </a:r>
            <a:r>
              <a:rPr spc="-5" dirty="0">
                <a:solidFill>
                  <a:srgbClr val="00A3C0"/>
                </a:solidFill>
              </a:rPr>
              <a:t>: Example</a:t>
            </a:r>
            <a:r>
              <a:rPr spc="-90" dirty="0">
                <a:solidFill>
                  <a:srgbClr val="00A3C0"/>
                </a:solidFill>
              </a:rPr>
              <a:t> </a:t>
            </a:r>
            <a:r>
              <a:rPr spc="-160" dirty="0">
                <a:solidFill>
                  <a:srgbClr val="00A3C0"/>
                </a:solidFill>
              </a:rPr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148" y="1543698"/>
            <a:ext cx="5397500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1287780" indent="-482600">
              <a:lnSpc>
                <a:spcPct val="116700"/>
              </a:lnSpc>
              <a:spcBef>
                <a:spcPts val="100"/>
              </a:spcBef>
            </a:pP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SELECT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t1.custid,  </a:t>
            </a: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SUM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(t2.revenue) </a:t>
            </a: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AS</a:t>
            </a:r>
            <a:r>
              <a:rPr sz="2400" spc="-40" dirty="0">
                <a:solidFill>
                  <a:srgbClr val="34B5D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revenue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LargeHdfsTable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t1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JOIN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LargeHdfsTable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t2 </a:t>
            </a: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ON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(t1.id1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=</a:t>
            </a:r>
            <a:r>
              <a:rPr sz="24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t2.id)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JOIN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SmallHbaseTable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t3 </a:t>
            </a: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ON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(t1.id2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=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t3.id)  </a:t>
            </a: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WHERE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t3.category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=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'Online'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GROUP </a:t>
            </a: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BY</a:t>
            </a:r>
            <a:r>
              <a:rPr sz="2400" spc="-10" dirty="0">
                <a:solidFill>
                  <a:srgbClr val="34B5D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t1.custid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ORDER </a:t>
            </a: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revenue </a:t>
            </a:r>
            <a:r>
              <a:rPr sz="2400" spc="-5" dirty="0">
                <a:solidFill>
                  <a:srgbClr val="34B5D0"/>
                </a:solidFill>
                <a:latin typeface="Carlito"/>
                <a:cs typeface="Carlito"/>
              </a:rPr>
              <a:t>DESC </a:t>
            </a:r>
            <a:r>
              <a:rPr sz="2400" dirty="0">
                <a:solidFill>
                  <a:srgbClr val="34B5D0"/>
                </a:solidFill>
                <a:latin typeface="Carlito"/>
                <a:cs typeface="Carlito"/>
              </a:rPr>
              <a:t>LIMIT</a:t>
            </a:r>
            <a:r>
              <a:rPr sz="2400" spc="-15" dirty="0">
                <a:solidFill>
                  <a:srgbClr val="34B5D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10;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100" y="873175"/>
            <a:ext cx="6335395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ts val="3740"/>
              </a:lnSpc>
              <a:spcBef>
                <a:spcPts val="100"/>
              </a:spcBef>
            </a:pPr>
            <a:r>
              <a:rPr dirty="0"/>
              <a:t>Query Planning: </a:t>
            </a:r>
            <a:r>
              <a:rPr spc="-495" dirty="0"/>
              <a:t>Single-­‐Node</a:t>
            </a:r>
            <a:r>
              <a:rPr spc="-350" dirty="0"/>
              <a:t> </a:t>
            </a:r>
            <a:r>
              <a:rPr spc="-190" dirty="0"/>
              <a:t>Plan</a:t>
            </a:r>
          </a:p>
          <a:p>
            <a:pPr marL="554355" indent="-542290">
              <a:lnSpc>
                <a:spcPts val="5420"/>
              </a:lnSpc>
              <a:buSzPct val="208333"/>
              <a:buFont typeface="Arial"/>
              <a:buChar char="•"/>
              <a:tabLst>
                <a:tab pos="554990" algn="l"/>
              </a:tabLst>
            </a:pPr>
            <a:r>
              <a:rPr sz="2400" strike="noStrike" spc="-330" dirty="0">
                <a:solidFill>
                  <a:srgbClr val="000000"/>
                </a:solidFill>
              </a:rPr>
              <a:t>Single-­‐node </a:t>
            </a:r>
            <a:r>
              <a:rPr sz="2400" strike="noStrike" dirty="0">
                <a:solidFill>
                  <a:srgbClr val="000000"/>
                </a:solidFill>
              </a:rPr>
              <a:t>plan </a:t>
            </a:r>
            <a:r>
              <a:rPr sz="2400" strike="noStrike" spc="-5" dirty="0">
                <a:solidFill>
                  <a:srgbClr val="000000"/>
                </a:solidFill>
              </a:rPr>
              <a:t>for</a:t>
            </a:r>
            <a:r>
              <a:rPr sz="2400" strike="noStrike" spc="-100" dirty="0">
                <a:solidFill>
                  <a:srgbClr val="000000"/>
                </a:solidFill>
              </a:rPr>
              <a:t> </a:t>
            </a:r>
            <a:r>
              <a:rPr sz="2400" strike="noStrike" spc="-5" dirty="0">
                <a:solidFill>
                  <a:srgbClr val="000000"/>
                </a:solidFill>
              </a:rPr>
              <a:t>example: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72727" y="49530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HashJoin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727" y="5791200"/>
            <a:ext cx="1066800" cy="533400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6727" y="4114501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6727" y="49530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2727" y="4114501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HashJoin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727" y="2437803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TopN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727" y="3276003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Agg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2627" y="5486996"/>
            <a:ext cx="127000" cy="304165"/>
            <a:chOff x="3442627" y="5486996"/>
            <a:chExt cx="127000" cy="304165"/>
          </a:xfrm>
        </p:grpSpPr>
        <p:sp>
          <p:nvSpPr>
            <p:cNvPr id="11" name="object 11"/>
            <p:cNvSpPr/>
            <p:nvPr/>
          </p:nvSpPr>
          <p:spPr>
            <a:xfrm>
              <a:off x="3506126" y="5486996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4">
                  <a:moveTo>
                    <a:pt x="0" y="0"/>
                  </a:moveTo>
                  <a:lnTo>
                    <a:pt x="0" y="2786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2627" y="56640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039527" y="5156415"/>
            <a:ext cx="466725" cy="127000"/>
            <a:chOff x="4039527" y="5156415"/>
            <a:chExt cx="466725" cy="127000"/>
          </a:xfrm>
        </p:grpSpPr>
        <p:sp>
          <p:nvSpPr>
            <p:cNvPr id="14" name="object 14"/>
            <p:cNvSpPr/>
            <p:nvPr/>
          </p:nvSpPr>
          <p:spPr>
            <a:xfrm>
              <a:off x="4064927" y="5219700"/>
              <a:ext cx="431800" cy="635"/>
            </a:xfrm>
            <a:custGeom>
              <a:avLst/>
              <a:gdLst/>
              <a:ahLst/>
              <a:cxnLst/>
              <a:rect l="l" t="t" r="r" b="b"/>
              <a:pathLst>
                <a:path w="431800" h="635">
                  <a:moveTo>
                    <a:pt x="431799" y="0"/>
                  </a:moveTo>
                  <a:lnTo>
                    <a:pt x="0" y="28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9527" y="5156415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126949" y="0"/>
                  </a:moveTo>
                  <a:lnTo>
                    <a:pt x="0" y="63588"/>
                  </a:lnTo>
                  <a:lnTo>
                    <a:pt x="127038" y="127000"/>
                  </a:lnTo>
                  <a:lnTo>
                    <a:pt x="126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039527" y="4317784"/>
            <a:ext cx="466725" cy="127000"/>
            <a:chOff x="4039527" y="4317784"/>
            <a:chExt cx="466725" cy="127000"/>
          </a:xfrm>
        </p:grpSpPr>
        <p:sp>
          <p:nvSpPr>
            <p:cNvPr id="17" name="object 17"/>
            <p:cNvSpPr/>
            <p:nvPr/>
          </p:nvSpPr>
          <p:spPr>
            <a:xfrm>
              <a:off x="4064927" y="4381217"/>
              <a:ext cx="431800" cy="635"/>
            </a:xfrm>
            <a:custGeom>
              <a:avLst/>
              <a:gdLst/>
              <a:ahLst/>
              <a:cxnLst/>
              <a:rect l="l" t="t" r="r" b="b"/>
              <a:pathLst>
                <a:path w="431800" h="635">
                  <a:moveTo>
                    <a:pt x="431799" y="28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9527" y="4317784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127038" y="0"/>
                  </a:moveTo>
                  <a:lnTo>
                    <a:pt x="0" y="63411"/>
                  </a:lnTo>
                  <a:lnTo>
                    <a:pt x="126949" y="127000"/>
                  </a:lnTo>
                  <a:lnTo>
                    <a:pt x="127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42627" y="2971799"/>
            <a:ext cx="127000" cy="304165"/>
            <a:chOff x="3442627" y="2971799"/>
            <a:chExt cx="127000" cy="304165"/>
          </a:xfrm>
        </p:grpSpPr>
        <p:sp>
          <p:nvSpPr>
            <p:cNvPr id="20" name="object 20"/>
            <p:cNvSpPr/>
            <p:nvPr/>
          </p:nvSpPr>
          <p:spPr>
            <a:xfrm>
              <a:off x="3506127" y="2971799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4">
                  <a:moveTo>
                    <a:pt x="0" y="0"/>
                  </a:moveTo>
                  <a:lnTo>
                    <a:pt x="0" y="2786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2627" y="314881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442627" y="3810596"/>
            <a:ext cx="127000" cy="304165"/>
            <a:chOff x="3442627" y="3810596"/>
            <a:chExt cx="127000" cy="304165"/>
          </a:xfrm>
        </p:grpSpPr>
        <p:sp>
          <p:nvSpPr>
            <p:cNvPr id="23" name="object 23"/>
            <p:cNvSpPr/>
            <p:nvPr/>
          </p:nvSpPr>
          <p:spPr>
            <a:xfrm>
              <a:off x="3506127" y="3810596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4">
                  <a:moveTo>
                    <a:pt x="0" y="0"/>
                  </a:moveTo>
                  <a:lnTo>
                    <a:pt x="0" y="2786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2627" y="39876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442627" y="4648796"/>
            <a:ext cx="127000" cy="304165"/>
            <a:chOff x="3442627" y="4648796"/>
            <a:chExt cx="127000" cy="304165"/>
          </a:xfrm>
        </p:grpSpPr>
        <p:sp>
          <p:nvSpPr>
            <p:cNvPr id="26" name="object 26"/>
            <p:cNvSpPr/>
            <p:nvPr/>
          </p:nvSpPr>
          <p:spPr>
            <a:xfrm>
              <a:off x="3506127" y="4648796"/>
              <a:ext cx="0" cy="278765"/>
            </a:xfrm>
            <a:custGeom>
              <a:avLst/>
              <a:gdLst/>
              <a:ahLst/>
              <a:cxnLst/>
              <a:rect l="l" t="t" r="r" b="b"/>
              <a:pathLst>
                <a:path h="278764">
                  <a:moveTo>
                    <a:pt x="0" y="0"/>
                  </a:moveTo>
                  <a:lnTo>
                    <a:pt x="0" y="2786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2627" y="48258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7219" y="5792698"/>
            <a:ext cx="1371600" cy="836930"/>
          </a:xfrm>
          <a:custGeom>
            <a:avLst/>
            <a:gdLst/>
            <a:ahLst/>
            <a:cxnLst/>
            <a:rect l="l" t="t" r="r" b="b"/>
            <a:pathLst>
              <a:path w="1371600" h="836929">
                <a:moveTo>
                  <a:pt x="1231849" y="0"/>
                </a:moveTo>
                <a:lnTo>
                  <a:pt x="139458" y="0"/>
                </a:lnTo>
                <a:lnTo>
                  <a:pt x="95382" y="7109"/>
                </a:lnTo>
                <a:lnTo>
                  <a:pt x="57099" y="26906"/>
                </a:lnTo>
                <a:lnTo>
                  <a:pt x="26909" y="57094"/>
                </a:lnTo>
                <a:lnTo>
                  <a:pt x="7110" y="95377"/>
                </a:lnTo>
                <a:lnTo>
                  <a:pt x="0" y="139458"/>
                </a:lnTo>
                <a:lnTo>
                  <a:pt x="0" y="697242"/>
                </a:lnTo>
                <a:lnTo>
                  <a:pt x="7110" y="741323"/>
                </a:lnTo>
                <a:lnTo>
                  <a:pt x="26909" y="779605"/>
                </a:lnTo>
                <a:lnTo>
                  <a:pt x="57099" y="809793"/>
                </a:lnTo>
                <a:lnTo>
                  <a:pt x="95382" y="829590"/>
                </a:lnTo>
                <a:lnTo>
                  <a:pt x="139458" y="836700"/>
                </a:lnTo>
                <a:lnTo>
                  <a:pt x="1231849" y="836700"/>
                </a:lnTo>
                <a:lnTo>
                  <a:pt x="1275925" y="829590"/>
                </a:lnTo>
                <a:lnTo>
                  <a:pt x="1314208" y="809793"/>
                </a:lnTo>
                <a:lnTo>
                  <a:pt x="1344398" y="779605"/>
                </a:lnTo>
                <a:lnTo>
                  <a:pt x="1364197" y="741323"/>
                </a:lnTo>
                <a:lnTo>
                  <a:pt x="1371307" y="697242"/>
                </a:lnTo>
                <a:lnTo>
                  <a:pt x="1371307" y="139458"/>
                </a:lnTo>
                <a:lnTo>
                  <a:pt x="1364197" y="95377"/>
                </a:lnTo>
                <a:lnTo>
                  <a:pt x="1344398" y="57094"/>
                </a:lnTo>
                <a:lnTo>
                  <a:pt x="1314208" y="26906"/>
                </a:lnTo>
                <a:lnTo>
                  <a:pt x="1275925" y="7109"/>
                </a:lnTo>
                <a:lnTo>
                  <a:pt x="123184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2619" y="3960367"/>
            <a:ext cx="1371600" cy="2667000"/>
          </a:xfrm>
          <a:custGeom>
            <a:avLst/>
            <a:gdLst/>
            <a:ahLst/>
            <a:cxnLst/>
            <a:rect l="l" t="t" r="r" b="b"/>
            <a:pathLst>
              <a:path w="1371600" h="2667000">
                <a:moveTo>
                  <a:pt x="1142746" y="0"/>
                </a:moveTo>
                <a:lnTo>
                  <a:pt x="228561" y="0"/>
                </a:lnTo>
                <a:lnTo>
                  <a:pt x="182500" y="4643"/>
                </a:lnTo>
                <a:lnTo>
                  <a:pt x="139597" y="17962"/>
                </a:lnTo>
                <a:lnTo>
                  <a:pt x="100773" y="39036"/>
                </a:lnTo>
                <a:lnTo>
                  <a:pt x="66946" y="66946"/>
                </a:lnTo>
                <a:lnTo>
                  <a:pt x="39036" y="100773"/>
                </a:lnTo>
                <a:lnTo>
                  <a:pt x="17962" y="139597"/>
                </a:lnTo>
                <a:lnTo>
                  <a:pt x="4643" y="182500"/>
                </a:lnTo>
                <a:lnTo>
                  <a:pt x="0" y="228561"/>
                </a:lnTo>
                <a:lnTo>
                  <a:pt x="0" y="2437841"/>
                </a:lnTo>
                <a:lnTo>
                  <a:pt x="4643" y="2483905"/>
                </a:lnTo>
                <a:lnTo>
                  <a:pt x="17962" y="2526809"/>
                </a:lnTo>
                <a:lnTo>
                  <a:pt x="39036" y="2565633"/>
                </a:lnTo>
                <a:lnTo>
                  <a:pt x="66946" y="2599459"/>
                </a:lnTo>
                <a:lnTo>
                  <a:pt x="100773" y="2627369"/>
                </a:lnTo>
                <a:lnTo>
                  <a:pt x="139597" y="2648441"/>
                </a:lnTo>
                <a:lnTo>
                  <a:pt x="182500" y="2661759"/>
                </a:lnTo>
                <a:lnTo>
                  <a:pt x="228561" y="2666403"/>
                </a:lnTo>
                <a:lnTo>
                  <a:pt x="1142746" y="2666403"/>
                </a:lnTo>
                <a:lnTo>
                  <a:pt x="1188807" y="2661759"/>
                </a:lnTo>
                <a:lnTo>
                  <a:pt x="1231710" y="2648441"/>
                </a:lnTo>
                <a:lnTo>
                  <a:pt x="1270534" y="2627369"/>
                </a:lnTo>
                <a:lnTo>
                  <a:pt x="1304361" y="2599459"/>
                </a:lnTo>
                <a:lnTo>
                  <a:pt x="1332271" y="2565633"/>
                </a:lnTo>
                <a:lnTo>
                  <a:pt x="1353345" y="2526809"/>
                </a:lnTo>
                <a:lnTo>
                  <a:pt x="1366664" y="2483905"/>
                </a:lnTo>
                <a:lnTo>
                  <a:pt x="1371307" y="2437841"/>
                </a:lnTo>
                <a:lnTo>
                  <a:pt x="1371307" y="228561"/>
                </a:lnTo>
                <a:lnTo>
                  <a:pt x="1366664" y="182500"/>
                </a:lnTo>
                <a:lnTo>
                  <a:pt x="1353345" y="139597"/>
                </a:lnTo>
                <a:lnTo>
                  <a:pt x="1332271" y="100773"/>
                </a:lnTo>
                <a:lnTo>
                  <a:pt x="1304361" y="66946"/>
                </a:lnTo>
                <a:lnTo>
                  <a:pt x="1270534" y="39036"/>
                </a:lnTo>
                <a:lnTo>
                  <a:pt x="1231710" y="17962"/>
                </a:lnTo>
                <a:lnTo>
                  <a:pt x="1188807" y="4643"/>
                </a:lnTo>
                <a:lnTo>
                  <a:pt x="114274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327" y="1676400"/>
            <a:ext cx="1371600" cy="1755775"/>
          </a:xfrm>
          <a:custGeom>
            <a:avLst/>
            <a:gdLst/>
            <a:ahLst/>
            <a:cxnLst/>
            <a:rect l="l" t="t" r="r" b="b"/>
            <a:pathLst>
              <a:path w="1371600" h="1755775">
                <a:moveTo>
                  <a:pt x="1142746" y="0"/>
                </a:moveTo>
                <a:lnTo>
                  <a:pt x="228549" y="0"/>
                </a:lnTo>
                <a:lnTo>
                  <a:pt x="182488" y="4643"/>
                </a:lnTo>
                <a:lnTo>
                  <a:pt x="139587" y="17960"/>
                </a:lnTo>
                <a:lnTo>
                  <a:pt x="100764" y="39033"/>
                </a:lnTo>
                <a:lnTo>
                  <a:pt x="66940" y="66941"/>
                </a:lnTo>
                <a:lnTo>
                  <a:pt x="39032" y="100767"/>
                </a:lnTo>
                <a:lnTo>
                  <a:pt x="17960" y="139592"/>
                </a:lnTo>
                <a:lnTo>
                  <a:pt x="4643" y="182496"/>
                </a:lnTo>
                <a:lnTo>
                  <a:pt x="0" y="228561"/>
                </a:lnTo>
                <a:lnTo>
                  <a:pt x="0" y="1527048"/>
                </a:lnTo>
                <a:lnTo>
                  <a:pt x="4643" y="1573108"/>
                </a:lnTo>
                <a:lnTo>
                  <a:pt x="17960" y="1616010"/>
                </a:lnTo>
                <a:lnTo>
                  <a:pt x="39032" y="1654832"/>
                </a:lnTo>
                <a:lnTo>
                  <a:pt x="66940" y="1688657"/>
                </a:lnTo>
                <a:lnTo>
                  <a:pt x="100764" y="1716564"/>
                </a:lnTo>
                <a:lnTo>
                  <a:pt x="139587" y="1737636"/>
                </a:lnTo>
                <a:lnTo>
                  <a:pt x="182488" y="1750953"/>
                </a:lnTo>
                <a:lnTo>
                  <a:pt x="228549" y="1755597"/>
                </a:lnTo>
                <a:lnTo>
                  <a:pt x="1142746" y="1755597"/>
                </a:lnTo>
                <a:lnTo>
                  <a:pt x="1188806" y="1750953"/>
                </a:lnTo>
                <a:lnTo>
                  <a:pt x="1231708" y="1737636"/>
                </a:lnTo>
                <a:lnTo>
                  <a:pt x="1270530" y="1716564"/>
                </a:lnTo>
                <a:lnTo>
                  <a:pt x="1304355" y="1688657"/>
                </a:lnTo>
                <a:lnTo>
                  <a:pt x="1332262" y="1654832"/>
                </a:lnTo>
                <a:lnTo>
                  <a:pt x="1353334" y="1616010"/>
                </a:lnTo>
                <a:lnTo>
                  <a:pt x="1366651" y="1573108"/>
                </a:lnTo>
                <a:lnTo>
                  <a:pt x="1371295" y="1527048"/>
                </a:lnTo>
                <a:lnTo>
                  <a:pt x="1371295" y="228561"/>
                </a:lnTo>
                <a:lnTo>
                  <a:pt x="1366651" y="182496"/>
                </a:lnTo>
                <a:lnTo>
                  <a:pt x="1353334" y="139592"/>
                </a:lnTo>
                <a:lnTo>
                  <a:pt x="1332262" y="100767"/>
                </a:lnTo>
                <a:lnTo>
                  <a:pt x="1304355" y="66941"/>
                </a:lnTo>
                <a:lnTo>
                  <a:pt x="1270530" y="39033"/>
                </a:lnTo>
                <a:lnTo>
                  <a:pt x="1231708" y="17960"/>
                </a:lnTo>
                <a:lnTo>
                  <a:pt x="1188806" y="4643"/>
                </a:lnTo>
                <a:lnTo>
                  <a:pt x="114274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048" y="873175"/>
            <a:ext cx="626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 </a:t>
            </a:r>
            <a:r>
              <a:rPr dirty="0"/>
              <a:t>Planning: </a:t>
            </a:r>
            <a:r>
              <a:rPr spc="-5" dirty="0"/>
              <a:t>Distributed</a:t>
            </a:r>
            <a:r>
              <a:rPr spc="-35" dirty="0"/>
              <a:t> </a:t>
            </a:r>
            <a:r>
              <a:rPr dirty="0"/>
              <a:t>Plans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4605" y="59436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HashJoin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8022" y="5792698"/>
            <a:ext cx="1371600" cy="836930"/>
          </a:xfrm>
          <a:custGeom>
            <a:avLst/>
            <a:gdLst/>
            <a:ahLst/>
            <a:cxnLst/>
            <a:rect l="l" t="t" r="r" b="b"/>
            <a:pathLst>
              <a:path w="1371600" h="836929">
                <a:moveTo>
                  <a:pt x="1231845" y="0"/>
                </a:moveTo>
                <a:lnTo>
                  <a:pt x="139453" y="0"/>
                </a:lnTo>
                <a:lnTo>
                  <a:pt x="95375" y="7109"/>
                </a:lnTo>
                <a:lnTo>
                  <a:pt x="57094" y="26906"/>
                </a:lnTo>
                <a:lnTo>
                  <a:pt x="26906" y="57094"/>
                </a:lnTo>
                <a:lnTo>
                  <a:pt x="7109" y="95377"/>
                </a:lnTo>
                <a:lnTo>
                  <a:pt x="0" y="139458"/>
                </a:lnTo>
                <a:lnTo>
                  <a:pt x="0" y="697242"/>
                </a:lnTo>
                <a:lnTo>
                  <a:pt x="7109" y="741323"/>
                </a:lnTo>
                <a:lnTo>
                  <a:pt x="26906" y="779605"/>
                </a:lnTo>
                <a:lnTo>
                  <a:pt x="57094" y="809793"/>
                </a:lnTo>
                <a:lnTo>
                  <a:pt x="95375" y="829590"/>
                </a:lnTo>
                <a:lnTo>
                  <a:pt x="139453" y="836700"/>
                </a:lnTo>
                <a:lnTo>
                  <a:pt x="1231845" y="836700"/>
                </a:lnTo>
                <a:lnTo>
                  <a:pt x="1275926" y="829590"/>
                </a:lnTo>
                <a:lnTo>
                  <a:pt x="1314209" y="809793"/>
                </a:lnTo>
                <a:lnTo>
                  <a:pt x="1344397" y="779605"/>
                </a:lnTo>
                <a:lnTo>
                  <a:pt x="1364194" y="741323"/>
                </a:lnTo>
                <a:lnTo>
                  <a:pt x="1371304" y="697242"/>
                </a:lnTo>
                <a:lnTo>
                  <a:pt x="1371304" y="139458"/>
                </a:lnTo>
                <a:lnTo>
                  <a:pt x="1364194" y="95377"/>
                </a:lnTo>
                <a:lnTo>
                  <a:pt x="1344397" y="57094"/>
                </a:lnTo>
                <a:lnTo>
                  <a:pt x="1314209" y="26906"/>
                </a:lnTo>
                <a:lnTo>
                  <a:pt x="1275926" y="7109"/>
                </a:lnTo>
                <a:lnTo>
                  <a:pt x="12318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0123" y="59436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927" y="4876800"/>
            <a:ext cx="1371600" cy="836930"/>
          </a:xfrm>
          <a:custGeom>
            <a:avLst/>
            <a:gdLst/>
            <a:ahLst/>
            <a:cxnLst/>
            <a:rect l="l" t="t" r="r" b="b"/>
            <a:pathLst>
              <a:path w="1371600" h="836929">
                <a:moveTo>
                  <a:pt x="1231836" y="0"/>
                </a:moveTo>
                <a:lnTo>
                  <a:pt x="139446" y="0"/>
                </a:lnTo>
                <a:lnTo>
                  <a:pt x="95370" y="7109"/>
                </a:lnTo>
                <a:lnTo>
                  <a:pt x="57091" y="26906"/>
                </a:lnTo>
                <a:lnTo>
                  <a:pt x="26905" y="57094"/>
                </a:lnTo>
                <a:lnTo>
                  <a:pt x="7109" y="95377"/>
                </a:lnTo>
                <a:lnTo>
                  <a:pt x="0" y="139458"/>
                </a:lnTo>
                <a:lnTo>
                  <a:pt x="0" y="697242"/>
                </a:lnTo>
                <a:lnTo>
                  <a:pt x="7109" y="741324"/>
                </a:lnTo>
                <a:lnTo>
                  <a:pt x="26905" y="779607"/>
                </a:lnTo>
                <a:lnTo>
                  <a:pt x="57091" y="809795"/>
                </a:lnTo>
                <a:lnTo>
                  <a:pt x="95370" y="829592"/>
                </a:lnTo>
                <a:lnTo>
                  <a:pt x="139446" y="836701"/>
                </a:lnTo>
                <a:lnTo>
                  <a:pt x="1231836" y="836701"/>
                </a:lnTo>
                <a:lnTo>
                  <a:pt x="1275917" y="829592"/>
                </a:lnTo>
                <a:lnTo>
                  <a:pt x="1314200" y="809795"/>
                </a:lnTo>
                <a:lnTo>
                  <a:pt x="1344389" y="779607"/>
                </a:lnTo>
                <a:lnTo>
                  <a:pt x="1364185" y="741324"/>
                </a:lnTo>
                <a:lnTo>
                  <a:pt x="1371295" y="697242"/>
                </a:lnTo>
                <a:lnTo>
                  <a:pt x="1371295" y="139458"/>
                </a:lnTo>
                <a:lnTo>
                  <a:pt x="1364185" y="95377"/>
                </a:lnTo>
                <a:lnTo>
                  <a:pt x="1344389" y="57094"/>
                </a:lnTo>
                <a:lnTo>
                  <a:pt x="1314200" y="26906"/>
                </a:lnTo>
                <a:lnTo>
                  <a:pt x="1275917" y="7109"/>
                </a:lnTo>
                <a:lnTo>
                  <a:pt x="1231836" y="0"/>
                </a:lnTo>
                <a:close/>
              </a:path>
            </a:pathLst>
          </a:custGeom>
          <a:solidFill>
            <a:srgbClr val="C2DD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9225" y="502845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55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9225" y="59436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Scan: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4605" y="502845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65"/>
              </a:spcBef>
            </a:pPr>
            <a:r>
              <a:rPr sz="1400" dirty="0">
                <a:latin typeface="Arial"/>
                <a:cs typeface="Arial"/>
              </a:rPr>
              <a:t>HashJoin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4605" y="1829968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275"/>
              </a:spcBef>
            </a:pPr>
            <a:r>
              <a:rPr sz="1400" dirty="0">
                <a:latin typeface="Arial"/>
                <a:cs typeface="Arial"/>
              </a:rPr>
              <a:t>TopN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4605" y="4114800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Pre-Agg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01527" y="6147079"/>
            <a:ext cx="1457325" cy="127000"/>
            <a:chOff x="4801527" y="6147079"/>
            <a:chExt cx="1457325" cy="127000"/>
          </a:xfrm>
        </p:grpSpPr>
        <p:sp>
          <p:nvSpPr>
            <p:cNvPr id="16" name="object 16"/>
            <p:cNvSpPr/>
            <p:nvPr/>
          </p:nvSpPr>
          <p:spPr>
            <a:xfrm>
              <a:off x="4826928" y="6210300"/>
              <a:ext cx="1422400" cy="635"/>
            </a:xfrm>
            <a:custGeom>
              <a:avLst/>
              <a:gdLst/>
              <a:ahLst/>
              <a:cxnLst/>
              <a:rect l="l" t="t" r="r" b="b"/>
              <a:pathLst>
                <a:path w="1422400" h="635">
                  <a:moveTo>
                    <a:pt x="1422398" y="0"/>
                  </a:moveTo>
                  <a:lnTo>
                    <a:pt x="0" y="29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1527" y="6147079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126987" y="0"/>
                  </a:moveTo>
                  <a:lnTo>
                    <a:pt x="0" y="63512"/>
                  </a:lnTo>
                  <a:lnTo>
                    <a:pt x="127012" y="127000"/>
                  </a:lnTo>
                  <a:lnTo>
                    <a:pt x="126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01527" y="5232539"/>
            <a:ext cx="1457325" cy="127000"/>
            <a:chOff x="4801527" y="5232539"/>
            <a:chExt cx="1457325" cy="127000"/>
          </a:xfrm>
        </p:grpSpPr>
        <p:sp>
          <p:nvSpPr>
            <p:cNvPr id="19" name="object 19"/>
            <p:cNvSpPr/>
            <p:nvPr/>
          </p:nvSpPr>
          <p:spPr>
            <a:xfrm>
              <a:off x="4826928" y="5294401"/>
              <a:ext cx="1422400" cy="1905"/>
            </a:xfrm>
            <a:custGeom>
              <a:avLst/>
              <a:gdLst/>
              <a:ahLst/>
              <a:cxnLst/>
              <a:rect l="l" t="t" r="r" b="b"/>
              <a:pathLst>
                <a:path w="1422400" h="1904">
                  <a:moveTo>
                    <a:pt x="1422398" y="0"/>
                  </a:moveTo>
                  <a:lnTo>
                    <a:pt x="0" y="17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1527" y="5232539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126911" y="0"/>
                  </a:moveTo>
                  <a:lnTo>
                    <a:pt x="0" y="63665"/>
                  </a:lnTo>
                  <a:lnTo>
                    <a:pt x="127076" y="127000"/>
                  </a:lnTo>
                  <a:lnTo>
                    <a:pt x="126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204373" y="3279533"/>
            <a:ext cx="127000" cy="847090"/>
            <a:chOff x="4204373" y="3279533"/>
            <a:chExt cx="127000" cy="847090"/>
          </a:xfrm>
        </p:grpSpPr>
        <p:sp>
          <p:nvSpPr>
            <p:cNvPr id="22" name="object 22"/>
            <p:cNvSpPr/>
            <p:nvPr/>
          </p:nvSpPr>
          <p:spPr>
            <a:xfrm>
              <a:off x="4267824" y="3304927"/>
              <a:ext cx="635" cy="812165"/>
            </a:xfrm>
            <a:custGeom>
              <a:avLst/>
              <a:gdLst/>
              <a:ahLst/>
              <a:cxnLst/>
              <a:rect l="l" t="t" r="r" b="b"/>
              <a:pathLst>
                <a:path w="635" h="812164">
                  <a:moveTo>
                    <a:pt x="289" y="8115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4373" y="3279533"/>
              <a:ext cx="127000" cy="127635"/>
            </a:xfrm>
            <a:custGeom>
              <a:avLst/>
              <a:gdLst/>
              <a:ahLst/>
              <a:cxnLst/>
              <a:rect l="l" t="t" r="r" b="b"/>
              <a:pathLst>
                <a:path w="127000" h="127635">
                  <a:moveTo>
                    <a:pt x="63449" y="0"/>
                  </a:moveTo>
                  <a:lnTo>
                    <a:pt x="0" y="127025"/>
                  </a:lnTo>
                  <a:lnTo>
                    <a:pt x="127000" y="126974"/>
                  </a:lnTo>
                  <a:lnTo>
                    <a:pt x="63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204627" y="4648796"/>
            <a:ext cx="127000" cy="380365"/>
            <a:chOff x="4204627" y="4648796"/>
            <a:chExt cx="127000" cy="380365"/>
          </a:xfrm>
        </p:grpSpPr>
        <p:sp>
          <p:nvSpPr>
            <p:cNvPr id="25" name="object 25"/>
            <p:cNvSpPr/>
            <p:nvPr/>
          </p:nvSpPr>
          <p:spPr>
            <a:xfrm>
              <a:off x="4268126" y="4648796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0"/>
                  </a:moveTo>
                  <a:lnTo>
                    <a:pt x="0" y="3548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4627" y="49020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04627" y="5563196"/>
            <a:ext cx="127000" cy="380365"/>
            <a:chOff x="4204627" y="5563196"/>
            <a:chExt cx="127000" cy="380365"/>
          </a:xfrm>
        </p:grpSpPr>
        <p:sp>
          <p:nvSpPr>
            <p:cNvPr id="28" name="object 28"/>
            <p:cNvSpPr/>
            <p:nvPr/>
          </p:nvSpPr>
          <p:spPr>
            <a:xfrm>
              <a:off x="4268126" y="5563196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0"/>
                  </a:moveTo>
                  <a:lnTo>
                    <a:pt x="0" y="35480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4627" y="58164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34605" y="2745537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MergeAgg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97219" y="1676400"/>
            <a:ext cx="1371600" cy="836930"/>
          </a:xfrm>
          <a:custGeom>
            <a:avLst/>
            <a:gdLst/>
            <a:ahLst/>
            <a:cxnLst/>
            <a:rect l="l" t="t" r="r" b="b"/>
            <a:pathLst>
              <a:path w="1371600" h="836930">
                <a:moveTo>
                  <a:pt x="1231849" y="0"/>
                </a:moveTo>
                <a:lnTo>
                  <a:pt x="139458" y="0"/>
                </a:lnTo>
                <a:lnTo>
                  <a:pt x="95382" y="7109"/>
                </a:lnTo>
                <a:lnTo>
                  <a:pt x="57099" y="26906"/>
                </a:lnTo>
                <a:lnTo>
                  <a:pt x="26909" y="57094"/>
                </a:lnTo>
                <a:lnTo>
                  <a:pt x="7110" y="95377"/>
                </a:lnTo>
                <a:lnTo>
                  <a:pt x="0" y="139458"/>
                </a:lnTo>
                <a:lnTo>
                  <a:pt x="0" y="697242"/>
                </a:lnTo>
                <a:lnTo>
                  <a:pt x="7110" y="741324"/>
                </a:lnTo>
                <a:lnTo>
                  <a:pt x="26909" y="779607"/>
                </a:lnTo>
                <a:lnTo>
                  <a:pt x="57099" y="809795"/>
                </a:lnTo>
                <a:lnTo>
                  <a:pt x="95382" y="829592"/>
                </a:lnTo>
                <a:lnTo>
                  <a:pt x="139458" y="836701"/>
                </a:lnTo>
                <a:lnTo>
                  <a:pt x="1231849" y="836701"/>
                </a:lnTo>
                <a:lnTo>
                  <a:pt x="1275925" y="829592"/>
                </a:lnTo>
                <a:lnTo>
                  <a:pt x="1314208" y="809795"/>
                </a:lnTo>
                <a:lnTo>
                  <a:pt x="1344398" y="779607"/>
                </a:lnTo>
                <a:lnTo>
                  <a:pt x="1364197" y="741324"/>
                </a:lnTo>
                <a:lnTo>
                  <a:pt x="1371307" y="697242"/>
                </a:lnTo>
                <a:lnTo>
                  <a:pt x="1371307" y="139458"/>
                </a:lnTo>
                <a:lnTo>
                  <a:pt x="1364197" y="95377"/>
                </a:lnTo>
                <a:lnTo>
                  <a:pt x="1344398" y="57094"/>
                </a:lnTo>
                <a:lnTo>
                  <a:pt x="1314208" y="26906"/>
                </a:lnTo>
                <a:lnTo>
                  <a:pt x="1275925" y="7109"/>
                </a:lnTo>
                <a:lnTo>
                  <a:pt x="1231849" y="0"/>
                </a:lnTo>
                <a:close/>
              </a:path>
            </a:pathLst>
          </a:custGeom>
          <a:solidFill>
            <a:srgbClr val="AED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9225" y="1829968"/>
            <a:ext cx="1066800" cy="534035"/>
          </a:xfrm>
          <a:prstGeom prst="rect">
            <a:avLst/>
          </a:prstGeom>
          <a:solidFill>
            <a:srgbClr val="00A3C0"/>
          </a:solidFill>
          <a:ln w="19049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245"/>
              </a:spcBef>
            </a:pPr>
            <a:r>
              <a:rPr sz="1400" dirty="0">
                <a:latin typeface="Arial"/>
                <a:cs typeface="Arial"/>
              </a:rPr>
              <a:t>TopN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04322" y="2032330"/>
            <a:ext cx="2044700" cy="713105"/>
            <a:chOff x="4204322" y="2032330"/>
            <a:chExt cx="2044700" cy="713105"/>
          </a:xfrm>
        </p:grpSpPr>
        <p:sp>
          <p:nvSpPr>
            <p:cNvPr id="34" name="object 34"/>
            <p:cNvSpPr/>
            <p:nvPr/>
          </p:nvSpPr>
          <p:spPr>
            <a:xfrm>
              <a:off x="4267822" y="2365730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30">
                  <a:moveTo>
                    <a:pt x="0" y="0"/>
                  </a:moveTo>
                  <a:lnTo>
                    <a:pt x="0" y="35401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4322" y="261814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1270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1222" y="2095606"/>
              <a:ext cx="1422400" cy="3175"/>
            </a:xfrm>
            <a:custGeom>
              <a:avLst/>
              <a:gdLst/>
              <a:ahLst/>
              <a:cxnLst/>
              <a:rect l="l" t="t" r="r" b="b"/>
              <a:pathLst>
                <a:path w="1422400" h="3175">
                  <a:moveTo>
                    <a:pt x="0" y="3119"/>
                  </a:moveTo>
                  <a:lnTo>
                    <a:pt x="14223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21882" y="2032330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0" y="0"/>
                  </a:moveTo>
                  <a:lnTo>
                    <a:pt x="279" y="127000"/>
                  </a:lnTo>
                  <a:lnTo>
                    <a:pt x="127139" y="6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210560" y="5106428"/>
            <a:ext cx="711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Broadcast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10255" y="1907527"/>
            <a:ext cx="711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Broadcast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86927" y="6146800"/>
            <a:ext cx="1447800" cy="127000"/>
            <a:chOff x="2286927" y="6146800"/>
            <a:chExt cx="1447800" cy="127000"/>
          </a:xfrm>
        </p:grpSpPr>
        <p:sp>
          <p:nvSpPr>
            <p:cNvPr id="41" name="object 41"/>
            <p:cNvSpPr/>
            <p:nvPr/>
          </p:nvSpPr>
          <p:spPr>
            <a:xfrm>
              <a:off x="2286927" y="6210300"/>
              <a:ext cx="1422400" cy="0"/>
            </a:xfrm>
            <a:custGeom>
              <a:avLst/>
              <a:gdLst/>
              <a:ahLst/>
              <a:cxnLst/>
              <a:rect l="l" t="t" r="r" b="b"/>
              <a:pathLst>
                <a:path w="1422400">
                  <a:moveTo>
                    <a:pt x="0" y="0"/>
                  </a:moveTo>
                  <a:lnTo>
                    <a:pt x="142239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7727" y="614680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23210" y="5949277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hash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t2.id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28132" y="5947930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hash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t1.id1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468" y="3508031"/>
            <a:ext cx="5930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1811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latin typeface="Arial"/>
                <a:cs typeface="Arial"/>
              </a:rPr>
              <a:t>hash  t1.cus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5323" y="1828800"/>
            <a:ext cx="1296035" cy="533400"/>
          </a:xfrm>
          <a:prstGeom prst="rect">
            <a:avLst/>
          </a:prstGeom>
          <a:solidFill>
            <a:srgbClr val="FFA9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at HDFS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5323" y="2514600"/>
            <a:ext cx="1296035" cy="533400"/>
          </a:xfrm>
          <a:prstGeom prst="rect">
            <a:avLst/>
          </a:prstGeom>
          <a:solidFill>
            <a:srgbClr val="C2DDB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at HBase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4723" y="3200400"/>
            <a:ext cx="1296035" cy="533400"/>
          </a:xfrm>
          <a:prstGeom prst="rect">
            <a:avLst/>
          </a:prstGeom>
          <a:solidFill>
            <a:srgbClr val="B3CE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coordinator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360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Metadata</a:t>
            </a:r>
            <a:r>
              <a:rPr spc="-3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56815"/>
            <a:ext cx="7397750" cy="25209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59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Impala metadata:</a:t>
            </a:r>
            <a:endParaRPr sz="2800">
              <a:latin typeface="Carlito"/>
              <a:cs typeface="Carlito"/>
            </a:endParaRPr>
          </a:p>
          <a:p>
            <a:pPr marL="698500" marR="142240" lvl="1" indent="-228600">
              <a:lnSpc>
                <a:spcPct val="101400"/>
              </a:lnSpc>
              <a:spcBef>
                <a:spcPts val="3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Hive’s metastore: logical metadata (table deﬁnitions,  columns,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CREATE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TABLE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parameters)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820"/>
              </a:lnSpc>
              <a:spcBef>
                <a:spcPts val="64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HDFS Namenode: directory contents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block replica  locations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HDFS DataNode: block replicas’ volume</a:t>
            </a:r>
            <a:r>
              <a:rPr sz="2400" spc="2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IDs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456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Execution</a:t>
            </a:r>
            <a:r>
              <a:rPr spc="-60" dirty="0"/>
              <a:t> </a:t>
            </a:r>
            <a:r>
              <a:rPr dirty="0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55546"/>
            <a:ext cx="7403465" cy="28600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20" dirty="0">
                <a:solidFill>
                  <a:srgbClr val="505050"/>
                </a:solidFill>
                <a:latin typeface="Carlito"/>
                <a:cs typeface="Carlito"/>
              </a:rPr>
              <a:t>Written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C++ for minimal execution</a:t>
            </a:r>
            <a:r>
              <a:rPr sz="2800" spc="4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overhead</a:t>
            </a:r>
            <a:endParaRPr sz="2800">
              <a:latin typeface="Carlito"/>
              <a:cs typeface="Carlito"/>
            </a:endParaRPr>
          </a:p>
          <a:p>
            <a:pPr marL="228600" marR="5080" indent="-215900">
              <a:lnSpc>
                <a:spcPts val="3340"/>
              </a:lnSpc>
              <a:spcBef>
                <a:spcPts val="625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Internal </a:t>
            </a:r>
            <a:r>
              <a:rPr sz="2800" spc="-455" dirty="0">
                <a:solidFill>
                  <a:srgbClr val="505050"/>
                </a:solidFill>
                <a:latin typeface="Carlito"/>
                <a:cs typeface="Carlito"/>
              </a:rPr>
              <a:t>in-­‐memory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tuple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format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puts </a:t>
            </a:r>
            <a:r>
              <a:rPr sz="2800" spc="-525" dirty="0">
                <a:solidFill>
                  <a:srgbClr val="505050"/>
                </a:solidFill>
                <a:latin typeface="Carlito"/>
                <a:cs typeface="Carlito"/>
              </a:rPr>
              <a:t>ﬁxed-­‐width 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data at ﬁxed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 oﬀsets</a:t>
            </a:r>
            <a:endParaRPr sz="2800">
              <a:latin typeface="Carlito"/>
              <a:cs typeface="Carlito"/>
            </a:endParaRPr>
          </a:p>
          <a:p>
            <a:pPr marL="228600" marR="445770" indent="-215900">
              <a:lnSpc>
                <a:spcPts val="3340"/>
              </a:lnSpc>
              <a:spcBef>
                <a:spcPts val="62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Uses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intrinsics/special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cpu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instructions for text  parsing, crc32 computation,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etc.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495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Runtime code generation for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“big</a:t>
            </a:r>
            <a:r>
              <a:rPr sz="28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loops”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306"/>
            <a:ext cx="456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Execution</a:t>
            </a:r>
            <a:r>
              <a:rPr spc="-60" dirty="0"/>
              <a:t> </a:t>
            </a:r>
            <a:r>
              <a:rPr dirty="0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56815"/>
            <a:ext cx="7933055" cy="29527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59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More on </a:t>
            </a:r>
            <a:r>
              <a:rPr sz="2800" spc="-10" dirty="0">
                <a:solidFill>
                  <a:srgbClr val="505050"/>
                </a:solidFill>
                <a:latin typeface="Carlito"/>
                <a:cs typeface="Carlito"/>
              </a:rPr>
              <a:t>runtime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code</a:t>
            </a:r>
            <a:r>
              <a:rPr sz="28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generation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6875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example of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"big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loop": insert batch of rows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into hash</a:t>
            </a:r>
            <a:r>
              <a:rPr sz="2400" spc="4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table</a:t>
            </a:r>
            <a:endParaRPr sz="2400">
              <a:latin typeface="Carlito"/>
              <a:cs typeface="Carlito"/>
            </a:endParaRPr>
          </a:p>
          <a:p>
            <a:pPr marL="698500" marR="73025" lvl="1" indent="-228600">
              <a:lnSpc>
                <a:spcPts val="2820"/>
              </a:lnSpc>
              <a:spcBef>
                <a:spcPts val="665"/>
              </a:spcBef>
              <a:buClr>
                <a:srgbClr val="19B7DD"/>
              </a:buClr>
              <a:buSzPct val="6875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known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query compile 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time: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#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tuples in a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batch,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tuple 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layout, column types,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698500" marR="56515" lvl="1" indent="-228600">
              <a:lnSpc>
                <a:spcPct val="101400"/>
              </a:lnSpc>
              <a:spcBef>
                <a:spcPts val="375"/>
              </a:spcBef>
              <a:buClr>
                <a:srgbClr val="19B7DD"/>
              </a:buClr>
              <a:buSzPct val="6875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generate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compile 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time: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unrolled loop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that inlines all 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calls,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contains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dead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code, minimizes</a:t>
            </a:r>
            <a:r>
              <a:rPr sz="2400" spc="4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branches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6875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code generated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using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llvm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470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Apache</a:t>
            </a:r>
            <a:r>
              <a:rPr spc="-40" dirty="0"/>
              <a:t> </a:t>
            </a:r>
            <a:r>
              <a:rPr spc="-5" dirty="0"/>
              <a:t>Hadoop?</a:t>
            </a:r>
          </a:p>
        </p:txBody>
      </p:sp>
      <p:sp>
        <p:nvSpPr>
          <p:cNvPr id="3" name="object 3"/>
          <p:cNvSpPr/>
          <p:nvPr/>
        </p:nvSpPr>
        <p:spPr>
          <a:xfrm>
            <a:off x="3582327" y="4958372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1" y="1600198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0327" y="4958372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198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612" y="4686198"/>
            <a:ext cx="2774950" cy="1503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1125" marR="58419" indent="22225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Has 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the Flexibility 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Store  and Mine </a:t>
            </a:r>
            <a:r>
              <a:rPr sz="1600" b="1" u="sng" dirty="0">
                <a:solidFill>
                  <a:srgbClr val="CE5F0A"/>
                </a:solidFill>
                <a:uFill>
                  <a:solidFill>
                    <a:srgbClr val="D97405"/>
                  </a:solidFill>
                </a:uFill>
                <a:latin typeface="Arial"/>
                <a:cs typeface="Arial"/>
              </a:rPr>
              <a:t>Any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Type of</a:t>
            </a:r>
            <a:r>
              <a:rPr sz="1600" b="1" spc="-65" dirty="0">
                <a:solidFill>
                  <a:srgbClr val="CE5F0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77800" marR="5080" indent="-165100">
              <a:lnSpc>
                <a:spcPct val="100699"/>
              </a:lnSpc>
              <a:spcBef>
                <a:spcPts val="131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Ask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questions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across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structured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and 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unstructured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data that were</a:t>
            </a:r>
            <a:r>
              <a:rPr sz="1200" spc="-50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previously  impossible to ask or</a:t>
            </a:r>
            <a:r>
              <a:rPr sz="1200" spc="-25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solve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Not bound by a single</a:t>
            </a:r>
            <a:r>
              <a:rPr sz="1200" spc="-45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schema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455" y="4648009"/>
            <a:ext cx="2638425" cy="1503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8110" marR="5080" indent="812800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Excels 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at  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Processing Complex</a:t>
            </a:r>
            <a:r>
              <a:rPr sz="1600" b="1" spc="-45" dirty="0">
                <a:solidFill>
                  <a:srgbClr val="CE5F0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77800" marR="249554" indent="-165100">
              <a:lnSpc>
                <a:spcPct val="104200"/>
              </a:lnSpc>
              <a:spcBef>
                <a:spcPts val="126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Scale-out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architecture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divides  workloads across multiple</a:t>
            </a:r>
            <a:r>
              <a:rPr sz="1200" spc="-100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  <a:p>
            <a:pPr marL="177800" marR="107950" indent="-165100">
              <a:lnSpc>
                <a:spcPct val="104200"/>
              </a:lnSpc>
              <a:spcBef>
                <a:spcPts val="50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Flexible file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system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eliminates</a:t>
            </a:r>
            <a:r>
              <a:rPr sz="1200" spc="-40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B3436"/>
                </a:solidFill>
                <a:latin typeface="Arial"/>
                <a:cs typeface="Arial"/>
              </a:rPr>
              <a:t>ETL 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bottlenecks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7939" y="4635271"/>
            <a:ext cx="2340610" cy="1503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4690" marR="327025" indent="332740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Scales  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Ec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ono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ca</a:t>
            </a:r>
            <a:r>
              <a:rPr sz="1600" b="1" spc="-5" dirty="0">
                <a:solidFill>
                  <a:srgbClr val="CE5F0A"/>
                </a:solidFill>
                <a:latin typeface="Arial"/>
                <a:cs typeface="Arial"/>
              </a:rPr>
              <a:t>ll</a:t>
            </a:r>
            <a:r>
              <a:rPr sz="1600" b="1" dirty="0">
                <a:solidFill>
                  <a:srgbClr val="CE5F0A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77800" marR="5080" indent="-165100">
              <a:lnSpc>
                <a:spcPct val="104200"/>
              </a:lnSpc>
              <a:spcBef>
                <a:spcPts val="126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Can be deployed on</a:t>
            </a:r>
            <a:r>
              <a:rPr sz="1200" spc="-75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commodity  hardware</a:t>
            </a:r>
            <a:endParaRPr sz="1200">
              <a:latin typeface="Arial"/>
              <a:cs typeface="Arial"/>
            </a:endParaRPr>
          </a:p>
          <a:p>
            <a:pPr marL="177800" marR="174625" indent="-165100">
              <a:lnSpc>
                <a:spcPct val="104200"/>
              </a:lnSpc>
              <a:spcBef>
                <a:spcPts val="500"/>
              </a:spcBef>
            </a:pPr>
            <a:r>
              <a:rPr sz="1200" spc="-275" dirty="0">
                <a:solidFill>
                  <a:srgbClr val="317D12"/>
                </a:solidFill>
                <a:latin typeface="Wingdings"/>
                <a:cs typeface="Wingdings"/>
              </a:rPr>
              <a:t></a:t>
            </a:r>
            <a:r>
              <a:rPr sz="1200" spc="-27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Open source platform</a:t>
            </a:r>
            <a:r>
              <a:rPr sz="1200" spc="-55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guards  against vendor</a:t>
            </a:r>
            <a:r>
              <a:rPr sz="1200" spc="-25" dirty="0">
                <a:solidFill>
                  <a:srgbClr val="3B34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B3436"/>
                </a:solidFill>
                <a:latin typeface="Arial"/>
                <a:cs typeface="Arial"/>
              </a:rPr>
              <a:t>lock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3617" y="2414841"/>
            <a:ext cx="1895475" cy="1717039"/>
            <a:chOff x="4963617" y="2414841"/>
            <a:chExt cx="1895475" cy="1717039"/>
          </a:xfrm>
        </p:grpSpPr>
        <p:sp>
          <p:nvSpPr>
            <p:cNvPr id="9" name="object 9"/>
            <p:cNvSpPr/>
            <p:nvPr/>
          </p:nvSpPr>
          <p:spPr>
            <a:xfrm>
              <a:off x="4963617" y="2414841"/>
              <a:ext cx="1895297" cy="17165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15331" y="2444381"/>
              <a:ext cx="1792630" cy="16122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15331" y="2444381"/>
            <a:ext cx="1793239" cy="1612265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252095" marR="238125" indent="-635" algn="ctr">
              <a:lnSpc>
                <a:spcPct val="98200"/>
              </a:lnSpc>
              <a:spcBef>
                <a:spcPts val="92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Hadoop  Distributed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(HDFS)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313055" marR="299085"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Self-Healing, High  Bandwidth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Clustered  Storage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78471" y="2414841"/>
            <a:ext cx="1891664" cy="1717039"/>
            <a:chOff x="7378471" y="2414841"/>
            <a:chExt cx="1891664" cy="1717039"/>
          </a:xfrm>
        </p:grpSpPr>
        <p:sp>
          <p:nvSpPr>
            <p:cNvPr id="13" name="object 13"/>
            <p:cNvSpPr/>
            <p:nvPr/>
          </p:nvSpPr>
          <p:spPr>
            <a:xfrm>
              <a:off x="7378471" y="2414841"/>
              <a:ext cx="1891144" cy="17165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28496" y="2444381"/>
              <a:ext cx="1792630" cy="1612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28496" y="2444381"/>
            <a:ext cx="1793239" cy="1612265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MapReduce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270510" marR="25717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Distributed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Computing  Framework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42048" y="3142209"/>
            <a:ext cx="353695" cy="349250"/>
            <a:chOff x="6942048" y="3142209"/>
            <a:chExt cx="353695" cy="349250"/>
          </a:xfrm>
        </p:grpSpPr>
        <p:sp>
          <p:nvSpPr>
            <p:cNvPr id="17" name="object 17"/>
            <p:cNvSpPr/>
            <p:nvPr/>
          </p:nvSpPr>
          <p:spPr>
            <a:xfrm>
              <a:off x="6942048" y="3142209"/>
              <a:ext cx="353291" cy="3491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1552" y="3169412"/>
              <a:ext cx="253352" cy="246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1553" y="3169419"/>
              <a:ext cx="253365" cy="247015"/>
            </a:xfrm>
            <a:custGeom>
              <a:avLst/>
              <a:gdLst/>
              <a:ahLst/>
              <a:cxnLst/>
              <a:rect l="l" t="t" r="r" b="b"/>
              <a:pathLst>
                <a:path w="253365" h="247014">
                  <a:moveTo>
                    <a:pt x="0" y="83919"/>
                  </a:moveTo>
                  <a:lnTo>
                    <a:pt x="87174" y="83919"/>
                  </a:lnTo>
                  <a:lnTo>
                    <a:pt x="87174" y="0"/>
                  </a:lnTo>
                  <a:lnTo>
                    <a:pt x="166173" y="0"/>
                  </a:lnTo>
                  <a:lnTo>
                    <a:pt x="166173" y="83919"/>
                  </a:lnTo>
                  <a:lnTo>
                    <a:pt x="253347" y="83919"/>
                  </a:lnTo>
                  <a:lnTo>
                    <a:pt x="253347" y="162917"/>
                  </a:lnTo>
                  <a:lnTo>
                    <a:pt x="166173" y="162917"/>
                  </a:lnTo>
                  <a:lnTo>
                    <a:pt x="166173" y="246836"/>
                  </a:lnTo>
                  <a:lnTo>
                    <a:pt x="87174" y="246836"/>
                  </a:lnTo>
                  <a:lnTo>
                    <a:pt x="87174" y="162917"/>
                  </a:lnTo>
                  <a:lnTo>
                    <a:pt x="0" y="162917"/>
                  </a:lnTo>
                  <a:lnTo>
                    <a:pt x="0" y="83919"/>
                  </a:lnTo>
                  <a:close/>
                </a:path>
              </a:pathLst>
            </a:custGeom>
            <a:ln w="9524">
              <a:solidFill>
                <a:srgbClr val="2D28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0263" y="2181643"/>
            <a:ext cx="3301365" cy="16281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Black"/>
                <a:cs typeface="Arial Black"/>
              </a:rPr>
              <a:t>Apache </a:t>
            </a:r>
            <a:r>
              <a:rPr sz="1600" dirty="0">
                <a:latin typeface="Arial Black"/>
                <a:cs typeface="Arial Black"/>
              </a:rPr>
              <a:t>Hadoop </a:t>
            </a:r>
            <a:r>
              <a:rPr sz="1600" dirty="0">
                <a:latin typeface="Arial"/>
                <a:cs typeface="Arial"/>
              </a:rPr>
              <a:t>is an open  source </a:t>
            </a:r>
            <a:r>
              <a:rPr sz="1600" spc="-5" dirty="0">
                <a:latin typeface="Arial"/>
                <a:cs typeface="Arial"/>
              </a:rPr>
              <a:t>platform for data storage </a:t>
            </a:r>
            <a:r>
              <a:rPr sz="1600" dirty="0">
                <a:latin typeface="Arial"/>
                <a:cs typeface="Arial"/>
              </a:rPr>
              <a:t>and  processing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is…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910"/>
              </a:lnSpc>
              <a:spcBef>
                <a:spcPts val="1120"/>
              </a:spcBef>
            </a:pPr>
            <a:r>
              <a:rPr sz="1600" spc="-630" dirty="0">
                <a:solidFill>
                  <a:srgbClr val="317D12"/>
                </a:solidFill>
                <a:latin typeface="Wingdings"/>
                <a:cs typeface="Wingdings"/>
              </a:rPr>
              <a:t></a:t>
            </a:r>
            <a:r>
              <a:rPr sz="1600" spc="58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Distributed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900"/>
              </a:lnSpc>
            </a:pPr>
            <a:r>
              <a:rPr sz="1600" spc="-630" dirty="0">
                <a:solidFill>
                  <a:srgbClr val="317D12"/>
                </a:solidFill>
                <a:latin typeface="Wingdings"/>
                <a:cs typeface="Wingdings"/>
              </a:rPr>
              <a:t></a:t>
            </a:r>
            <a:r>
              <a:rPr sz="1600" spc="585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Fault tolerant</a:t>
            </a:r>
            <a:endParaRPr sz="1600">
              <a:latin typeface="Arial"/>
              <a:cs typeface="Arial"/>
            </a:endParaRPr>
          </a:p>
          <a:p>
            <a:pPr marL="177800">
              <a:lnSpc>
                <a:spcPts val="1910"/>
              </a:lnSpc>
            </a:pPr>
            <a:r>
              <a:rPr sz="1600" spc="-630" dirty="0">
                <a:solidFill>
                  <a:srgbClr val="317D12"/>
                </a:solidFill>
                <a:latin typeface="Wingdings"/>
                <a:cs typeface="Wingdings"/>
              </a:rPr>
              <a:t></a:t>
            </a:r>
            <a:r>
              <a:rPr sz="1600" spc="580" dirty="0">
                <a:solidFill>
                  <a:srgbClr val="317D1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Scalable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9700" y="2029243"/>
            <a:ext cx="3463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CORE HADOOP </a:t>
            </a:r>
            <a:r>
              <a:rPr sz="1400" spc="-5" dirty="0">
                <a:latin typeface="Arial"/>
                <a:cs typeface="Arial"/>
              </a:rPr>
              <a:t>SYSTEM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538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Impala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Dremel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870278"/>
            <a:ext cx="7543165" cy="38563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4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What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Dremel?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columnar storage for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with nested</a:t>
            </a:r>
            <a:r>
              <a:rPr sz="2000" spc="2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structures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distributed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scalable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aggregation on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top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of</a:t>
            </a:r>
            <a:r>
              <a:rPr sz="20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that</a:t>
            </a:r>
            <a:endParaRPr sz="20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484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Columnar storage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Hadoop: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Parquet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34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stores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data in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appropriate native/binary</a:t>
            </a:r>
            <a:r>
              <a:rPr sz="20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types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can also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store nested structures similar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Dremel's</a:t>
            </a:r>
            <a:r>
              <a:rPr sz="2000" spc="4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ColumnIO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lr>
                <a:srgbClr val="19B7DD"/>
              </a:buClr>
              <a:buSzPct val="775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Parquet </a:t>
            </a:r>
            <a:r>
              <a:rPr sz="2000" dirty="0">
                <a:solidFill>
                  <a:srgbClr val="50505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open source:</a:t>
            </a:r>
            <a:r>
              <a:rPr sz="20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Carlito"/>
                <a:cs typeface="Carlito"/>
              </a:rPr>
              <a:t>github.com/parquet</a:t>
            </a:r>
            <a:endParaRPr sz="20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484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Distributed aggregation: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Impala</a:t>
            </a:r>
            <a:endParaRPr sz="2400">
              <a:latin typeface="Carlito"/>
              <a:cs typeface="Carlito"/>
            </a:endParaRPr>
          </a:p>
          <a:p>
            <a:pPr marL="228600" marR="5080" indent="-215900">
              <a:lnSpc>
                <a:spcPts val="2820"/>
              </a:lnSpc>
              <a:spcBef>
                <a:spcPts val="66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Impala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plus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Parquet: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superset of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the published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version of  Dremel (which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didn't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joins)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123" y="457200"/>
            <a:ext cx="9144000" cy="6858000"/>
            <a:chOff x="458123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2471" y="680504"/>
              <a:ext cx="1789810" cy="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9011" y="689227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3566" y="2678519"/>
            <a:ext cx="243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7" name="object 7"/>
          <p:cNvSpPr/>
          <p:nvPr/>
        </p:nvSpPr>
        <p:spPr>
          <a:xfrm>
            <a:off x="1270927" y="3345333"/>
            <a:ext cx="7534656" cy="1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523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Performance 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011" y="1919046"/>
            <a:ext cx="7910195" cy="521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indent="-140335">
              <a:lnSpc>
                <a:spcPts val="2370"/>
              </a:lnSpc>
              <a:spcBef>
                <a:spcPts val="100"/>
              </a:spcBef>
              <a:buClr>
                <a:srgbClr val="19B7DD"/>
              </a:buClr>
              <a:buFont typeface="Arial"/>
              <a:buChar char="•"/>
              <a:tabLst>
                <a:tab pos="535305" algn="l"/>
              </a:tabLst>
            </a:pPr>
            <a:r>
              <a:rPr sz="2000" b="1" dirty="0">
                <a:solidFill>
                  <a:srgbClr val="F5822A"/>
                </a:solidFill>
                <a:latin typeface="Carlito"/>
                <a:cs typeface="Carlito"/>
              </a:rPr>
              <a:t>Impala’s </a:t>
            </a:r>
            <a:r>
              <a:rPr sz="2000" b="1" spc="-5" dirty="0">
                <a:solidFill>
                  <a:srgbClr val="F5822A"/>
                </a:solidFill>
                <a:latin typeface="Carlito"/>
                <a:cs typeface="Carlito"/>
              </a:rPr>
              <a:t>Latest Milestone:</a:t>
            </a:r>
            <a:endParaRPr sz="2000">
              <a:latin typeface="Carlito"/>
              <a:cs typeface="Carlito"/>
            </a:endParaRPr>
          </a:p>
          <a:p>
            <a:pPr marL="995044" lvl="1" indent="-156210">
              <a:lnSpc>
                <a:spcPts val="200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Comparable commercial MPP DBMS</a:t>
            </a:r>
            <a:r>
              <a:rPr sz="18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speed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203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Natively on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Hadoop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9B7DD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534670" indent="-140335">
              <a:lnSpc>
                <a:spcPts val="2340"/>
              </a:lnSpc>
              <a:buClr>
                <a:srgbClr val="19B7DD"/>
              </a:buClr>
              <a:buFont typeface="Arial"/>
              <a:buChar char="•"/>
              <a:tabLst>
                <a:tab pos="535305" algn="l"/>
              </a:tabLst>
            </a:pPr>
            <a:r>
              <a:rPr sz="2000" b="1" dirty="0">
                <a:solidFill>
                  <a:srgbClr val="F5822A"/>
                </a:solidFill>
                <a:latin typeface="Carlito"/>
                <a:cs typeface="Carlito"/>
              </a:rPr>
              <a:t>Three </a:t>
            </a:r>
            <a:r>
              <a:rPr sz="2000" b="1" spc="-5" dirty="0">
                <a:solidFill>
                  <a:srgbClr val="F5822A"/>
                </a:solidFill>
                <a:latin typeface="Carlito"/>
                <a:cs typeface="Carlito"/>
              </a:rPr>
              <a:t>Result Sets:</a:t>
            </a:r>
            <a:endParaRPr sz="2000">
              <a:latin typeface="Carlito"/>
              <a:cs typeface="Carlito"/>
            </a:endParaRPr>
          </a:p>
          <a:p>
            <a:pPr marL="995044" lvl="1" indent="-156210">
              <a:lnSpc>
                <a:spcPts val="202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Impala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vs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Hive 0.12 (Impala</a:t>
            </a:r>
            <a:r>
              <a:rPr sz="18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459" dirty="0">
                <a:solidFill>
                  <a:srgbClr val="505050"/>
                </a:solidFill>
                <a:latin typeface="Carlito"/>
                <a:cs typeface="Carlito"/>
              </a:rPr>
              <a:t>6-­‐70x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faster)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200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Impala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vs </a:t>
            </a:r>
            <a:r>
              <a:rPr sz="1800" spc="-320" dirty="0">
                <a:solidFill>
                  <a:srgbClr val="505050"/>
                </a:solidFill>
                <a:latin typeface="Carlito"/>
                <a:cs typeface="Carlito"/>
              </a:rPr>
              <a:t>“DBMS-­‐Y”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(Impala average of 2x</a:t>
            </a:r>
            <a:r>
              <a:rPr sz="1800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faster)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208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Impala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scalability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(Impala achieves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linear scale)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9B7DD"/>
              </a:buClr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534670" indent="-140335">
              <a:lnSpc>
                <a:spcPts val="2390"/>
              </a:lnSpc>
              <a:spcBef>
                <a:spcPts val="5"/>
              </a:spcBef>
              <a:buClr>
                <a:srgbClr val="19B7DD"/>
              </a:buClr>
              <a:buFont typeface="Arial"/>
              <a:buChar char="•"/>
              <a:tabLst>
                <a:tab pos="535305" algn="l"/>
              </a:tabLst>
            </a:pPr>
            <a:r>
              <a:rPr sz="2000" b="1" spc="-5" dirty="0">
                <a:solidFill>
                  <a:srgbClr val="F5822A"/>
                </a:solidFill>
                <a:latin typeface="Carlito"/>
                <a:cs typeface="Carlito"/>
              </a:rPr>
              <a:t>Background</a:t>
            </a:r>
            <a:endParaRPr sz="2000">
              <a:latin typeface="Carlito"/>
              <a:cs typeface="Carlito"/>
            </a:endParaRPr>
          </a:p>
          <a:p>
            <a:pPr marL="1004569" marR="5080" lvl="1" indent="-165100">
              <a:lnSpc>
                <a:spcPct val="70400"/>
              </a:lnSpc>
              <a:spcBef>
                <a:spcPts val="625"/>
              </a:spcBef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20 </a:t>
            </a:r>
            <a:r>
              <a:rPr sz="1800" spc="-215" dirty="0">
                <a:solidFill>
                  <a:srgbClr val="505050"/>
                </a:solidFill>
                <a:latin typeface="Carlito"/>
                <a:cs typeface="Carlito"/>
              </a:rPr>
              <a:t>pre-­‐selected,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diverse </a:t>
            </a:r>
            <a:r>
              <a:rPr sz="1800" spc="-400" dirty="0">
                <a:solidFill>
                  <a:srgbClr val="505050"/>
                </a:solidFill>
                <a:latin typeface="Carlito"/>
                <a:cs typeface="Carlito"/>
              </a:rPr>
              <a:t>TPC-­‐DS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queries (modiﬁed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remove </a:t>
            </a:r>
            <a:r>
              <a:rPr sz="1800" spc="-80" dirty="0">
                <a:solidFill>
                  <a:srgbClr val="505050"/>
                </a:solidFill>
                <a:latin typeface="Carlito"/>
                <a:cs typeface="Carlito"/>
              </a:rPr>
              <a:t>unsupported 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language)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190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Suﬃcient data scale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for realistic comparison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(3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TB, 15 TB,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30</a:t>
            </a:r>
            <a:r>
              <a:rPr sz="1800" spc="3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TB)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200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Realistic nodes (e.g. </a:t>
            </a:r>
            <a:r>
              <a:rPr sz="1800" spc="-405" dirty="0">
                <a:solidFill>
                  <a:srgbClr val="505050"/>
                </a:solidFill>
                <a:latin typeface="Carlito"/>
                <a:cs typeface="Carlito"/>
              </a:rPr>
              <a:t>8-­‐core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CPU,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96GB RAM, 12x2TB</a:t>
            </a:r>
            <a:r>
              <a:rPr sz="1800" spc="2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505050"/>
                </a:solidFill>
                <a:latin typeface="Carlito"/>
                <a:cs typeface="Carlito"/>
              </a:rPr>
              <a:t>disks)</a:t>
            </a:r>
            <a:endParaRPr sz="1800">
              <a:latin typeface="Carlito"/>
              <a:cs typeface="Carlito"/>
            </a:endParaRPr>
          </a:p>
          <a:p>
            <a:pPr marL="995044" lvl="1" indent="-156210">
              <a:lnSpc>
                <a:spcPts val="2080"/>
              </a:lnSpc>
              <a:buClr>
                <a:srgbClr val="19B7DD"/>
              </a:buClr>
              <a:buFont typeface="Arial"/>
              <a:buChar char="•"/>
              <a:tabLst>
                <a:tab pos="995680" algn="l"/>
              </a:tabLst>
            </a:pP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Methodical testing (multiple runs, reviewed fairness for competition,</a:t>
            </a:r>
            <a:r>
              <a:rPr sz="1800" spc="10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05050"/>
                </a:solidFill>
                <a:latin typeface="Carlito"/>
                <a:cs typeface="Carlito"/>
              </a:rPr>
              <a:t>etc)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lr>
                <a:srgbClr val="19B7DD"/>
              </a:buClr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534670" indent="-140335">
              <a:lnSpc>
                <a:spcPct val="100000"/>
              </a:lnSpc>
              <a:buClr>
                <a:srgbClr val="19B7DD"/>
              </a:buClr>
              <a:buFont typeface="Arial"/>
              <a:buChar char="•"/>
              <a:tabLst>
                <a:tab pos="535305" algn="l"/>
              </a:tabLst>
            </a:pPr>
            <a:r>
              <a:rPr sz="1600" spc="-5" dirty="0">
                <a:solidFill>
                  <a:srgbClr val="505050"/>
                </a:solidFill>
                <a:latin typeface="Carlito"/>
                <a:cs typeface="Carlito"/>
              </a:rPr>
              <a:t>Details:</a:t>
            </a:r>
            <a:r>
              <a:rPr sz="1600" spc="35" dirty="0">
                <a:solidFill>
                  <a:srgbClr val="F5822A"/>
                </a:solidFill>
                <a:latin typeface="Carlito"/>
                <a:cs typeface="Carlito"/>
              </a:rPr>
              <a:t> </a:t>
            </a:r>
            <a:r>
              <a:rPr sz="1600" u="heavy" spc="-160" dirty="0">
                <a:solidFill>
                  <a:srgbClr val="F5822A"/>
                </a:solidFill>
                <a:uFill>
                  <a:solidFill>
                    <a:srgbClr val="F99536"/>
                  </a:solidFill>
                </a:uFill>
                <a:latin typeface="Carlito"/>
                <a:cs typeface="Carlito"/>
                <a:hlinkClick r:id="rId2"/>
              </a:rPr>
              <a:t>http://blog.cloudera.com/blog/2014/01/impala-­‐</a:t>
            </a:r>
            <a:r>
              <a:rPr sz="1600" u="heavy" spc="-160" dirty="0">
                <a:solidFill>
                  <a:srgbClr val="F5822A"/>
                </a:solidFill>
                <a:uFill>
                  <a:solidFill>
                    <a:srgbClr val="F99536"/>
                  </a:solidFill>
                </a:uFill>
                <a:latin typeface="Carlito"/>
                <a:cs typeface="Carlito"/>
              </a:rPr>
              <a:t>performance-­‐dbms-­‐class-­‐speed/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33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8004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</a:t>
            </a:r>
            <a:r>
              <a:rPr dirty="0"/>
              <a:t>vs </a:t>
            </a:r>
            <a:r>
              <a:rPr spc="-5" dirty="0"/>
              <a:t>Hive 0.12 (Lower bars are</a:t>
            </a:r>
            <a:r>
              <a:rPr spc="15" dirty="0"/>
              <a:t> </a:t>
            </a:r>
            <a:r>
              <a:rPr spc="-20" dirty="0"/>
              <a:t>better)</a:t>
            </a:r>
          </a:p>
        </p:txBody>
      </p:sp>
      <p:sp>
        <p:nvSpPr>
          <p:cNvPr id="3" name="object 3"/>
          <p:cNvSpPr/>
          <p:nvPr/>
        </p:nvSpPr>
        <p:spPr>
          <a:xfrm>
            <a:off x="1033548" y="2868431"/>
            <a:ext cx="7802592" cy="2659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011" y="689227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34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471195"/>
            <a:ext cx="6757034" cy="10058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5080">
              <a:lnSpc>
                <a:spcPct val="78700"/>
              </a:lnSpc>
              <a:spcBef>
                <a:spcPts val="1019"/>
              </a:spcBef>
            </a:pPr>
            <a:r>
              <a:rPr spc="-5" dirty="0"/>
              <a:t>Impala </a:t>
            </a:r>
            <a:r>
              <a:rPr dirty="0"/>
              <a:t>vs </a:t>
            </a:r>
            <a:r>
              <a:rPr spc="-640" dirty="0"/>
              <a:t>“DBMS-­‐Y” </a:t>
            </a:r>
            <a:r>
              <a:rPr spc="-5" dirty="0"/>
              <a:t>(Lower bars </a:t>
            </a:r>
            <a:r>
              <a:rPr spc="-280" dirty="0"/>
              <a:t>are  </a:t>
            </a:r>
            <a:r>
              <a:rPr spc="-25" dirty="0"/>
              <a:t>better)</a:t>
            </a:r>
          </a:p>
        </p:txBody>
      </p:sp>
      <p:sp>
        <p:nvSpPr>
          <p:cNvPr id="3" name="object 3"/>
          <p:cNvSpPr/>
          <p:nvPr/>
        </p:nvSpPr>
        <p:spPr>
          <a:xfrm>
            <a:off x="1022128" y="2484577"/>
            <a:ext cx="7844589" cy="337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011" y="689227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35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591083"/>
            <a:ext cx="6029325" cy="7823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ct val="77400"/>
              </a:lnSpc>
              <a:spcBef>
                <a:spcPts val="860"/>
              </a:spcBef>
            </a:pPr>
            <a:r>
              <a:rPr sz="2800" spc="-5" dirty="0"/>
              <a:t>Impala Scalability: 2x </a:t>
            </a:r>
            <a:r>
              <a:rPr sz="2800" dirty="0"/>
              <a:t>the </a:t>
            </a:r>
            <a:r>
              <a:rPr sz="2800" spc="-5" dirty="0"/>
              <a:t>Hardware  (Expectation: </a:t>
            </a:r>
            <a:r>
              <a:rPr sz="2800" dirty="0"/>
              <a:t>Cut </a:t>
            </a:r>
            <a:r>
              <a:rPr sz="2800" spc="-5" dirty="0"/>
              <a:t>Response Times </a:t>
            </a:r>
            <a:r>
              <a:rPr sz="2800" dirty="0"/>
              <a:t>in</a:t>
            </a:r>
            <a:r>
              <a:rPr sz="2800" spc="10" dirty="0"/>
              <a:t> </a:t>
            </a:r>
            <a:r>
              <a:rPr sz="2800" spc="-5" dirty="0"/>
              <a:t>Half)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79011" y="689227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36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334" y="2415059"/>
            <a:ext cx="8151098" cy="365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51027"/>
            <a:ext cx="6741795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/>
              <a:t>Impala Scalability: 2x </a:t>
            </a:r>
            <a:r>
              <a:rPr sz="2400" dirty="0"/>
              <a:t>the </a:t>
            </a:r>
            <a:r>
              <a:rPr sz="2400" spc="-5" dirty="0"/>
              <a:t>Hardware </a:t>
            </a:r>
            <a:r>
              <a:rPr sz="2400" dirty="0"/>
              <a:t>and </a:t>
            </a:r>
            <a:r>
              <a:rPr sz="2400" spc="-5" dirty="0"/>
              <a:t>2x Users/Data  (Expectation: Constant Response</a:t>
            </a:r>
            <a:r>
              <a:rPr sz="2400" spc="10" dirty="0"/>
              <a:t> </a:t>
            </a:r>
            <a:r>
              <a:rPr sz="2400" spc="-5" dirty="0"/>
              <a:t>Times)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79011" y="6892274"/>
            <a:ext cx="205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37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221" y="1917700"/>
            <a:ext cx="8945245" cy="4630420"/>
            <a:chOff x="623221" y="1917700"/>
            <a:chExt cx="8945245" cy="4630420"/>
          </a:xfrm>
        </p:grpSpPr>
        <p:sp>
          <p:nvSpPr>
            <p:cNvPr id="5" name="object 5"/>
            <p:cNvSpPr/>
            <p:nvPr/>
          </p:nvSpPr>
          <p:spPr>
            <a:xfrm>
              <a:off x="623221" y="1917700"/>
              <a:ext cx="5274729" cy="23706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4327" y="4110316"/>
              <a:ext cx="5223929" cy="2437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2405" y="1557020"/>
            <a:ext cx="255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2x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Users, 2x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8242" y="3843020"/>
            <a:ext cx="2446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2x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Data, 2x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690651"/>
            <a:ext cx="6591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MapReduce </a:t>
            </a:r>
            <a:r>
              <a:rPr spc="-2130" dirty="0"/>
              <a:t>-­‐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good </a:t>
            </a:r>
            <a:r>
              <a:rPr dirty="0"/>
              <a:t>and the</a:t>
            </a:r>
            <a:r>
              <a:rPr spc="-10" dirty="0"/>
              <a:t> </a:t>
            </a:r>
            <a:r>
              <a:rPr spc="-254" dirty="0"/>
              <a:t>bad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48" y="2072627"/>
            <a:ext cx="1450340" cy="199643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505050"/>
                </a:solidFill>
                <a:latin typeface="Carlito"/>
                <a:cs typeface="Carlito"/>
              </a:rPr>
              <a:t>The</a:t>
            </a:r>
            <a:r>
              <a:rPr sz="2800" b="1" spc="-9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505050"/>
                </a:solidFill>
                <a:latin typeface="Carlito"/>
                <a:cs typeface="Carlito"/>
              </a:rPr>
              <a:t>Good</a:t>
            </a:r>
            <a:endParaRPr sz="2800">
              <a:latin typeface="Carlito"/>
              <a:cs typeface="Carlito"/>
            </a:endParaRPr>
          </a:p>
          <a:p>
            <a:pPr marL="152400" indent="-139700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Font typeface="Arial"/>
              <a:buChar char="•"/>
              <a:tabLst>
                <a:tab pos="152400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Versatile</a:t>
            </a:r>
            <a:endParaRPr sz="2800">
              <a:latin typeface="Carlito"/>
              <a:cs typeface="Carlito"/>
            </a:endParaRPr>
          </a:p>
          <a:p>
            <a:pPr marL="152400" indent="-139700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Font typeface="Arial"/>
              <a:buChar char="•"/>
              <a:tabLst>
                <a:tab pos="152400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Flexible</a:t>
            </a:r>
            <a:endParaRPr sz="2800">
              <a:latin typeface="Carlito"/>
              <a:cs typeface="Carlito"/>
            </a:endParaRPr>
          </a:p>
          <a:p>
            <a:pPr marL="152400" indent="-139700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Font typeface="Arial"/>
              <a:buChar char="•"/>
              <a:tabLst>
                <a:tab pos="152400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Scalable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041" y="2072627"/>
            <a:ext cx="3883025" cy="29235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505050"/>
                </a:solidFill>
                <a:latin typeface="Carlito"/>
                <a:cs typeface="Carlito"/>
              </a:rPr>
              <a:t>The</a:t>
            </a:r>
            <a:r>
              <a:rPr sz="2800" b="1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505050"/>
                </a:solidFill>
                <a:latin typeface="Carlito"/>
                <a:cs typeface="Carlito"/>
              </a:rPr>
              <a:t>Bad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High latency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Batch oriented</a:t>
            </a:r>
            <a:endParaRPr sz="2800">
              <a:latin typeface="Carlito"/>
              <a:cs typeface="Carlito"/>
            </a:endParaRPr>
          </a:p>
          <a:p>
            <a:pPr marL="228600" marR="5080" indent="-215900">
              <a:lnSpc>
                <a:spcPct val="102400"/>
              </a:lnSpc>
              <a:spcBef>
                <a:spcPts val="459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Not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all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paradigms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ﬁt</a:t>
            </a:r>
            <a:r>
              <a:rPr sz="2800" spc="-3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very  well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Only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for</a:t>
            </a:r>
            <a:r>
              <a:rPr sz="2800" spc="-2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developers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351" y="1896084"/>
            <a:ext cx="7830184" cy="37363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MR is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hard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only for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developers</a:t>
            </a:r>
            <a:endParaRPr sz="2800">
              <a:latin typeface="Carlito"/>
              <a:cs typeface="Carlito"/>
            </a:endParaRPr>
          </a:p>
          <a:p>
            <a:pPr marL="228600" marR="600075" indent="-215900">
              <a:lnSpc>
                <a:spcPts val="3340"/>
              </a:lnSpc>
              <a:spcBef>
                <a:spcPts val="625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Higher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level </a:t>
            </a:r>
            <a:r>
              <a:rPr sz="2800" spc="-15" dirty="0">
                <a:solidFill>
                  <a:srgbClr val="505050"/>
                </a:solidFill>
                <a:latin typeface="Carlito"/>
                <a:cs typeface="Carlito"/>
              </a:rPr>
              <a:t>platforms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for converting declarative  syntax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MapReduce</a:t>
            </a:r>
            <a:endParaRPr sz="28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95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SQL –</a:t>
            </a:r>
            <a:r>
              <a:rPr sz="2400" spc="-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Hive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5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workﬂow language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– Pig</a:t>
            </a:r>
            <a:endParaRPr sz="2400">
              <a:latin typeface="Carlito"/>
              <a:cs typeface="Carlito"/>
            </a:endParaRPr>
          </a:p>
          <a:p>
            <a:pPr marL="228600" marR="5080" indent="-215900">
              <a:lnSpc>
                <a:spcPts val="3340"/>
              </a:lnSpc>
              <a:spcBef>
                <a:spcPts val="745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Build on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top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of MapReduce (although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they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are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being 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made more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pluggable</a:t>
            </a:r>
            <a:r>
              <a:rPr sz="28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now)</a:t>
            </a:r>
            <a:endParaRPr sz="28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495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381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But jobs are </a:t>
            </a:r>
            <a:r>
              <a:rPr sz="2800" spc="-10" dirty="0">
                <a:solidFill>
                  <a:srgbClr val="505050"/>
                </a:solidFill>
                <a:latin typeface="Carlito"/>
                <a:cs typeface="Carlito"/>
              </a:rPr>
              <a:t>still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as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slow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as</a:t>
            </a:r>
            <a:r>
              <a:rPr sz="2800" spc="3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MapReduce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4355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are Hive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Pig?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123" y="457200"/>
            <a:ext cx="9144000" cy="6858000"/>
            <a:chOff x="458123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2471" y="680504"/>
              <a:ext cx="1789810" cy="535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3566" y="2678519"/>
            <a:ext cx="1289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I</a:t>
            </a:r>
            <a:r>
              <a:rPr spc="-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pala</a:t>
            </a:r>
          </a:p>
        </p:txBody>
      </p:sp>
      <p:sp>
        <p:nvSpPr>
          <p:cNvPr id="6" name="object 6"/>
          <p:cNvSpPr/>
          <p:nvPr/>
        </p:nvSpPr>
        <p:spPr>
          <a:xfrm>
            <a:off x="1270927" y="3345333"/>
            <a:ext cx="7534656" cy="1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951" y="1896084"/>
            <a:ext cx="8053705" cy="29997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63525" indent="-225425">
              <a:lnSpc>
                <a:spcPct val="100000"/>
              </a:lnSpc>
              <a:spcBef>
                <a:spcPts val="6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spc="-295" dirty="0">
                <a:solidFill>
                  <a:srgbClr val="505050"/>
                </a:solidFill>
                <a:latin typeface="Carlito"/>
                <a:cs typeface="Carlito"/>
              </a:rPr>
              <a:t>General-­‐purpose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SQL</a:t>
            </a:r>
            <a:r>
              <a:rPr sz="2800" spc="-5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engine</a:t>
            </a:r>
            <a:endParaRPr sz="2800">
              <a:latin typeface="Carlito"/>
              <a:cs typeface="Carlito"/>
            </a:endParaRPr>
          </a:p>
          <a:p>
            <a:pPr marL="263525" indent="-225425">
              <a:lnSpc>
                <a:spcPct val="100000"/>
              </a:lnSpc>
              <a:spcBef>
                <a:spcPts val="50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spc="-455" dirty="0">
                <a:solidFill>
                  <a:srgbClr val="505050"/>
                </a:solidFill>
                <a:latin typeface="Carlito"/>
                <a:cs typeface="Carlito"/>
              </a:rPr>
              <a:t>Real-­‐time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queries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Apache</a:t>
            </a:r>
            <a:r>
              <a:rPr sz="2800" spc="-8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Hadoop</a:t>
            </a:r>
            <a:endParaRPr sz="2800">
              <a:latin typeface="Carlito"/>
              <a:cs typeface="Carlito"/>
            </a:endParaRPr>
          </a:p>
          <a:p>
            <a:pPr marL="2635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Beta version released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since October</a:t>
            </a:r>
            <a:r>
              <a:rPr sz="28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2012</a:t>
            </a:r>
            <a:endParaRPr sz="2800">
              <a:latin typeface="Carlito"/>
              <a:cs typeface="Carlito"/>
            </a:endParaRPr>
          </a:p>
          <a:p>
            <a:pPr marL="2635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General availability (v1.0) release out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since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April</a:t>
            </a:r>
            <a:r>
              <a:rPr sz="2800" spc="7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2013</a:t>
            </a:r>
            <a:endParaRPr sz="2800">
              <a:latin typeface="Carlito"/>
              <a:cs typeface="Carlito"/>
            </a:endParaRPr>
          </a:p>
          <a:p>
            <a:pPr marL="263525" indent="-225425">
              <a:lnSpc>
                <a:spcPct val="100000"/>
              </a:lnSpc>
              <a:spcBef>
                <a:spcPts val="6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Open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source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under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Apache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license</a:t>
            </a:r>
            <a:endParaRPr sz="2800">
              <a:latin typeface="Carlito"/>
              <a:cs typeface="Carlito"/>
            </a:endParaRPr>
          </a:p>
          <a:p>
            <a:pPr marL="263525" indent="-225425">
              <a:lnSpc>
                <a:spcPct val="100000"/>
              </a:lnSpc>
              <a:spcBef>
                <a:spcPts val="540"/>
              </a:spcBef>
              <a:buClr>
                <a:srgbClr val="19B7DD"/>
              </a:buClr>
              <a:buSzPct val="80357"/>
              <a:buFont typeface="Arial"/>
              <a:buChar char="•"/>
              <a:tabLst>
                <a:tab pos="263525" algn="l"/>
              </a:tabLst>
            </a:pP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Latest release (v1.3.1) released on 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May 1</a:t>
            </a:r>
            <a:r>
              <a:rPr sz="2775" baseline="25525" dirty="0">
                <a:solidFill>
                  <a:srgbClr val="636363"/>
                </a:solidFill>
                <a:latin typeface="Carlito"/>
                <a:cs typeface="Carlito"/>
              </a:rPr>
              <a:t>st</a:t>
            </a:r>
            <a:r>
              <a:rPr sz="2800" dirty="0">
                <a:solidFill>
                  <a:srgbClr val="505050"/>
                </a:solidFill>
                <a:latin typeface="Carlito"/>
                <a:cs typeface="Carlito"/>
              </a:rPr>
              <a:t>,</a:t>
            </a:r>
            <a:r>
              <a:rPr sz="2800" spc="2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05050"/>
                </a:solidFill>
                <a:latin typeface="Carlito"/>
                <a:cs typeface="Carlito"/>
              </a:rPr>
              <a:t>2014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301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50" dirty="0"/>
              <a:t> </a:t>
            </a:r>
            <a:r>
              <a:rPr spc="-5" dirty="0"/>
              <a:t>Impala?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306"/>
            <a:ext cx="4412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Impala Overview:</a:t>
            </a:r>
            <a:r>
              <a:rPr spc="-15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537716"/>
            <a:ext cx="7887970" cy="49911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254" dirty="0">
                <a:solidFill>
                  <a:srgbClr val="505050"/>
                </a:solidFill>
                <a:latin typeface="Carlito"/>
                <a:cs typeface="Carlito"/>
              </a:rPr>
              <a:t>General-­‐purpose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SQL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query</a:t>
            </a:r>
            <a:r>
              <a:rPr sz="2400" spc="-3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engine:</a:t>
            </a:r>
            <a:endParaRPr sz="2400">
              <a:latin typeface="Carlito"/>
              <a:cs typeface="Carlito"/>
            </a:endParaRPr>
          </a:p>
          <a:p>
            <a:pPr marL="685800" marR="5080" lvl="1" indent="-215900">
              <a:lnSpc>
                <a:spcPct val="100699"/>
              </a:lnSpc>
              <a:spcBef>
                <a:spcPts val="30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Works for both for analytical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and </a:t>
            </a:r>
            <a:r>
              <a:rPr sz="2400" spc="-190" dirty="0">
                <a:solidFill>
                  <a:srgbClr val="505050"/>
                </a:solidFill>
                <a:latin typeface="Carlito"/>
                <a:cs typeface="Carlito"/>
              </a:rPr>
              <a:t>transactional/single-­‐row 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workloads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Supports queries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take from milliseconds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to</a:t>
            </a:r>
            <a:r>
              <a:rPr sz="2400" spc="4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hours</a:t>
            </a:r>
            <a:endParaRPr sz="24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Runs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directly within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Hadoop: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59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reads widely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used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Hadoop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ﬁle</a:t>
            </a:r>
            <a:r>
              <a:rPr sz="2400" spc="1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formats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talks to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widely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used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Hadoop storage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managers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runs on same nodes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run Hadoop</a:t>
            </a:r>
            <a:r>
              <a:rPr sz="2400" spc="2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processes</a:t>
            </a:r>
            <a:endParaRPr sz="2400">
              <a:latin typeface="Carlito"/>
              <a:cs typeface="Carlito"/>
            </a:endParaRPr>
          </a:p>
          <a:p>
            <a:pPr marL="238125" indent="-225425">
              <a:lnSpc>
                <a:spcPct val="100000"/>
              </a:lnSpc>
              <a:spcBef>
                <a:spcPts val="5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37490" algn="l"/>
                <a:tab pos="2381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High performance: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59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C++ instead of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Java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4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runtime code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generation</a:t>
            </a:r>
            <a:endParaRPr sz="2400">
              <a:latin typeface="Carlito"/>
              <a:cs typeface="Carlito"/>
            </a:endParaRPr>
          </a:p>
          <a:p>
            <a:pPr marL="695325" lvl="1" indent="-225425">
              <a:lnSpc>
                <a:spcPct val="100000"/>
              </a:lnSpc>
              <a:spcBef>
                <a:spcPts val="32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694690" algn="l"/>
                <a:tab pos="695325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completely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new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execution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engine – No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MapReduce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70" y="928242"/>
            <a:ext cx="574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View </a:t>
            </a:r>
            <a:r>
              <a:rPr spc="-5" dirty="0"/>
              <a:t>of Impala:</a:t>
            </a:r>
            <a:r>
              <a:rPr spc="-3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351" y="1919046"/>
            <a:ext cx="7994650" cy="1170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Runs as a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distributed service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cluster: one Impala daemon on  each node with</a:t>
            </a:r>
            <a:r>
              <a:rPr sz="2400" spc="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19B7DD"/>
              </a:buClr>
              <a:buSzPct val="791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Highly available: </a:t>
            </a:r>
            <a:r>
              <a:rPr sz="2400" dirty="0">
                <a:solidFill>
                  <a:srgbClr val="505050"/>
                </a:solidFill>
                <a:latin typeface="Carlito"/>
                <a:cs typeface="Carlito"/>
              </a:rPr>
              <a:t>no single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point of</a:t>
            </a:r>
            <a:r>
              <a:rPr sz="2400" spc="15" dirty="0">
                <a:solidFill>
                  <a:srgbClr val="505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1471</Words>
  <Application>Microsoft Office PowerPoint</Application>
  <PresentationFormat>Custom</PresentationFormat>
  <Paragraphs>301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Agenda</vt:lpstr>
      <vt:lpstr>Intro to Hadoop</vt:lpstr>
      <vt:lpstr>What is Apache Hadoop?</vt:lpstr>
      <vt:lpstr>MapReduce -­‐ the good and the bad</vt:lpstr>
      <vt:lpstr>What are Hive and Pig?</vt:lpstr>
      <vt:lpstr>Impala</vt:lpstr>
      <vt:lpstr>What is Impala?</vt:lpstr>
      <vt:lpstr>Impala Overview: Goals</vt:lpstr>
      <vt:lpstr>User View of Impala: Overview</vt:lpstr>
      <vt:lpstr>User View of Impala: Overview</vt:lpstr>
      <vt:lpstr>User View of Impala: SQL</vt:lpstr>
      <vt:lpstr>User View of Impala: SQL</vt:lpstr>
      <vt:lpstr>Use Cases of Impala</vt:lpstr>
      <vt:lpstr>Impala Use Cases</vt:lpstr>
      <vt:lpstr>Global Financial Services Company</vt:lpstr>
      <vt:lpstr>Digital Media Company</vt:lpstr>
      <vt:lpstr>Architecture of Impala</vt:lpstr>
      <vt:lpstr>Impala Architecture</vt:lpstr>
      <vt:lpstr>Impala Architecture: Query Execution</vt:lpstr>
      <vt:lpstr>Impala Architecture: Query Execution</vt:lpstr>
      <vt:lpstr>Impala Architecture: Query Execution</vt:lpstr>
      <vt:lpstr>Query Planning: Overview</vt:lpstr>
      <vt:lpstr>Query Planning: Single-­‐Node Plan Plan operators: Scan, HashJoin, HashAggregation, Union,</vt:lpstr>
      <vt:lpstr>Single-­‐Node Plan: Example Query</vt:lpstr>
      <vt:lpstr>Query Planning: Single-­‐Node Plan Single-­‐node plan for example:</vt:lpstr>
      <vt:lpstr>Query Planning: Distributed Plans</vt:lpstr>
      <vt:lpstr>Metadata Handling</vt:lpstr>
      <vt:lpstr>Impala Execution Engine</vt:lpstr>
      <vt:lpstr>Impala Execution Engine</vt:lpstr>
      <vt:lpstr>Comparing Impala to Dremel</vt:lpstr>
      <vt:lpstr>Performance</vt:lpstr>
      <vt:lpstr>Impala Performance Results</vt:lpstr>
      <vt:lpstr>Impala vs Hive 0.12 (Lower bars are better)</vt:lpstr>
      <vt:lpstr>Impala vs “DBMS-­‐Y” (Lower bars are  better)</vt:lpstr>
      <vt:lpstr>Impala Scalability: 2x the Hardware  (Expectation: Cut Response Times in Half)</vt:lpstr>
      <vt:lpstr>Impala Scalability: 2x the Hardware and 2x Users/Data  (Expectation: Constant Response Times)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DELL</cp:lastModifiedBy>
  <cp:revision>1</cp:revision>
  <dcterms:created xsi:type="dcterms:W3CDTF">2021-06-16T18:49:57Z</dcterms:created>
  <dcterms:modified xsi:type="dcterms:W3CDTF">2021-06-16T18:51:41Z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2021-06-16T00:00:00Z</vt:filetime>
  </property>
</Properties>
</file>