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2h0cx97tjks2p.cloudfront.net/blogs/wp-content/uploads/sites/2/2020/02/hadoop-cluster.jpg" TargetMode="External"/><Relationship Id="rId2" Type="http://schemas.openxmlformats.org/officeDocument/2006/relationships/hyperlink" Target="https://data-flair.training/blogs/hadoop-hdfs-data-read-and-write-opera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flair.training/blogs/learn-hadoop-hdfs-fault-tolera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flair.training/blogs/hadoop-high-availability-tutoria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RAC</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610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fontAlgn="base"/>
            <a:r>
              <a:rPr lang="en-US" dirty="0"/>
              <a:t>What is a rack?</a:t>
            </a:r>
          </a:p>
          <a:p>
            <a:pPr fontAlgn="base"/>
            <a:r>
              <a:rPr lang="en-US" dirty="0"/>
              <a:t>The </a:t>
            </a:r>
            <a:r>
              <a:rPr lang="en-US" b="1" dirty="0"/>
              <a:t>Rack</a:t>
            </a:r>
            <a:r>
              <a:rPr lang="en-US" dirty="0"/>
              <a:t> is the collection of around 40-50 </a:t>
            </a:r>
            <a:r>
              <a:rPr lang="en-US" dirty="0" err="1"/>
              <a:t>DataNodes</a:t>
            </a:r>
            <a:r>
              <a:rPr lang="en-US" dirty="0"/>
              <a:t> connected using the same network switch. If the network goes down, the whole rack will be unavailable. A large Hadoop cluster is deployed in multiple racks.</a:t>
            </a:r>
          </a:p>
          <a:p>
            <a:pPr fontAlgn="base"/>
            <a:r>
              <a:rPr lang="en-US" dirty="0"/>
              <a:t>What is Rack Awareness in Hadoop HDFS?</a:t>
            </a:r>
          </a:p>
          <a:p>
            <a:pPr fontAlgn="base"/>
            <a:r>
              <a:rPr lang="en-US" dirty="0"/>
              <a:t>In a large Hadoop cluster, there are multiple racks. Each rack consists of </a:t>
            </a:r>
            <a:r>
              <a:rPr lang="en-US" dirty="0" err="1"/>
              <a:t>DataNodes</a:t>
            </a:r>
            <a:r>
              <a:rPr lang="en-US" dirty="0"/>
              <a:t>. Communication between the </a:t>
            </a:r>
            <a:r>
              <a:rPr lang="en-US" dirty="0" err="1"/>
              <a:t>DataNodes</a:t>
            </a:r>
            <a:r>
              <a:rPr lang="en-US" dirty="0"/>
              <a:t> on the same rack is more efficient as compared to the communication between </a:t>
            </a:r>
            <a:r>
              <a:rPr lang="en-US" dirty="0" err="1"/>
              <a:t>DataNodes</a:t>
            </a:r>
            <a:r>
              <a:rPr lang="en-US" dirty="0"/>
              <a:t> residing on different racks.</a:t>
            </a:r>
          </a:p>
          <a:p>
            <a:pPr fontAlgn="base"/>
            <a:r>
              <a:rPr lang="en-US" dirty="0"/>
              <a:t>To reduce the network traffic during file </a:t>
            </a:r>
            <a:r>
              <a:rPr lang="en-US" b="1" u="sng" dirty="0">
                <a:hlinkClick r:id="rId2"/>
              </a:rPr>
              <a:t>read/write</a:t>
            </a:r>
            <a:r>
              <a:rPr lang="en-US" dirty="0"/>
              <a:t>, </a:t>
            </a:r>
            <a:r>
              <a:rPr lang="en-US" dirty="0" err="1"/>
              <a:t>NameNode</a:t>
            </a:r>
            <a:r>
              <a:rPr lang="en-US" dirty="0"/>
              <a:t> chooses the closest </a:t>
            </a:r>
            <a:r>
              <a:rPr lang="en-US" dirty="0" err="1"/>
              <a:t>DataNode</a:t>
            </a:r>
            <a:r>
              <a:rPr lang="en-US" dirty="0"/>
              <a:t> for serving the client read/write request. </a:t>
            </a:r>
            <a:r>
              <a:rPr lang="en-US" dirty="0" err="1"/>
              <a:t>NameNode</a:t>
            </a:r>
            <a:r>
              <a:rPr lang="en-US" dirty="0"/>
              <a:t> maintains </a:t>
            </a:r>
            <a:r>
              <a:rPr lang="en-US" b="1" dirty="0"/>
              <a:t>rack ids</a:t>
            </a:r>
            <a:r>
              <a:rPr lang="en-US" dirty="0"/>
              <a:t> of each </a:t>
            </a:r>
            <a:r>
              <a:rPr lang="en-US" dirty="0" err="1"/>
              <a:t>DataNode</a:t>
            </a:r>
            <a:r>
              <a:rPr lang="en-US" dirty="0"/>
              <a:t> to achieve this rack information. This concept of choosing the closest </a:t>
            </a:r>
            <a:r>
              <a:rPr lang="en-US" dirty="0" err="1"/>
              <a:t>DataNode</a:t>
            </a:r>
            <a:r>
              <a:rPr lang="en-US" dirty="0"/>
              <a:t> based on the rack information is known as </a:t>
            </a:r>
            <a:r>
              <a:rPr lang="en-US" b="1" dirty="0"/>
              <a:t>Rack Awareness</a:t>
            </a:r>
            <a:r>
              <a:rPr lang="en-US" dirty="0"/>
              <a:t>.</a:t>
            </a:r>
          </a:p>
          <a:p>
            <a:r>
              <a:rPr lang="en-US" u="sng" dirty="0">
                <a:hlinkClick r:id="rId3"/>
              </a:rPr>
              <a:t/>
            </a:r>
            <a:br>
              <a:rPr lang="en-US" u="sng" dirty="0">
                <a:hlinkClick r:id="rId3"/>
              </a:rPr>
            </a:br>
            <a:endParaRPr lang="en-IN" dirty="0"/>
          </a:p>
        </p:txBody>
      </p:sp>
    </p:spTree>
    <p:extLst>
      <p:ext uri="{BB962C8B-B14F-4D97-AF65-F5344CB8AC3E}">
        <p14:creationId xmlns:p14="http://schemas.microsoft.com/office/powerpoint/2010/main" val="393350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1009" y="1600200"/>
            <a:ext cx="5501981" cy="4525963"/>
          </a:xfrm>
        </p:spPr>
      </p:pic>
    </p:spTree>
    <p:extLst>
      <p:ext uri="{BB962C8B-B14F-4D97-AF65-F5344CB8AC3E}">
        <p14:creationId xmlns:p14="http://schemas.microsoft.com/office/powerpoint/2010/main" val="3947291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Why Rack Awareness?</a:t>
            </a:r>
            <a:br>
              <a:rPr lang="en-US" dirty="0"/>
            </a:b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The </a:t>
            </a:r>
            <a:r>
              <a:rPr lang="en-US" dirty="0"/>
              <a:t>reasons for the Rack Awareness in Hadoop are:</a:t>
            </a:r>
          </a:p>
          <a:p>
            <a:pPr fontAlgn="base"/>
            <a:r>
              <a:rPr lang="en-US" dirty="0"/>
              <a:t>To reduce the network traffic while file read/write, which improves the cluster performance.</a:t>
            </a:r>
          </a:p>
          <a:p>
            <a:pPr fontAlgn="base"/>
            <a:r>
              <a:rPr lang="en-US" dirty="0"/>
              <a:t>To achieve </a:t>
            </a:r>
            <a:r>
              <a:rPr lang="en-US" b="1" u="sng" dirty="0">
                <a:hlinkClick r:id="rId2"/>
              </a:rPr>
              <a:t>fault tolerance</a:t>
            </a:r>
            <a:r>
              <a:rPr lang="en-US" dirty="0"/>
              <a:t>, even when the rack goes down (discussed later in this article).</a:t>
            </a:r>
          </a:p>
          <a:p>
            <a:pPr fontAlgn="base"/>
            <a:r>
              <a:rPr lang="en-US" dirty="0"/>
              <a:t>Achieve high availability of data so that data is available even in unfavorable conditions.</a:t>
            </a:r>
          </a:p>
          <a:p>
            <a:pPr fontAlgn="base"/>
            <a:r>
              <a:rPr lang="en-US" dirty="0"/>
              <a:t>To reduce the latency, that is, to make the file read/write operations done with lower delay.</a:t>
            </a:r>
          </a:p>
          <a:p>
            <a:pPr fontAlgn="base"/>
            <a:r>
              <a:rPr lang="en-US" dirty="0" err="1"/>
              <a:t>NameNode</a:t>
            </a:r>
            <a:r>
              <a:rPr lang="en-US" dirty="0"/>
              <a:t> uses a rack awareness algorithm while placing the replicas in HDFS.</a:t>
            </a:r>
          </a:p>
          <a:p>
            <a:endParaRPr lang="en-IN" dirty="0"/>
          </a:p>
        </p:txBody>
      </p:sp>
    </p:spTree>
    <p:extLst>
      <p:ext uri="{BB962C8B-B14F-4D97-AF65-F5344CB8AC3E}">
        <p14:creationId xmlns:p14="http://schemas.microsoft.com/office/powerpoint/2010/main" val="1845961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Replica placement via Rack awareness in Hadoop</a:t>
            </a:r>
            <a:br>
              <a:rPr lang="en-US" dirty="0"/>
            </a:br>
            <a:endParaRPr lang="en-IN" dirty="0"/>
          </a:p>
        </p:txBody>
      </p:sp>
      <p:sp>
        <p:nvSpPr>
          <p:cNvPr id="3" name="Content Placeholder 2"/>
          <p:cNvSpPr>
            <a:spLocks noGrp="1"/>
          </p:cNvSpPr>
          <p:nvPr>
            <p:ph idx="1"/>
          </p:nvPr>
        </p:nvSpPr>
        <p:spPr/>
        <p:txBody>
          <a:bodyPr>
            <a:normAutofit fontScale="47500" lnSpcReduction="20000"/>
          </a:bodyPr>
          <a:lstStyle/>
          <a:p>
            <a:pPr fontAlgn="base"/>
            <a:r>
              <a:rPr lang="en-US" dirty="0"/>
              <a:t>We know HDFS stores replicas of data blocks of a file to provide fault tolerance and </a:t>
            </a:r>
            <a:r>
              <a:rPr lang="en-US" b="1" u="sng" dirty="0">
                <a:hlinkClick r:id="rId2"/>
              </a:rPr>
              <a:t>high availability</a:t>
            </a:r>
            <a:r>
              <a:rPr lang="en-US" dirty="0"/>
              <a:t>. Also, the network bandwidth between nodes within the rack is higher than the network bandwidth between nodes on a different rack.</a:t>
            </a:r>
          </a:p>
          <a:p>
            <a:pPr fontAlgn="base"/>
            <a:r>
              <a:rPr lang="en-US" dirty="0"/>
              <a:t>If we store replicas on different nodes on the same rack, then it improves the network bandwidth, but if the rack fails (rarely happens), then there will be no copy of data on another rack.</a:t>
            </a:r>
          </a:p>
          <a:p>
            <a:pPr fontAlgn="base"/>
            <a:r>
              <a:rPr lang="en-US" dirty="0"/>
              <a:t>Again, if we store replicas on unique racks, then due to the transfer of blocks to multiple racks while writes increase the cost of writes.</a:t>
            </a:r>
          </a:p>
          <a:p>
            <a:pPr fontAlgn="base"/>
            <a:r>
              <a:rPr lang="en-US" dirty="0"/>
              <a:t>Therefore, </a:t>
            </a:r>
            <a:r>
              <a:rPr lang="en-US" dirty="0" err="1"/>
              <a:t>NameNode</a:t>
            </a:r>
            <a:r>
              <a:rPr lang="en-US" dirty="0"/>
              <a:t> on multiple rack cluster maintains block replication by using inbuilt </a:t>
            </a:r>
            <a:r>
              <a:rPr lang="en-US" b="1" dirty="0"/>
              <a:t>Rack awareness policies</a:t>
            </a:r>
            <a:r>
              <a:rPr lang="en-US" dirty="0"/>
              <a:t> which says:</a:t>
            </a:r>
          </a:p>
          <a:p>
            <a:pPr fontAlgn="base"/>
            <a:r>
              <a:rPr lang="en-US" b="1" dirty="0"/>
              <a:t>Not more than one replica be placed on one node.</a:t>
            </a:r>
          </a:p>
          <a:p>
            <a:pPr fontAlgn="base"/>
            <a:r>
              <a:rPr lang="en-US" b="1" dirty="0"/>
              <a:t>Not more than two replicas are placed on the same rack.</a:t>
            </a:r>
          </a:p>
          <a:p>
            <a:pPr fontAlgn="base"/>
            <a:r>
              <a:rPr lang="en-US" b="1" dirty="0"/>
              <a:t>Also, the number of racks used for block replication should always be smaller than the number of replicas.</a:t>
            </a:r>
          </a:p>
          <a:p>
            <a:pPr fontAlgn="base"/>
            <a:r>
              <a:rPr lang="en-US" dirty="0"/>
              <a:t>For the common case where the replication factor is three, the block replication policy put the first replica on the local rack, a second replica on the different </a:t>
            </a:r>
            <a:r>
              <a:rPr lang="en-US" dirty="0" err="1"/>
              <a:t>DataNode</a:t>
            </a:r>
            <a:r>
              <a:rPr lang="en-US" dirty="0"/>
              <a:t> on the same rack, and a third replica on the different rack.</a:t>
            </a:r>
          </a:p>
          <a:p>
            <a:pPr fontAlgn="base"/>
            <a:r>
              <a:rPr lang="en-US" dirty="0"/>
              <a:t>Also, while re-replicating a block, if the existing replica is one, place the second replica on a different rack. If the existing replicas are two and are on the same rack, then place the third replica on a different rack.</a:t>
            </a:r>
          </a:p>
          <a:p>
            <a:endParaRPr lang="en-IN" dirty="0"/>
          </a:p>
        </p:txBody>
      </p:sp>
    </p:spTree>
    <p:extLst>
      <p:ext uri="{BB962C8B-B14F-4D97-AF65-F5344CB8AC3E}">
        <p14:creationId xmlns:p14="http://schemas.microsoft.com/office/powerpoint/2010/main" val="2616885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3249" y="1600200"/>
            <a:ext cx="6537502" cy="4525963"/>
          </a:xfrm>
        </p:spPr>
      </p:pic>
    </p:spTree>
    <p:extLst>
      <p:ext uri="{BB962C8B-B14F-4D97-AF65-F5344CB8AC3E}">
        <p14:creationId xmlns:p14="http://schemas.microsoft.com/office/powerpoint/2010/main" val="3206052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57</Words>
  <Application>Microsoft Office PowerPoint</Application>
  <PresentationFormat>On-screen Show (4:3)</PresentationFormat>
  <Paragraphs>24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RAC</vt:lpstr>
      <vt:lpstr>PowerPoint Presentation</vt:lpstr>
      <vt:lpstr>PowerPoint Presentation</vt:lpstr>
      <vt:lpstr> Why Rack Awareness? </vt:lpstr>
      <vt:lpstr>Replica placement via Rack awareness in Hadoop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dc:title>
  <dc:creator>DELL</dc:creator>
  <cp:lastModifiedBy>DELL</cp:lastModifiedBy>
  <cp:revision>4</cp:revision>
  <dcterms:created xsi:type="dcterms:W3CDTF">2006-08-16T00:00:00Z</dcterms:created>
  <dcterms:modified xsi:type="dcterms:W3CDTF">2021-06-13T17:02:50Z</dcterms:modified>
</cp:coreProperties>
</file>