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8" r:id="rId4"/>
    <p:sldId id="271" r:id="rId5"/>
    <p:sldId id="269" r:id="rId6"/>
    <p:sldId id="270" r:id="rId7"/>
    <p:sldId id="260" r:id="rId8"/>
    <p:sldId id="261" r:id="rId9"/>
    <p:sldId id="262" r:id="rId10"/>
    <p:sldId id="263" r:id="rId11"/>
    <p:sldId id="259" r:id="rId12"/>
    <p:sldId id="258" r:id="rId13"/>
    <p:sldId id="264" r:id="rId14"/>
    <p:sldId id="265" r:id="rId15"/>
    <p:sldId id="272" r:id="rId16"/>
    <p:sldId id="273" r:id="rId17"/>
    <p:sldId id="280" r:id="rId18"/>
    <p:sldId id="267" r:id="rId19"/>
    <p:sldId id="274" r:id="rId20"/>
    <p:sldId id="275" r:id="rId21"/>
    <p:sldId id="276" r:id="rId22"/>
    <p:sldId id="277" r:id="rId23"/>
    <p:sldId id="279" r:id="rId24"/>
    <p:sldId id="278" r:id="rId25"/>
    <p:sldId id="457" r:id="rId26"/>
    <p:sldId id="458" r:id="rId27"/>
    <p:sldId id="470" r:id="rId28"/>
    <p:sldId id="460" r:id="rId29"/>
    <p:sldId id="459" r:id="rId30"/>
    <p:sldId id="461" r:id="rId31"/>
    <p:sldId id="462" r:id="rId32"/>
    <p:sldId id="471" r:id="rId33"/>
    <p:sldId id="463" r:id="rId34"/>
    <p:sldId id="464" r:id="rId35"/>
    <p:sldId id="47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630884-A530-47CC-9468-96EB7F8F6C99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31DF0B9-4E51-4191-BAB7-D0313D147953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Create volume</a:t>
          </a:r>
          <a:endParaRPr lang="en-GB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AA65943-CE88-4AFC-8750-8C8516BA5DBC}" type="parTrans" cxnId="{C819BDFF-A48D-485F-9EDC-754759C2F1CD}">
      <dgm:prSet/>
      <dgm:spPr/>
      <dgm:t>
        <a:bodyPr/>
        <a:lstStyle/>
        <a:p>
          <a:endParaRPr lang="en-GB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DA6FF7E-E3BE-48B9-B994-2CCFF78B67EC}" type="sibTrans" cxnId="{C819BDFF-A48D-485F-9EDC-754759C2F1CD}">
      <dgm:prSet/>
      <dgm:spPr/>
      <dgm:t>
        <a:bodyPr/>
        <a:lstStyle/>
        <a:p>
          <a:endParaRPr lang="en-GB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4534EE6-F70B-448C-8E9E-D0A866A4ABDD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Attach to EC2 instance</a:t>
          </a:r>
          <a:endParaRPr lang="en-GB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288A275-95F5-4468-80F4-B3E7C6483F87}" type="parTrans" cxnId="{A4DF6403-C78D-47CC-B6BE-81D79AB3DFDF}">
      <dgm:prSet/>
      <dgm:spPr/>
      <dgm:t>
        <a:bodyPr/>
        <a:lstStyle/>
        <a:p>
          <a:endParaRPr lang="en-GB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CDA69F5-F843-45C3-B91C-1ADE0FDD95C7}" type="sibTrans" cxnId="{A4DF6403-C78D-47CC-B6BE-81D79AB3DFDF}">
      <dgm:prSet/>
      <dgm:spPr/>
      <dgm:t>
        <a:bodyPr/>
        <a:lstStyle/>
        <a:p>
          <a:endParaRPr lang="en-GB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F7A7F4F-891C-4B6C-83CA-621112A7A9A5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Format and Use</a:t>
          </a:r>
          <a:endParaRPr lang="en-GB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EAEB151-1F80-44B1-A3F5-576E7EB44109}" type="parTrans" cxnId="{E1B5BDE7-BC69-46B3-9270-3B9BA36CC83C}">
      <dgm:prSet/>
      <dgm:spPr/>
      <dgm:t>
        <a:bodyPr/>
        <a:lstStyle/>
        <a:p>
          <a:endParaRPr lang="en-GB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8E84DF9-13F4-4A31-B15B-8E99191EC43F}" type="sibTrans" cxnId="{E1B5BDE7-BC69-46B3-9270-3B9BA36CC83C}">
      <dgm:prSet/>
      <dgm:spPr/>
      <dgm:t>
        <a:bodyPr/>
        <a:lstStyle/>
        <a:p>
          <a:endParaRPr lang="en-GB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0440FD1-BF54-4846-BE2C-CC06FE845C1E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Snapshot to S3</a:t>
          </a:r>
          <a:endParaRPr lang="en-GB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E049008-16CC-45B5-81C9-F339136FE7F1}" type="parTrans" cxnId="{F011FF43-78B2-4AE5-937C-E965348F11A8}">
      <dgm:prSet/>
      <dgm:spPr/>
      <dgm:t>
        <a:bodyPr/>
        <a:lstStyle/>
        <a:p>
          <a:endParaRPr lang="en-GB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F969547-131C-45F6-ACA2-0969155EEEDE}" type="sibTrans" cxnId="{F011FF43-78B2-4AE5-937C-E965348F11A8}">
      <dgm:prSet/>
      <dgm:spPr/>
      <dgm:t>
        <a:bodyPr/>
        <a:lstStyle/>
        <a:p>
          <a:endParaRPr lang="en-GB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EE5D75E-15FC-4283-A5C4-63EE1EAE60C7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Detach from EC2</a:t>
          </a:r>
          <a:endParaRPr lang="en-GB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302563-A406-4217-A18A-87802FEBFC12}" type="parTrans" cxnId="{D12E3BCF-821A-44F4-92FC-14B0E0D1041E}">
      <dgm:prSet/>
      <dgm:spPr/>
      <dgm:t>
        <a:bodyPr/>
        <a:lstStyle/>
        <a:p>
          <a:endParaRPr lang="en-GB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339DE1E-7B7D-4BB0-83E3-F01463D2AB64}" type="sibTrans" cxnId="{D12E3BCF-821A-44F4-92FC-14B0E0D1041E}">
      <dgm:prSet/>
      <dgm:spPr/>
      <dgm:t>
        <a:bodyPr/>
        <a:lstStyle/>
        <a:p>
          <a:endParaRPr lang="en-GB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0BDD376-D8A3-49C3-A05B-F57DDE004B85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Delete volume</a:t>
          </a:r>
          <a:endParaRPr lang="en-GB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5D17025-2296-475E-947E-99D61617A471}" type="parTrans" cxnId="{513AD307-3D64-42C6-8AA9-59B0E476D46B}">
      <dgm:prSet/>
      <dgm:spPr/>
      <dgm:t>
        <a:bodyPr/>
        <a:lstStyle/>
        <a:p>
          <a:endParaRPr lang="en-GB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7F8B51B-6B86-4296-8D3C-A1800B4D37F0}" type="sibTrans" cxnId="{513AD307-3D64-42C6-8AA9-59B0E476D46B}">
      <dgm:prSet/>
      <dgm:spPr/>
      <dgm:t>
        <a:bodyPr/>
        <a:lstStyle/>
        <a:p>
          <a:endParaRPr lang="en-GB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C195248-D45C-4338-9F9E-0BAE2039CB17}" type="pres">
      <dgm:prSet presAssocID="{B8630884-A530-47CC-9468-96EB7F8F6C99}" presName="cycle" presStyleCnt="0">
        <dgm:presLayoutVars>
          <dgm:dir/>
          <dgm:resizeHandles val="exact"/>
        </dgm:presLayoutVars>
      </dgm:prSet>
      <dgm:spPr/>
    </dgm:pt>
    <dgm:pt modelId="{72C2ADDC-5F20-469D-9320-6C47916F3D02}" type="pres">
      <dgm:prSet presAssocID="{231DF0B9-4E51-4191-BAB7-D0313D147953}" presName="dummy" presStyleCnt="0"/>
      <dgm:spPr/>
    </dgm:pt>
    <dgm:pt modelId="{15CC6472-444F-47CC-BBF0-9A94310509EB}" type="pres">
      <dgm:prSet presAssocID="{231DF0B9-4E51-4191-BAB7-D0313D147953}" presName="node" presStyleLbl="revTx" presStyleIdx="0" presStyleCnt="6">
        <dgm:presLayoutVars>
          <dgm:bulletEnabled val="1"/>
        </dgm:presLayoutVars>
      </dgm:prSet>
      <dgm:spPr/>
    </dgm:pt>
    <dgm:pt modelId="{662292C0-12D9-4BFB-A81D-5BA79B9A6EB2}" type="pres">
      <dgm:prSet presAssocID="{5DA6FF7E-E3BE-48B9-B994-2CCFF78B67EC}" presName="sibTrans" presStyleLbl="node1" presStyleIdx="0" presStyleCnt="6"/>
      <dgm:spPr/>
    </dgm:pt>
    <dgm:pt modelId="{792F701B-9F7B-44F7-B740-347A59517BE5}" type="pres">
      <dgm:prSet presAssocID="{94534EE6-F70B-448C-8E9E-D0A866A4ABDD}" presName="dummy" presStyleCnt="0"/>
      <dgm:spPr/>
    </dgm:pt>
    <dgm:pt modelId="{7DC022C6-B686-48E6-8C8F-CC88CDDCA80D}" type="pres">
      <dgm:prSet presAssocID="{94534EE6-F70B-448C-8E9E-D0A866A4ABDD}" presName="node" presStyleLbl="revTx" presStyleIdx="1" presStyleCnt="6">
        <dgm:presLayoutVars>
          <dgm:bulletEnabled val="1"/>
        </dgm:presLayoutVars>
      </dgm:prSet>
      <dgm:spPr/>
    </dgm:pt>
    <dgm:pt modelId="{F2C50644-AC2F-4525-B23F-2A2A8F241817}" type="pres">
      <dgm:prSet presAssocID="{9CDA69F5-F843-45C3-B91C-1ADE0FDD95C7}" presName="sibTrans" presStyleLbl="node1" presStyleIdx="1" presStyleCnt="6"/>
      <dgm:spPr/>
    </dgm:pt>
    <dgm:pt modelId="{7EAAA391-FFD8-4B8C-904E-E093554890A8}" type="pres">
      <dgm:prSet presAssocID="{EF7A7F4F-891C-4B6C-83CA-621112A7A9A5}" presName="dummy" presStyleCnt="0"/>
      <dgm:spPr/>
    </dgm:pt>
    <dgm:pt modelId="{BB79B71A-54F7-4C2E-8A17-C651C0B8EF37}" type="pres">
      <dgm:prSet presAssocID="{EF7A7F4F-891C-4B6C-83CA-621112A7A9A5}" presName="node" presStyleLbl="revTx" presStyleIdx="2" presStyleCnt="6">
        <dgm:presLayoutVars>
          <dgm:bulletEnabled val="1"/>
        </dgm:presLayoutVars>
      </dgm:prSet>
      <dgm:spPr/>
    </dgm:pt>
    <dgm:pt modelId="{C9B12903-E53A-4182-9C81-6432EBF19E61}" type="pres">
      <dgm:prSet presAssocID="{38E84DF9-13F4-4A31-B15B-8E99191EC43F}" presName="sibTrans" presStyleLbl="node1" presStyleIdx="2" presStyleCnt="6"/>
      <dgm:spPr/>
    </dgm:pt>
    <dgm:pt modelId="{3809F04D-F0BC-451B-A412-1D0DBCA975BC}" type="pres">
      <dgm:prSet presAssocID="{20440FD1-BF54-4846-BE2C-CC06FE845C1E}" presName="dummy" presStyleCnt="0"/>
      <dgm:spPr/>
    </dgm:pt>
    <dgm:pt modelId="{F9C59A17-5631-4A15-8C21-FBF7EA918E25}" type="pres">
      <dgm:prSet presAssocID="{20440FD1-BF54-4846-BE2C-CC06FE845C1E}" presName="node" presStyleLbl="revTx" presStyleIdx="3" presStyleCnt="6">
        <dgm:presLayoutVars>
          <dgm:bulletEnabled val="1"/>
        </dgm:presLayoutVars>
      </dgm:prSet>
      <dgm:spPr/>
    </dgm:pt>
    <dgm:pt modelId="{06BB59F6-D99B-47E7-98DC-5745CEE523E6}" type="pres">
      <dgm:prSet presAssocID="{CF969547-131C-45F6-ACA2-0969155EEEDE}" presName="sibTrans" presStyleLbl="node1" presStyleIdx="3" presStyleCnt="6"/>
      <dgm:spPr/>
    </dgm:pt>
    <dgm:pt modelId="{ADADC8E8-2833-4DDD-9AE5-47AF1817D161}" type="pres">
      <dgm:prSet presAssocID="{EEE5D75E-15FC-4283-A5C4-63EE1EAE60C7}" presName="dummy" presStyleCnt="0"/>
      <dgm:spPr/>
    </dgm:pt>
    <dgm:pt modelId="{B652CFFE-CCC0-477C-9844-43773D7E344D}" type="pres">
      <dgm:prSet presAssocID="{EEE5D75E-15FC-4283-A5C4-63EE1EAE60C7}" presName="node" presStyleLbl="revTx" presStyleIdx="4" presStyleCnt="6">
        <dgm:presLayoutVars>
          <dgm:bulletEnabled val="1"/>
        </dgm:presLayoutVars>
      </dgm:prSet>
      <dgm:spPr/>
    </dgm:pt>
    <dgm:pt modelId="{1ABE9B8E-641C-44E1-AEB4-E8D86E65C837}" type="pres">
      <dgm:prSet presAssocID="{B339DE1E-7B7D-4BB0-83E3-F01463D2AB64}" presName="sibTrans" presStyleLbl="node1" presStyleIdx="4" presStyleCnt="6"/>
      <dgm:spPr/>
    </dgm:pt>
    <dgm:pt modelId="{EDF5C907-F4C3-45E6-AD5C-83409FFCF0A6}" type="pres">
      <dgm:prSet presAssocID="{40BDD376-D8A3-49C3-A05B-F57DDE004B85}" presName="dummy" presStyleCnt="0"/>
      <dgm:spPr/>
    </dgm:pt>
    <dgm:pt modelId="{07E2FD53-9397-419A-8F91-5D3B0CFF547C}" type="pres">
      <dgm:prSet presAssocID="{40BDD376-D8A3-49C3-A05B-F57DDE004B85}" presName="node" presStyleLbl="revTx" presStyleIdx="5" presStyleCnt="6">
        <dgm:presLayoutVars>
          <dgm:bulletEnabled val="1"/>
        </dgm:presLayoutVars>
      </dgm:prSet>
      <dgm:spPr/>
    </dgm:pt>
    <dgm:pt modelId="{08C5A597-0514-401E-887F-8083C073C8C4}" type="pres">
      <dgm:prSet presAssocID="{F7F8B51B-6B86-4296-8D3C-A1800B4D37F0}" presName="sibTrans" presStyleLbl="node1" presStyleIdx="5" presStyleCnt="6"/>
      <dgm:spPr/>
    </dgm:pt>
  </dgm:ptLst>
  <dgm:cxnLst>
    <dgm:cxn modelId="{A4DF6403-C78D-47CC-B6BE-81D79AB3DFDF}" srcId="{B8630884-A530-47CC-9468-96EB7F8F6C99}" destId="{94534EE6-F70B-448C-8E9E-D0A866A4ABDD}" srcOrd="1" destOrd="0" parTransId="{0288A275-95F5-4468-80F4-B3E7C6483F87}" sibTransId="{9CDA69F5-F843-45C3-B91C-1ADE0FDD95C7}"/>
    <dgm:cxn modelId="{899E5504-76AE-4632-B1E0-2DD9AB698A67}" type="presOf" srcId="{5DA6FF7E-E3BE-48B9-B994-2CCFF78B67EC}" destId="{662292C0-12D9-4BFB-A81D-5BA79B9A6EB2}" srcOrd="0" destOrd="0" presId="urn:microsoft.com/office/officeart/2005/8/layout/cycle1"/>
    <dgm:cxn modelId="{8BF97205-ADD2-40B8-8644-2FFD660686F3}" type="presOf" srcId="{40BDD376-D8A3-49C3-A05B-F57DDE004B85}" destId="{07E2FD53-9397-419A-8F91-5D3B0CFF547C}" srcOrd="0" destOrd="0" presId="urn:microsoft.com/office/officeart/2005/8/layout/cycle1"/>
    <dgm:cxn modelId="{513AD307-3D64-42C6-8AA9-59B0E476D46B}" srcId="{B8630884-A530-47CC-9468-96EB7F8F6C99}" destId="{40BDD376-D8A3-49C3-A05B-F57DDE004B85}" srcOrd="5" destOrd="0" parTransId="{E5D17025-2296-475E-947E-99D61617A471}" sibTransId="{F7F8B51B-6B86-4296-8D3C-A1800B4D37F0}"/>
    <dgm:cxn modelId="{9EFCF814-4303-4D15-8868-9EEA583661FE}" type="presOf" srcId="{9CDA69F5-F843-45C3-B91C-1ADE0FDD95C7}" destId="{F2C50644-AC2F-4525-B23F-2A2A8F241817}" srcOrd="0" destOrd="0" presId="urn:microsoft.com/office/officeart/2005/8/layout/cycle1"/>
    <dgm:cxn modelId="{E751A622-2465-41EC-958F-FBF184E0B31E}" type="presOf" srcId="{EF7A7F4F-891C-4B6C-83CA-621112A7A9A5}" destId="{BB79B71A-54F7-4C2E-8A17-C651C0B8EF37}" srcOrd="0" destOrd="0" presId="urn:microsoft.com/office/officeart/2005/8/layout/cycle1"/>
    <dgm:cxn modelId="{EF08915C-70E8-40A0-9554-8F1CBE297D34}" type="presOf" srcId="{CF969547-131C-45F6-ACA2-0969155EEEDE}" destId="{06BB59F6-D99B-47E7-98DC-5745CEE523E6}" srcOrd="0" destOrd="0" presId="urn:microsoft.com/office/officeart/2005/8/layout/cycle1"/>
    <dgm:cxn modelId="{F011FF43-78B2-4AE5-937C-E965348F11A8}" srcId="{B8630884-A530-47CC-9468-96EB7F8F6C99}" destId="{20440FD1-BF54-4846-BE2C-CC06FE845C1E}" srcOrd="3" destOrd="0" parTransId="{2E049008-16CC-45B5-81C9-F339136FE7F1}" sibTransId="{CF969547-131C-45F6-ACA2-0969155EEEDE}"/>
    <dgm:cxn modelId="{C2CEDE69-68A0-4363-A30F-FDFA464DFED8}" type="presOf" srcId="{B339DE1E-7B7D-4BB0-83E3-F01463D2AB64}" destId="{1ABE9B8E-641C-44E1-AEB4-E8D86E65C837}" srcOrd="0" destOrd="0" presId="urn:microsoft.com/office/officeart/2005/8/layout/cycle1"/>
    <dgm:cxn modelId="{A7E42D4E-FB4F-4081-A748-2D4E7C33472F}" type="presOf" srcId="{94534EE6-F70B-448C-8E9E-D0A866A4ABDD}" destId="{7DC022C6-B686-48E6-8C8F-CC88CDDCA80D}" srcOrd="0" destOrd="0" presId="urn:microsoft.com/office/officeart/2005/8/layout/cycle1"/>
    <dgm:cxn modelId="{A589655A-6B6B-46B9-B1D4-76AB326CAB65}" type="presOf" srcId="{F7F8B51B-6B86-4296-8D3C-A1800B4D37F0}" destId="{08C5A597-0514-401E-887F-8083C073C8C4}" srcOrd="0" destOrd="0" presId="urn:microsoft.com/office/officeart/2005/8/layout/cycle1"/>
    <dgm:cxn modelId="{D3B71D8B-EC27-460D-B6FD-87DE2422FADC}" type="presOf" srcId="{231DF0B9-4E51-4191-BAB7-D0313D147953}" destId="{15CC6472-444F-47CC-BBF0-9A94310509EB}" srcOrd="0" destOrd="0" presId="urn:microsoft.com/office/officeart/2005/8/layout/cycle1"/>
    <dgm:cxn modelId="{B3575EA5-3FFA-4798-96FF-04F61CEBFEC1}" type="presOf" srcId="{38E84DF9-13F4-4A31-B15B-8E99191EC43F}" destId="{C9B12903-E53A-4182-9C81-6432EBF19E61}" srcOrd="0" destOrd="0" presId="urn:microsoft.com/office/officeart/2005/8/layout/cycle1"/>
    <dgm:cxn modelId="{8F36CAC6-2521-4575-8063-786A6B4307BD}" type="presOf" srcId="{20440FD1-BF54-4846-BE2C-CC06FE845C1E}" destId="{F9C59A17-5631-4A15-8C21-FBF7EA918E25}" srcOrd="0" destOrd="0" presId="urn:microsoft.com/office/officeart/2005/8/layout/cycle1"/>
    <dgm:cxn modelId="{D12E3BCF-821A-44F4-92FC-14B0E0D1041E}" srcId="{B8630884-A530-47CC-9468-96EB7F8F6C99}" destId="{EEE5D75E-15FC-4283-A5C4-63EE1EAE60C7}" srcOrd="4" destOrd="0" parTransId="{B0302563-A406-4217-A18A-87802FEBFC12}" sibTransId="{B339DE1E-7B7D-4BB0-83E3-F01463D2AB64}"/>
    <dgm:cxn modelId="{E1B5BDE7-BC69-46B3-9270-3B9BA36CC83C}" srcId="{B8630884-A530-47CC-9468-96EB7F8F6C99}" destId="{EF7A7F4F-891C-4B6C-83CA-621112A7A9A5}" srcOrd="2" destOrd="0" parTransId="{BEAEB151-1F80-44B1-A3F5-576E7EB44109}" sibTransId="{38E84DF9-13F4-4A31-B15B-8E99191EC43F}"/>
    <dgm:cxn modelId="{0123E4EF-950B-4C7A-9869-CF3163B2F81A}" type="presOf" srcId="{B8630884-A530-47CC-9468-96EB7F8F6C99}" destId="{5C195248-D45C-4338-9F9E-0BAE2039CB17}" srcOrd="0" destOrd="0" presId="urn:microsoft.com/office/officeart/2005/8/layout/cycle1"/>
    <dgm:cxn modelId="{4AB47AFB-9145-426E-B2DF-295C36338709}" type="presOf" srcId="{EEE5D75E-15FC-4283-A5C4-63EE1EAE60C7}" destId="{B652CFFE-CCC0-477C-9844-43773D7E344D}" srcOrd="0" destOrd="0" presId="urn:microsoft.com/office/officeart/2005/8/layout/cycle1"/>
    <dgm:cxn modelId="{C819BDFF-A48D-485F-9EDC-754759C2F1CD}" srcId="{B8630884-A530-47CC-9468-96EB7F8F6C99}" destId="{231DF0B9-4E51-4191-BAB7-D0313D147953}" srcOrd="0" destOrd="0" parTransId="{4AA65943-CE88-4AFC-8750-8C8516BA5DBC}" sibTransId="{5DA6FF7E-E3BE-48B9-B994-2CCFF78B67EC}"/>
    <dgm:cxn modelId="{4EEAA46A-F739-4317-BA20-F9DF257F0B40}" type="presParOf" srcId="{5C195248-D45C-4338-9F9E-0BAE2039CB17}" destId="{72C2ADDC-5F20-469D-9320-6C47916F3D02}" srcOrd="0" destOrd="0" presId="urn:microsoft.com/office/officeart/2005/8/layout/cycle1"/>
    <dgm:cxn modelId="{058BD104-1636-4934-AF1A-15493726891F}" type="presParOf" srcId="{5C195248-D45C-4338-9F9E-0BAE2039CB17}" destId="{15CC6472-444F-47CC-BBF0-9A94310509EB}" srcOrd="1" destOrd="0" presId="urn:microsoft.com/office/officeart/2005/8/layout/cycle1"/>
    <dgm:cxn modelId="{316A3CF6-6B99-4643-956C-48A1F3F1DD08}" type="presParOf" srcId="{5C195248-D45C-4338-9F9E-0BAE2039CB17}" destId="{662292C0-12D9-4BFB-A81D-5BA79B9A6EB2}" srcOrd="2" destOrd="0" presId="urn:microsoft.com/office/officeart/2005/8/layout/cycle1"/>
    <dgm:cxn modelId="{05D78D6C-6C59-4A01-8388-E5682AD2C3D0}" type="presParOf" srcId="{5C195248-D45C-4338-9F9E-0BAE2039CB17}" destId="{792F701B-9F7B-44F7-B740-347A59517BE5}" srcOrd="3" destOrd="0" presId="urn:microsoft.com/office/officeart/2005/8/layout/cycle1"/>
    <dgm:cxn modelId="{F6387412-A7E6-4792-9FED-9ED076BE1F92}" type="presParOf" srcId="{5C195248-D45C-4338-9F9E-0BAE2039CB17}" destId="{7DC022C6-B686-48E6-8C8F-CC88CDDCA80D}" srcOrd="4" destOrd="0" presId="urn:microsoft.com/office/officeart/2005/8/layout/cycle1"/>
    <dgm:cxn modelId="{856254D4-B76D-4400-9322-1227CC3DC789}" type="presParOf" srcId="{5C195248-D45C-4338-9F9E-0BAE2039CB17}" destId="{F2C50644-AC2F-4525-B23F-2A2A8F241817}" srcOrd="5" destOrd="0" presId="urn:microsoft.com/office/officeart/2005/8/layout/cycle1"/>
    <dgm:cxn modelId="{038EA766-A543-4A49-A0A5-4CE0942F9FEE}" type="presParOf" srcId="{5C195248-D45C-4338-9F9E-0BAE2039CB17}" destId="{7EAAA391-FFD8-4B8C-904E-E093554890A8}" srcOrd="6" destOrd="0" presId="urn:microsoft.com/office/officeart/2005/8/layout/cycle1"/>
    <dgm:cxn modelId="{D1DFBDC0-254A-4E83-B815-BE811C0D158A}" type="presParOf" srcId="{5C195248-D45C-4338-9F9E-0BAE2039CB17}" destId="{BB79B71A-54F7-4C2E-8A17-C651C0B8EF37}" srcOrd="7" destOrd="0" presId="urn:microsoft.com/office/officeart/2005/8/layout/cycle1"/>
    <dgm:cxn modelId="{26A63EDF-7982-48B3-802D-0985F1C8F627}" type="presParOf" srcId="{5C195248-D45C-4338-9F9E-0BAE2039CB17}" destId="{C9B12903-E53A-4182-9C81-6432EBF19E61}" srcOrd="8" destOrd="0" presId="urn:microsoft.com/office/officeart/2005/8/layout/cycle1"/>
    <dgm:cxn modelId="{2BA2329E-C952-4A22-B6E5-59198A9D635E}" type="presParOf" srcId="{5C195248-D45C-4338-9F9E-0BAE2039CB17}" destId="{3809F04D-F0BC-451B-A412-1D0DBCA975BC}" srcOrd="9" destOrd="0" presId="urn:microsoft.com/office/officeart/2005/8/layout/cycle1"/>
    <dgm:cxn modelId="{DA3239A3-BF60-46C7-8C96-794C3323CA99}" type="presParOf" srcId="{5C195248-D45C-4338-9F9E-0BAE2039CB17}" destId="{F9C59A17-5631-4A15-8C21-FBF7EA918E25}" srcOrd="10" destOrd="0" presId="urn:microsoft.com/office/officeart/2005/8/layout/cycle1"/>
    <dgm:cxn modelId="{72E05E4F-5517-4A2B-8E0C-5C3EBDEC6088}" type="presParOf" srcId="{5C195248-D45C-4338-9F9E-0BAE2039CB17}" destId="{06BB59F6-D99B-47E7-98DC-5745CEE523E6}" srcOrd="11" destOrd="0" presId="urn:microsoft.com/office/officeart/2005/8/layout/cycle1"/>
    <dgm:cxn modelId="{9EE1AB12-2FBF-48D5-824D-F4EF4BC01611}" type="presParOf" srcId="{5C195248-D45C-4338-9F9E-0BAE2039CB17}" destId="{ADADC8E8-2833-4DDD-9AE5-47AF1817D161}" srcOrd="12" destOrd="0" presId="urn:microsoft.com/office/officeart/2005/8/layout/cycle1"/>
    <dgm:cxn modelId="{4FB3AB3D-29FA-4599-824C-DD89D55E6C12}" type="presParOf" srcId="{5C195248-D45C-4338-9F9E-0BAE2039CB17}" destId="{B652CFFE-CCC0-477C-9844-43773D7E344D}" srcOrd="13" destOrd="0" presId="urn:microsoft.com/office/officeart/2005/8/layout/cycle1"/>
    <dgm:cxn modelId="{3A057A3D-CB4D-423C-8E91-1D1323E1D97F}" type="presParOf" srcId="{5C195248-D45C-4338-9F9E-0BAE2039CB17}" destId="{1ABE9B8E-641C-44E1-AEB4-E8D86E65C837}" srcOrd="14" destOrd="0" presId="urn:microsoft.com/office/officeart/2005/8/layout/cycle1"/>
    <dgm:cxn modelId="{6007E885-D868-4A5B-8A66-2FB4E6BA0C1D}" type="presParOf" srcId="{5C195248-D45C-4338-9F9E-0BAE2039CB17}" destId="{EDF5C907-F4C3-45E6-AD5C-83409FFCF0A6}" srcOrd="15" destOrd="0" presId="urn:microsoft.com/office/officeart/2005/8/layout/cycle1"/>
    <dgm:cxn modelId="{B26DB0C5-8B6D-43C0-8221-469E87CD3CAF}" type="presParOf" srcId="{5C195248-D45C-4338-9F9E-0BAE2039CB17}" destId="{07E2FD53-9397-419A-8F91-5D3B0CFF547C}" srcOrd="16" destOrd="0" presId="urn:microsoft.com/office/officeart/2005/8/layout/cycle1"/>
    <dgm:cxn modelId="{C2FB5FAD-A38E-4701-B664-A1AF6AAC7459}" type="presParOf" srcId="{5C195248-D45C-4338-9F9E-0BAE2039CB17}" destId="{08C5A597-0514-401E-887F-8083C073C8C4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C6472-444F-47CC-BBF0-9A94310509EB}">
      <dsp:nvSpPr>
        <dsp:cNvPr id="0" name=""/>
        <dsp:cNvSpPr/>
      </dsp:nvSpPr>
      <dsp:spPr>
        <a:xfrm>
          <a:off x="3856880" y="11284"/>
          <a:ext cx="899666" cy="899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Create volume</a:t>
          </a:r>
          <a:endParaRPr lang="en-GB" sz="17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856880" y="11284"/>
        <a:ext cx="899666" cy="899666"/>
      </dsp:txXfrm>
    </dsp:sp>
    <dsp:sp modelId="{662292C0-12D9-4BFB-A81D-5BA79B9A6EB2}">
      <dsp:nvSpPr>
        <dsp:cNvPr id="0" name=""/>
        <dsp:cNvSpPr/>
      </dsp:nvSpPr>
      <dsp:spPr>
        <a:xfrm>
          <a:off x="1102517" y="1851"/>
          <a:ext cx="4398964" cy="4398964"/>
        </a:xfrm>
        <a:prstGeom prst="circularArrow">
          <a:avLst>
            <a:gd name="adj1" fmla="val 3988"/>
            <a:gd name="adj2" fmla="val 250168"/>
            <a:gd name="adj3" fmla="val 20573676"/>
            <a:gd name="adj4" fmla="val 18982452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022C6-B686-48E6-8C8F-CC88CDDCA80D}">
      <dsp:nvSpPr>
        <dsp:cNvPr id="0" name=""/>
        <dsp:cNvSpPr/>
      </dsp:nvSpPr>
      <dsp:spPr>
        <a:xfrm>
          <a:off x="4861594" y="1751500"/>
          <a:ext cx="899666" cy="899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Attach to EC2 instance</a:t>
          </a:r>
          <a:endParaRPr lang="en-GB" sz="17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861594" y="1751500"/>
        <a:ext cx="899666" cy="899666"/>
      </dsp:txXfrm>
    </dsp:sp>
    <dsp:sp modelId="{F2C50644-AC2F-4525-B23F-2A2A8F241817}">
      <dsp:nvSpPr>
        <dsp:cNvPr id="0" name=""/>
        <dsp:cNvSpPr/>
      </dsp:nvSpPr>
      <dsp:spPr>
        <a:xfrm>
          <a:off x="1102517" y="1851"/>
          <a:ext cx="4398964" cy="4398964"/>
        </a:xfrm>
        <a:prstGeom prst="circularArrow">
          <a:avLst>
            <a:gd name="adj1" fmla="val 3988"/>
            <a:gd name="adj2" fmla="val 250168"/>
            <a:gd name="adj3" fmla="val 2367380"/>
            <a:gd name="adj4" fmla="val 776155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9B71A-54F7-4C2E-8A17-C651C0B8EF37}">
      <dsp:nvSpPr>
        <dsp:cNvPr id="0" name=""/>
        <dsp:cNvSpPr/>
      </dsp:nvSpPr>
      <dsp:spPr>
        <a:xfrm>
          <a:off x="3856880" y="3491716"/>
          <a:ext cx="899666" cy="899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Format and Use</a:t>
          </a:r>
          <a:endParaRPr lang="en-GB" sz="17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856880" y="3491716"/>
        <a:ext cx="899666" cy="899666"/>
      </dsp:txXfrm>
    </dsp:sp>
    <dsp:sp modelId="{C9B12903-E53A-4182-9C81-6432EBF19E61}">
      <dsp:nvSpPr>
        <dsp:cNvPr id="0" name=""/>
        <dsp:cNvSpPr/>
      </dsp:nvSpPr>
      <dsp:spPr>
        <a:xfrm>
          <a:off x="1102517" y="1851"/>
          <a:ext cx="4398964" cy="4398964"/>
        </a:xfrm>
        <a:prstGeom prst="circularArrow">
          <a:avLst>
            <a:gd name="adj1" fmla="val 3988"/>
            <a:gd name="adj2" fmla="val 250168"/>
            <a:gd name="adj3" fmla="val 6111625"/>
            <a:gd name="adj4" fmla="val 4438207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59A17-5631-4A15-8C21-FBF7EA918E25}">
      <dsp:nvSpPr>
        <dsp:cNvPr id="0" name=""/>
        <dsp:cNvSpPr/>
      </dsp:nvSpPr>
      <dsp:spPr>
        <a:xfrm>
          <a:off x="1847453" y="3491716"/>
          <a:ext cx="899666" cy="899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Snapshot to S3</a:t>
          </a:r>
          <a:endParaRPr lang="en-GB" sz="17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47453" y="3491716"/>
        <a:ext cx="899666" cy="899666"/>
      </dsp:txXfrm>
    </dsp:sp>
    <dsp:sp modelId="{06BB59F6-D99B-47E7-98DC-5745CEE523E6}">
      <dsp:nvSpPr>
        <dsp:cNvPr id="0" name=""/>
        <dsp:cNvSpPr/>
      </dsp:nvSpPr>
      <dsp:spPr>
        <a:xfrm>
          <a:off x="1102517" y="1851"/>
          <a:ext cx="4398964" cy="4398964"/>
        </a:xfrm>
        <a:prstGeom prst="circularArrow">
          <a:avLst>
            <a:gd name="adj1" fmla="val 3988"/>
            <a:gd name="adj2" fmla="val 250168"/>
            <a:gd name="adj3" fmla="val 9773676"/>
            <a:gd name="adj4" fmla="val 8182452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2CFFE-CCC0-477C-9844-43773D7E344D}">
      <dsp:nvSpPr>
        <dsp:cNvPr id="0" name=""/>
        <dsp:cNvSpPr/>
      </dsp:nvSpPr>
      <dsp:spPr>
        <a:xfrm>
          <a:off x="842739" y="1751500"/>
          <a:ext cx="899666" cy="899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Detach from EC2</a:t>
          </a:r>
          <a:endParaRPr lang="en-GB" sz="17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842739" y="1751500"/>
        <a:ext cx="899666" cy="899666"/>
      </dsp:txXfrm>
    </dsp:sp>
    <dsp:sp modelId="{1ABE9B8E-641C-44E1-AEB4-E8D86E65C837}">
      <dsp:nvSpPr>
        <dsp:cNvPr id="0" name=""/>
        <dsp:cNvSpPr/>
      </dsp:nvSpPr>
      <dsp:spPr>
        <a:xfrm>
          <a:off x="1102517" y="1851"/>
          <a:ext cx="4398964" cy="4398964"/>
        </a:xfrm>
        <a:prstGeom prst="circularArrow">
          <a:avLst>
            <a:gd name="adj1" fmla="val 3988"/>
            <a:gd name="adj2" fmla="val 250168"/>
            <a:gd name="adj3" fmla="val 13167380"/>
            <a:gd name="adj4" fmla="val 11576155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2FD53-9397-419A-8F91-5D3B0CFF547C}">
      <dsp:nvSpPr>
        <dsp:cNvPr id="0" name=""/>
        <dsp:cNvSpPr/>
      </dsp:nvSpPr>
      <dsp:spPr>
        <a:xfrm>
          <a:off x="1847453" y="11284"/>
          <a:ext cx="899666" cy="899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Delete volume</a:t>
          </a:r>
          <a:endParaRPr lang="en-GB" sz="17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47453" y="11284"/>
        <a:ext cx="899666" cy="899666"/>
      </dsp:txXfrm>
    </dsp:sp>
    <dsp:sp modelId="{08C5A597-0514-401E-887F-8083C073C8C4}">
      <dsp:nvSpPr>
        <dsp:cNvPr id="0" name=""/>
        <dsp:cNvSpPr/>
      </dsp:nvSpPr>
      <dsp:spPr>
        <a:xfrm>
          <a:off x="1102517" y="1851"/>
          <a:ext cx="4398964" cy="4398964"/>
        </a:xfrm>
        <a:prstGeom prst="circularArrow">
          <a:avLst>
            <a:gd name="adj1" fmla="val 3988"/>
            <a:gd name="adj2" fmla="val 250168"/>
            <a:gd name="adj3" fmla="val 16911625"/>
            <a:gd name="adj4" fmla="val 15238207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FF699-D550-4376-A3F8-6E7A593A2E2D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6FA1D-327D-4F70-AF77-0F8F6D677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15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fs/when-to-choose-efs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3102E-6C56-4F81-B30B-581BE2EC669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63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https://aws.amazon.com/efs/when-to-choose-efs/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3102E-6C56-4F81-B30B-581BE2EC669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168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3102E-6C56-4F81-B30B-581BE2EC6691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255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level storage means there is no concept of update to a file – entire file needs to be re-uploaded</a:t>
            </a:r>
          </a:p>
          <a:p>
            <a:r>
              <a:rPr lang="en-US" dirty="0"/>
              <a:t>There is no restriction to amount of data inside a bucket</a:t>
            </a:r>
          </a:p>
          <a:p>
            <a:r>
              <a:rPr lang="en-US" dirty="0"/>
              <a:t>Pay for storage and transfer out to other regions and for the read and put/post requests</a:t>
            </a:r>
          </a:p>
          <a:p>
            <a:r>
              <a:rPr lang="en-US" dirty="0"/>
              <a:t>Not pay for transfer IN to S3 and for moving to EC2 instances in same region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3102E-6C56-4F81-B30B-581BE2EC669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280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Cannot have buckets inside buckets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3102E-6C56-4F81-B30B-581BE2EC669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623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Lifecycle policies to transition between storage classes</a:t>
            </a:r>
          </a:p>
          <a:p>
            <a:r>
              <a:rPr lang="en-US" dirty="0"/>
              <a:t>All storage classes support 11 nines durability </a:t>
            </a:r>
          </a:p>
          <a:p>
            <a:r>
              <a:rPr lang="en-US" dirty="0"/>
              <a:t>Refer - https://aws.amazon.com/s3/storage-classes/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3102E-6C56-4F81-B30B-581BE2EC669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279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3102E-6C56-4F81-B30B-581BE2EC669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705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3102E-6C56-4F81-B30B-581BE2EC669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437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Ephemeral -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Free, part of the instance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 storage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guarantee of performance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Ideal for Buffer, cache, replicated data, scratch</a:t>
            </a:r>
          </a:p>
          <a:p>
            <a:pPr rtl="0" fontAlgn="ctr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EBS</a:t>
            </a:r>
          </a:p>
          <a:p>
            <a:pPr marL="171450" indent="-171450" rtl="0" fontAlgn="ctr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Supports incremental snapshots (on private area in S3)</a:t>
            </a:r>
          </a:p>
          <a:p>
            <a:pPr marL="171450" indent="-171450" rtl="0" fontAlgn="ctr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moved to other AZs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3102E-6C56-4F81-B30B-581BE2EC669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128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create a volume from an existing snapshot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3102E-6C56-4F81-B30B-581BE2EC6691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676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Gp</a:t>
            </a:r>
            <a:r>
              <a:rPr lang="en-US" dirty="0"/>
              <a:t> SSD – the IOPS scales linearly per GB with a minimum of 100 IOPS and a maximum of 16000 IOPS</a:t>
            </a:r>
          </a:p>
          <a:p>
            <a:r>
              <a:rPr lang="en-US" dirty="0"/>
              <a:t>Provisioned IOPS allows you to specify a target IOPS for your application so you will get the guaranteed IOPS </a:t>
            </a:r>
          </a:p>
          <a:p>
            <a:endParaRPr lang="en-US" dirty="0"/>
          </a:p>
          <a:p>
            <a:r>
              <a:rPr lang="en-US" dirty="0"/>
              <a:t>SSD backed is good for transactional workloads involving frequent read / write operations with small I/O size , where dominant performance  attribute is IOPS</a:t>
            </a:r>
          </a:p>
          <a:p>
            <a:endParaRPr lang="en-US" dirty="0"/>
          </a:p>
          <a:p>
            <a:r>
              <a:rPr lang="en-US" dirty="0"/>
              <a:t>HDD backed is good for large streaming workloads  where throughput is a better measure than IOPS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3102E-6C56-4F81-B30B-581BE2EC6691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11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/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299162" y="1323001"/>
            <a:ext cx="8547459" cy="4847010"/>
          </a:xfrm>
          <a:prstGeom prst="rect">
            <a:avLst/>
          </a:prstGeom>
        </p:spPr>
        <p:txBody>
          <a:bodyPr vert="horz" lIns="0" tIns="72000" rIns="0" bIns="0" rtlCol="0">
            <a:normAutofit/>
          </a:bodyPr>
          <a:lstStyle>
            <a:lvl1pPr marL="246107" marR="0" indent="-246107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>
                <a:tab pos="4623464" algn="r"/>
              </a:tabLst>
              <a:defRPr baseline="0">
                <a:solidFill>
                  <a:schemeClr val="accent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</p:txBody>
      </p:sp>
    </p:spTree>
    <p:extLst>
      <p:ext uri="{BB962C8B-B14F-4D97-AF65-F5344CB8AC3E}">
        <p14:creationId xmlns:p14="http://schemas.microsoft.com/office/powerpoint/2010/main" val="42714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[bucketname].s3.amazon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447800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 Introduction </a:t>
            </a:r>
            <a:r>
              <a:rPr lang="en-US"/>
              <a:t>to NoSQL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/>
          <a:p>
            <a:r>
              <a:rPr lang="en-US" dirty="0" err="1"/>
              <a:t>Vishwa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No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Graph stores</a:t>
            </a:r>
          </a:p>
          <a:p>
            <a:r>
              <a:rPr lang="en-US" dirty="0"/>
              <a:t>organize data as nodes, which are like records in a relational database, and edges, which represent connections between nodes</a:t>
            </a:r>
          </a:p>
          <a:p>
            <a:r>
              <a:rPr lang="en-US" dirty="0"/>
              <a:t>support richer representations of data relationships</a:t>
            </a:r>
          </a:p>
          <a:p>
            <a:r>
              <a:rPr lang="en-US" dirty="0"/>
              <a:t>the graph data model can evolve over time and use</a:t>
            </a:r>
          </a:p>
          <a:p>
            <a:r>
              <a:rPr lang="en-US" dirty="0"/>
              <a:t>reservation systems or customer relationship management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NO SQL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962025"/>
            <a:ext cx="64770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763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document-oriented database</a:t>
            </a:r>
          </a:p>
          <a:p>
            <a:r>
              <a:rPr lang="en-US" dirty="0"/>
              <a:t>– documents encapsulate and encode data (or</a:t>
            </a:r>
          </a:p>
          <a:p>
            <a:r>
              <a:rPr lang="en-US" dirty="0"/>
              <a:t>information) in some standard formats or encodings</a:t>
            </a:r>
          </a:p>
          <a:p>
            <a:r>
              <a:rPr lang="en-US" dirty="0"/>
              <a:t>• </a:t>
            </a:r>
            <a:r>
              <a:rPr lang="en-US" dirty="0" err="1"/>
              <a:t>NoSQL</a:t>
            </a:r>
            <a:r>
              <a:rPr lang="en-US" dirty="0"/>
              <a:t> database</a:t>
            </a:r>
          </a:p>
          <a:p>
            <a:r>
              <a:rPr lang="en-US" dirty="0"/>
              <a:t>– non-adherence to the widely used relational database</a:t>
            </a:r>
          </a:p>
          <a:p>
            <a:r>
              <a:rPr lang="en-US" dirty="0"/>
              <a:t>– highly optimized for retrieve and append operations</a:t>
            </a:r>
          </a:p>
          <a:p>
            <a:r>
              <a:rPr lang="en-US" dirty="0"/>
              <a:t>• uses BSON format</a:t>
            </a:r>
          </a:p>
          <a:p>
            <a:r>
              <a:rPr lang="en-US" dirty="0"/>
              <a:t>• schema-less</a:t>
            </a:r>
          </a:p>
          <a:p>
            <a:r>
              <a:rPr lang="en-US" dirty="0"/>
              <a:t>– No more configuring database columns with types</a:t>
            </a:r>
          </a:p>
          <a:p>
            <a:r>
              <a:rPr lang="en-US" dirty="0"/>
              <a:t>• No transactions</a:t>
            </a:r>
          </a:p>
          <a:p>
            <a:r>
              <a:rPr lang="en-US" dirty="0"/>
              <a:t>• No joins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db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dirty="0"/>
              <a:t>Developed by 10gen</a:t>
            </a:r>
          </a:p>
          <a:p>
            <a:r>
              <a:rPr lang="en-US" dirty="0"/>
              <a:t>•Founded in 2007 </a:t>
            </a:r>
          </a:p>
          <a:p>
            <a:r>
              <a:rPr lang="en-US" dirty="0"/>
              <a:t>•A document-oriented, </a:t>
            </a:r>
            <a:r>
              <a:rPr lang="en-US" dirty="0" err="1"/>
              <a:t>NoSQL</a:t>
            </a:r>
            <a:r>
              <a:rPr lang="en-US" dirty="0"/>
              <a:t> database</a:t>
            </a:r>
          </a:p>
          <a:p>
            <a:r>
              <a:rPr lang="en-US" dirty="0"/>
              <a:t>•Hash-based, s</a:t>
            </a:r>
            <a:r>
              <a:rPr lang="en-US" i="1" dirty="0"/>
              <a:t>chema-less database</a:t>
            </a:r>
          </a:p>
          <a:p>
            <a:r>
              <a:rPr lang="en-US" dirty="0"/>
              <a:t>•No Data Definition Language</a:t>
            </a:r>
          </a:p>
          <a:p>
            <a:r>
              <a:rPr lang="en-US" dirty="0"/>
              <a:t>•In practice, this means you can store hashes with any keys and values that you choose</a:t>
            </a:r>
          </a:p>
          <a:p>
            <a:r>
              <a:rPr lang="en-US" dirty="0"/>
              <a:t>•Keys are a basic data type but in reality stored as strings </a:t>
            </a:r>
          </a:p>
          <a:p>
            <a:r>
              <a:rPr lang="en-US" dirty="0"/>
              <a:t>•Document Identifiers (_id) will be created for each document, field name reserved by system </a:t>
            </a:r>
          </a:p>
          <a:p>
            <a:r>
              <a:rPr lang="en-US" dirty="0"/>
              <a:t>•Application tracks the schema and mapping </a:t>
            </a:r>
          </a:p>
          <a:p>
            <a:r>
              <a:rPr lang="en-US" dirty="0"/>
              <a:t>•Uses BSON format</a:t>
            </a:r>
          </a:p>
          <a:p>
            <a:r>
              <a:rPr lang="en-US" dirty="0"/>
              <a:t>•Based on JSON –B stands for Binary </a:t>
            </a:r>
          </a:p>
          <a:p>
            <a:r>
              <a:rPr lang="en-US" dirty="0"/>
              <a:t>•Written in C++</a:t>
            </a:r>
          </a:p>
          <a:p>
            <a:r>
              <a:rPr lang="en-US" dirty="0"/>
              <a:t>•Supports APIs (drivers) in many computer languages</a:t>
            </a:r>
          </a:p>
          <a:p>
            <a:r>
              <a:rPr lang="en-US" dirty="0"/>
              <a:t>•JavaScript, Python, Ruby, Perl, Java, </a:t>
            </a:r>
            <a:r>
              <a:rPr lang="en-US" dirty="0" err="1"/>
              <a:t>JavaScala</a:t>
            </a:r>
            <a:r>
              <a:rPr lang="en-US" dirty="0"/>
              <a:t>, C#, C++, Haskell, </a:t>
            </a:r>
            <a:r>
              <a:rPr lang="en-US" dirty="0" err="1"/>
              <a:t>Erlang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of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•Dynamic schema</a:t>
            </a:r>
          </a:p>
          <a:p>
            <a:r>
              <a:rPr lang="en-US" dirty="0"/>
              <a:t>•No DDL </a:t>
            </a:r>
          </a:p>
          <a:p>
            <a:r>
              <a:rPr lang="en-US" dirty="0"/>
              <a:t>•Document-based database</a:t>
            </a:r>
          </a:p>
          <a:p>
            <a:r>
              <a:rPr lang="en-US" dirty="0"/>
              <a:t>•Secondary indexes </a:t>
            </a:r>
          </a:p>
          <a:p>
            <a:r>
              <a:rPr lang="en-US" dirty="0"/>
              <a:t>•Query language via an API</a:t>
            </a:r>
          </a:p>
          <a:p>
            <a:r>
              <a:rPr lang="en-US" dirty="0"/>
              <a:t>•Atomic writes and fully-consistent reads</a:t>
            </a:r>
          </a:p>
          <a:p>
            <a:r>
              <a:rPr lang="en-US" dirty="0"/>
              <a:t>•If system configured that way </a:t>
            </a:r>
          </a:p>
          <a:p>
            <a:r>
              <a:rPr lang="en-US" dirty="0"/>
              <a:t>•Master-slave replication with automated failover (replica sets) </a:t>
            </a:r>
          </a:p>
          <a:p>
            <a:r>
              <a:rPr lang="en-US" dirty="0"/>
              <a:t>•Built-in horizontal scaling via automated range-based partitioning of data (</a:t>
            </a:r>
            <a:r>
              <a:rPr lang="en-US" dirty="0" err="1"/>
              <a:t>sharding</a:t>
            </a:r>
            <a:r>
              <a:rPr lang="en-US" dirty="0"/>
              <a:t>)</a:t>
            </a:r>
          </a:p>
          <a:p>
            <a:r>
              <a:rPr lang="en-US" dirty="0"/>
              <a:t>•No joins nor transactions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MongoDB</a:t>
            </a:r>
            <a:r>
              <a:rPr lang="en-US" dirty="0"/>
              <a:t> 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•Document-Oriented storage</a:t>
            </a:r>
          </a:p>
          <a:p>
            <a:r>
              <a:rPr lang="en-US" dirty="0"/>
              <a:t>•Full Index Support</a:t>
            </a:r>
          </a:p>
          <a:p>
            <a:r>
              <a:rPr lang="en-US" dirty="0"/>
              <a:t>•Replication &amp; High Availability</a:t>
            </a:r>
          </a:p>
          <a:p>
            <a:r>
              <a:rPr lang="en-US" dirty="0"/>
              <a:t>•Auto-</a:t>
            </a:r>
            <a:r>
              <a:rPr lang="en-US" dirty="0" err="1"/>
              <a:t>Sharding</a:t>
            </a:r>
            <a:endParaRPr lang="en-US" dirty="0"/>
          </a:p>
          <a:p>
            <a:r>
              <a:rPr lang="en-US" dirty="0"/>
              <a:t>•Querying</a:t>
            </a:r>
          </a:p>
          <a:p>
            <a:r>
              <a:rPr lang="en-US" dirty="0"/>
              <a:t>•Fast In-Place Updates</a:t>
            </a:r>
          </a:p>
          <a:p>
            <a:r>
              <a:rPr lang="en-US" dirty="0"/>
              <a:t>•Map/</a:t>
            </a:r>
            <a:r>
              <a:rPr lang="en-US" dirty="0" err="1"/>
              <a:t>Reducefunctionality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175" y="1281113"/>
            <a:ext cx="710565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: Hierarchical Objects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8839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NOSQL stand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 Only SQL database</a:t>
            </a:r>
          </a:p>
          <a:p>
            <a:r>
              <a:rPr lang="en-US" dirty="0"/>
              <a:t>is an alternative to traditional relational databases</a:t>
            </a:r>
          </a:p>
          <a:p>
            <a:r>
              <a:rPr lang="en-US" dirty="0"/>
              <a:t>useful for working with large sets of distributed data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: Hierarchical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MongoDB</a:t>
            </a:r>
            <a:r>
              <a:rPr lang="en-US" dirty="0"/>
              <a:t> instance may have zero or more ‘databases’</a:t>
            </a:r>
          </a:p>
          <a:p>
            <a:r>
              <a:rPr lang="en-US" dirty="0"/>
              <a:t>•A database may have zero or more ‘collections’.</a:t>
            </a:r>
          </a:p>
          <a:p>
            <a:r>
              <a:rPr lang="en-US" dirty="0"/>
              <a:t>•A collection may have zero or more ‘documents’.</a:t>
            </a:r>
          </a:p>
          <a:p>
            <a:r>
              <a:rPr lang="en-US" dirty="0"/>
              <a:t>•A document may have one or more ‘fields’.</a:t>
            </a:r>
          </a:p>
          <a:p>
            <a:r>
              <a:rPr lang="en-US" dirty="0"/>
              <a:t>•</a:t>
            </a:r>
            <a:r>
              <a:rPr lang="en-US" dirty="0" err="1"/>
              <a:t>MongoDB</a:t>
            </a:r>
            <a:r>
              <a:rPr lang="en-US" dirty="0"/>
              <a:t> ‘Indexes’ function much like their RDBMS counterparts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0"/>
            <a:ext cx="838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BSON format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•Binary-encoded serialization of JSON-like documents</a:t>
            </a:r>
          </a:p>
          <a:p>
            <a:r>
              <a:rPr lang="en-US" dirty="0"/>
              <a:t>•Zero or more key/value pairs are stored as a single entity</a:t>
            </a:r>
          </a:p>
          <a:p>
            <a:r>
              <a:rPr lang="en-US" dirty="0"/>
              <a:t>•Each entry consists of a field name, a data type, and a value</a:t>
            </a:r>
          </a:p>
          <a:p>
            <a:r>
              <a:rPr lang="en-US" dirty="0"/>
              <a:t>•Large elements in a BSON document are prefixed with a length field to facilitate scanning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JSON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•Data is in name / value pairs</a:t>
            </a:r>
          </a:p>
          <a:p>
            <a:r>
              <a:rPr lang="en-US" dirty="0"/>
              <a:t>•A name/value pair consists of a field name followed by a colon, followed by a value:</a:t>
            </a:r>
          </a:p>
          <a:p>
            <a:r>
              <a:rPr lang="en-US" dirty="0"/>
              <a:t>•Example: “name”: “R2-D2”</a:t>
            </a:r>
          </a:p>
          <a:p>
            <a:r>
              <a:rPr lang="en-US" dirty="0"/>
              <a:t>•Data is separated by commas</a:t>
            </a:r>
          </a:p>
          <a:p>
            <a:r>
              <a:rPr lang="en-US" dirty="0"/>
              <a:t>•Example: “name”: “R2-D2”, race : “Droid”</a:t>
            </a:r>
          </a:p>
          <a:p>
            <a:r>
              <a:rPr lang="en-US" dirty="0"/>
              <a:t>•Curly braces hold objects </a:t>
            </a:r>
          </a:p>
          <a:p>
            <a:r>
              <a:rPr lang="en-US" dirty="0"/>
              <a:t>•Example: {“name”: “R2-D2”, race : “Droid”, affiliation: “rebels”}</a:t>
            </a:r>
          </a:p>
          <a:p>
            <a:r>
              <a:rPr lang="en-US" dirty="0"/>
              <a:t>•An array is stored in brackets []</a:t>
            </a:r>
          </a:p>
          <a:p>
            <a:r>
              <a:rPr lang="en-US" dirty="0"/>
              <a:t>•Example [ {“name”: “R2-D2”, race : “Droid”, affiliation: “rebels”},</a:t>
            </a:r>
          </a:p>
          <a:p>
            <a:r>
              <a:rPr lang="en-US" dirty="0"/>
              <a:t>•{“name”: “Yoda”, affiliation: “rebels”} 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Schema Free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1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E276EB-4157-42B1-9F0F-6F9799CA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AWS Storage options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589A26-DF88-4E0C-BAA5-E40F2B593ECC}"/>
              </a:ext>
            </a:extLst>
          </p:cNvPr>
          <p:cNvSpPr/>
          <p:nvPr/>
        </p:nvSpPr>
        <p:spPr>
          <a:xfrm>
            <a:off x="2000250" y="2000251"/>
            <a:ext cx="1314450" cy="580463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 storage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9658D4-4154-42DA-8F8D-413565F65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103" y="2894310"/>
            <a:ext cx="1314398" cy="7471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B2742C-B816-4710-B444-9D1F5AEFF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767" y="2883806"/>
            <a:ext cx="1356962" cy="7681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36C00A-9E56-45F0-94F3-C4EC811E38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80" y="3844862"/>
            <a:ext cx="1334921" cy="6524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E7FBC6-962C-43A5-A2BB-A5FD79DE77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699" y="2919041"/>
            <a:ext cx="1181552" cy="69772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7B10F6-73FD-42FB-B83E-F9548D1EBF59}"/>
              </a:ext>
            </a:extLst>
          </p:cNvPr>
          <p:cNvSpPr/>
          <p:nvPr/>
        </p:nvSpPr>
        <p:spPr>
          <a:xfrm>
            <a:off x="3829050" y="2000251"/>
            <a:ext cx="1314450" cy="580463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 storage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1F39B7-2373-4E4E-9F76-6313A5D0B5EA}"/>
              </a:ext>
            </a:extLst>
          </p:cNvPr>
          <p:cNvSpPr/>
          <p:nvPr/>
        </p:nvSpPr>
        <p:spPr>
          <a:xfrm>
            <a:off x="5657850" y="2000251"/>
            <a:ext cx="1314450" cy="580463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storage</a:t>
            </a:r>
          </a:p>
        </p:txBody>
      </p:sp>
    </p:spTree>
    <p:extLst>
      <p:ext uri="{BB962C8B-B14F-4D97-AF65-F5344CB8AC3E}">
        <p14:creationId xmlns:p14="http://schemas.microsoft.com/office/powerpoint/2010/main" val="3665532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E276EB-4157-42B1-9F0F-6F9799CA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Amazon S3 (Simple Storage Service)</a:t>
            </a:r>
            <a:endParaRPr lang="en-GB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0DA44994-6E41-4EFB-8925-997A6B39C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646" y="1743075"/>
            <a:ext cx="7073579" cy="3371850"/>
          </a:xfrm>
        </p:spPr>
        <p:txBody>
          <a:bodyPr>
            <a:no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 for the internet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 level storage (Max limit of 5 TB per object)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Designed for 11 nines durability: replicated to six copies across &gt;= 3 </a:t>
            </a:r>
            <a:r>
              <a:rPr lang="en-US" sz="15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Azs</a:t>
            </a:r>
            <a:endParaRPr lang="en-US" sz="15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Replication is consistent for reads and writes - synchronous (real time)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stored inside Buckets (soft limit of 100 buckets per account)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 low cost (charged at per GB per month)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Ideal for Write Once, Read Many (WORM) kind of requirements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Supports Event triggers (e.g. when a file is uploaded)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Accessed through HTTP URL which should be DNS compliant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 to the owner by default ; access can be controlled through policies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Supports versioning (delete does not remove the item, only puts a delete marker and enables a new version to be created. Possible to retrieve earlier version)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6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endParaRPr lang="en-US" sz="15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028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E276EB-4157-42B1-9F0F-6F9799CA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S3 Concepts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62304-E1AF-4FD3-9752-D534151FA8C9}"/>
              </a:ext>
            </a:extLst>
          </p:cNvPr>
          <p:cNvSpPr txBox="1"/>
          <p:nvPr/>
        </p:nvSpPr>
        <p:spPr>
          <a:xfrm>
            <a:off x="1616647" y="4859354"/>
            <a:ext cx="4624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Object Key is the unique identifier for an object in a bucket</a:t>
            </a:r>
            <a:endParaRPr lang="en-GB" sz="135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8CF52-69BD-468B-A374-9B6AA3EDA825}"/>
              </a:ext>
            </a:extLst>
          </p:cNvPr>
          <p:cNvSpPr txBox="1"/>
          <p:nvPr/>
        </p:nvSpPr>
        <p:spPr>
          <a:xfrm>
            <a:off x="4900087" y="1865070"/>
            <a:ext cx="288713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S3 stored data as objects inside buckets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Bucket name is globally unique across accounts and regions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object is composed of a file plus any meta-data that describes the file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have up to 100 buckets in an account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object size is 5 TB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states of a S3 bucket 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Un-versioned (default)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Versioning enabled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Versioning suspended</a:t>
            </a:r>
            <a:endParaRPr lang="en-GB" sz="135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9875208-6FA2-4014-AD0E-03F835E19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1513" y="1764243"/>
            <a:ext cx="533400" cy="533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8A1432-CD17-4A7F-9C68-5C615003E935}"/>
              </a:ext>
            </a:extLst>
          </p:cNvPr>
          <p:cNvSpPr txBox="1"/>
          <p:nvPr/>
        </p:nvSpPr>
        <p:spPr>
          <a:xfrm>
            <a:off x="2264999" y="2297643"/>
            <a:ext cx="17264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Amazon Simple Storage Service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2C74F0F-AE09-4B2C-A969-72D8A950A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77142" y="3128472"/>
            <a:ext cx="352425" cy="3524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6FCB0F-DB4F-4B7D-BCB4-6FCA0D450295}"/>
              </a:ext>
            </a:extLst>
          </p:cNvPr>
          <p:cNvSpPr txBox="1"/>
          <p:nvPr/>
        </p:nvSpPr>
        <p:spPr>
          <a:xfrm>
            <a:off x="2029612" y="3515522"/>
            <a:ext cx="8423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Bucket with objects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7320B708-14AD-43D2-B173-1CA295088D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15214" y="3101676"/>
            <a:ext cx="352425" cy="3524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0EAE22-FCAF-4E05-AE70-9585A35010B1}"/>
              </a:ext>
            </a:extLst>
          </p:cNvPr>
          <p:cNvSpPr txBox="1"/>
          <p:nvPr/>
        </p:nvSpPr>
        <p:spPr>
          <a:xfrm>
            <a:off x="3616704" y="3480898"/>
            <a:ext cx="7494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Bucket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37229CC-A92C-4BA7-9E7A-83500EA19E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17504" y="3747756"/>
            <a:ext cx="352425" cy="3524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D553249-D4E6-4F7C-B6FB-B7D8B6396AF6}"/>
              </a:ext>
            </a:extLst>
          </p:cNvPr>
          <p:cNvSpPr txBox="1"/>
          <p:nvPr/>
        </p:nvSpPr>
        <p:spPr>
          <a:xfrm>
            <a:off x="2861514" y="4156319"/>
            <a:ext cx="9163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77E61C-F5D5-4329-AA28-3D1CA27C1F34}"/>
              </a:ext>
            </a:extLst>
          </p:cNvPr>
          <p:cNvCxnSpPr/>
          <p:nvPr/>
        </p:nvCxnSpPr>
        <p:spPr>
          <a:xfrm>
            <a:off x="2514600" y="2857500"/>
            <a:ext cx="1476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D0B15C-972B-4E59-B02A-AF252F03810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128213" y="2713141"/>
            <a:ext cx="0" cy="144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7715A9-1C41-4AD5-84EF-7BAC1BC6E4C3}"/>
              </a:ext>
            </a:extLst>
          </p:cNvPr>
          <p:cNvCxnSpPr/>
          <p:nvPr/>
        </p:nvCxnSpPr>
        <p:spPr>
          <a:xfrm>
            <a:off x="2514600" y="2857500"/>
            <a:ext cx="0" cy="24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F130C1-F50C-4C4A-BCBC-2D97C482FB62}"/>
              </a:ext>
            </a:extLst>
          </p:cNvPr>
          <p:cNvCxnSpPr/>
          <p:nvPr/>
        </p:nvCxnSpPr>
        <p:spPr>
          <a:xfrm>
            <a:off x="3991427" y="2857500"/>
            <a:ext cx="0" cy="270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EC9E174-A9B7-4E4D-ADB4-32E63E14D6DC}"/>
              </a:ext>
            </a:extLst>
          </p:cNvPr>
          <p:cNvCxnSpPr>
            <a:cxnSpLocks/>
          </p:cNvCxnSpPr>
          <p:nvPr/>
        </p:nvCxnSpPr>
        <p:spPr>
          <a:xfrm>
            <a:off x="2692555" y="3454102"/>
            <a:ext cx="479960" cy="4612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D37705-2A30-4A45-8625-D23D58C8BE8A}"/>
              </a:ext>
            </a:extLst>
          </p:cNvPr>
          <p:cNvSpPr txBox="1"/>
          <p:nvPr/>
        </p:nvSpPr>
        <p:spPr>
          <a:xfrm>
            <a:off x="1597114" y="5190034"/>
            <a:ext cx="3698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http://</a:t>
            </a:r>
            <a:r>
              <a:rPr lang="en-US" sz="12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</a:t>
            </a: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.s3.amazon.com/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2006-03-01/AmazonS3.html</a:t>
            </a:r>
            <a:endParaRPr lang="en-GB" sz="1200" b="1" dirty="0">
              <a:solidFill>
                <a:schemeClr val="tx2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F58C43-5E8C-4558-8E07-E62F5553134F}"/>
              </a:ext>
            </a:extLst>
          </p:cNvPr>
          <p:cNvSpPr txBox="1"/>
          <p:nvPr/>
        </p:nvSpPr>
        <p:spPr>
          <a:xfrm>
            <a:off x="1257301" y="5769918"/>
            <a:ext cx="9163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Bucket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E39A8F-73A5-4A74-A7B8-3222A4E8A56C}"/>
              </a:ext>
            </a:extLst>
          </p:cNvPr>
          <p:cNvSpPr txBox="1"/>
          <p:nvPr/>
        </p:nvSpPr>
        <p:spPr>
          <a:xfrm>
            <a:off x="3711529" y="5768019"/>
            <a:ext cx="9163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Key / Object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FC14A5-2A2C-45A5-8225-6EDC0FFE4907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715483" y="5413501"/>
            <a:ext cx="458180" cy="356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49A82C-30AC-4FD3-903F-4142631F3EDA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4167640" y="5413501"/>
            <a:ext cx="2071" cy="35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082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E276EB-4157-42B1-9F0F-6F9799CA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S3 Storage Classes</a:t>
            </a:r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847B73-6E17-4D44-A58D-75F2857AA933}"/>
              </a:ext>
            </a:extLst>
          </p:cNvPr>
          <p:cNvGrpSpPr/>
          <p:nvPr/>
        </p:nvGrpSpPr>
        <p:grpSpPr>
          <a:xfrm>
            <a:off x="1200151" y="1885951"/>
            <a:ext cx="6603410" cy="3813779"/>
            <a:chOff x="363339" y="1676400"/>
            <a:chExt cx="8804546" cy="5085038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4DA9308C-B3BF-4280-BC16-43E80C512211}"/>
                </a:ext>
              </a:extLst>
            </p:cNvPr>
            <p:cNvSpPr/>
            <p:nvPr/>
          </p:nvSpPr>
          <p:spPr>
            <a:xfrm>
              <a:off x="706087" y="1777757"/>
              <a:ext cx="4191000" cy="4191000"/>
            </a:xfrm>
            <a:prstGeom prst="triangl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20D3228-A0C9-48FD-87AF-614954C786E2}"/>
                </a:ext>
              </a:extLst>
            </p:cNvPr>
            <p:cNvSpPr/>
            <p:nvPr/>
          </p:nvSpPr>
          <p:spPr>
            <a:xfrm>
              <a:off x="2801587" y="1853957"/>
              <a:ext cx="2724150" cy="595907"/>
            </a:xfrm>
            <a:custGeom>
              <a:avLst/>
              <a:gdLst>
                <a:gd name="connsiteX0" fmla="*/ 0 w 2724150"/>
                <a:gd name="connsiteY0" fmla="*/ 99320 h 595907"/>
                <a:gd name="connsiteX1" fmla="*/ 99320 w 2724150"/>
                <a:gd name="connsiteY1" fmla="*/ 0 h 595907"/>
                <a:gd name="connsiteX2" fmla="*/ 2624830 w 2724150"/>
                <a:gd name="connsiteY2" fmla="*/ 0 h 595907"/>
                <a:gd name="connsiteX3" fmla="*/ 2724150 w 2724150"/>
                <a:gd name="connsiteY3" fmla="*/ 99320 h 595907"/>
                <a:gd name="connsiteX4" fmla="*/ 2724150 w 2724150"/>
                <a:gd name="connsiteY4" fmla="*/ 496587 h 595907"/>
                <a:gd name="connsiteX5" fmla="*/ 2624830 w 2724150"/>
                <a:gd name="connsiteY5" fmla="*/ 595907 h 595907"/>
                <a:gd name="connsiteX6" fmla="*/ 99320 w 2724150"/>
                <a:gd name="connsiteY6" fmla="*/ 595907 h 595907"/>
                <a:gd name="connsiteX7" fmla="*/ 0 w 2724150"/>
                <a:gd name="connsiteY7" fmla="*/ 496587 h 595907"/>
                <a:gd name="connsiteX8" fmla="*/ 0 w 2724150"/>
                <a:gd name="connsiteY8" fmla="*/ 99320 h 59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4150" h="595907">
                  <a:moveTo>
                    <a:pt x="0" y="99320"/>
                  </a:moveTo>
                  <a:cubicBezTo>
                    <a:pt x="0" y="44467"/>
                    <a:pt x="44467" y="0"/>
                    <a:pt x="99320" y="0"/>
                  </a:cubicBezTo>
                  <a:lnTo>
                    <a:pt x="2624830" y="0"/>
                  </a:lnTo>
                  <a:cubicBezTo>
                    <a:pt x="2679683" y="0"/>
                    <a:pt x="2724150" y="44467"/>
                    <a:pt x="2724150" y="99320"/>
                  </a:cubicBezTo>
                  <a:lnTo>
                    <a:pt x="2724150" y="496587"/>
                  </a:lnTo>
                  <a:cubicBezTo>
                    <a:pt x="2724150" y="551440"/>
                    <a:pt x="2679683" y="595907"/>
                    <a:pt x="2624830" y="595907"/>
                  </a:cubicBezTo>
                  <a:lnTo>
                    <a:pt x="99320" y="595907"/>
                  </a:lnTo>
                  <a:cubicBezTo>
                    <a:pt x="44467" y="595907"/>
                    <a:pt x="0" y="551440"/>
                    <a:pt x="0" y="496587"/>
                  </a:cubicBezTo>
                  <a:lnTo>
                    <a:pt x="0" y="9932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7538" tIns="67538" rIns="67538" bIns="67538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S3 Standard</a:t>
              </a:r>
              <a:endParaRPr lang="en-GB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4F703EA-DBEC-4DDB-8609-951FDB33116D}"/>
                </a:ext>
              </a:extLst>
            </p:cNvPr>
            <p:cNvSpPr/>
            <p:nvPr/>
          </p:nvSpPr>
          <p:spPr>
            <a:xfrm>
              <a:off x="2826301" y="3135305"/>
              <a:ext cx="2724150" cy="595907"/>
            </a:xfrm>
            <a:custGeom>
              <a:avLst/>
              <a:gdLst>
                <a:gd name="connsiteX0" fmla="*/ 0 w 2724150"/>
                <a:gd name="connsiteY0" fmla="*/ 99320 h 595907"/>
                <a:gd name="connsiteX1" fmla="*/ 99320 w 2724150"/>
                <a:gd name="connsiteY1" fmla="*/ 0 h 595907"/>
                <a:gd name="connsiteX2" fmla="*/ 2624830 w 2724150"/>
                <a:gd name="connsiteY2" fmla="*/ 0 h 595907"/>
                <a:gd name="connsiteX3" fmla="*/ 2724150 w 2724150"/>
                <a:gd name="connsiteY3" fmla="*/ 99320 h 595907"/>
                <a:gd name="connsiteX4" fmla="*/ 2724150 w 2724150"/>
                <a:gd name="connsiteY4" fmla="*/ 496587 h 595907"/>
                <a:gd name="connsiteX5" fmla="*/ 2624830 w 2724150"/>
                <a:gd name="connsiteY5" fmla="*/ 595907 h 595907"/>
                <a:gd name="connsiteX6" fmla="*/ 99320 w 2724150"/>
                <a:gd name="connsiteY6" fmla="*/ 595907 h 595907"/>
                <a:gd name="connsiteX7" fmla="*/ 0 w 2724150"/>
                <a:gd name="connsiteY7" fmla="*/ 496587 h 595907"/>
                <a:gd name="connsiteX8" fmla="*/ 0 w 2724150"/>
                <a:gd name="connsiteY8" fmla="*/ 99320 h 59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4150" h="595907">
                  <a:moveTo>
                    <a:pt x="0" y="99320"/>
                  </a:moveTo>
                  <a:cubicBezTo>
                    <a:pt x="0" y="44467"/>
                    <a:pt x="44467" y="0"/>
                    <a:pt x="99320" y="0"/>
                  </a:cubicBezTo>
                  <a:lnTo>
                    <a:pt x="2624830" y="0"/>
                  </a:lnTo>
                  <a:cubicBezTo>
                    <a:pt x="2679683" y="0"/>
                    <a:pt x="2724150" y="44467"/>
                    <a:pt x="2724150" y="99320"/>
                  </a:cubicBezTo>
                  <a:lnTo>
                    <a:pt x="2724150" y="496587"/>
                  </a:lnTo>
                  <a:cubicBezTo>
                    <a:pt x="2724150" y="551440"/>
                    <a:pt x="2679683" y="595907"/>
                    <a:pt x="2624830" y="595907"/>
                  </a:cubicBezTo>
                  <a:lnTo>
                    <a:pt x="99320" y="595907"/>
                  </a:lnTo>
                  <a:cubicBezTo>
                    <a:pt x="44467" y="595907"/>
                    <a:pt x="0" y="551440"/>
                    <a:pt x="0" y="496587"/>
                  </a:cubicBezTo>
                  <a:lnTo>
                    <a:pt x="0" y="9932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7538" tIns="67538" rIns="67538" bIns="67538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S3 standard - IA</a:t>
              </a:r>
              <a:endParaRPr lang="en-GB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17F2ED6-0EA8-4D1A-B84E-4EE70CB52E7C}"/>
                </a:ext>
              </a:extLst>
            </p:cNvPr>
            <p:cNvSpPr/>
            <p:nvPr/>
          </p:nvSpPr>
          <p:spPr>
            <a:xfrm>
              <a:off x="2831400" y="3846579"/>
              <a:ext cx="2724150" cy="595907"/>
            </a:xfrm>
            <a:custGeom>
              <a:avLst/>
              <a:gdLst>
                <a:gd name="connsiteX0" fmla="*/ 0 w 2724150"/>
                <a:gd name="connsiteY0" fmla="*/ 99320 h 595907"/>
                <a:gd name="connsiteX1" fmla="*/ 99320 w 2724150"/>
                <a:gd name="connsiteY1" fmla="*/ 0 h 595907"/>
                <a:gd name="connsiteX2" fmla="*/ 2624830 w 2724150"/>
                <a:gd name="connsiteY2" fmla="*/ 0 h 595907"/>
                <a:gd name="connsiteX3" fmla="*/ 2724150 w 2724150"/>
                <a:gd name="connsiteY3" fmla="*/ 99320 h 595907"/>
                <a:gd name="connsiteX4" fmla="*/ 2724150 w 2724150"/>
                <a:gd name="connsiteY4" fmla="*/ 496587 h 595907"/>
                <a:gd name="connsiteX5" fmla="*/ 2624830 w 2724150"/>
                <a:gd name="connsiteY5" fmla="*/ 595907 h 595907"/>
                <a:gd name="connsiteX6" fmla="*/ 99320 w 2724150"/>
                <a:gd name="connsiteY6" fmla="*/ 595907 h 595907"/>
                <a:gd name="connsiteX7" fmla="*/ 0 w 2724150"/>
                <a:gd name="connsiteY7" fmla="*/ 496587 h 595907"/>
                <a:gd name="connsiteX8" fmla="*/ 0 w 2724150"/>
                <a:gd name="connsiteY8" fmla="*/ 99320 h 59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4150" h="595907">
                  <a:moveTo>
                    <a:pt x="0" y="99320"/>
                  </a:moveTo>
                  <a:cubicBezTo>
                    <a:pt x="0" y="44467"/>
                    <a:pt x="44467" y="0"/>
                    <a:pt x="99320" y="0"/>
                  </a:cubicBezTo>
                  <a:lnTo>
                    <a:pt x="2624830" y="0"/>
                  </a:lnTo>
                  <a:cubicBezTo>
                    <a:pt x="2679683" y="0"/>
                    <a:pt x="2724150" y="44467"/>
                    <a:pt x="2724150" y="99320"/>
                  </a:cubicBezTo>
                  <a:lnTo>
                    <a:pt x="2724150" y="496587"/>
                  </a:lnTo>
                  <a:cubicBezTo>
                    <a:pt x="2724150" y="551440"/>
                    <a:pt x="2679683" y="595907"/>
                    <a:pt x="2624830" y="595907"/>
                  </a:cubicBezTo>
                  <a:lnTo>
                    <a:pt x="99320" y="595907"/>
                  </a:lnTo>
                  <a:cubicBezTo>
                    <a:pt x="44467" y="595907"/>
                    <a:pt x="0" y="551440"/>
                    <a:pt x="0" y="496587"/>
                  </a:cubicBezTo>
                  <a:lnTo>
                    <a:pt x="0" y="9932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7538" tIns="67538" rIns="67538" bIns="67538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S3 1 Zone - IA</a:t>
              </a:r>
              <a:endParaRPr lang="en-GB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BEB2BA3-A946-4193-87B6-5720A9E673BE}"/>
                </a:ext>
              </a:extLst>
            </p:cNvPr>
            <p:cNvSpPr/>
            <p:nvPr/>
          </p:nvSpPr>
          <p:spPr>
            <a:xfrm>
              <a:off x="2803924" y="4577992"/>
              <a:ext cx="2724150" cy="595907"/>
            </a:xfrm>
            <a:custGeom>
              <a:avLst/>
              <a:gdLst>
                <a:gd name="connsiteX0" fmla="*/ 0 w 2724150"/>
                <a:gd name="connsiteY0" fmla="*/ 99320 h 595907"/>
                <a:gd name="connsiteX1" fmla="*/ 99320 w 2724150"/>
                <a:gd name="connsiteY1" fmla="*/ 0 h 595907"/>
                <a:gd name="connsiteX2" fmla="*/ 2624830 w 2724150"/>
                <a:gd name="connsiteY2" fmla="*/ 0 h 595907"/>
                <a:gd name="connsiteX3" fmla="*/ 2724150 w 2724150"/>
                <a:gd name="connsiteY3" fmla="*/ 99320 h 595907"/>
                <a:gd name="connsiteX4" fmla="*/ 2724150 w 2724150"/>
                <a:gd name="connsiteY4" fmla="*/ 496587 h 595907"/>
                <a:gd name="connsiteX5" fmla="*/ 2624830 w 2724150"/>
                <a:gd name="connsiteY5" fmla="*/ 595907 h 595907"/>
                <a:gd name="connsiteX6" fmla="*/ 99320 w 2724150"/>
                <a:gd name="connsiteY6" fmla="*/ 595907 h 595907"/>
                <a:gd name="connsiteX7" fmla="*/ 0 w 2724150"/>
                <a:gd name="connsiteY7" fmla="*/ 496587 h 595907"/>
                <a:gd name="connsiteX8" fmla="*/ 0 w 2724150"/>
                <a:gd name="connsiteY8" fmla="*/ 99320 h 59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4150" h="595907">
                  <a:moveTo>
                    <a:pt x="0" y="99320"/>
                  </a:moveTo>
                  <a:cubicBezTo>
                    <a:pt x="0" y="44467"/>
                    <a:pt x="44467" y="0"/>
                    <a:pt x="99320" y="0"/>
                  </a:cubicBezTo>
                  <a:lnTo>
                    <a:pt x="2624830" y="0"/>
                  </a:lnTo>
                  <a:cubicBezTo>
                    <a:pt x="2679683" y="0"/>
                    <a:pt x="2724150" y="44467"/>
                    <a:pt x="2724150" y="99320"/>
                  </a:cubicBezTo>
                  <a:lnTo>
                    <a:pt x="2724150" y="496587"/>
                  </a:lnTo>
                  <a:cubicBezTo>
                    <a:pt x="2724150" y="551440"/>
                    <a:pt x="2679683" y="595907"/>
                    <a:pt x="2624830" y="595907"/>
                  </a:cubicBezTo>
                  <a:lnTo>
                    <a:pt x="99320" y="595907"/>
                  </a:lnTo>
                  <a:cubicBezTo>
                    <a:pt x="44467" y="595907"/>
                    <a:pt x="0" y="551440"/>
                    <a:pt x="0" y="496587"/>
                  </a:cubicBezTo>
                  <a:lnTo>
                    <a:pt x="0" y="9932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7538" tIns="67538" rIns="67538" bIns="67538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Glacier</a:t>
              </a:r>
              <a:endParaRPr lang="en-GB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76BAB52-EE6B-4582-A0B3-6472C05B917C}"/>
                </a:ext>
              </a:extLst>
            </p:cNvPr>
            <p:cNvSpPr/>
            <p:nvPr/>
          </p:nvSpPr>
          <p:spPr>
            <a:xfrm>
              <a:off x="2801587" y="5270574"/>
              <a:ext cx="2724150" cy="595907"/>
            </a:xfrm>
            <a:custGeom>
              <a:avLst/>
              <a:gdLst>
                <a:gd name="connsiteX0" fmla="*/ 0 w 2724150"/>
                <a:gd name="connsiteY0" fmla="*/ 99320 h 595907"/>
                <a:gd name="connsiteX1" fmla="*/ 99320 w 2724150"/>
                <a:gd name="connsiteY1" fmla="*/ 0 h 595907"/>
                <a:gd name="connsiteX2" fmla="*/ 2624830 w 2724150"/>
                <a:gd name="connsiteY2" fmla="*/ 0 h 595907"/>
                <a:gd name="connsiteX3" fmla="*/ 2724150 w 2724150"/>
                <a:gd name="connsiteY3" fmla="*/ 99320 h 595907"/>
                <a:gd name="connsiteX4" fmla="*/ 2724150 w 2724150"/>
                <a:gd name="connsiteY4" fmla="*/ 496587 h 595907"/>
                <a:gd name="connsiteX5" fmla="*/ 2624830 w 2724150"/>
                <a:gd name="connsiteY5" fmla="*/ 595907 h 595907"/>
                <a:gd name="connsiteX6" fmla="*/ 99320 w 2724150"/>
                <a:gd name="connsiteY6" fmla="*/ 595907 h 595907"/>
                <a:gd name="connsiteX7" fmla="*/ 0 w 2724150"/>
                <a:gd name="connsiteY7" fmla="*/ 496587 h 595907"/>
                <a:gd name="connsiteX8" fmla="*/ 0 w 2724150"/>
                <a:gd name="connsiteY8" fmla="*/ 99320 h 59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4150" h="595907">
                  <a:moveTo>
                    <a:pt x="0" y="99320"/>
                  </a:moveTo>
                  <a:cubicBezTo>
                    <a:pt x="0" y="44467"/>
                    <a:pt x="44467" y="0"/>
                    <a:pt x="99320" y="0"/>
                  </a:cubicBezTo>
                  <a:lnTo>
                    <a:pt x="2624830" y="0"/>
                  </a:lnTo>
                  <a:cubicBezTo>
                    <a:pt x="2679683" y="0"/>
                    <a:pt x="2724150" y="44467"/>
                    <a:pt x="2724150" y="99320"/>
                  </a:cubicBezTo>
                  <a:lnTo>
                    <a:pt x="2724150" y="496587"/>
                  </a:lnTo>
                  <a:cubicBezTo>
                    <a:pt x="2724150" y="551440"/>
                    <a:pt x="2679683" y="595907"/>
                    <a:pt x="2624830" y="595907"/>
                  </a:cubicBezTo>
                  <a:lnTo>
                    <a:pt x="99320" y="595907"/>
                  </a:lnTo>
                  <a:cubicBezTo>
                    <a:pt x="44467" y="595907"/>
                    <a:pt x="0" y="551440"/>
                    <a:pt x="0" y="496587"/>
                  </a:cubicBezTo>
                  <a:lnTo>
                    <a:pt x="0" y="9932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7538" tIns="67538" rIns="67538" bIns="67538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Deep Archival</a:t>
              </a:r>
              <a:endParaRPr lang="en-GB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862304-E1AF-4FD3-9752-D534151FA8C9}"/>
                </a:ext>
              </a:extLst>
            </p:cNvPr>
            <p:cNvSpPr txBox="1"/>
            <p:nvPr/>
          </p:nvSpPr>
          <p:spPr>
            <a:xfrm>
              <a:off x="5821013" y="3793331"/>
              <a:ext cx="2133490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All replicas on same Zone </a:t>
              </a:r>
            </a:p>
            <a:p>
              <a:r>
                <a:rPr lang="en-US" sz="105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99.5 % Availability</a:t>
              </a:r>
              <a:endParaRPr lang="en-GB" sz="10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C8CF52-69BD-468B-A374-9B6AA3EDA825}"/>
                </a:ext>
              </a:extLst>
            </p:cNvPr>
            <p:cNvSpPr txBox="1"/>
            <p:nvPr/>
          </p:nvSpPr>
          <p:spPr>
            <a:xfrm>
              <a:off x="5818251" y="4519781"/>
              <a:ext cx="31380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Ideal for Archival data. </a:t>
              </a:r>
            </a:p>
            <a:p>
              <a:r>
                <a:rPr lang="en-US" sz="105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encrypted and stored inside vaults</a:t>
              </a:r>
            </a:p>
            <a:p>
              <a:r>
                <a:rPr lang="en-US" sz="105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Retrieval time of minutes to hours</a:t>
              </a:r>
              <a:endParaRPr lang="en-GB" sz="105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E5CDCD-065D-4286-9309-75AF318940CE}"/>
                </a:ext>
              </a:extLst>
            </p:cNvPr>
            <p:cNvSpPr txBox="1"/>
            <p:nvPr/>
          </p:nvSpPr>
          <p:spPr>
            <a:xfrm>
              <a:off x="5818251" y="5253506"/>
              <a:ext cx="33496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For long term data retention (7 – 10 years)</a:t>
              </a:r>
            </a:p>
            <a:p>
              <a:r>
                <a:rPr lang="en-US" sz="1050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Ideal alternative to tape libraries</a:t>
              </a:r>
            </a:p>
            <a:p>
              <a:r>
                <a:rPr lang="en-US" sz="1050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Retrieval time within 12 hours</a:t>
              </a:r>
              <a:endParaRPr lang="en-GB" sz="105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4EBFEF8-143B-4D67-BCC2-70D96A5F7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" y="1676400"/>
              <a:ext cx="0" cy="419100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893C16-AC95-4888-96E6-A278D2303DDF}"/>
                </a:ext>
              </a:extLst>
            </p:cNvPr>
            <p:cNvSpPr txBox="1"/>
            <p:nvPr/>
          </p:nvSpPr>
          <p:spPr>
            <a:xfrm>
              <a:off x="566174" y="3214231"/>
              <a:ext cx="74063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COST</a:t>
              </a:r>
              <a:endParaRPr lang="en-GB" sz="13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D7ACF7-D160-4EAA-9DDD-F79E474955A0}"/>
                </a:ext>
              </a:extLst>
            </p:cNvPr>
            <p:cNvSpPr txBox="1"/>
            <p:nvPr/>
          </p:nvSpPr>
          <p:spPr>
            <a:xfrm>
              <a:off x="363339" y="6084330"/>
              <a:ext cx="814171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Lifecycle management rules dictate how objects are managed during their lifetime.</a:t>
              </a:r>
            </a:p>
            <a:p>
              <a:r>
                <a:rPr lang="en-US" sz="1350" b="1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Can be used to dictate transitioning between the storage classes above</a:t>
              </a:r>
              <a:endParaRPr lang="en-GB" sz="135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C36468-D31C-43AC-859F-8380C6B3A087}"/>
                </a:ext>
              </a:extLst>
            </p:cNvPr>
            <p:cNvSpPr txBox="1"/>
            <p:nvPr/>
          </p:nvSpPr>
          <p:spPr>
            <a:xfrm>
              <a:off x="5865431" y="2066412"/>
              <a:ext cx="1663276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99.99 % Availability</a:t>
              </a:r>
              <a:endParaRPr lang="en-GB" sz="10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3CC763-CE90-4841-9B4D-40A024FD7C08}"/>
                </a:ext>
              </a:extLst>
            </p:cNvPr>
            <p:cNvSpPr txBox="1"/>
            <p:nvPr/>
          </p:nvSpPr>
          <p:spPr>
            <a:xfrm>
              <a:off x="5845727" y="3251006"/>
              <a:ext cx="1571371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99.9 % Availability</a:t>
              </a:r>
              <a:endParaRPr lang="en-GB" sz="10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86688CD-C65C-4A5B-823A-D69F747CF91F}"/>
                </a:ext>
              </a:extLst>
            </p:cNvPr>
            <p:cNvSpPr/>
            <p:nvPr/>
          </p:nvSpPr>
          <p:spPr>
            <a:xfrm>
              <a:off x="2826301" y="2513290"/>
              <a:ext cx="2724150" cy="595907"/>
            </a:xfrm>
            <a:custGeom>
              <a:avLst/>
              <a:gdLst>
                <a:gd name="connsiteX0" fmla="*/ 0 w 2724150"/>
                <a:gd name="connsiteY0" fmla="*/ 99320 h 595907"/>
                <a:gd name="connsiteX1" fmla="*/ 99320 w 2724150"/>
                <a:gd name="connsiteY1" fmla="*/ 0 h 595907"/>
                <a:gd name="connsiteX2" fmla="*/ 2624830 w 2724150"/>
                <a:gd name="connsiteY2" fmla="*/ 0 h 595907"/>
                <a:gd name="connsiteX3" fmla="*/ 2724150 w 2724150"/>
                <a:gd name="connsiteY3" fmla="*/ 99320 h 595907"/>
                <a:gd name="connsiteX4" fmla="*/ 2724150 w 2724150"/>
                <a:gd name="connsiteY4" fmla="*/ 496587 h 595907"/>
                <a:gd name="connsiteX5" fmla="*/ 2624830 w 2724150"/>
                <a:gd name="connsiteY5" fmla="*/ 595907 h 595907"/>
                <a:gd name="connsiteX6" fmla="*/ 99320 w 2724150"/>
                <a:gd name="connsiteY6" fmla="*/ 595907 h 595907"/>
                <a:gd name="connsiteX7" fmla="*/ 0 w 2724150"/>
                <a:gd name="connsiteY7" fmla="*/ 496587 h 595907"/>
                <a:gd name="connsiteX8" fmla="*/ 0 w 2724150"/>
                <a:gd name="connsiteY8" fmla="*/ 99320 h 59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4150" h="595907">
                  <a:moveTo>
                    <a:pt x="0" y="99320"/>
                  </a:moveTo>
                  <a:cubicBezTo>
                    <a:pt x="0" y="44467"/>
                    <a:pt x="44467" y="0"/>
                    <a:pt x="99320" y="0"/>
                  </a:cubicBezTo>
                  <a:lnTo>
                    <a:pt x="2624830" y="0"/>
                  </a:lnTo>
                  <a:cubicBezTo>
                    <a:pt x="2679683" y="0"/>
                    <a:pt x="2724150" y="44467"/>
                    <a:pt x="2724150" y="99320"/>
                  </a:cubicBezTo>
                  <a:lnTo>
                    <a:pt x="2724150" y="496587"/>
                  </a:lnTo>
                  <a:cubicBezTo>
                    <a:pt x="2724150" y="551440"/>
                    <a:pt x="2679683" y="595907"/>
                    <a:pt x="2624830" y="595907"/>
                  </a:cubicBezTo>
                  <a:lnTo>
                    <a:pt x="99320" y="595907"/>
                  </a:lnTo>
                  <a:cubicBezTo>
                    <a:pt x="44467" y="595907"/>
                    <a:pt x="0" y="551440"/>
                    <a:pt x="0" y="496587"/>
                  </a:cubicBezTo>
                  <a:lnTo>
                    <a:pt x="0" y="9932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7538" tIns="67538" rIns="67538" bIns="67538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S3 Intelligent tiering</a:t>
              </a:r>
              <a:endParaRPr lang="en-GB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F431A7-73EA-471B-B163-32D2529E8E00}"/>
                </a:ext>
              </a:extLst>
            </p:cNvPr>
            <p:cNvSpPr txBox="1"/>
            <p:nvPr/>
          </p:nvSpPr>
          <p:spPr>
            <a:xfrm>
              <a:off x="5845727" y="2641903"/>
              <a:ext cx="1571371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99.9 % Availability</a:t>
              </a:r>
              <a:endParaRPr lang="en-GB" sz="10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544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E276EB-4157-42B1-9F0F-6F9799CA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Transferring files to S3 and typical use cases for S3</a:t>
            </a:r>
            <a:endParaRPr lang="en-GB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0DA44994-6E41-4EFB-8925-997A6B39C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318" y="1714500"/>
            <a:ext cx="7073579" cy="2286000"/>
          </a:xfrm>
        </p:spPr>
        <p:txBody>
          <a:bodyPr>
            <a:no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Transferring files to S3</a:t>
            </a:r>
          </a:p>
          <a:p>
            <a:pPr marL="353969" lvl="1" indent="-257175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console / SDK / API</a:t>
            </a:r>
          </a:p>
          <a:p>
            <a:pPr marL="353969" lvl="1" indent="-257175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Sync: For high speed transfer from on-premise to S3/EFS</a:t>
            </a:r>
          </a:p>
          <a:p>
            <a:pPr marL="353969" lvl="1" indent="-257175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AWS hosted full managed SFTP service</a:t>
            </a:r>
          </a:p>
          <a:p>
            <a:pPr marL="353969" lvl="1" indent="-257175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 part upload: Breaks down file into smaller chunks and uploads separately ; S3 combines the part to create the full object</a:t>
            </a:r>
          </a:p>
          <a:p>
            <a:pPr marL="353969" lvl="1" indent="-257175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Transfer acceleration : Uses edge location and backbone network</a:t>
            </a:r>
          </a:p>
          <a:p>
            <a:pPr marL="0" indent="0"/>
            <a:endParaRPr lang="en-US" sz="15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cases for S3</a:t>
            </a:r>
          </a:p>
          <a:p>
            <a:pPr marL="353969" lvl="1" indent="-257175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Storing and distributing static web content and media</a:t>
            </a:r>
          </a:p>
          <a:p>
            <a:pPr marL="96794" lvl="1"/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( </a:t>
            </a:r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</a:t>
            </a:r>
            <a:r>
              <a:rPr lang="en-US" sz="1350" dirty="0">
                <a:solidFill>
                  <a:schemeClr val="tx2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[bucketname].</a:t>
            </a:r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s3.amazon.com</a:t>
            </a:r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11106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store for large computation and large scale analytics (clickstream analysis, financial transaction analysis) : Due to horizontal scaling</a:t>
            </a:r>
          </a:p>
          <a:p>
            <a:pPr marL="311106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backup and archival – due to high durability, scalability and low cost. Can store copies to other regions</a:t>
            </a:r>
          </a:p>
          <a:p>
            <a:pPr marL="311106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Storing AMIs and Snapshots</a:t>
            </a:r>
          </a:p>
          <a:p>
            <a:pPr marL="311106" lvl="1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6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endParaRPr lang="en-US" sz="15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0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</a:t>
            </a:r>
            <a:r>
              <a:rPr lang="en-US" dirty="0" err="1"/>
              <a:t>NoSQL</a:t>
            </a:r>
            <a:r>
              <a:rPr lang="en-US" dirty="0"/>
              <a:t> vary from RDBMS?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Looser schema definition</a:t>
            </a:r>
          </a:p>
          <a:p>
            <a:r>
              <a:rPr lang="en-US" dirty="0"/>
              <a:t>•Applications written to deal with specific documents/ data </a:t>
            </a:r>
          </a:p>
          <a:p>
            <a:r>
              <a:rPr lang="en-US" dirty="0"/>
              <a:t>•Applications aware of the schema definition as opposed to the data </a:t>
            </a:r>
          </a:p>
          <a:p>
            <a:r>
              <a:rPr lang="en-US" dirty="0"/>
              <a:t>•Designed to handle distributed, large databases</a:t>
            </a:r>
          </a:p>
          <a:p>
            <a:r>
              <a:rPr lang="en-US" dirty="0"/>
              <a:t>•Trade offs: </a:t>
            </a:r>
          </a:p>
          <a:p>
            <a:r>
              <a:rPr lang="en-US" dirty="0"/>
              <a:t>•No strong support for ad hoc queries but designed for speed and growth of database</a:t>
            </a:r>
          </a:p>
          <a:p>
            <a:r>
              <a:rPr lang="en-US" dirty="0"/>
              <a:t>•Query language through the API</a:t>
            </a:r>
          </a:p>
          <a:p>
            <a:r>
              <a:rPr lang="en-US" dirty="0"/>
              <a:t>•Relaxation of the ACID properties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E276EB-4157-42B1-9F0F-6F9799CA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Transferring large data</a:t>
            </a:r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5878EA-B1F7-44FB-A594-09B2A0FC7173}"/>
              </a:ext>
            </a:extLst>
          </p:cNvPr>
          <p:cNvGrpSpPr/>
          <p:nvPr/>
        </p:nvGrpSpPr>
        <p:grpSpPr>
          <a:xfrm>
            <a:off x="1428750" y="2057401"/>
            <a:ext cx="1726428" cy="819595"/>
            <a:chOff x="6615932" y="1166285"/>
            <a:chExt cx="2301904" cy="109279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ED23AD-5EB9-402E-8B65-0D940363C395}"/>
                </a:ext>
              </a:extLst>
            </p:cNvPr>
            <p:cNvSpPr txBox="1"/>
            <p:nvPr/>
          </p:nvSpPr>
          <p:spPr>
            <a:xfrm>
              <a:off x="6615932" y="1920524"/>
              <a:ext cx="2301904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AWS Snowball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6801C04-1333-4494-B67B-C9A94442C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87960" y="1166285"/>
              <a:ext cx="711200" cy="7112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675EB2-31BF-462B-AAF6-136800CEB58B}"/>
              </a:ext>
            </a:extLst>
          </p:cNvPr>
          <p:cNvGrpSpPr/>
          <p:nvPr/>
        </p:nvGrpSpPr>
        <p:grpSpPr>
          <a:xfrm>
            <a:off x="5256796" y="3694750"/>
            <a:ext cx="1726428" cy="815815"/>
            <a:chOff x="4175311" y="1135972"/>
            <a:chExt cx="2301904" cy="108775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57F21F-FDBD-4C22-9E00-563127510BD0}"/>
                </a:ext>
              </a:extLst>
            </p:cNvPr>
            <p:cNvSpPr txBox="1"/>
            <p:nvPr/>
          </p:nvSpPr>
          <p:spPr>
            <a:xfrm>
              <a:off x="4175311" y="1885170"/>
              <a:ext cx="23019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AWS Snowmobile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C6C2F16E-50F5-4154-B7EE-5B9A38C27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85817" y="1135972"/>
              <a:ext cx="711200" cy="71120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2307BF6-2EEF-48BD-975F-590FF6DCAC48}"/>
              </a:ext>
            </a:extLst>
          </p:cNvPr>
          <p:cNvSpPr txBox="1"/>
          <p:nvPr/>
        </p:nvSpPr>
        <p:spPr>
          <a:xfrm>
            <a:off x="3429001" y="1970204"/>
            <a:ext cx="311495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Petabyte scale data transport</a:t>
            </a:r>
          </a:p>
          <a:p>
            <a:r>
              <a:rPr lang="en-US" sz="105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Appliance sent to premise for transferring data</a:t>
            </a:r>
          </a:p>
          <a:p>
            <a:r>
              <a:rPr lang="en-US" sz="105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Shipped back to Amazon facility and transferred to S3</a:t>
            </a:r>
            <a:endParaRPr lang="en-GB" sz="105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70F7FD-A335-4657-AE18-8AEE5A6895B8}"/>
              </a:ext>
            </a:extLst>
          </p:cNvPr>
          <p:cNvSpPr txBox="1"/>
          <p:nvPr/>
        </p:nvSpPr>
        <p:spPr>
          <a:xfrm>
            <a:off x="1943101" y="3771901"/>
            <a:ext cx="33505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Exabyte scale data transport</a:t>
            </a:r>
          </a:p>
          <a:p>
            <a:r>
              <a:rPr lang="en-US" sz="105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45 ft shipping container pulled by a semi-</a:t>
            </a:r>
            <a:r>
              <a:rPr lang="en-US" sz="105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trailor</a:t>
            </a:r>
            <a:endParaRPr lang="en-US" sz="105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5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 PB per snowmobile</a:t>
            </a:r>
          </a:p>
          <a:p>
            <a:r>
              <a:rPr lang="en-US" sz="105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security – video surveillance, GPS, 256 bit encryption</a:t>
            </a:r>
            <a:endParaRPr lang="en-GB" sz="105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658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E276EB-4157-42B1-9F0F-6F9799CA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Block storage</a:t>
            </a:r>
            <a:endParaRPr lang="en-GB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0DA44994-6E41-4EFB-8925-997A6B39C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646" y="1743075"/>
            <a:ext cx="7073579" cy="3371850"/>
          </a:xfrm>
        </p:spPr>
        <p:txBody>
          <a:bodyPr>
            <a:no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Instance store</a:t>
            </a:r>
          </a:p>
          <a:p>
            <a:pPr marL="353969" lvl="1" indent="-257175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Disks physically attached to host computer</a:t>
            </a:r>
          </a:p>
          <a:p>
            <a:pPr marL="353969" lvl="1" indent="-257175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Ephemeral storage - data stored is not persistent through instance stops, terminations, or hardware failures</a:t>
            </a:r>
          </a:p>
          <a:p>
            <a:pPr marL="353969" lvl="1" indent="-257175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Ideal for temporary data like buffer, cache, data replicated across load balanced servers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EBS (Elastic Block Storage)</a:t>
            </a:r>
          </a:p>
          <a:p>
            <a:pPr marL="353969" lvl="1" indent="-257175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Durable detachable, block storage for EC2</a:t>
            </a:r>
          </a:p>
          <a:p>
            <a:pPr marL="353969" lvl="1" indent="-257175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Consistent and Low latency performance</a:t>
            </a:r>
          </a:p>
          <a:p>
            <a:pPr marL="353969" lvl="1" indent="-257175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Stored data is automatically replicated within the AZ</a:t>
            </a:r>
          </a:p>
          <a:p>
            <a:pPr marL="353969" lvl="1" indent="-257175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persists through shut down</a:t>
            </a:r>
          </a:p>
          <a:p>
            <a:pPr marL="353969" lvl="1" indent="-257175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 when data must be quickly accessible and requires long term persistence</a:t>
            </a:r>
          </a:p>
          <a:p>
            <a:pPr marL="696869" lvl="2" indent="-257175">
              <a:buFont typeface="Arial" panose="020B0604020202020204" pitchFamily="34" charset="0"/>
              <a:buChar char="•"/>
            </a:pPr>
            <a:r>
              <a:rPr lang="en-US" sz="127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root volumes</a:t>
            </a:r>
          </a:p>
          <a:p>
            <a:pPr marL="696869" lvl="2" indent="-257175">
              <a:buFont typeface="Arial" panose="020B0604020202020204" pitchFamily="34" charset="0"/>
              <a:buChar char="•"/>
            </a:pPr>
            <a:r>
              <a:rPr lang="en-US" sz="127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files</a:t>
            </a:r>
          </a:p>
          <a:p>
            <a:pPr marL="696869" lvl="2" indent="-257175">
              <a:buFont typeface="Arial" panose="020B0604020202020204" pitchFamily="34" charset="0"/>
              <a:buChar char="•"/>
            </a:pPr>
            <a:r>
              <a:rPr lang="en-US" sz="127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Enterprise applications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6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endParaRPr lang="en-US" sz="15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376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E276EB-4157-42B1-9F0F-6F9799CA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EBS Life-cycle</a:t>
            </a:r>
            <a:endParaRPr lang="en-GB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9F6B6FA-A59C-4FC9-8CF5-641576C2D0AB}"/>
              </a:ext>
            </a:extLst>
          </p:cNvPr>
          <p:cNvGraphicFramePr/>
          <p:nvPr/>
        </p:nvGraphicFramePr>
        <p:xfrm>
          <a:off x="1943100" y="2057401"/>
          <a:ext cx="4953000" cy="330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0536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E276EB-4157-42B1-9F0F-6F9799CA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EBS types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E9AC6C-54DA-461A-AFEE-79538FD53A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0139" y="1849041"/>
          <a:ext cx="6944915" cy="158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972">
                  <a:extLst>
                    <a:ext uri="{9D8B030D-6E8A-4147-A177-3AD203B41FA5}">
                      <a16:colId xmlns:a16="http://schemas.microsoft.com/office/drawing/2014/main" val="1609790176"/>
                    </a:ext>
                  </a:extLst>
                </a:gridCol>
                <a:gridCol w="2314972">
                  <a:extLst>
                    <a:ext uri="{9D8B030D-6E8A-4147-A177-3AD203B41FA5}">
                      <a16:colId xmlns:a16="http://schemas.microsoft.com/office/drawing/2014/main" val="1849083603"/>
                    </a:ext>
                  </a:extLst>
                </a:gridCol>
                <a:gridCol w="2314972">
                  <a:extLst>
                    <a:ext uri="{9D8B030D-6E8A-4147-A177-3AD203B41FA5}">
                      <a16:colId xmlns:a16="http://schemas.microsoft.com/office/drawing/2014/main" val="327229680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lang="en-GB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General Purpose SSD</a:t>
                      </a:r>
                      <a:endParaRPr lang="en-GB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Provisioned IOPS SSD</a:t>
                      </a:r>
                      <a:endParaRPr lang="en-GB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40808403"/>
                  </a:ext>
                </a:extLst>
              </a:tr>
              <a:tr h="130302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SSD Backed</a:t>
                      </a:r>
                      <a:endParaRPr lang="en-GB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Balances price and performance for wide variety of workloads</a:t>
                      </a:r>
                    </a:p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 GB to 16 TB)</a:t>
                      </a:r>
                      <a:endParaRPr lang="en-GB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 performance SSD for mission critical low latency / high throughput workloads (e.g. large databases)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GB to 16 TB)</a:t>
                      </a:r>
                      <a:endParaRPr lang="en-GB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GB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48380824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557DAE2E-DDFF-45DC-B397-66952118CA3C}"/>
              </a:ext>
            </a:extLst>
          </p:cNvPr>
          <p:cNvGraphicFramePr>
            <a:graphicFrameLocks/>
          </p:cNvGraphicFramePr>
          <p:nvPr/>
        </p:nvGraphicFramePr>
        <p:xfrm>
          <a:off x="1099543" y="3562350"/>
          <a:ext cx="6944915" cy="1786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972">
                  <a:extLst>
                    <a:ext uri="{9D8B030D-6E8A-4147-A177-3AD203B41FA5}">
                      <a16:colId xmlns:a16="http://schemas.microsoft.com/office/drawing/2014/main" val="1609790176"/>
                    </a:ext>
                  </a:extLst>
                </a:gridCol>
                <a:gridCol w="2314972">
                  <a:extLst>
                    <a:ext uri="{9D8B030D-6E8A-4147-A177-3AD203B41FA5}">
                      <a16:colId xmlns:a16="http://schemas.microsoft.com/office/drawing/2014/main" val="1849083603"/>
                    </a:ext>
                  </a:extLst>
                </a:gridCol>
                <a:gridCol w="2314972">
                  <a:extLst>
                    <a:ext uri="{9D8B030D-6E8A-4147-A177-3AD203B41FA5}">
                      <a16:colId xmlns:a16="http://schemas.microsoft.com/office/drawing/2014/main" val="327229680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lang="en-GB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Throughput optimized HDD</a:t>
                      </a:r>
                      <a:endParaRPr lang="en-GB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Cold HDD</a:t>
                      </a:r>
                      <a:endParaRPr lang="en-GB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40808403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HDD Backed</a:t>
                      </a:r>
                      <a:endParaRPr lang="en-GB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 cost HDD designed for frequently accessed throughput intensive workloads</a:t>
                      </a:r>
                    </a:p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E.g. streaming, Big Data, log processing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 GB to 16 TB)</a:t>
                      </a:r>
                      <a:endParaRPr lang="en-GB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Lowest cost HDD designed for  less frequently accessed workloads</a:t>
                      </a:r>
                    </a:p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E.g. large volume of data accessed infrequently</a:t>
                      </a:r>
                    </a:p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 GB to 16 TB)</a:t>
                      </a:r>
                      <a:endParaRPr lang="en-GB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48380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554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E276EB-4157-42B1-9F0F-6F9799CA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Amazon EFS (Elastic File System)</a:t>
            </a:r>
            <a:endParaRPr lang="en-GB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0DA44994-6E41-4EFB-8925-997A6B39C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646" y="1743075"/>
            <a:ext cx="7073579" cy="3371850"/>
          </a:xfrm>
        </p:spPr>
        <p:txBody>
          <a:bodyPr>
            <a:no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File System for Linux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be shared across EC2 instances in different AZ, regions, VPCs and accounts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Uses NFSv4 protocol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Mounted to an EC2 instance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Offers two storage classes (Standard and Infrequent access)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FSx</a:t>
            </a:r>
            <a:r>
              <a:rPr lang="en-US" sz="15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equivalent option for Windows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endParaRPr lang="en-US" sz="15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6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endParaRPr lang="en-US" sz="15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05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E276EB-4157-42B1-9F0F-6F9799CA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Reboot vs Stop vs Terminate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E819E6-D0F7-4281-8475-424E9FF9C5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0138" y="1849041"/>
          <a:ext cx="6944916" cy="345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229">
                  <a:extLst>
                    <a:ext uri="{9D8B030D-6E8A-4147-A177-3AD203B41FA5}">
                      <a16:colId xmlns:a16="http://schemas.microsoft.com/office/drawing/2014/main" val="3208969977"/>
                    </a:ext>
                  </a:extLst>
                </a:gridCol>
                <a:gridCol w="1736229">
                  <a:extLst>
                    <a:ext uri="{9D8B030D-6E8A-4147-A177-3AD203B41FA5}">
                      <a16:colId xmlns:a16="http://schemas.microsoft.com/office/drawing/2014/main" val="1975260283"/>
                    </a:ext>
                  </a:extLst>
                </a:gridCol>
                <a:gridCol w="1736229">
                  <a:extLst>
                    <a:ext uri="{9D8B030D-6E8A-4147-A177-3AD203B41FA5}">
                      <a16:colId xmlns:a16="http://schemas.microsoft.com/office/drawing/2014/main" val="1486291215"/>
                    </a:ext>
                  </a:extLst>
                </a:gridCol>
                <a:gridCol w="1736229">
                  <a:extLst>
                    <a:ext uri="{9D8B030D-6E8A-4147-A177-3AD203B41FA5}">
                      <a16:colId xmlns:a16="http://schemas.microsoft.com/office/drawing/2014/main" val="75287581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Behavior</a:t>
                      </a:r>
                      <a:endParaRPr lang="en-GB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Reboot</a:t>
                      </a:r>
                      <a:endParaRPr lang="en-GB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Stop/Start</a:t>
                      </a:r>
                      <a:endParaRPr lang="en-GB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Terminate</a:t>
                      </a:r>
                      <a:endParaRPr lang="en-GB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47155713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Host computer</a:t>
                      </a:r>
                      <a:endParaRPr lang="en-GB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Instances stays on same computer</a:t>
                      </a:r>
                      <a:endParaRPr lang="en-GB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Instance runs on new computer</a:t>
                      </a:r>
                      <a:endParaRPr lang="en-GB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3259753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Public IP address</a:t>
                      </a:r>
                      <a:endParaRPr lang="en-GB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change</a:t>
                      </a:r>
                      <a:endParaRPr lang="en-GB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 IP assigned</a:t>
                      </a:r>
                      <a:endParaRPr lang="en-GB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5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53122513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Elastic IP address</a:t>
                      </a:r>
                      <a:endParaRPr lang="en-GB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EIP remains associated with instance</a:t>
                      </a:r>
                      <a:endParaRPr lang="en-GB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EIP remains associated with instance</a:t>
                      </a:r>
                      <a:endParaRPr lang="en-GB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EIP disassociated from instance</a:t>
                      </a:r>
                      <a:endParaRPr lang="en-GB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89877338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Instance store volume</a:t>
                      </a:r>
                      <a:endParaRPr lang="en-GB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Preserved</a:t>
                      </a:r>
                      <a:endParaRPr lang="en-GB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Erased</a:t>
                      </a:r>
                      <a:endParaRPr lang="en-GB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Erased</a:t>
                      </a:r>
                      <a:endParaRPr lang="en-GB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34228289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EBS volume</a:t>
                      </a:r>
                      <a:endParaRPr lang="en-GB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Preserved</a:t>
                      </a:r>
                      <a:endParaRPr lang="en-GB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Preserved</a:t>
                      </a:r>
                      <a:endParaRPr lang="en-GB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Boot volume deleted by default</a:t>
                      </a:r>
                      <a:endParaRPr lang="en-GB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1883637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Billing</a:t>
                      </a:r>
                      <a:endParaRPr lang="en-GB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Instance billing hour doesn’t change</a:t>
                      </a:r>
                      <a:endParaRPr lang="en-GB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Stop incurring charges till Start</a:t>
                      </a:r>
                      <a:endParaRPr lang="en-GB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Stop incurring charges</a:t>
                      </a:r>
                      <a:endParaRPr lang="en-GB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64593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99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1575" y="1204913"/>
            <a:ext cx="680085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NoSQL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410200"/>
          </a:xfrm>
        </p:spPr>
        <p:txBody>
          <a:bodyPr>
            <a:normAutofit fontScale="25000" lnSpcReduction="20000"/>
          </a:bodyPr>
          <a:lstStyle/>
          <a:p>
            <a:endParaRPr lang="en-US" sz="5600" dirty="0"/>
          </a:p>
          <a:p>
            <a:r>
              <a:rPr lang="en-US" sz="5600" b="1" dirty="0"/>
              <a:t>Elastic Scaling </a:t>
            </a:r>
          </a:p>
          <a:p>
            <a:r>
              <a:rPr lang="en-US" sz="5600" dirty="0"/>
              <a:t>•RDBMS scale up –bigger load , bigger server</a:t>
            </a:r>
          </a:p>
          <a:p>
            <a:r>
              <a:rPr lang="en-US" sz="5600" dirty="0"/>
              <a:t>•NO SQL scale out –distribute data across multiple hosts seamlessly</a:t>
            </a:r>
          </a:p>
          <a:p>
            <a:endParaRPr lang="en-US" sz="5600" dirty="0"/>
          </a:p>
          <a:p>
            <a:r>
              <a:rPr lang="en-US" sz="5600" b="1" dirty="0"/>
              <a:t>DBA Specialists</a:t>
            </a:r>
          </a:p>
          <a:p>
            <a:r>
              <a:rPr lang="en-US" sz="5600" dirty="0"/>
              <a:t>•RDMS require highly trained expert to monitor DB</a:t>
            </a:r>
          </a:p>
          <a:p>
            <a:r>
              <a:rPr lang="en-US" sz="5600" dirty="0"/>
              <a:t>•</a:t>
            </a:r>
            <a:r>
              <a:rPr lang="en-US" sz="5600" dirty="0" err="1"/>
              <a:t>NoSQL</a:t>
            </a:r>
            <a:r>
              <a:rPr lang="en-US" sz="5600" dirty="0"/>
              <a:t> require less management, automatic repair and simpler data models </a:t>
            </a:r>
          </a:p>
          <a:p>
            <a:endParaRPr lang="en-US" sz="5600" dirty="0"/>
          </a:p>
          <a:p>
            <a:r>
              <a:rPr lang="en-US" sz="5600" b="1" dirty="0"/>
              <a:t>Big Data </a:t>
            </a:r>
          </a:p>
          <a:p>
            <a:r>
              <a:rPr lang="en-US" sz="5600" dirty="0"/>
              <a:t>•Huge increase in data RDMS: capacity and constraints of data volumes at its limits</a:t>
            </a:r>
          </a:p>
          <a:p>
            <a:r>
              <a:rPr lang="en-US" sz="5600" dirty="0"/>
              <a:t>•</a:t>
            </a:r>
            <a:r>
              <a:rPr lang="en-US" sz="5600" dirty="0" err="1"/>
              <a:t>NoSQL</a:t>
            </a:r>
            <a:r>
              <a:rPr lang="en-US" sz="5600" dirty="0"/>
              <a:t> designed for big data </a:t>
            </a:r>
          </a:p>
          <a:p>
            <a:endParaRPr lang="en-US" sz="5600" dirty="0"/>
          </a:p>
          <a:p>
            <a:r>
              <a:rPr lang="en-US" sz="5600" b="1" dirty="0"/>
              <a:t>Flexible data models </a:t>
            </a:r>
          </a:p>
          <a:p>
            <a:r>
              <a:rPr lang="en-US" sz="5600" dirty="0"/>
              <a:t>•Change management to schema for RDMS have to be carefully managed</a:t>
            </a:r>
          </a:p>
          <a:p>
            <a:r>
              <a:rPr lang="en-US" sz="5600" dirty="0"/>
              <a:t>•</a:t>
            </a:r>
            <a:r>
              <a:rPr lang="en-US" sz="5600" dirty="0" err="1"/>
              <a:t>NoSQL</a:t>
            </a:r>
            <a:r>
              <a:rPr lang="en-US" sz="5600" dirty="0"/>
              <a:t> databases more relaxed in structure of data</a:t>
            </a:r>
          </a:p>
          <a:p>
            <a:r>
              <a:rPr lang="en-US" sz="5600" dirty="0"/>
              <a:t>•Database schema changes do not have to be managed as one complicated change unit</a:t>
            </a:r>
          </a:p>
          <a:p>
            <a:r>
              <a:rPr lang="en-US" sz="5600" dirty="0"/>
              <a:t>•Application already written to address an amorphous schema</a:t>
            </a:r>
          </a:p>
          <a:p>
            <a:endParaRPr lang="en-US" sz="5600" dirty="0"/>
          </a:p>
          <a:p>
            <a:r>
              <a:rPr lang="en-US" sz="5600" b="1" dirty="0"/>
              <a:t>Economics</a:t>
            </a:r>
          </a:p>
          <a:p>
            <a:r>
              <a:rPr lang="en-US" sz="5600" dirty="0"/>
              <a:t>•RDMS rely on expensive proprietary servers to manage data </a:t>
            </a:r>
          </a:p>
          <a:p>
            <a:r>
              <a:rPr lang="en-US" sz="5600" dirty="0"/>
              <a:t>•No SQL: clusters of cheap commodity servers to manage the data and transaction volumes</a:t>
            </a:r>
          </a:p>
          <a:p>
            <a:r>
              <a:rPr lang="en-US" sz="5600" dirty="0"/>
              <a:t>•Cost per gigabyte or transaction/second for </a:t>
            </a:r>
            <a:r>
              <a:rPr lang="en-US" sz="5600" dirty="0" err="1"/>
              <a:t>NoSQL</a:t>
            </a:r>
            <a:r>
              <a:rPr lang="en-US" sz="5600" dirty="0"/>
              <a:t> can be lower than the cost for a RDBMS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Drawbacks of </a:t>
            </a:r>
            <a:r>
              <a:rPr lang="en-US" dirty="0" err="1"/>
              <a:t>NoSQL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•Support </a:t>
            </a:r>
          </a:p>
          <a:p>
            <a:r>
              <a:rPr lang="en-US" dirty="0"/>
              <a:t>•RDBMS vendors provide a high level of support to clients</a:t>
            </a:r>
          </a:p>
          <a:p>
            <a:r>
              <a:rPr lang="en-US" dirty="0"/>
              <a:t>•Stellar reputation </a:t>
            </a:r>
          </a:p>
          <a:p>
            <a:r>
              <a:rPr lang="en-US" dirty="0"/>
              <a:t>•</a:t>
            </a:r>
            <a:r>
              <a:rPr lang="en-US" dirty="0" err="1"/>
              <a:t>NoSQL</a:t>
            </a:r>
            <a:r>
              <a:rPr lang="en-US" dirty="0"/>
              <a:t> –are open source projects with startups supporting them</a:t>
            </a:r>
          </a:p>
          <a:p>
            <a:r>
              <a:rPr lang="en-US" dirty="0"/>
              <a:t>•Reputation not yet established </a:t>
            </a:r>
          </a:p>
          <a:p>
            <a:endParaRPr lang="en-US" dirty="0"/>
          </a:p>
          <a:p>
            <a:r>
              <a:rPr lang="en-US" dirty="0"/>
              <a:t>•Maturity </a:t>
            </a:r>
          </a:p>
          <a:p>
            <a:r>
              <a:rPr lang="en-US" dirty="0"/>
              <a:t>•RDMS mature product: means stable and dependable </a:t>
            </a:r>
          </a:p>
          <a:p>
            <a:r>
              <a:rPr lang="en-US" dirty="0"/>
              <a:t>•Also means old no longer cutting edge nor interesting</a:t>
            </a:r>
          </a:p>
          <a:p>
            <a:r>
              <a:rPr lang="en-US" dirty="0"/>
              <a:t>•</a:t>
            </a:r>
            <a:r>
              <a:rPr lang="en-US" dirty="0" err="1"/>
              <a:t>NoSQL</a:t>
            </a:r>
            <a:r>
              <a:rPr lang="en-US" dirty="0"/>
              <a:t> are still implementing their basic feature set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No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Key-value stores</a:t>
            </a:r>
          </a:p>
          <a:p>
            <a:pPr lvl="1"/>
            <a:r>
              <a:rPr lang="en-US" dirty="0"/>
              <a:t>pairs a unique key with an associated value</a:t>
            </a:r>
          </a:p>
          <a:p>
            <a:pPr lvl="1"/>
            <a:r>
              <a:rPr lang="en-US" dirty="0"/>
              <a:t>Are extremely performing and highly scalable for session management and caching in web applications</a:t>
            </a:r>
          </a:p>
          <a:p>
            <a:pPr lvl="1"/>
            <a:r>
              <a:rPr lang="en-US" dirty="0"/>
              <a:t>they are oriented to work with RAM, solid-state drives or disk drives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No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Document databases</a:t>
            </a:r>
          </a:p>
          <a:p>
            <a:r>
              <a:rPr lang="en-US" dirty="0"/>
              <a:t>also called document stores</a:t>
            </a:r>
          </a:p>
          <a:p>
            <a:r>
              <a:rPr lang="en-US" dirty="0"/>
              <a:t>store semi-structured data and descriptions of that data in document format</a:t>
            </a:r>
          </a:p>
          <a:p>
            <a:r>
              <a:rPr lang="en-US" dirty="0"/>
              <a:t>allow developers to create and update programs without needing to reference master schema</a:t>
            </a:r>
          </a:p>
          <a:p>
            <a:r>
              <a:rPr lang="en-US" dirty="0"/>
              <a:t>JSON format support though XML is also supported</a:t>
            </a:r>
          </a:p>
          <a:p>
            <a:r>
              <a:rPr lang="en-US" dirty="0"/>
              <a:t>are used for content management and mobile application data handling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No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Wide-column stores</a:t>
            </a:r>
          </a:p>
          <a:p>
            <a:r>
              <a:rPr lang="en-US" dirty="0"/>
              <a:t>organize data tables as columns instead of as rows</a:t>
            </a:r>
          </a:p>
          <a:p>
            <a:r>
              <a:rPr lang="en-US" dirty="0"/>
              <a:t>can query large data volumes faster than conventional relational databases</a:t>
            </a:r>
          </a:p>
          <a:p>
            <a:r>
              <a:rPr lang="en-US" dirty="0"/>
              <a:t>used for recommendation engines, catalogs, fraud detection and other types of data processing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2229</Words>
  <Application>Microsoft Office PowerPoint</Application>
  <PresentationFormat>On-screen Show (4:3)</PresentationFormat>
  <Paragraphs>363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   Introduction to NoSQL</vt:lpstr>
      <vt:lpstr>What does NOSQL stand for?</vt:lpstr>
      <vt:lpstr>How does NoSQL vary from RDBMS?</vt:lpstr>
      <vt:lpstr>PowerPoint Presentation</vt:lpstr>
      <vt:lpstr>Benefits of NoSQL </vt:lpstr>
      <vt:lpstr>Drawbacks of NoSQL </vt:lpstr>
      <vt:lpstr>Types of No SQL</vt:lpstr>
      <vt:lpstr>Types of No SQL</vt:lpstr>
      <vt:lpstr>Types of No SQL</vt:lpstr>
      <vt:lpstr>Types of No SQL</vt:lpstr>
      <vt:lpstr>Different types of NO SQL</vt:lpstr>
      <vt:lpstr>PowerPoint Presentation</vt:lpstr>
      <vt:lpstr>PowerPoint Presentation</vt:lpstr>
      <vt:lpstr>Mongo db</vt:lpstr>
      <vt:lpstr>Mongo db history</vt:lpstr>
      <vt:lpstr>Functionality of MongoDB</vt:lpstr>
      <vt:lpstr>MongoDB Features </vt:lpstr>
      <vt:lpstr>PowerPoint Presentation</vt:lpstr>
      <vt:lpstr>MongoDB: Hierarchical Objects</vt:lpstr>
      <vt:lpstr>MongoDB: Hierarchical Objects</vt:lpstr>
      <vt:lpstr>PowerPoint Presentation</vt:lpstr>
      <vt:lpstr>BSON format </vt:lpstr>
      <vt:lpstr> JSON format</vt:lpstr>
      <vt:lpstr>Schema Free name</vt:lpstr>
      <vt:lpstr>AWS Storage options</vt:lpstr>
      <vt:lpstr>Amazon S3 (Simple Storage Service)</vt:lpstr>
      <vt:lpstr>S3 Concepts</vt:lpstr>
      <vt:lpstr>S3 Storage Classes</vt:lpstr>
      <vt:lpstr>Transferring files to S3 and typical use cases for S3</vt:lpstr>
      <vt:lpstr>Transferring large data</vt:lpstr>
      <vt:lpstr>Block storage</vt:lpstr>
      <vt:lpstr>EBS Life-cycle</vt:lpstr>
      <vt:lpstr>EBS types</vt:lpstr>
      <vt:lpstr>Amazon EFS (Elastic File System)</vt:lpstr>
      <vt:lpstr>Reboot vs Stop vs Terminate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Introduction to NoSQL and MongoDB</dc:title>
  <dc:creator>admin</dc:creator>
  <cp:lastModifiedBy>vishu rudra</cp:lastModifiedBy>
  <cp:revision>56</cp:revision>
  <dcterms:created xsi:type="dcterms:W3CDTF">2006-08-16T00:00:00Z</dcterms:created>
  <dcterms:modified xsi:type="dcterms:W3CDTF">2023-03-21T03:39:01Z</dcterms:modified>
</cp:coreProperties>
</file>