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59"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599" cy="897599"/>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599" cy="897599"/>
          </a:xfrm>
          <a:prstGeom prst="round1Rect">
            <a:avLst>
              <a:gd name="adj" fmla="val 16667"/>
            </a:avLst>
          </a:prstGeom>
          <a:solidFill>
            <a:schemeClr val="lt1">
              <a:alpha val="6745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5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indent="0"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89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457200" marR="0" lvl="1"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914400" marR="0" lvl="2"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371600" marR="0" lvl="3"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1828800" marR="0" lvl="4"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286000" marR="0" lvl="5"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2743200" marR="0" lvl="6"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200400" marR="0" lvl="7"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3657600" marR="0" lvl="8"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399"/>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599" cy="6027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indent="0"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51"/>
        <p:cNvGrpSpPr/>
        <p:nvPr/>
      </p:nvGrpSpPr>
      <p:grpSpPr>
        <a:xfrm>
          <a:off x="0" y="0"/>
          <a:ext cx="0" cy="0"/>
          <a:chOff x="0" y="0"/>
          <a:chExt cx="0" cy="0"/>
        </a:xfrm>
      </p:grpSpPr>
      <p:sp>
        <p:nvSpPr>
          <p:cNvPr id="152" name="Google Shape;152;p5"/>
          <p:cNvSpPr txBox="1"/>
          <p:nvPr/>
        </p:nvSpPr>
        <p:spPr>
          <a:xfrm rot="10800000" flipH="1">
            <a:off x="3276600" y="25"/>
            <a:ext cx="58674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5"/>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
          <p:cNvSpPr txBox="1">
            <a:spLocks noGrp="1"/>
          </p:cNvSpPr>
          <p:nvPr>
            <p:ph type="title"/>
          </p:nvPr>
        </p:nvSpPr>
        <p:spPr>
          <a:xfrm>
            <a:off x="226077" y="357800"/>
            <a:ext cx="2807999" cy="9533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2pPr>
            <a:lvl3pPr lvl="2"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3pPr>
            <a:lvl4pPr lvl="3"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4pPr>
            <a:lvl5pPr lvl="4"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5pPr>
            <a:lvl6pPr lvl="5"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6pPr>
            <a:lvl7pPr lvl="6"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7pPr>
            <a:lvl8pPr lvl="7"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8pPr>
            <a:lvl9pPr lvl="8" indent="0" rtl="0">
              <a:spcBef>
                <a:spcPts val="0"/>
              </a:spcBef>
              <a:spcAft>
                <a:spcPts val="0"/>
              </a:spcAft>
              <a:buClr>
                <a:schemeClr val="lt1"/>
              </a:buClr>
              <a:buSzPts val="2400"/>
              <a:buFont typeface="Roboto"/>
              <a:buNone/>
              <a:defRPr sz="2400">
                <a:solidFill>
                  <a:schemeClr val="lt1"/>
                </a:solidFill>
                <a:latin typeface="Roboto"/>
                <a:ea typeface="Roboto"/>
                <a:cs typeface="Roboto"/>
                <a:sym typeface="Roboto"/>
              </a:defRPr>
            </a:lvl9pPr>
          </a:lstStyle>
          <a:p>
            <a:endParaRPr/>
          </a:p>
        </p:txBody>
      </p:sp>
      <p:sp>
        <p:nvSpPr>
          <p:cNvPr id="155" name="Google Shape;155;p5"/>
          <p:cNvSpPr txBox="1">
            <a:spLocks noGrp="1"/>
          </p:cNvSpPr>
          <p:nvPr>
            <p:ph type="body" idx="1"/>
          </p:nvPr>
        </p:nvSpPr>
        <p:spPr>
          <a:xfrm>
            <a:off x="226075" y="1465800"/>
            <a:ext cx="2807999" cy="31634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200"/>
              <a:buFont typeface="Roboto"/>
              <a:buNone/>
              <a:defRPr sz="12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200"/>
              <a:buFont typeface="Roboto"/>
              <a:buNone/>
              <a:defRPr sz="1200" b="0" i="0" u="none" strike="noStrike" cap="none">
                <a:solidFill>
                  <a:schemeClr val="lt1"/>
                </a:solidFill>
                <a:latin typeface="Roboto"/>
                <a:ea typeface="Roboto"/>
                <a:cs typeface="Roboto"/>
                <a:sym typeface="Roboto"/>
              </a:defRPr>
            </a:lvl9pPr>
          </a:lstStyle>
          <a:p>
            <a:endParaRPr/>
          </a:p>
        </p:txBody>
      </p:sp>
      <p:sp>
        <p:nvSpPr>
          <p:cNvPr id="156" name="Google Shape;156;p5"/>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Google Shape;163;p7"/>
          <p:cNvSpPr txBox="1">
            <a:spLocks noGrp="1"/>
          </p:cNvSpPr>
          <p:nvPr>
            <p:ph type="title"/>
          </p:nvPr>
        </p:nvSpPr>
        <p:spPr>
          <a:xfrm>
            <a:off x="460950" y="2065350"/>
            <a:ext cx="8222100" cy="1012799"/>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indent="0"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5"/>
        <p:cNvGrpSpPr/>
        <p:nvPr/>
      </p:nvGrpSpPr>
      <p:grpSpPr>
        <a:xfrm>
          <a:off x="0" y="0"/>
          <a:ext cx="0" cy="0"/>
          <a:chOff x="0" y="0"/>
          <a:chExt cx="0" cy="0"/>
        </a:xfrm>
      </p:grpSpPr>
      <p:sp>
        <p:nvSpPr>
          <p:cNvPr id="166" name="Google Shape;166;p8"/>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1"/>
        <p:cNvGrpSpPr/>
        <p:nvPr/>
      </p:nvGrpSpPr>
      <p:grpSpPr>
        <a:xfrm>
          <a:off x="0" y="0"/>
          <a:ext cx="0" cy="0"/>
          <a:chOff x="0" y="0"/>
          <a:chExt cx="0" cy="0"/>
        </a:xfrm>
      </p:grpSpPr>
      <p:sp>
        <p:nvSpPr>
          <p:cNvPr id="172" name="Google Shape;172;p9"/>
          <p:cNvSpPr/>
          <p:nvPr/>
        </p:nvSpPr>
        <p:spPr>
          <a:xfrm rot="10800000" flipH="1">
            <a:off x="0" y="1685999"/>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75" name="Google Shape;175;p9"/>
          <p:cNvSpPr txBox="1">
            <a:spLocks noGrp="1"/>
          </p:cNvSpPr>
          <p:nvPr>
            <p:ph type="body" idx="1"/>
          </p:nvPr>
        </p:nvSpPr>
        <p:spPr>
          <a:xfrm>
            <a:off x="47190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6" name="Google Shape;176;p9"/>
          <p:cNvSpPr txBox="1">
            <a:spLocks noGrp="1"/>
          </p:cNvSpPr>
          <p:nvPr>
            <p:ph type="body" idx="2"/>
          </p:nvPr>
        </p:nvSpPr>
        <p:spPr>
          <a:xfrm>
            <a:off x="4694250" y="1919075"/>
            <a:ext cx="3999899" cy="2710198"/>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8"/>
        <p:cNvGrpSpPr/>
        <p:nvPr/>
      </p:nvGrpSpPr>
      <p:grpSpPr>
        <a:xfrm>
          <a:off x="0" y="0"/>
          <a:ext cx="0" cy="0"/>
          <a:chOff x="0" y="0"/>
          <a:chExt cx="0" cy="0"/>
        </a:xfrm>
      </p:grpSpPr>
      <p:sp>
        <p:nvSpPr>
          <p:cNvPr id="179" name="Google Shape;179;p10"/>
          <p:cNvSpPr/>
          <p:nvPr/>
        </p:nvSpPr>
        <p:spPr>
          <a:xfrm flipH="1">
            <a:off x="0" y="0"/>
            <a:ext cx="4572000" cy="5143499"/>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0"/>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0"/>
          <p:cNvSpPr txBox="1">
            <a:spLocks noGrp="1"/>
          </p:cNvSpPr>
          <p:nvPr>
            <p:ph type="title"/>
          </p:nvPr>
        </p:nvSpPr>
        <p:spPr>
          <a:xfrm>
            <a:off x="265500" y="1233175"/>
            <a:ext cx="4045199" cy="14823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indent="0"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82" name="Google Shape;182;p10"/>
          <p:cNvSpPr txBox="1">
            <a:spLocks noGrp="1"/>
          </p:cNvSpPr>
          <p:nvPr>
            <p:ph type="subTitle" idx="1"/>
          </p:nvPr>
        </p:nvSpPr>
        <p:spPr>
          <a:xfrm>
            <a:off x="265500" y="2779466"/>
            <a:ext cx="4045199" cy="1235098"/>
          </a:xfrm>
          <a:prstGeom prst="rect">
            <a:avLst/>
          </a:prstGeom>
          <a:noFill/>
          <a:ln>
            <a:noFill/>
          </a:ln>
        </p:spPr>
        <p:txBody>
          <a:bodyPr spcFirstLastPara="1" wrap="square" lIns="91425" tIns="91425" rIns="91425" bIns="91425" anchor="t" anchorCtr="0"/>
          <a:lstStyle>
            <a:lvl1pPr marL="0" marR="0" lvl="0"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L="457200" marR="0" lvl="1"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L="914400" marR="0" lvl="2"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L="1371600" marR="0" lvl="3"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L="1828800" marR="0" lvl="4"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L="2286000" marR="0" lvl="5"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L="2743200" marR="0" lvl="6"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L="3200400" marR="0" lvl="7"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L="3657600" marR="0" lvl="8" indent="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83" name="Google Shape;183;p10"/>
          <p:cNvSpPr txBox="1">
            <a:spLocks noGrp="1"/>
          </p:cNvSpPr>
          <p:nvPr>
            <p:ph type="body" idx="2"/>
          </p:nvPr>
        </p:nvSpPr>
        <p:spPr>
          <a:xfrm>
            <a:off x="4939500" y="724200"/>
            <a:ext cx="3837000" cy="3695099"/>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84" name="Google Shape;184;p10"/>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35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L="0" marR="0" lvl="0" indent="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indent="0"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7" name="Google Shape;187;p11"/>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8" name="Google Shape;188;p11"/>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9"/>
        <p:cNvGrpSpPr/>
        <p:nvPr/>
      </p:nvGrpSpPr>
      <p:grpSpPr>
        <a:xfrm>
          <a:off x="0" y="0"/>
          <a:ext cx="0" cy="0"/>
          <a:chOff x="0" y="0"/>
          <a:chExt cx="0" cy="0"/>
        </a:xfrm>
      </p:grpSpPr>
      <p:sp>
        <p:nvSpPr>
          <p:cNvPr id="190" name="Google Shape;190;p12"/>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35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69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indent="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0" y="4695623"/>
            <a:ext cx="548699"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25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226077" y="357800"/>
            <a:ext cx="2807999" cy="95339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600"/>
              <a:buFont typeface="Roboto"/>
              <a:buNone/>
            </a:pPr>
            <a:r>
              <a:rPr lang="en-GB"/>
              <a:t>         </a:t>
            </a:r>
            <a:endParaRPr sz="2400" b="0" i="0" u="none" strike="noStrike" cap="none">
              <a:solidFill>
                <a:schemeClr val="lt1"/>
              </a:solidFill>
              <a:latin typeface="Roboto"/>
              <a:ea typeface="Roboto"/>
              <a:cs typeface="Roboto"/>
              <a:sym typeface="Roboto"/>
            </a:endParaRPr>
          </a:p>
        </p:txBody>
      </p:sp>
      <p:sp>
        <p:nvSpPr>
          <p:cNvPr id="203" name="Google Shape;203;p14"/>
          <p:cNvSpPr txBox="1">
            <a:spLocks noGrp="1"/>
          </p:cNvSpPr>
          <p:nvPr>
            <p:ph type="body" idx="1"/>
          </p:nvPr>
        </p:nvSpPr>
        <p:spPr>
          <a:xfrm>
            <a:off x="226075" y="1465800"/>
            <a:ext cx="2807999" cy="3163499"/>
          </a:xfrm>
          <a:prstGeom prst="rect">
            <a:avLst/>
          </a:prstGeom>
          <a:noFill/>
          <a:ln>
            <a:noFill/>
          </a:ln>
        </p:spPr>
        <p:txBody>
          <a:bodyPr spcFirstLastPara="1" wrap="square" lIns="91425" tIns="91425" rIns="91425" bIns="91425" anchor="t" anchorCtr="0">
            <a:noAutofit/>
          </a:bodyPr>
          <a:lstStyle/>
          <a:p>
            <a:pPr marL="171450" marR="0" lvl="0" indent="-57150" algn="ctr" rtl="0">
              <a:lnSpc>
                <a:spcPct val="115000"/>
              </a:lnSpc>
              <a:spcBef>
                <a:spcPts val="0"/>
              </a:spcBef>
              <a:spcAft>
                <a:spcPts val="0"/>
              </a:spcAft>
              <a:buClr>
                <a:schemeClr val="lt1"/>
              </a:buClr>
              <a:buSzPts val="1800"/>
              <a:buFont typeface="Arial"/>
              <a:buNone/>
            </a:pPr>
            <a:endParaRPr sz="2400" b="1"/>
          </a:p>
          <a:p>
            <a:pPr marL="457200" marR="0" lvl="0" indent="457200" algn="l" rtl="0">
              <a:lnSpc>
                <a:spcPct val="115000"/>
              </a:lnSpc>
              <a:spcBef>
                <a:spcPts val="0"/>
              </a:spcBef>
              <a:spcAft>
                <a:spcPts val="0"/>
              </a:spcAft>
              <a:buClr>
                <a:schemeClr val="lt1"/>
              </a:buClr>
              <a:buSzPts val="1800"/>
              <a:buFont typeface="Arial"/>
              <a:buNone/>
            </a:pPr>
            <a:r>
              <a:rPr lang="en-GB" sz="2400" b="1"/>
              <a:t>Agenda</a:t>
            </a:r>
            <a:endParaRPr sz="2400" b="1" i="0" u="none" strike="noStrike" cap="none">
              <a:solidFill>
                <a:schemeClr val="lt1"/>
              </a:solidFill>
            </a:endParaRPr>
          </a:p>
        </p:txBody>
      </p:sp>
      <p:sp>
        <p:nvSpPr>
          <p:cNvPr id="204" name="Google Shape;204;p14"/>
          <p:cNvSpPr txBox="1"/>
          <p:nvPr/>
        </p:nvSpPr>
        <p:spPr>
          <a:xfrm>
            <a:off x="3659650" y="1060800"/>
            <a:ext cx="5369100" cy="35685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50000"/>
              </a:lnSpc>
              <a:spcBef>
                <a:spcPts val="0"/>
              </a:spcBef>
              <a:spcAft>
                <a:spcPts val="0"/>
              </a:spcAft>
              <a:buClr>
                <a:srgbClr val="666666"/>
              </a:buClr>
              <a:buSzPts val="1500"/>
              <a:buChar char="●"/>
            </a:pPr>
            <a:r>
              <a:rPr lang="en-GB" sz="1500">
                <a:solidFill>
                  <a:srgbClr val="666666"/>
                </a:solidFill>
              </a:rPr>
              <a:t>Why Dimensionality Reduction</a:t>
            </a:r>
            <a:endParaRPr sz="1500">
              <a:solidFill>
                <a:srgbClr val="666666"/>
              </a:solidFill>
            </a:endParaRPr>
          </a:p>
          <a:p>
            <a:pPr marL="457200" marR="0" lvl="0" indent="-323850" algn="l" rtl="0">
              <a:lnSpc>
                <a:spcPct val="150000"/>
              </a:lnSpc>
              <a:spcBef>
                <a:spcPts val="0"/>
              </a:spcBef>
              <a:spcAft>
                <a:spcPts val="0"/>
              </a:spcAft>
              <a:buClr>
                <a:srgbClr val="666666"/>
              </a:buClr>
              <a:buSzPts val="1500"/>
              <a:buChar char="●"/>
            </a:pPr>
            <a:endParaRPr sz="15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Lazy Evaluation</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Directed Acyclic Graph</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Fault Tolerance</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ctrTitle"/>
          </p:nvPr>
        </p:nvSpPr>
        <p:spPr>
          <a:xfrm>
            <a:off x="496411" y="1970119"/>
            <a:ext cx="8222100" cy="93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1200"/>
              <a:buFont typeface="Roboto"/>
              <a:buNone/>
            </a:pPr>
            <a:r>
              <a:rPr lang="en-GB" sz="4800" b="0" i="0" u="none" strike="noStrike" cap="none">
                <a:solidFill>
                  <a:schemeClr val="lt1"/>
                </a:solidFill>
                <a:latin typeface="Roboto"/>
                <a:ea typeface="Roboto"/>
                <a:cs typeface="Roboto"/>
                <a:sym typeface="Roboto"/>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p:nvPr/>
        </p:nvSpPr>
        <p:spPr>
          <a:xfrm>
            <a:off x="-11848" y="636595"/>
            <a:ext cx="9016799" cy="4342199"/>
          </a:xfrm>
          <a:prstGeom prst="rect">
            <a:avLst/>
          </a:prstGeom>
          <a:noFill/>
          <a:ln>
            <a:noFill/>
          </a:ln>
        </p:spPr>
        <p:txBody>
          <a:bodyPr spcFirstLastPara="1" wrap="square" lIns="91425" tIns="91425" rIns="91425" bIns="91425" anchor="t" anchorCtr="0">
            <a:noAutofit/>
          </a:bodyPr>
          <a:lstStyle/>
          <a:p>
            <a:pPr marL="133350" marR="0" lvl="0" indent="-6350" algn="l" rtl="0">
              <a:lnSpc>
                <a:spcPct val="100000"/>
              </a:lnSpc>
              <a:spcBef>
                <a:spcPts val="0"/>
              </a:spcBef>
              <a:spcAft>
                <a:spcPts val="0"/>
              </a:spcAft>
              <a:buClr>
                <a:srgbClr val="000000"/>
              </a:buClr>
              <a:buSzPts val="400"/>
              <a:buFont typeface="Arial"/>
              <a:buNone/>
            </a:pPr>
            <a:br>
              <a:rPr lang="en-GB" sz="1600" b="0" i="0" u="none" strike="noStrike" cap="none">
                <a:solidFill>
                  <a:srgbClr val="000000"/>
                </a:solidFill>
                <a:latin typeface="Arial"/>
                <a:ea typeface="Arial"/>
                <a:cs typeface="Arial"/>
                <a:sym typeface="Arial"/>
              </a:rPr>
            </a:br>
            <a:endParaRPr sz="1600" b="0" i="0" u="none" strike="noStrike" cap="none">
              <a:solidFill>
                <a:srgbClr val="000000"/>
              </a:solidFill>
              <a:latin typeface="Arial"/>
              <a:ea typeface="Arial"/>
              <a:cs typeface="Arial"/>
              <a:sym typeface="Arial"/>
            </a:endParaRPr>
          </a:p>
        </p:txBody>
      </p:sp>
      <p:sp>
        <p:nvSpPr>
          <p:cNvPr id="210" name="Google Shape;210;p1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 altLang="en-GB"/>
              <a:t>What is RDD ?</a:t>
            </a:r>
            <a:endParaRPr lang="" altLang="en-GB" sz="1800" b="0" i="0" u="none" strike="noStrike" cap="none">
              <a:solidFill>
                <a:schemeClr val="lt1"/>
              </a:solidFill>
              <a:latin typeface="Roboto"/>
              <a:ea typeface="Roboto"/>
              <a:cs typeface="Roboto"/>
              <a:sym typeface="Roboto"/>
            </a:endParaRPr>
          </a:p>
        </p:txBody>
      </p:sp>
      <p:sp>
        <p:nvSpPr>
          <p:cNvPr id="211" name="Google Shape;211;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00050" lvl="0" indent="-285750" algn="l" rtl="0">
              <a:lnSpc>
                <a:spcPct val="130000"/>
              </a:lnSpc>
              <a:spcBef>
                <a:spcPts val="0"/>
              </a:spcBef>
              <a:spcAft>
                <a:spcPts val="0"/>
              </a:spcAft>
              <a:buSzPts val="1800"/>
              <a:buFont typeface="Arial" panose="02080604020202020204" pitchFamily="34" charset="0"/>
              <a:buChar char="•"/>
            </a:pPr>
            <a:r>
              <a:rPr lang=""/>
              <a:t>A data-structure living in driver containing whereabouts of all the partitions of the data is known as Resilient Distributed Datasets</a:t>
            </a:r>
          </a:p>
          <a:p>
            <a:pPr marL="400050" lvl="0" indent="-285750" algn="l" rtl="0">
              <a:lnSpc>
                <a:spcPct val="150000"/>
              </a:lnSpc>
              <a:spcBef>
                <a:spcPts val="0"/>
              </a:spcBef>
              <a:spcAft>
                <a:spcPts val="0"/>
              </a:spcAft>
              <a:buSzPts val="1800"/>
              <a:buFont typeface="Arial" panose="02080604020202020204" pitchFamily="34" charset="0"/>
              <a:buChar char="•"/>
            </a:pPr>
            <a:r>
              <a:rPr lang=""/>
              <a:t>RDDs are immutable. Two types of ops - transformation &amp; action.</a:t>
            </a:r>
          </a:p>
          <a:p>
            <a:pPr marL="400050" lvl="0" indent="-285750" algn="l" rtl="0">
              <a:lnSpc>
                <a:spcPct val="130000"/>
              </a:lnSpc>
              <a:spcBef>
                <a:spcPts val="0"/>
              </a:spcBef>
              <a:spcAft>
                <a:spcPts val="0"/>
              </a:spcAft>
              <a:buSzPts val="1800"/>
              <a:buFont typeface="Arial" panose="02080604020202020204" pitchFamily="34" charset="0"/>
              <a:buChar char="•"/>
            </a:pPr>
            <a:r>
              <a:rPr lang=""/>
              <a:t>All the transformations done on a Resilient Distributed Datasets are later applied when an action is called.</a:t>
            </a:r>
          </a:p>
          <a:p>
            <a:pPr marL="400050" lvl="0" indent="-285750" algn="l" rtl="0">
              <a:lnSpc>
                <a:spcPct val="120000"/>
              </a:lnSpc>
              <a:spcBef>
                <a:spcPts val="0"/>
              </a:spcBef>
              <a:spcAft>
                <a:spcPts val="0"/>
              </a:spcAft>
              <a:buSzPts val="1800"/>
              <a:buFont typeface="Arial" panose="02080604020202020204" pitchFamily="34" charset="0"/>
              <a:buChar char="•"/>
            </a:pPr>
            <a:r>
              <a:rPr lang="en-US" altLang="en-US">
                <a:sym typeface="+mn-ea"/>
              </a:rPr>
              <a:t>Resilient </a:t>
            </a:r>
            <a:r>
              <a:rPr lang="" altLang="en-US">
                <a:sym typeface="+mn-ea"/>
              </a:rPr>
              <a:t>(Withstand all losses by itself) </a:t>
            </a:r>
            <a:r>
              <a:rPr lang="en-US" altLang="en-US">
                <a:sym typeface="+mn-ea"/>
              </a:rPr>
              <a:t>Distributed </a:t>
            </a:r>
            <a:r>
              <a:rPr lang="" altLang="en-US">
                <a:sym typeface="+mn-ea"/>
              </a:rPr>
              <a:t>(Data broken down into different machine ) </a:t>
            </a:r>
            <a:r>
              <a:rPr lang="en-US" altLang="en-US">
                <a:sym typeface="+mn-ea"/>
              </a:rPr>
              <a:t>Datasets </a:t>
            </a:r>
            <a:r>
              <a:rPr lang="" altLang="en-US">
                <a:sym typeface="+mn-ea"/>
              </a:rPr>
              <a:t>(Data on which different ops can be performed)</a:t>
            </a:r>
            <a:r>
              <a:rPr lang="en-US" altLang="en-US">
                <a:sym typeface="+mn-ea"/>
              </a:rPr>
              <a:t> </a:t>
            </a:r>
            <a:endParaRPr lang="en-US" altLang="en-US"/>
          </a:p>
          <a:p>
            <a:pPr marL="114300" lvl="0" indent="0" algn="l" rtl="0">
              <a:lnSpc>
                <a:spcPct val="150000"/>
              </a:lnSpc>
              <a:spcBef>
                <a:spcPts val="0"/>
              </a:spcBef>
              <a:spcAft>
                <a:spcPts val="0"/>
              </a:spcAft>
              <a:buSzPts val="1800"/>
              <a:buFont typeface="Arial" panose="02080604020202020204" pitchFamily="34" charset="0"/>
            </a:pPr>
            <a:endParaRPr lang=""/>
          </a:p>
          <a:p>
            <a:pPr marL="457200" lvl="0" indent="0" algn="l" rtl="0">
              <a:lnSpc>
                <a:spcPct val="150000"/>
              </a:lnSpc>
              <a:spcBef>
                <a:spcPts val="1600"/>
              </a:spcBef>
              <a:spcAft>
                <a:spcPts val="0"/>
              </a:spcAft>
              <a:buNone/>
            </a:pPr>
            <a:endParaRPr lang=""/>
          </a:p>
          <a:p>
            <a:pPr marL="0" lvl="0" indent="0" algn="l" rtl="0">
              <a:spcBef>
                <a:spcPts val="1600"/>
              </a:spcBef>
              <a:spcAft>
                <a:spcPts val="1600"/>
              </a:spcAft>
              <a:buNone/>
            </a:pPr>
            <a:endParaRPr la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Three ways to create RDD</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Parallelize collection</a:t>
            </a:r>
          </a:p>
          <a:p>
            <a:pPr marL="514350" indent="-285750">
              <a:buFont typeface="Arial" panose="02080604020202020204" pitchFamily="34" charset="0"/>
              <a:buChar char="•"/>
            </a:pPr>
            <a:r>
              <a:rPr lang="" altLang="en-US"/>
              <a:t>Referencing a dataset in external storage system</a:t>
            </a:r>
          </a:p>
          <a:p>
            <a:pPr marL="514350" indent="-285750">
              <a:buFont typeface="Arial" panose="02080604020202020204" pitchFamily="34" charset="0"/>
              <a:buChar char="•"/>
            </a:pPr>
            <a:r>
              <a:rPr lang="" altLang="en-US"/>
              <a:t>Create from other RDD using transformation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Why Spark RDD is required ?</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Memory &amp; speed is far better than mapreduce.</a:t>
            </a:r>
          </a:p>
          <a:p>
            <a:pPr marL="514350" indent="-285750">
              <a:buFont typeface="Arial" panose="02080604020202020204" pitchFamily="34" charset="0"/>
              <a:buChar char="•"/>
            </a:pPr>
            <a:r>
              <a:rPr lang="" altLang="en-US"/>
              <a:t>In mapreduce, we cannot reuse data. In spark, we can explicitly cache data for further reuse.</a:t>
            </a:r>
          </a:p>
          <a:p>
            <a:pPr marL="514350" indent="-285750">
              <a:buFont typeface="Arial" panose="02080604020202020204" pitchFamily="34" charset="0"/>
              <a:buChar char="•"/>
            </a:pPr>
            <a:r>
              <a:rPr lang="" altLang="en-US"/>
              <a:t>Both iterative &amp; interactive applications need faster data sharing. Machine learning applications are suited using Spark not Hadoop.</a:t>
            </a:r>
          </a:p>
          <a:p>
            <a:pPr marL="514350" indent="-285750">
              <a:buFont typeface="Arial" panose="02080604020202020204" pitchFamily="34" charset="0"/>
              <a:buChar char="•"/>
            </a:pPr>
            <a:r>
              <a:rPr lang="" altLang="en-US"/>
              <a:t>RDD supports self recovery if fault happens.</a:t>
            </a:r>
          </a:p>
          <a:p>
            <a:pPr marL="514350" indent="-285750">
              <a:buFont typeface="Arial" panose="02080604020202020204" pitchFamily="34" charset="0"/>
              <a:buChar char="•"/>
            </a:pPr>
            <a:r>
              <a:rPr lang="" altLang="en-US"/>
              <a:t>In-memory computation of RDD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When to use RDD ?</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RDDs are opted for low level transformation &amp; actions on datsets.</a:t>
            </a:r>
          </a:p>
          <a:p>
            <a:pPr marL="514350" indent="-285750">
              <a:buFont typeface="Arial" panose="02080604020202020204" pitchFamily="34" charset="0"/>
              <a:buChar char="•"/>
            </a:pPr>
            <a:r>
              <a:rPr lang="" altLang="en-US"/>
              <a:t>When the data is unstructured, like media streams, streams of text we do use RDD to fetch the information from it.</a:t>
            </a:r>
          </a:p>
          <a:p>
            <a:pPr marL="514350" indent="-285750">
              <a:buFont typeface="Arial" panose="02080604020202020204" pitchFamily="34" charset="0"/>
              <a:buChar char="•"/>
            </a:pPr>
            <a:r>
              <a:rPr lang="" altLang="en-US"/>
              <a:t>When we cannot process or access data attributes by their names or columns. We use RDD to perform several operations on them. As it is possible without imposing several schemes such as columnar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Important features of RDD</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In Memory Computation</a:t>
            </a:r>
          </a:p>
          <a:p>
            <a:pPr marL="514350" indent="-285750">
              <a:buFont typeface="Arial" panose="02080604020202020204" pitchFamily="34" charset="0"/>
              <a:buChar char="•"/>
            </a:pPr>
            <a:r>
              <a:rPr lang="" altLang="en-US"/>
              <a:t>Lazy Evaluation</a:t>
            </a:r>
          </a:p>
          <a:p>
            <a:pPr marL="514350" indent="-285750">
              <a:buFont typeface="Arial" panose="02080604020202020204" pitchFamily="34" charset="0"/>
              <a:buChar char="•"/>
            </a:pPr>
            <a:r>
              <a:rPr lang="" altLang="en-US"/>
              <a:t>Immutable</a:t>
            </a:r>
          </a:p>
          <a:p>
            <a:pPr marL="514350" indent="-285750">
              <a:buFont typeface="Arial" panose="02080604020202020204" pitchFamily="34" charset="0"/>
              <a:buChar char="•"/>
            </a:pPr>
            <a:r>
              <a:rPr lang="" altLang="en-US"/>
              <a:t>Cacheable</a:t>
            </a:r>
          </a:p>
          <a:p>
            <a:pPr marL="514350" indent="-285750">
              <a:buFont typeface="Arial" panose="02080604020202020204" pitchFamily="34" charset="0"/>
              <a:buChar char="•"/>
            </a:pPr>
            <a:r>
              <a:rPr lang="" altLang="en-US"/>
              <a:t>Parallel</a:t>
            </a:r>
          </a:p>
          <a:p>
            <a:pPr marL="514350" indent="-285750">
              <a:buFont typeface="Arial" panose="02080604020202020204" pitchFamily="34" charset="0"/>
              <a:buChar char="•"/>
            </a:pPr>
            <a:r>
              <a:rPr lang="" altLang="en-US"/>
              <a:t>Fault Tolerance</a:t>
            </a:r>
          </a:p>
          <a:p>
            <a:pPr marL="514350" indent="-285750">
              <a:buFont typeface="Arial" panose="02080604020202020204" pitchFamily="34" charset="0"/>
              <a:buChar char="•"/>
            </a:pPr>
            <a:r>
              <a:rPr lang="" altLang="en-US"/>
              <a:t>Location Stickiness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Limitations of RDD</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No Input Optimization Engine</a:t>
            </a:r>
          </a:p>
          <a:p>
            <a:pPr marL="514350" indent="-285750">
              <a:buFont typeface="Arial" panose="02080604020202020204" pitchFamily="34" charset="0"/>
              <a:buChar char="•"/>
            </a:pPr>
            <a:r>
              <a:rPr lang="" altLang="en-US"/>
              <a:t>Not Enough Memory</a:t>
            </a:r>
          </a:p>
          <a:p>
            <a:pPr marL="514350" indent="-285750">
              <a:buFont typeface="Arial" panose="02080604020202020204" pitchFamily="34" charset="0"/>
              <a:buChar char="•"/>
            </a:pPr>
            <a:r>
              <a:rPr lang="" altLang="en-US"/>
              <a:t>No runtime-type-safety</a:t>
            </a:r>
          </a:p>
          <a:p>
            <a:pPr marL="514350" indent="-285750">
              <a:buFont typeface="Arial" panose="02080604020202020204" pitchFamily="34" charset="0"/>
              <a:buChar char="•"/>
            </a:pPr>
            <a:r>
              <a:rPr lang="" altLang="en-US"/>
              <a:t>No infering schema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Persitence &amp; Caching Mechanism</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 altLang="en-US"/>
              <a:t>SparkContext</a:t>
            </a:r>
          </a:p>
        </p:txBody>
      </p:sp>
      <p:sp>
        <p:nvSpPr>
          <p:cNvPr id="3" name="Text Placeholder 2"/>
          <p:cNvSpPr>
            <a:spLocks noGrp="1"/>
          </p:cNvSpPr>
          <p:nvPr>
            <p:ph type="body" idx="1"/>
          </p:nvPr>
        </p:nvSpPr>
        <p:spPr/>
        <p:txBody>
          <a:bodyPr/>
          <a:lstStyle/>
          <a:p>
            <a:pPr marL="514350" indent="-285750">
              <a:buFont typeface="Arial" panose="02080604020202020204" pitchFamily="34" charset="0"/>
              <a:buChar char="•"/>
            </a:pPr>
            <a:r>
              <a:rPr lang="" altLang="en-US"/>
              <a:t>Main entry point of Spark core</a:t>
            </a:r>
          </a:p>
          <a:p>
            <a:pPr marL="514350" indent="-285750">
              <a:buFont typeface="Arial" panose="02080604020202020204" pitchFamily="34" charset="0"/>
              <a:buChar char="•"/>
            </a:pPr>
            <a:r>
              <a:rPr lang="" altLang="en-US"/>
              <a:t>Provides access to cluster even with cluster manager</a:t>
            </a:r>
          </a:p>
          <a:p>
            <a:pPr marL="514350" indent="-285750">
              <a:buFont typeface="Arial" panose="02080604020202020204" pitchFamily="34" charset="0"/>
              <a:buChar char="•"/>
            </a:pPr>
            <a:r>
              <a:rPr lang="" altLang="en-US"/>
              <a:t>Current status of spark app</a:t>
            </a:r>
          </a:p>
          <a:p>
            <a:pPr marL="514350" indent="-285750">
              <a:buFont typeface="Arial" panose="02080604020202020204" pitchFamily="34" charset="0"/>
              <a:buChar char="•"/>
            </a:pPr>
            <a:r>
              <a:rPr lang="" altLang="en-US"/>
              <a:t>cancelling job</a:t>
            </a:r>
          </a:p>
          <a:p>
            <a:pPr marL="514350" indent="-285750">
              <a:buFont typeface="Arial" panose="02080604020202020204" pitchFamily="34" charset="0"/>
              <a:buChar char="•"/>
            </a:pPr>
            <a:r>
              <a:rPr lang="" altLang="en-US"/>
              <a:t>cancelling stage</a:t>
            </a:r>
          </a:p>
          <a:p>
            <a:pPr marL="514350" indent="-285750">
              <a:buFont typeface="Arial" panose="02080604020202020204" pitchFamily="34" charset="0"/>
              <a:buChar char="•"/>
            </a:pPr>
            <a:r>
              <a:rPr lang="" altLang="en-US"/>
              <a:t>Run job sync/asyn</a:t>
            </a:r>
          </a:p>
          <a:p>
            <a:pPr marL="514350" indent="-285750">
              <a:buFont typeface="Arial" panose="02080604020202020204" pitchFamily="34" charset="0"/>
              <a:buChar char="•"/>
            </a:pPr>
            <a:r>
              <a:rPr lang="" altLang="en-US"/>
              <a:t>Access persistent RDD</a:t>
            </a:r>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On-screen Show (16:9)</PresentationFormat>
  <Paragraphs>51</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Roboto</vt:lpstr>
      <vt:lpstr>Arial</vt:lpstr>
      <vt:lpstr>CollegePresentation</vt:lpstr>
      <vt:lpstr>         </vt:lpstr>
      <vt:lpstr>What is RDD ?</vt:lpstr>
      <vt:lpstr>Three ways to create RDD</vt:lpstr>
      <vt:lpstr>Why Spark RDD is required ?</vt:lpstr>
      <vt:lpstr>When to use RDD ?</vt:lpstr>
      <vt:lpstr>Important features of RDD</vt:lpstr>
      <vt:lpstr>Limitations of RDD</vt:lpstr>
      <vt:lpstr>Persitence &amp; Caching Mechanism</vt:lpstr>
      <vt:lpstr>SparkContext</vt:lpstr>
      <vt:lpstr>Lazy Evaluation</vt:lpstr>
      <vt:lpstr>Directed Acyclic Graph</vt:lpstr>
      <vt:lpstr>Fault Tolerance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zekeLabs_x000d__x000d_Scaling scikit using _x000d_Out of Core Training </dc:title>
  <dc:creator/>
  <cp:lastModifiedBy>vishwa rudra</cp:lastModifiedBy>
  <cp:revision>9</cp:revision>
  <dcterms:created xsi:type="dcterms:W3CDTF">2019-02-03T12:22:02Z</dcterms:created>
  <dcterms:modified xsi:type="dcterms:W3CDTF">2024-11-16T05:13:32Z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