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0" r:id="rId1"/>
  </p:sldMasterIdLst>
  <p:sldIdLst>
    <p:sldId id="259" r:id="rId2"/>
    <p:sldId id="270" r:id="rId3"/>
    <p:sldId id="271" r:id="rId4"/>
    <p:sldId id="272" r:id="rId5"/>
    <p:sldId id="273" r:id="rId6"/>
    <p:sldId id="263" r:id="rId7"/>
    <p:sldId id="264" r:id="rId8"/>
    <p:sldId id="266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7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Desktop/Desk/ml/heart_disease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Diagram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7EE8F14-764B-ED1E-0986-4FDE6B3404DB}"/>
              </a:ext>
            </a:extLst>
          </p:cNvPr>
          <p:cNvSpPr/>
          <p:nvPr/>
        </p:nvSpPr>
        <p:spPr>
          <a:xfrm>
            <a:off x="1069848" y="1982724"/>
            <a:ext cx="1490472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collection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6CF6C9-3034-B74D-1688-EEB6B4289C1B}"/>
              </a:ext>
            </a:extLst>
          </p:cNvPr>
          <p:cNvCxnSpPr>
            <a:cxnSpLocks/>
          </p:cNvCxnSpPr>
          <p:nvPr/>
        </p:nvCxnSpPr>
        <p:spPr>
          <a:xfrm>
            <a:off x="2587752" y="2398776"/>
            <a:ext cx="877824" cy="106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E74CA0C-0AC6-E1F9-196F-94CAD9C4B9E6}"/>
              </a:ext>
            </a:extLst>
          </p:cNvPr>
          <p:cNvSpPr/>
          <p:nvPr/>
        </p:nvSpPr>
        <p:spPr>
          <a:xfrm>
            <a:off x="3496056" y="1982724"/>
            <a:ext cx="1682496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preprocessing</a:t>
            </a:r>
            <a:endParaRPr lang="en-IN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F92B1F3-91D7-AF83-5C99-B8DB5531D81F}"/>
              </a:ext>
            </a:extLst>
          </p:cNvPr>
          <p:cNvSpPr/>
          <p:nvPr/>
        </p:nvSpPr>
        <p:spPr>
          <a:xfrm>
            <a:off x="3496056" y="3744468"/>
            <a:ext cx="1682496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3E01DB-1D9B-75DC-5BDF-CCB5978F989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178552" y="4165092"/>
            <a:ext cx="8168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EE29D94-D5A8-9CED-57A9-86693602F0BF}"/>
              </a:ext>
            </a:extLst>
          </p:cNvPr>
          <p:cNvSpPr/>
          <p:nvPr/>
        </p:nvSpPr>
        <p:spPr>
          <a:xfrm>
            <a:off x="5995416" y="3744468"/>
            <a:ext cx="1682496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Front-End Interface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E900DF-12CF-0A38-63CA-CE2312B6F4A7}"/>
              </a:ext>
            </a:extLst>
          </p:cNvPr>
          <p:cNvCxnSpPr>
            <a:cxnSpLocks/>
          </p:cNvCxnSpPr>
          <p:nvPr/>
        </p:nvCxnSpPr>
        <p:spPr>
          <a:xfrm rot="5400000">
            <a:off x="3898392" y="3281172"/>
            <a:ext cx="877824" cy="91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41C94BF-4C71-1E92-21A2-42D3E81BBF23}"/>
              </a:ext>
            </a:extLst>
          </p:cNvPr>
          <p:cNvSpPr/>
          <p:nvPr/>
        </p:nvSpPr>
        <p:spPr>
          <a:xfrm>
            <a:off x="6022848" y="5506212"/>
            <a:ext cx="1682496" cy="8412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Prediction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D0ABCD-54B1-2D44-F2F3-3E2D803CA99A}"/>
              </a:ext>
            </a:extLst>
          </p:cNvPr>
          <p:cNvCxnSpPr>
            <a:cxnSpLocks/>
          </p:cNvCxnSpPr>
          <p:nvPr/>
        </p:nvCxnSpPr>
        <p:spPr>
          <a:xfrm rot="5400000">
            <a:off x="6397752" y="5042916"/>
            <a:ext cx="877824" cy="91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6982-825A-92DD-D265-5D87F655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35864"/>
            <a:ext cx="7406640" cy="1356360"/>
          </a:xfrm>
        </p:spPr>
        <p:txBody>
          <a:bodyPr/>
          <a:lstStyle/>
          <a:p>
            <a:r>
              <a:rPr lang="en-GB" dirty="0"/>
              <a:t>Proctored course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E4C4-B739-52FE-5B91-5DF0FC62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513437"/>
            <a:ext cx="7404653" cy="4038600"/>
          </a:xfrm>
        </p:spPr>
        <p:txBody>
          <a:bodyPr/>
          <a:lstStyle/>
          <a:p>
            <a:r>
              <a:rPr lang="en-GB" b="1" dirty="0"/>
              <a:t>Via Infosys springboard </a:t>
            </a:r>
            <a:r>
              <a:rPr lang="en-GB" dirty="0"/>
              <a:t>– </a:t>
            </a:r>
          </a:p>
          <a:p>
            <a:pPr lvl="1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Foundation Certification</a:t>
            </a:r>
            <a:endParaRPr lang="en-GB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Machine Learning using Python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" lvl="1" indent="0">
              <a:buNone/>
            </a:pPr>
            <a:endParaRPr lang="en-GB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B6C9F-9302-89CA-07F2-3D5BE10C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5582" y="2648900"/>
            <a:ext cx="5355092" cy="3773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8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A65E-AF9A-E91C-0598-85DA46E1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no. - NJ2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7290-342A-4A34-6D1A-829FF9BC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lnSpc>
                <a:spcPct val="20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members- 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 Sharma 		(221b370)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 Jain 			(221b260)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Vishvajeet Adavkar 	(221b450)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8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7E5-7781-B9C7-F6E0-0D0672E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AB6E-2492-8337-A1F9-A089604F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87" y="1409700"/>
            <a:ext cx="7578826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Source </a:t>
            </a:r>
            <a:r>
              <a:rPr lang="en-US" dirty="0"/>
              <a:t>: The dataset was sourced from Kaggle, a popular platform for machine learning datasets and competitions.</a:t>
            </a:r>
          </a:p>
          <a:p>
            <a:r>
              <a:rPr lang="en-US" b="1" dirty="0"/>
              <a:t>Description</a:t>
            </a:r>
            <a:r>
              <a:rPr lang="en-US" dirty="0"/>
              <a:t>: This dataset includes various features related to heart disease diagnosis, such as age, cholesterol levels, and exercise habits.</a:t>
            </a:r>
          </a:p>
          <a:p>
            <a:r>
              <a:rPr lang="en-US" b="1" dirty="0"/>
              <a:t>Link</a:t>
            </a:r>
            <a:r>
              <a:rPr lang="en-US" dirty="0"/>
              <a:t>: [Heart Disease UCI Dataset on Kaggle] (</a:t>
            </a:r>
            <a:r>
              <a:rPr lang="en-US" dirty="0">
                <a:hlinkClick r:id="rId2" action="ppaction://hlinkfile"/>
              </a:rPr>
              <a:t>https://www.kaggle.com/datasets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66083-0BCA-E886-8697-2B6D9F66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7" y="4396741"/>
            <a:ext cx="7406640" cy="12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59974"/>
            <a:ext cx="7404653" cy="43458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</a:t>
            </a:r>
            <a:r>
              <a:rPr dirty="0"/>
              <a:t>Steps Involved: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   - Handling missing values</a:t>
            </a:r>
            <a:r>
              <a:rPr lang="en-GB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</a:t>
            </a:r>
            <a:r>
              <a:rPr dirty="0"/>
              <a:t>- Encoding categorical data 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 (gender)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   - Splitting into training 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  and testing datasets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   - Libraries Used: Pandas,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     Scikit-learn, NumPy, Matplotlib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FB9A7-00EA-3EBF-B8B3-5B93FAFC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32491" y="1763184"/>
            <a:ext cx="3917013" cy="1134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E402C3-4138-55EA-A68B-8AE670B8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" b="81"/>
          <a:stretch/>
        </p:blipFill>
        <p:spPr>
          <a:xfrm>
            <a:off x="4825018" y="3116333"/>
            <a:ext cx="3909540" cy="1652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EF928C-E53C-16F2-3EF3-C884F065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5018" y="4984646"/>
            <a:ext cx="3909540" cy="10082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D85C6-DFAE-14CD-FE73-AB86FA2D4A5B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4559577" y="1759974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Choosing the Best Model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A7273-A115-5080-B71F-6FAB987ADD6C}"/>
              </a:ext>
            </a:extLst>
          </p:cNvPr>
          <p:cNvSpPr txBox="1"/>
          <p:nvPr/>
        </p:nvSpPr>
        <p:spPr>
          <a:xfrm>
            <a:off x="640080" y="2176272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ABBDB-C0B4-D4A9-AEFD-839843DFE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BD9F-6AA7-4312-30C4-CCD2ED10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 Model Overview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FE7573-88AC-CDD1-17FF-BCBF5F3F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43" y="4634499"/>
            <a:ext cx="2724914" cy="1850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9B7F9-43FF-4A76-1676-70E848D8217A}"/>
              </a:ext>
            </a:extLst>
          </p:cNvPr>
          <p:cNvSpPr txBox="1"/>
          <p:nvPr/>
        </p:nvSpPr>
        <p:spPr>
          <a:xfrm>
            <a:off x="640080" y="2176272"/>
            <a:ext cx="7406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800" b="1" dirty="0">
                <a:solidFill>
                  <a:schemeClr val="accent1"/>
                </a:solidFill>
              </a:rPr>
              <a:t>Model Selection</a:t>
            </a:r>
            <a:r>
              <a:rPr lang="en-IN" sz="1800" dirty="0">
                <a:solidFill>
                  <a:schemeClr val="accent1"/>
                </a:solidFill>
              </a:rPr>
              <a:t>: Random Forest</a:t>
            </a:r>
            <a:r>
              <a:rPr lang="en-US" sz="1800" dirty="0">
                <a:solidFill>
                  <a:schemeClr val="accent1"/>
                </a:solidFill>
              </a:rPr>
              <a:t> model uses decision trees and bagging to analyze data. It can handle large data sets and thousands of input variables.</a:t>
            </a:r>
          </a:p>
          <a:p>
            <a:pPr marL="342900" indent="-342900" defTabSz="685800">
              <a:buFont typeface="+mj-lt"/>
              <a:buAutoNum type="arabicPeriod"/>
              <a:defRPr/>
            </a:pPr>
            <a:r>
              <a:rPr lang="en-US" sz="1800" b="1" dirty="0">
                <a:solidFill>
                  <a:schemeClr val="accent1"/>
                </a:solidFill>
              </a:rPr>
              <a:t>Training Process</a:t>
            </a:r>
            <a:r>
              <a:rPr lang="en-US" sz="1800" dirty="0">
                <a:solidFill>
                  <a:schemeClr val="accent1"/>
                </a:solidFill>
              </a:rPr>
              <a:t>: Train model on health indicators to predict heart disease risk.</a:t>
            </a:r>
          </a:p>
          <a:p>
            <a:pPr marL="342900" marR="0" lvl="0" indent="-3429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b="1" dirty="0">
                <a:solidFill>
                  <a:schemeClr val="accent1"/>
                </a:solidFill>
              </a:rPr>
              <a:t>Correlation Analysis</a:t>
            </a:r>
            <a:r>
              <a:rPr lang="en-US" sz="1800" dirty="0">
                <a:solidFill>
                  <a:schemeClr val="accent1"/>
                </a:solidFill>
              </a:rPr>
              <a:t>: Features influencing the model's predictions significantly. </a:t>
            </a:r>
          </a:p>
          <a:p>
            <a:pPr marL="342900" marR="0" lvl="0" indent="-3429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b="1" dirty="0">
                <a:solidFill>
                  <a:schemeClr val="accent1"/>
                </a:solidFill>
              </a:rPr>
              <a:t>Evaluation Matrix</a:t>
            </a:r>
            <a:r>
              <a:rPr lang="en-US" sz="1800" dirty="0">
                <a:solidFill>
                  <a:schemeClr val="accent1"/>
                </a:solidFill>
              </a:rPr>
              <a:t>: Accuracy, Precision, Recall, F1-score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Front-End Implementation (Streamlit)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/>
              <a:t>• </a:t>
            </a:r>
            <a:r>
              <a:rPr b="1" dirty="0"/>
              <a:t>Overview</a:t>
            </a:r>
            <a:r>
              <a:rPr dirty="0"/>
              <a:t>: User inputs health indicators, model returns risk prediction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• </a:t>
            </a:r>
            <a:r>
              <a:rPr b="1" dirty="0"/>
              <a:t>Key Code Snippet</a:t>
            </a:r>
            <a:r>
              <a:rPr dirty="0"/>
              <a:t>: Interactive elements (input fields, sliders, buttons)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• </a:t>
            </a:r>
            <a:r>
              <a:rPr b="1" dirty="0"/>
              <a:t>Explanation</a:t>
            </a:r>
            <a:r>
              <a:rPr dirty="0"/>
              <a:t>: How users interact with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7E34E-3C51-911B-8C16-C276B2AD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31" y="4076700"/>
            <a:ext cx="6345938" cy="2318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Integration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• </a:t>
            </a:r>
            <a:r>
              <a:rPr b="1" dirty="0"/>
              <a:t>Process Flow</a:t>
            </a:r>
            <a:r>
              <a:rPr dirty="0"/>
              <a:t>: User inputs → Preprocessing → Model Prediction → Display 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</a:t>
            </a:r>
            <a:r>
              <a:rPr b="1" dirty="0"/>
              <a:t>Real-time Prediction</a:t>
            </a:r>
            <a:r>
              <a:rPr dirty="0"/>
              <a:t>: </a:t>
            </a:r>
            <a:r>
              <a:rPr dirty="0" err="1"/>
              <a:t>Streamlit</a:t>
            </a:r>
            <a:r>
              <a:rPr dirty="0"/>
              <a:t> calls trained model for real-time prediction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</a:t>
            </a:r>
            <a:r>
              <a:rPr b="1" dirty="0"/>
              <a:t>Dynamic Display</a:t>
            </a:r>
            <a:r>
              <a:rPr dirty="0"/>
              <a:t>: Showing prediction results and suggestions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• </a:t>
            </a:r>
            <a:r>
              <a:rPr b="1" dirty="0"/>
              <a:t>Challenges</a:t>
            </a:r>
            <a:r>
              <a:rPr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   - Data collection and quality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   - Model accuracy and generalization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</a:t>
            </a:r>
            <a:r>
              <a:rPr b="1" dirty="0"/>
              <a:t>Future Enhancements</a:t>
            </a:r>
            <a:r>
              <a:rPr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   - Including more health parameters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   - Improving accuracy with advanced models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- Personalized recommendation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• </a:t>
            </a:r>
            <a:r>
              <a:rPr b="1" dirty="0"/>
              <a:t>Practical Application</a:t>
            </a:r>
            <a:r>
              <a:rPr dirty="0"/>
              <a:t>: Early prediction of heart disease risk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</a:t>
            </a:r>
            <a:r>
              <a:rPr b="1" dirty="0"/>
              <a:t>Impact</a:t>
            </a:r>
            <a:r>
              <a:rPr dirty="0"/>
              <a:t>: Empowering users with </a:t>
            </a:r>
            <a:r>
              <a:rPr lang="en-IN" dirty="0"/>
              <a:t>AI-driven </a:t>
            </a:r>
            <a:r>
              <a:rPr dirty="0"/>
              <a:t>insights to prevent heart disease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Long-term health benefits and reduction of cardiovascular disease rates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553</TotalTime>
  <Words>385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Times New Roman</vt:lpstr>
      <vt:lpstr>Basis</vt:lpstr>
      <vt:lpstr>Block Diagram</vt:lpstr>
      <vt:lpstr>Data Collection</vt:lpstr>
      <vt:lpstr>Data Preprocessing</vt:lpstr>
      <vt:lpstr>Choosing the Best Model </vt:lpstr>
      <vt:lpstr>Machine Learning Model Overview</vt:lpstr>
      <vt:lpstr>Front-End Implementation (Streamlit)</vt:lpstr>
      <vt:lpstr>Model Integration with Streamlit</vt:lpstr>
      <vt:lpstr>Challenges &amp; Improvements</vt:lpstr>
      <vt:lpstr>Use of Project</vt:lpstr>
      <vt:lpstr>Proctored course</vt:lpstr>
      <vt:lpstr>Project no. - NJ2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paras jain</cp:lastModifiedBy>
  <cp:revision>17</cp:revision>
  <dcterms:created xsi:type="dcterms:W3CDTF">2013-01-27T09:14:16Z</dcterms:created>
  <dcterms:modified xsi:type="dcterms:W3CDTF">2024-10-21T09:14:33Z</dcterms:modified>
  <cp:category/>
</cp:coreProperties>
</file>