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5" r:id="rId9"/>
    <p:sldId id="268" r:id="rId10"/>
    <p:sldId id="262" r:id="rId11"/>
    <p:sldId id="263" r:id="rId12"/>
    <p:sldId id="266" r:id="rId13"/>
    <p:sldId id="267"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p:scale>
          <a:sx n="75" d="100"/>
          <a:sy n="75" d="100"/>
        </p:scale>
        <p:origin x="41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9/19/2016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7821" y="1004552"/>
            <a:ext cx="7766936" cy="1165967"/>
          </a:xfrm>
        </p:spPr>
        <p:txBody>
          <a:bodyPr/>
          <a:lstStyle/>
          <a:p>
            <a:pPr algn="ctr"/>
            <a:r>
              <a:rPr lang="en-US" sz="2400" b="1" dirty="0">
                <a:solidFill>
                  <a:schemeClr val="accent5">
                    <a:lumMod val="50000"/>
                  </a:schemeClr>
                </a:solidFill>
                <a:latin typeface="Adobe Arabic" panose="02040503050201020203" pitchFamily="18" charset="-78"/>
                <a:cs typeface="Adobe Arabic" panose="02040503050201020203" pitchFamily="18" charset="-78"/>
              </a:rPr>
              <a:t>PROOF OF CONCEPT OF MAJOR KNOWN </a:t>
            </a:r>
            <a:r>
              <a:rPr lang="en-US" sz="2400" b="1" dirty="0" smtClean="0">
                <a:solidFill>
                  <a:schemeClr val="accent5">
                    <a:lumMod val="50000"/>
                  </a:schemeClr>
                </a:solidFill>
                <a:latin typeface="Adobe Arabic" panose="02040503050201020203" pitchFamily="18" charset="-78"/>
                <a:cs typeface="Adobe Arabic" panose="02040503050201020203" pitchFamily="18" charset="-78"/>
              </a:rPr>
              <a:t>VULNERABILITY </a:t>
            </a:r>
            <a:r>
              <a:rPr lang="en-US" sz="2400" b="1" dirty="0">
                <a:solidFill>
                  <a:schemeClr val="accent5">
                    <a:lumMod val="50000"/>
                  </a:schemeClr>
                </a:solidFill>
                <a:latin typeface="Adobe Arabic" panose="02040503050201020203" pitchFamily="18" charset="-78"/>
                <a:cs typeface="Adobe Arabic" panose="02040503050201020203" pitchFamily="18" charset="-78"/>
              </a:rPr>
              <a:t>IN SSL </a:t>
            </a:r>
            <a:br>
              <a:rPr lang="en-US" sz="2400" b="1" dirty="0">
                <a:solidFill>
                  <a:schemeClr val="accent5">
                    <a:lumMod val="50000"/>
                  </a:schemeClr>
                </a:solidFill>
                <a:latin typeface="Adobe Arabic" panose="02040503050201020203" pitchFamily="18" charset="-78"/>
                <a:cs typeface="Adobe Arabic" panose="02040503050201020203" pitchFamily="18" charset="-78"/>
              </a:rPr>
            </a:br>
            <a:r>
              <a:rPr lang="en-US" sz="2400" b="1" dirty="0">
                <a:solidFill>
                  <a:schemeClr val="accent5">
                    <a:lumMod val="50000"/>
                  </a:schemeClr>
                </a:solidFill>
                <a:latin typeface="Adobe Arabic" panose="02040503050201020203" pitchFamily="18" charset="-78"/>
                <a:cs typeface="Adobe Arabic" panose="02040503050201020203" pitchFamily="18" charset="-78"/>
              </a:rPr>
              <a:t>AND VULNERABILITY CHECKER</a:t>
            </a:r>
          </a:p>
        </p:txBody>
      </p:sp>
      <p:sp>
        <p:nvSpPr>
          <p:cNvPr id="3" name="Subtitle 2"/>
          <p:cNvSpPr>
            <a:spLocks noGrp="1"/>
          </p:cNvSpPr>
          <p:nvPr>
            <p:ph type="subTitle" idx="1"/>
          </p:nvPr>
        </p:nvSpPr>
        <p:spPr>
          <a:xfrm>
            <a:off x="1107821" y="296214"/>
            <a:ext cx="7766936" cy="618186"/>
          </a:xfrm>
        </p:spPr>
        <p:txBody>
          <a:bodyPr>
            <a:noAutofit/>
          </a:bodyPr>
          <a:lstStyle/>
          <a:p>
            <a:pPr algn="ctr"/>
            <a:r>
              <a:rPr lang="en-US" sz="2800" dirty="0" smtClean="0">
                <a:solidFill>
                  <a:schemeClr val="accent5">
                    <a:lumMod val="50000"/>
                  </a:schemeClr>
                </a:solidFill>
              </a:rPr>
              <a:t>Mini Project</a:t>
            </a:r>
            <a:endParaRPr lang="en-US" sz="2800" dirty="0">
              <a:solidFill>
                <a:schemeClr val="accent5">
                  <a:lumMod val="50000"/>
                </a:schemeClr>
              </a:solidFill>
            </a:endParaRPr>
          </a:p>
        </p:txBody>
      </p:sp>
      <p:sp>
        <p:nvSpPr>
          <p:cNvPr id="5" name="TextBox 4"/>
          <p:cNvSpPr txBox="1"/>
          <p:nvPr/>
        </p:nvSpPr>
        <p:spPr>
          <a:xfrm>
            <a:off x="0" y="3688508"/>
            <a:ext cx="8718997" cy="2000548"/>
          </a:xfrm>
          <a:prstGeom prst="rect">
            <a:avLst/>
          </a:prstGeom>
          <a:noFill/>
        </p:spPr>
        <p:txBody>
          <a:bodyPr wrap="square" rtlCol="0">
            <a:spAutoFit/>
          </a:bodyPr>
          <a:lstStyle/>
          <a:p>
            <a:r>
              <a:rPr lang="en-US" sz="2800" dirty="0" smtClean="0">
                <a:latin typeface="Adobe Arabic" panose="02040503050201020203" pitchFamily="18" charset="-78"/>
                <a:cs typeface="Adobe Arabic" panose="02040503050201020203" pitchFamily="18" charset="-78"/>
              </a:rPr>
              <a:t>                        					       </a:t>
            </a:r>
            <a:r>
              <a:rPr lang="en-US" sz="2400" b="1" i="1" dirty="0" smtClean="0">
                <a:latin typeface="Adobe Arabic" panose="02040503050201020203" pitchFamily="18" charset="-78"/>
                <a:cs typeface="Adobe Arabic" panose="02040503050201020203" pitchFamily="18" charset="-78"/>
              </a:rPr>
              <a:t>Project Partners</a:t>
            </a:r>
          </a:p>
          <a:p>
            <a:r>
              <a:rPr lang="en-US" sz="2400" dirty="0" smtClean="0">
                <a:latin typeface="Adobe Arabic" panose="02040503050201020203" pitchFamily="18" charset="-78"/>
                <a:cs typeface="Adobe Arabic" panose="02040503050201020203" pitchFamily="18" charset="-78"/>
              </a:rPr>
              <a:t>        						      </a:t>
            </a:r>
            <a:r>
              <a:rPr lang="en-US" sz="2400" dirty="0" err="1" smtClean="0">
                <a:latin typeface="Adobe Arabic" panose="02040503050201020203" pitchFamily="18" charset="-78"/>
                <a:cs typeface="Adobe Arabic" panose="02040503050201020203" pitchFamily="18" charset="-78"/>
              </a:rPr>
              <a:t>Vishvajeet</a:t>
            </a:r>
            <a:r>
              <a:rPr lang="en-US" sz="2400" dirty="0" smtClean="0">
                <a:latin typeface="Adobe Arabic" panose="02040503050201020203" pitchFamily="18" charset="-78"/>
                <a:cs typeface="Adobe Arabic" panose="02040503050201020203" pitchFamily="18" charset="-78"/>
              </a:rPr>
              <a:t>  </a:t>
            </a:r>
            <a:r>
              <a:rPr lang="en-US" sz="2400" dirty="0" err="1" smtClean="0">
                <a:latin typeface="Adobe Arabic" panose="02040503050201020203" pitchFamily="18" charset="-78"/>
                <a:cs typeface="Adobe Arabic" panose="02040503050201020203" pitchFamily="18" charset="-78"/>
              </a:rPr>
              <a:t>Patil</a:t>
            </a:r>
            <a:r>
              <a:rPr lang="en-US" sz="2400" dirty="0" smtClean="0">
                <a:latin typeface="Adobe Arabic" panose="02040503050201020203" pitchFamily="18" charset="-78"/>
                <a:cs typeface="Adobe Arabic" panose="02040503050201020203" pitchFamily="18" charset="-78"/>
              </a:rPr>
              <a:t>  - ITM2014013</a:t>
            </a:r>
          </a:p>
          <a:p>
            <a:pPr algn="ctr"/>
            <a:r>
              <a:rPr lang="en-US" sz="2400" dirty="0" smtClean="0">
                <a:latin typeface="Adobe Arabic" panose="02040503050201020203" pitchFamily="18" charset="-78"/>
                <a:cs typeface="Adobe Arabic" panose="02040503050201020203" pitchFamily="18" charset="-78"/>
              </a:rPr>
              <a:t>			</a:t>
            </a:r>
            <a:r>
              <a:rPr lang="en-US" sz="2400" dirty="0" err="1" smtClean="0">
                <a:latin typeface="Adobe Arabic" panose="02040503050201020203" pitchFamily="18" charset="-78"/>
                <a:cs typeface="Adobe Arabic" panose="02040503050201020203" pitchFamily="18" charset="-78"/>
              </a:rPr>
              <a:t>Adesh</a:t>
            </a:r>
            <a:r>
              <a:rPr lang="en-US" sz="2400" dirty="0" smtClean="0">
                <a:latin typeface="Adobe Arabic" panose="02040503050201020203" pitchFamily="18" charset="-78"/>
                <a:cs typeface="Adobe Arabic" panose="02040503050201020203" pitchFamily="18" charset="-78"/>
              </a:rPr>
              <a:t> </a:t>
            </a:r>
            <a:r>
              <a:rPr lang="en-US" sz="2400" dirty="0" err="1" smtClean="0">
                <a:latin typeface="Adobe Arabic" panose="02040503050201020203" pitchFamily="18" charset="-78"/>
                <a:cs typeface="Adobe Arabic" panose="02040503050201020203" pitchFamily="18" charset="-78"/>
              </a:rPr>
              <a:t>Sachan</a:t>
            </a:r>
            <a:r>
              <a:rPr lang="en-US" sz="2400" dirty="0" smtClean="0">
                <a:latin typeface="Adobe Arabic" panose="02040503050201020203" pitchFamily="18" charset="-78"/>
                <a:cs typeface="Adobe Arabic" panose="02040503050201020203" pitchFamily="18" charset="-78"/>
              </a:rPr>
              <a:t> – IIT2014128</a:t>
            </a:r>
          </a:p>
          <a:p>
            <a:pPr algn="ctr"/>
            <a:r>
              <a:rPr lang="en-US" sz="2400" dirty="0" smtClean="0">
                <a:latin typeface="Adobe Arabic" panose="02040503050201020203" pitchFamily="18" charset="-78"/>
                <a:cs typeface="Adobe Arabic" panose="02040503050201020203" pitchFamily="18" charset="-78"/>
              </a:rPr>
              <a:t>			</a:t>
            </a:r>
            <a:r>
              <a:rPr lang="en-US" sz="2400" dirty="0" err="1" smtClean="0">
                <a:latin typeface="Adobe Arabic" panose="02040503050201020203" pitchFamily="18" charset="-78"/>
                <a:cs typeface="Adobe Arabic" panose="02040503050201020203" pitchFamily="18" charset="-78"/>
              </a:rPr>
              <a:t>Aishwary</a:t>
            </a:r>
            <a:r>
              <a:rPr lang="en-US" sz="2400" dirty="0" smtClean="0">
                <a:latin typeface="Adobe Arabic" panose="02040503050201020203" pitchFamily="18" charset="-78"/>
                <a:cs typeface="Adobe Arabic" panose="02040503050201020203" pitchFamily="18" charset="-78"/>
              </a:rPr>
              <a:t> Raj – IIT2014122</a:t>
            </a:r>
          </a:p>
          <a:p>
            <a:pPr algn="ctr"/>
            <a:r>
              <a:rPr lang="en-US" sz="2400" dirty="0" smtClean="0">
                <a:latin typeface="Adobe Arabic" panose="02040503050201020203" pitchFamily="18" charset="-78"/>
                <a:cs typeface="Adobe Arabic" panose="02040503050201020203" pitchFamily="18" charset="-78"/>
              </a:rPr>
              <a:t>			</a:t>
            </a:r>
            <a:r>
              <a:rPr lang="en-US" sz="2400" dirty="0" err="1" smtClean="0">
                <a:latin typeface="Adobe Arabic" panose="02040503050201020203" pitchFamily="18" charset="-78"/>
                <a:cs typeface="Adobe Arabic" panose="02040503050201020203" pitchFamily="18" charset="-78"/>
              </a:rPr>
              <a:t>Sanghpriya</a:t>
            </a:r>
            <a:r>
              <a:rPr lang="en-US" sz="2400" dirty="0" smtClean="0">
                <a:latin typeface="Adobe Arabic" panose="02040503050201020203" pitchFamily="18" charset="-78"/>
                <a:cs typeface="Adobe Arabic" panose="02040503050201020203" pitchFamily="18" charset="-78"/>
              </a:rPr>
              <a:t> – BIM2014010</a:t>
            </a:r>
            <a:endParaRPr lang="en-US" sz="2400" dirty="0">
              <a:latin typeface="Adobe Arabic" panose="02040503050201020203" pitchFamily="18" charset="-78"/>
              <a:cs typeface="Adobe Arabic" panose="02040503050201020203" pitchFamily="18" charset="-78"/>
            </a:endParaRPr>
          </a:p>
        </p:txBody>
      </p:sp>
      <p:sp>
        <p:nvSpPr>
          <p:cNvPr id="6" name="TextBox 5"/>
          <p:cNvSpPr txBox="1"/>
          <p:nvPr/>
        </p:nvSpPr>
        <p:spPr>
          <a:xfrm>
            <a:off x="3103808" y="2698681"/>
            <a:ext cx="5228823" cy="461665"/>
          </a:xfrm>
          <a:prstGeom prst="rect">
            <a:avLst/>
          </a:prstGeom>
          <a:noFill/>
        </p:spPr>
        <p:txBody>
          <a:bodyPr wrap="square" rtlCol="0">
            <a:spAutoFit/>
          </a:bodyPr>
          <a:lstStyle/>
          <a:p>
            <a:r>
              <a:rPr lang="en-US" sz="2400" b="1" dirty="0" smtClean="0">
                <a:latin typeface="Adobe Arabic" panose="02040503050201020203" pitchFamily="18" charset="-78"/>
                <a:cs typeface="Adobe Arabic" panose="02040503050201020203" pitchFamily="18" charset="-78"/>
              </a:rPr>
              <a:t>Mentor : Dr. Vijay Kumar </a:t>
            </a:r>
            <a:r>
              <a:rPr lang="en-US" sz="2400" b="1" dirty="0" err="1" smtClean="0">
                <a:latin typeface="Adobe Arabic" panose="02040503050201020203" pitchFamily="18" charset="-78"/>
                <a:cs typeface="Adobe Arabic" panose="02040503050201020203" pitchFamily="18" charset="-78"/>
              </a:rPr>
              <a:t>Chaurasia</a:t>
            </a:r>
            <a:endParaRPr lang="en-US" sz="2400" b="1"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11539588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87628"/>
            <a:ext cx="8596668" cy="626772"/>
          </a:xfrm>
        </p:spPr>
        <p:txBody>
          <a:bodyPr>
            <a:normAutofit fontScale="90000"/>
          </a:bodyPr>
          <a:lstStyle/>
          <a:p>
            <a:r>
              <a:rPr lang="en-US" dirty="0" smtClean="0"/>
              <a:t>				</a:t>
            </a:r>
            <a:r>
              <a:rPr lang="en-US" sz="3200" dirty="0" smtClean="0">
                <a:solidFill>
                  <a:schemeClr val="accent5">
                    <a:lumMod val="75000"/>
                  </a:schemeClr>
                </a:solidFill>
                <a:latin typeface="Adobe Arabic" panose="02040503050201020203" pitchFamily="18" charset="-78"/>
                <a:cs typeface="Adobe Arabic" panose="02040503050201020203" pitchFamily="18" charset="-78"/>
              </a:rPr>
              <a:t>Working Of SSL Handshake Layer</a:t>
            </a:r>
            <a:r>
              <a:rPr lang="en-US" dirty="0" smtClean="0"/>
              <a:t>		</a:t>
            </a:r>
            <a:endParaRPr lang="en-US" dirty="0"/>
          </a:p>
        </p:txBody>
      </p:sp>
      <p:sp>
        <p:nvSpPr>
          <p:cNvPr id="3" name="Content Placeholder 2"/>
          <p:cNvSpPr>
            <a:spLocks noGrp="1"/>
          </p:cNvSpPr>
          <p:nvPr>
            <p:ph idx="1"/>
          </p:nvPr>
        </p:nvSpPr>
        <p:spPr>
          <a:xfrm>
            <a:off x="677334" y="1323462"/>
            <a:ext cx="8596668" cy="5412189"/>
          </a:xfrm>
        </p:spPr>
        <p:txBody>
          <a:bodyPr>
            <a:normAutofit lnSpcReduction="10000"/>
          </a:bodyPr>
          <a:lstStyle/>
          <a:p>
            <a:pPr>
              <a:buFont typeface="Wingdings" panose="05000000000000000000" pitchFamily="2" charset="2"/>
              <a:buChar char="Ø"/>
            </a:pPr>
            <a:r>
              <a:rPr lang="en-US" sz="2000" dirty="0" smtClean="0">
                <a:latin typeface="Bell MT" panose="02020503060305020303" pitchFamily="18" charset="0"/>
                <a:cs typeface="Adobe Arabic" panose="02040503050201020203" pitchFamily="18" charset="-78"/>
              </a:rPr>
              <a:t>SSL Handshake Layer consists of following message which are exchanged during the communication </a:t>
            </a:r>
            <a:endParaRPr lang="en-US" sz="2000" dirty="0">
              <a:latin typeface="Bell MT" panose="02020503060305020303" pitchFamily="18" charset="0"/>
              <a:cs typeface="Adobe Arabic" panose="02040503050201020203" pitchFamily="18" charset="-78"/>
            </a:endParaRPr>
          </a:p>
          <a:p>
            <a:pPr marL="800100" lvl="1" indent="-342900">
              <a:buFont typeface="+mj-lt"/>
              <a:buAutoNum type="arabicPeriod"/>
            </a:pPr>
            <a:r>
              <a:rPr lang="en-US" sz="1800" dirty="0" smtClean="0">
                <a:latin typeface="Bell MT" panose="02020503060305020303" pitchFamily="18" charset="0"/>
                <a:cs typeface="Adobe Arabic" panose="02040503050201020203" pitchFamily="18" charset="-78"/>
              </a:rPr>
              <a:t>Hello messages  - When connection is being initiated first empty structure is sent from initiating party referred as </a:t>
            </a:r>
            <a:r>
              <a:rPr lang="en-US" sz="1800" dirty="0" err="1" smtClean="0">
                <a:latin typeface="Bell MT" panose="02020503060305020303" pitchFamily="18" charset="0"/>
                <a:cs typeface="Adobe Arabic" panose="02040503050201020203" pitchFamily="18" charset="-78"/>
              </a:rPr>
              <a:t>HelloRequest</a:t>
            </a:r>
            <a:r>
              <a:rPr lang="en-US" sz="1800" dirty="0" smtClean="0">
                <a:latin typeface="Bell MT" panose="02020503060305020303" pitchFamily="18" charset="0"/>
                <a:cs typeface="Adobe Arabic" panose="02040503050201020203" pitchFamily="18" charset="-78"/>
              </a:rPr>
              <a:t> in RFC 6101 . From now onwards in this PPT will be according to SSL v3.0 standard . Then once </a:t>
            </a:r>
            <a:r>
              <a:rPr lang="en-US" sz="1800" dirty="0" err="1" smtClean="0">
                <a:latin typeface="Bell MT" panose="02020503060305020303" pitchFamily="18" charset="0"/>
                <a:cs typeface="Adobe Arabic" panose="02040503050201020203" pitchFamily="18" charset="-78"/>
              </a:rPr>
              <a:t>HelloRequest</a:t>
            </a:r>
            <a:r>
              <a:rPr lang="en-US" sz="1800" dirty="0" smtClean="0">
                <a:latin typeface="Bell MT" panose="02020503060305020303" pitchFamily="18" charset="0"/>
                <a:cs typeface="Adobe Arabic" panose="02040503050201020203" pitchFamily="18" charset="-78"/>
              </a:rPr>
              <a:t> is received the receiving party sends Hello signal which is in practice also a structure . For client it is known as </a:t>
            </a:r>
            <a:r>
              <a:rPr lang="en-US" sz="1800" dirty="0" err="1" smtClean="0">
                <a:latin typeface="Bell MT" panose="02020503060305020303" pitchFamily="18" charset="0"/>
                <a:cs typeface="Adobe Arabic" panose="02040503050201020203" pitchFamily="18" charset="-78"/>
              </a:rPr>
              <a:t>ClientHello</a:t>
            </a:r>
            <a:r>
              <a:rPr lang="en-US" sz="1800" dirty="0" smtClean="0">
                <a:latin typeface="Bell MT" panose="02020503060305020303" pitchFamily="18" charset="0"/>
                <a:cs typeface="Adobe Arabic" panose="02040503050201020203" pitchFamily="18" charset="-78"/>
              </a:rPr>
              <a:t> and for server it is known as </a:t>
            </a:r>
            <a:r>
              <a:rPr lang="en-US" sz="1800" dirty="0" err="1" smtClean="0">
                <a:latin typeface="Bell MT" panose="02020503060305020303" pitchFamily="18" charset="0"/>
                <a:cs typeface="Adobe Arabic" panose="02040503050201020203" pitchFamily="18" charset="-78"/>
              </a:rPr>
              <a:t>ServerHello</a:t>
            </a:r>
            <a:r>
              <a:rPr lang="en-US" sz="1800" dirty="0">
                <a:latin typeface="Bell MT" panose="02020503060305020303" pitchFamily="18" charset="0"/>
                <a:cs typeface="Adobe Arabic" panose="02040503050201020203" pitchFamily="18" charset="-78"/>
              </a:rPr>
              <a:t> </a:t>
            </a:r>
            <a:r>
              <a:rPr lang="en-US" sz="1800" dirty="0" smtClean="0">
                <a:latin typeface="Bell MT" panose="02020503060305020303" pitchFamily="18" charset="0"/>
                <a:cs typeface="Adobe Arabic" panose="02040503050201020203" pitchFamily="18" charset="-78"/>
              </a:rPr>
              <a:t>. </a:t>
            </a:r>
          </a:p>
          <a:p>
            <a:pPr marL="457200" lvl="1" indent="0">
              <a:buNone/>
            </a:pPr>
            <a:r>
              <a:rPr lang="en-US" sz="1800" dirty="0" smtClean="0">
                <a:latin typeface="Bell MT" panose="02020503060305020303" pitchFamily="18" charset="0"/>
                <a:cs typeface="Adobe Arabic" panose="02040503050201020203" pitchFamily="18" charset="-78"/>
              </a:rPr>
              <a:t>		</a:t>
            </a:r>
            <a:r>
              <a:rPr lang="en-US" sz="1400" dirty="0" err="1" smtClean="0">
                <a:latin typeface="Bell MT" panose="02020503060305020303" pitchFamily="18" charset="0"/>
                <a:cs typeface="Adobe Arabic" panose="02040503050201020203" pitchFamily="18" charset="-78"/>
              </a:rPr>
              <a:t>struct</a:t>
            </a:r>
            <a:r>
              <a:rPr lang="en-US" sz="1400" dirty="0" smtClean="0">
                <a:latin typeface="Bell MT" panose="02020503060305020303" pitchFamily="18" charset="0"/>
                <a:cs typeface="Adobe Arabic" panose="02040503050201020203" pitchFamily="18" charset="-78"/>
              </a:rPr>
              <a:t>{</a:t>
            </a:r>
            <a:endParaRPr lang="en-US" sz="1400" dirty="0">
              <a:latin typeface="Bell MT" panose="02020503060305020303" pitchFamily="18" charset="0"/>
              <a:cs typeface="Adobe Arabic" panose="02040503050201020203" pitchFamily="18" charset="-78"/>
            </a:endParaRPr>
          </a:p>
          <a:p>
            <a:pPr marL="457200" lvl="1" indent="0">
              <a:buNone/>
            </a:pPr>
            <a:r>
              <a:rPr lang="en-US" sz="1400" dirty="0" smtClean="0">
                <a:latin typeface="Bell MT" panose="02020503060305020303" pitchFamily="18" charset="0"/>
                <a:cs typeface="Adobe Arabic" panose="02040503050201020203" pitchFamily="18" charset="-78"/>
              </a:rPr>
              <a:t>				</a:t>
            </a:r>
            <a:r>
              <a:rPr lang="en-US" sz="1400" dirty="0" err="1" smtClean="0">
                <a:latin typeface="Bell MT" panose="02020503060305020303" pitchFamily="18" charset="0"/>
                <a:cs typeface="Adobe Arabic" panose="02040503050201020203" pitchFamily="18" charset="-78"/>
              </a:rPr>
              <a:t>ProtocolVersion</a:t>
            </a:r>
            <a:r>
              <a:rPr lang="en-US" sz="1400" dirty="0" smtClean="0">
                <a:latin typeface="Bell MT" panose="02020503060305020303" pitchFamily="18" charset="0"/>
                <a:cs typeface="Adobe Arabic" panose="02040503050201020203" pitchFamily="18" charset="-78"/>
              </a:rPr>
              <a:t> </a:t>
            </a:r>
            <a:r>
              <a:rPr lang="en-US" sz="1400" dirty="0" err="1">
                <a:latin typeface="Bell MT" panose="02020503060305020303" pitchFamily="18" charset="0"/>
                <a:cs typeface="Adobe Arabic" panose="02040503050201020203" pitchFamily="18" charset="-78"/>
              </a:rPr>
              <a:t>client_version</a:t>
            </a:r>
            <a:r>
              <a:rPr lang="en-US" sz="1400" dirty="0">
                <a:latin typeface="Bell MT" panose="02020503060305020303" pitchFamily="18" charset="0"/>
                <a:cs typeface="Adobe Arabic" panose="02040503050201020203" pitchFamily="18" charset="-78"/>
              </a:rPr>
              <a:t>;</a:t>
            </a:r>
          </a:p>
          <a:p>
            <a:pPr marL="457200" lvl="1" indent="0">
              <a:buNone/>
            </a:pPr>
            <a:r>
              <a:rPr lang="en-US" sz="1400" dirty="0" smtClean="0">
                <a:latin typeface="Bell MT" panose="02020503060305020303" pitchFamily="18" charset="0"/>
                <a:cs typeface="Adobe Arabic" panose="02040503050201020203" pitchFamily="18" charset="-78"/>
              </a:rPr>
              <a:t>				Random </a:t>
            </a:r>
            <a:r>
              <a:rPr lang="en-US" sz="1400" dirty="0" err="1">
                <a:latin typeface="Bell MT" panose="02020503060305020303" pitchFamily="18" charset="0"/>
                <a:cs typeface="Adobe Arabic" panose="02040503050201020203" pitchFamily="18" charset="-78"/>
              </a:rPr>
              <a:t>random</a:t>
            </a:r>
            <a:r>
              <a:rPr lang="en-US" sz="1400" dirty="0">
                <a:latin typeface="Bell MT" panose="02020503060305020303" pitchFamily="18" charset="0"/>
                <a:cs typeface="Adobe Arabic" panose="02040503050201020203" pitchFamily="18" charset="-78"/>
              </a:rPr>
              <a:t>;</a:t>
            </a:r>
          </a:p>
          <a:p>
            <a:pPr marL="457200" lvl="1" indent="0">
              <a:buNone/>
            </a:pPr>
            <a:r>
              <a:rPr lang="en-US" sz="1400" dirty="0" smtClean="0">
                <a:latin typeface="Bell MT" panose="02020503060305020303" pitchFamily="18" charset="0"/>
                <a:cs typeface="Adobe Arabic" panose="02040503050201020203" pitchFamily="18" charset="-78"/>
              </a:rPr>
              <a:t>				</a:t>
            </a:r>
            <a:r>
              <a:rPr lang="en-US" sz="1400" dirty="0" err="1" smtClean="0">
                <a:latin typeface="Bell MT" panose="02020503060305020303" pitchFamily="18" charset="0"/>
                <a:cs typeface="Adobe Arabic" panose="02040503050201020203" pitchFamily="18" charset="-78"/>
              </a:rPr>
              <a:t>SessionID</a:t>
            </a:r>
            <a:r>
              <a:rPr lang="en-US" sz="1400" dirty="0" smtClean="0">
                <a:latin typeface="Bell MT" panose="02020503060305020303" pitchFamily="18" charset="0"/>
                <a:cs typeface="Adobe Arabic" panose="02040503050201020203" pitchFamily="18" charset="-78"/>
              </a:rPr>
              <a:t> </a:t>
            </a:r>
            <a:r>
              <a:rPr lang="en-US" sz="1400" dirty="0" err="1">
                <a:latin typeface="Bell MT" panose="02020503060305020303" pitchFamily="18" charset="0"/>
                <a:cs typeface="Adobe Arabic" panose="02040503050201020203" pitchFamily="18" charset="-78"/>
              </a:rPr>
              <a:t>session_id</a:t>
            </a:r>
            <a:r>
              <a:rPr lang="en-US" sz="1400" dirty="0">
                <a:latin typeface="Bell MT" panose="02020503060305020303" pitchFamily="18" charset="0"/>
                <a:cs typeface="Adobe Arabic" panose="02040503050201020203" pitchFamily="18" charset="-78"/>
              </a:rPr>
              <a:t>;</a:t>
            </a:r>
          </a:p>
          <a:p>
            <a:pPr marL="457200" lvl="1" indent="0">
              <a:buNone/>
            </a:pPr>
            <a:r>
              <a:rPr lang="en-US" sz="1400" dirty="0" smtClean="0">
                <a:latin typeface="Bell MT" panose="02020503060305020303" pitchFamily="18" charset="0"/>
                <a:cs typeface="Adobe Arabic" panose="02040503050201020203" pitchFamily="18" charset="-78"/>
              </a:rPr>
              <a:t>				</a:t>
            </a:r>
            <a:r>
              <a:rPr lang="en-US" sz="1400" dirty="0" err="1" smtClean="0">
                <a:latin typeface="Bell MT" panose="02020503060305020303" pitchFamily="18" charset="0"/>
                <a:cs typeface="Adobe Arabic" panose="02040503050201020203" pitchFamily="18" charset="-78"/>
              </a:rPr>
              <a:t>CipherSuite</a:t>
            </a:r>
            <a:r>
              <a:rPr lang="en-US" sz="1400" dirty="0" smtClean="0">
                <a:latin typeface="Bell MT" panose="02020503060305020303" pitchFamily="18" charset="0"/>
                <a:cs typeface="Adobe Arabic" panose="02040503050201020203" pitchFamily="18" charset="-78"/>
              </a:rPr>
              <a:t> </a:t>
            </a:r>
            <a:r>
              <a:rPr lang="en-US" sz="1400" dirty="0" err="1">
                <a:latin typeface="Bell MT" panose="02020503060305020303" pitchFamily="18" charset="0"/>
                <a:cs typeface="Adobe Arabic" panose="02040503050201020203" pitchFamily="18" charset="-78"/>
              </a:rPr>
              <a:t>cipher_suites</a:t>
            </a:r>
            <a:r>
              <a:rPr lang="en-US" sz="1400" dirty="0">
                <a:latin typeface="Bell MT" panose="02020503060305020303" pitchFamily="18" charset="0"/>
                <a:cs typeface="Adobe Arabic" panose="02040503050201020203" pitchFamily="18" charset="-78"/>
              </a:rPr>
              <a:t>&lt;2..2^16-1&gt;;</a:t>
            </a:r>
          </a:p>
          <a:p>
            <a:pPr marL="457200" lvl="1" indent="0">
              <a:buNone/>
            </a:pPr>
            <a:r>
              <a:rPr lang="en-US" sz="1400" dirty="0" smtClean="0">
                <a:latin typeface="Bell MT" panose="02020503060305020303" pitchFamily="18" charset="0"/>
                <a:cs typeface="Adobe Arabic" panose="02040503050201020203" pitchFamily="18" charset="-78"/>
              </a:rPr>
              <a:t>				</a:t>
            </a:r>
            <a:r>
              <a:rPr lang="en-US" sz="1400" dirty="0" err="1" smtClean="0">
                <a:latin typeface="Bell MT" panose="02020503060305020303" pitchFamily="18" charset="0"/>
                <a:cs typeface="Adobe Arabic" panose="02040503050201020203" pitchFamily="18" charset="-78"/>
              </a:rPr>
              <a:t>CompressionMethod</a:t>
            </a:r>
            <a:r>
              <a:rPr lang="en-US" sz="1400" dirty="0" smtClean="0">
                <a:latin typeface="Bell MT" panose="02020503060305020303" pitchFamily="18" charset="0"/>
                <a:cs typeface="Adobe Arabic" panose="02040503050201020203" pitchFamily="18" charset="-78"/>
              </a:rPr>
              <a:t> </a:t>
            </a:r>
            <a:r>
              <a:rPr lang="en-US" sz="1400" dirty="0" err="1">
                <a:latin typeface="Bell MT" panose="02020503060305020303" pitchFamily="18" charset="0"/>
                <a:cs typeface="Adobe Arabic" panose="02040503050201020203" pitchFamily="18" charset="-78"/>
              </a:rPr>
              <a:t>compression_methods</a:t>
            </a:r>
            <a:r>
              <a:rPr lang="en-US" sz="1400" dirty="0">
                <a:latin typeface="Bell MT" panose="02020503060305020303" pitchFamily="18" charset="0"/>
                <a:cs typeface="Adobe Arabic" panose="02040503050201020203" pitchFamily="18" charset="-78"/>
              </a:rPr>
              <a:t>&lt;1..2^8-1&gt;;</a:t>
            </a:r>
          </a:p>
          <a:p>
            <a:pPr marL="457200" lvl="1" indent="0">
              <a:buNone/>
            </a:pPr>
            <a:r>
              <a:rPr lang="en-US" sz="1400" dirty="0" smtClean="0">
                <a:latin typeface="Bell MT" panose="02020503060305020303" pitchFamily="18" charset="0"/>
                <a:cs typeface="Adobe Arabic" panose="02040503050201020203" pitchFamily="18" charset="-78"/>
              </a:rPr>
              <a:t>			} </a:t>
            </a:r>
            <a:r>
              <a:rPr lang="en-US" sz="1400" dirty="0" err="1" smtClean="0">
                <a:latin typeface="Bell MT" panose="02020503060305020303" pitchFamily="18" charset="0"/>
                <a:cs typeface="Adobe Arabic" panose="02040503050201020203" pitchFamily="18" charset="-78"/>
              </a:rPr>
              <a:t>ClientHello</a:t>
            </a:r>
            <a:r>
              <a:rPr lang="en-US" sz="1400" dirty="0" smtClean="0">
                <a:latin typeface="Bell MT" panose="02020503060305020303" pitchFamily="18" charset="0"/>
                <a:cs typeface="Adobe Arabic" panose="02040503050201020203" pitchFamily="18" charset="-78"/>
              </a:rPr>
              <a:t>;</a:t>
            </a:r>
          </a:p>
          <a:p>
            <a:pPr marL="457200" lvl="1" indent="0">
              <a:buNone/>
            </a:pPr>
            <a:r>
              <a:rPr lang="en-US" sz="1800" dirty="0" smtClean="0">
                <a:latin typeface="Bell MT" panose="02020503060305020303" pitchFamily="18" charset="0"/>
                <a:cs typeface="Adobe Arabic" panose="02040503050201020203" pitchFamily="18" charset="-78"/>
              </a:rPr>
              <a:t>Here </a:t>
            </a:r>
            <a:r>
              <a:rPr lang="en-US" sz="1800" dirty="0" err="1" smtClean="0">
                <a:latin typeface="Bell MT" panose="02020503060305020303" pitchFamily="18" charset="0"/>
                <a:cs typeface="Adobe Arabic" panose="02040503050201020203" pitchFamily="18" charset="-78"/>
              </a:rPr>
              <a:t>ProtocolVersion</a:t>
            </a:r>
            <a:r>
              <a:rPr lang="en-US" sz="1800" dirty="0" smtClean="0">
                <a:latin typeface="Bell MT" panose="02020503060305020303" pitchFamily="18" charset="0"/>
                <a:cs typeface="Adobe Arabic" panose="02040503050201020203" pitchFamily="18" charset="-78"/>
              </a:rPr>
              <a:t> is the latest version of SSL protocol supported by client . The random structure is as follows </a:t>
            </a:r>
          </a:p>
        </p:txBody>
      </p:sp>
    </p:spTree>
    <p:extLst>
      <p:ext uri="{BB962C8B-B14F-4D97-AF65-F5344CB8AC3E}">
        <p14:creationId xmlns:p14="http://schemas.microsoft.com/office/powerpoint/2010/main" val="19383220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171977"/>
            <a:ext cx="8596668" cy="5383369"/>
          </a:xfrm>
        </p:spPr>
        <p:txBody>
          <a:bodyPr>
            <a:normAutofit lnSpcReduction="10000"/>
          </a:bodyPr>
          <a:lstStyle/>
          <a:p>
            <a:pPr marL="0" indent="0">
              <a:buNone/>
            </a:pPr>
            <a:r>
              <a:rPr lang="en-US" sz="1600" dirty="0" err="1">
                <a:latin typeface="Bell MT" panose="02020503060305020303" pitchFamily="18" charset="0"/>
              </a:rPr>
              <a:t>struct</a:t>
            </a:r>
            <a:r>
              <a:rPr lang="en-US" sz="1600" dirty="0">
                <a:latin typeface="Bell MT" panose="02020503060305020303" pitchFamily="18" charset="0"/>
              </a:rPr>
              <a:t> </a:t>
            </a:r>
            <a:endParaRPr lang="en-US" sz="1600" dirty="0" smtClean="0">
              <a:latin typeface="Bell MT" panose="02020503060305020303" pitchFamily="18" charset="0"/>
            </a:endParaRPr>
          </a:p>
          <a:p>
            <a:pPr marL="0" indent="0">
              <a:buNone/>
            </a:pPr>
            <a:r>
              <a:rPr lang="en-US" sz="1600" dirty="0" smtClean="0">
                <a:latin typeface="Bell MT" panose="02020503060305020303" pitchFamily="18" charset="0"/>
              </a:rPr>
              <a:t>{</a:t>
            </a:r>
          </a:p>
          <a:p>
            <a:pPr marL="0" indent="0">
              <a:buNone/>
            </a:pPr>
            <a:r>
              <a:rPr lang="en-US" sz="1600" dirty="0" smtClean="0">
                <a:latin typeface="Bell MT" panose="02020503060305020303" pitchFamily="18" charset="0"/>
              </a:rPr>
              <a:t>		uint32 </a:t>
            </a:r>
            <a:r>
              <a:rPr lang="en-US" sz="1600" dirty="0" err="1">
                <a:latin typeface="Bell MT" panose="02020503060305020303" pitchFamily="18" charset="0"/>
              </a:rPr>
              <a:t>gmt_unix_time</a:t>
            </a:r>
            <a:r>
              <a:rPr lang="en-US" sz="1600" dirty="0">
                <a:latin typeface="Bell MT" panose="02020503060305020303" pitchFamily="18" charset="0"/>
              </a:rPr>
              <a:t>;</a:t>
            </a:r>
          </a:p>
          <a:p>
            <a:pPr marL="0" indent="0">
              <a:buNone/>
            </a:pPr>
            <a:r>
              <a:rPr lang="en-US" sz="1600" dirty="0" smtClean="0">
                <a:latin typeface="Bell MT" panose="02020503060305020303" pitchFamily="18" charset="0"/>
              </a:rPr>
              <a:t>		opaque </a:t>
            </a:r>
            <a:r>
              <a:rPr lang="en-US" sz="1600" dirty="0" err="1">
                <a:latin typeface="Bell MT" panose="02020503060305020303" pitchFamily="18" charset="0"/>
              </a:rPr>
              <a:t>random_bytes</a:t>
            </a:r>
            <a:r>
              <a:rPr lang="en-US" sz="1600" dirty="0">
                <a:latin typeface="Bell MT" panose="02020503060305020303" pitchFamily="18" charset="0"/>
              </a:rPr>
              <a:t>[28];</a:t>
            </a:r>
          </a:p>
          <a:p>
            <a:pPr marL="0" indent="0">
              <a:buNone/>
            </a:pPr>
            <a:r>
              <a:rPr lang="en-US" sz="1600" dirty="0">
                <a:latin typeface="Bell MT" panose="02020503060305020303" pitchFamily="18" charset="0"/>
              </a:rPr>
              <a:t>} Random</a:t>
            </a:r>
            <a:r>
              <a:rPr lang="en-US" sz="1600" dirty="0" smtClean="0">
                <a:latin typeface="Bell MT" panose="02020503060305020303" pitchFamily="18" charset="0"/>
              </a:rPr>
              <a:t>;</a:t>
            </a:r>
          </a:p>
          <a:p>
            <a:pPr marL="0" indent="0">
              <a:buNone/>
            </a:pPr>
            <a:endParaRPr lang="en-US" sz="2000" dirty="0" smtClean="0">
              <a:latin typeface="Bell MT" panose="02020503060305020303" pitchFamily="18" charset="0"/>
            </a:endParaRPr>
          </a:p>
          <a:p>
            <a:pPr marL="0" indent="0">
              <a:buNone/>
            </a:pPr>
            <a:r>
              <a:rPr lang="en-US" sz="2000" dirty="0" smtClean="0">
                <a:latin typeface="Bell MT" panose="02020503060305020303" pitchFamily="18" charset="0"/>
              </a:rPr>
              <a:t>Here this  </a:t>
            </a:r>
            <a:r>
              <a:rPr lang="en-US" sz="2000" dirty="0" err="1" smtClean="0">
                <a:latin typeface="Bell MT" panose="02020503060305020303" pitchFamily="18" charset="0"/>
              </a:rPr>
              <a:t>ClientHello.random</a:t>
            </a:r>
            <a:r>
              <a:rPr lang="en-US" sz="2000" dirty="0" smtClean="0">
                <a:latin typeface="Bell MT" panose="02020503060305020303" pitchFamily="18" charset="0"/>
              </a:rPr>
              <a:t> is further used to create a 48 bytes values known as pre master secret which is then used to generate the final master secret based on which application data is transmitted using symmetric key cryptography algorithm which are agreed upon during this handshake process . The </a:t>
            </a:r>
            <a:r>
              <a:rPr lang="en-US" sz="2000" dirty="0" err="1" smtClean="0">
                <a:latin typeface="Bell MT" panose="02020503060305020303" pitchFamily="18" charset="0"/>
              </a:rPr>
              <a:t>session_id</a:t>
            </a:r>
            <a:r>
              <a:rPr lang="en-US" sz="2000" dirty="0" smtClean="0">
                <a:latin typeface="Bell MT" panose="02020503060305020303" pitchFamily="18" charset="0"/>
              </a:rPr>
              <a:t> is used to create new session identifier or to resume the old one depending </a:t>
            </a:r>
            <a:r>
              <a:rPr lang="en-US" sz="2000" dirty="0" err="1" smtClean="0">
                <a:latin typeface="Bell MT" panose="02020503060305020303" pitchFamily="18" charset="0"/>
              </a:rPr>
              <a:t>SessionState.is_resumable</a:t>
            </a:r>
            <a:r>
              <a:rPr lang="en-US" sz="2000" dirty="0" smtClean="0">
                <a:latin typeface="Bell MT" panose="02020503060305020303" pitchFamily="18" charset="0"/>
              </a:rPr>
              <a:t> flag</a:t>
            </a:r>
          </a:p>
          <a:p>
            <a:pPr marL="0" indent="0">
              <a:buNone/>
            </a:pPr>
            <a:endParaRPr lang="en-US" sz="2000" dirty="0">
              <a:latin typeface="Bell MT" panose="02020503060305020303" pitchFamily="18" charset="0"/>
            </a:endParaRPr>
          </a:p>
          <a:p>
            <a:pPr marL="0" indent="0">
              <a:buNone/>
            </a:pPr>
            <a:r>
              <a:rPr lang="en-US" sz="2000" dirty="0" smtClean="0">
                <a:latin typeface="Bell MT" panose="02020503060305020303" pitchFamily="18" charset="0"/>
              </a:rPr>
              <a:t>The cipher suites is an vector which has detailed information about which algorithm to be used in all SSL session . Every element in that vector is of two bytes . The examples of </a:t>
            </a:r>
            <a:r>
              <a:rPr lang="en-US" sz="2000" dirty="0" err="1" smtClean="0">
                <a:latin typeface="Bell MT" panose="02020503060305020303" pitchFamily="18" charset="0"/>
              </a:rPr>
              <a:t>ciphersuites</a:t>
            </a:r>
            <a:r>
              <a:rPr lang="en-US" sz="2000" dirty="0" smtClean="0">
                <a:latin typeface="Bell MT" panose="02020503060305020303" pitchFamily="18" charset="0"/>
              </a:rPr>
              <a:t> are </a:t>
            </a:r>
          </a:p>
          <a:p>
            <a:pPr marL="0" indent="0">
              <a:buNone/>
            </a:pPr>
            <a:endParaRPr lang="en-US" sz="2000" dirty="0" smtClean="0">
              <a:latin typeface="Bell MT" panose="02020503060305020303" pitchFamily="18" charset="0"/>
            </a:endParaRPr>
          </a:p>
        </p:txBody>
      </p:sp>
      <p:sp>
        <p:nvSpPr>
          <p:cNvPr id="5" name="Title 1"/>
          <p:cNvSpPr>
            <a:spLocks noGrp="1"/>
          </p:cNvSpPr>
          <p:nvPr>
            <p:ph type="title"/>
          </p:nvPr>
        </p:nvSpPr>
        <p:spPr>
          <a:xfrm>
            <a:off x="677334" y="287628"/>
            <a:ext cx="8596668" cy="626772"/>
          </a:xfrm>
        </p:spPr>
        <p:txBody>
          <a:bodyPr>
            <a:normAutofit fontScale="90000"/>
          </a:bodyPr>
          <a:lstStyle/>
          <a:p>
            <a:r>
              <a:rPr lang="en-US" dirty="0" smtClean="0"/>
              <a:t>				</a:t>
            </a:r>
            <a:r>
              <a:rPr lang="en-US" sz="3200" dirty="0" smtClean="0">
                <a:solidFill>
                  <a:schemeClr val="accent5">
                    <a:lumMod val="75000"/>
                  </a:schemeClr>
                </a:solidFill>
                <a:latin typeface="Adobe Arabic" panose="02040503050201020203" pitchFamily="18" charset="-78"/>
                <a:cs typeface="Adobe Arabic" panose="02040503050201020203" pitchFamily="18" charset="-78"/>
              </a:rPr>
              <a:t>Working Of SSL Handshake Layer</a:t>
            </a:r>
            <a:r>
              <a:rPr lang="en-US" dirty="0" smtClean="0"/>
              <a:t>		</a:t>
            </a:r>
            <a:endParaRPr lang="en-US" dirty="0"/>
          </a:p>
        </p:txBody>
      </p:sp>
    </p:spTree>
    <p:extLst>
      <p:ext uri="{BB962C8B-B14F-4D97-AF65-F5344CB8AC3E}">
        <p14:creationId xmlns:p14="http://schemas.microsoft.com/office/powerpoint/2010/main" val="42937952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107582"/>
            <a:ext cx="8596668" cy="5486401"/>
          </a:xfrm>
        </p:spPr>
        <p:txBody>
          <a:bodyPr>
            <a:normAutofit lnSpcReduction="10000"/>
          </a:bodyPr>
          <a:lstStyle/>
          <a:p>
            <a:pPr marL="0" indent="0">
              <a:buNone/>
            </a:pPr>
            <a:r>
              <a:rPr lang="en-US" sz="1400" dirty="0" err="1">
                <a:latin typeface="Bell MT" panose="02020503060305020303" pitchFamily="18" charset="0"/>
              </a:rPr>
              <a:t>CipherSuite</a:t>
            </a:r>
            <a:r>
              <a:rPr lang="en-US" sz="1400" dirty="0">
                <a:latin typeface="Bell MT" panose="02020503060305020303" pitchFamily="18" charset="0"/>
              </a:rPr>
              <a:t> SSL_RSA_WITH_NULL_MD5 = { 0x00,0x01 };</a:t>
            </a:r>
          </a:p>
          <a:p>
            <a:pPr marL="0" indent="0">
              <a:buNone/>
            </a:pPr>
            <a:r>
              <a:rPr lang="en-US" sz="1400" dirty="0" err="1" smtClean="0">
                <a:latin typeface="Bell MT" panose="02020503060305020303" pitchFamily="18" charset="0"/>
              </a:rPr>
              <a:t>CipherSuite</a:t>
            </a:r>
            <a:r>
              <a:rPr lang="en-US" sz="1400" dirty="0" smtClean="0">
                <a:latin typeface="Bell MT" panose="02020503060305020303" pitchFamily="18" charset="0"/>
              </a:rPr>
              <a:t> </a:t>
            </a:r>
            <a:r>
              <a:rPr lang="en-US" sz="1400" dirty="0">
                <a:latin typeface="Bell MT" panose="02020503060305020303" pitchFamily="18" charset="0"/>
              </a:rPr>
              <a:t>SSL_RSA_WITH_RC4_128_MD5 = { 0x00,0x04 };</a:t>
            </a:r>
          </a:p>
          <a:p>
            <a:pPr marL="0" indent="0">
              <a:buNone/>
            </a:pPr>
            <a:r>
              <a:rPr lang="en-US" sz="1400" dirty="0" err="1">
                <a:latin typeface="Bell MT" panose="02020503060305020303" pitchFamily="18" charset="0"/>
              </a:rPr>
              <a:t>CipherSuite</a:t>
            </a:r>
            <a:r>
              <a:rPr lang="en-US" sz="1400" dirty="0">
                <a:latin typeface="Bell MT" panose="02020503060305020303" pitchFamily="18" charset="0"/>
              </a:rPr>
              <a:t> SSL_RSA_WITH_RC4_128_SHA = { 0x00,0x05 };</a:t>
            </a:r>
          </a:p>
          <a:p>
            <a:pPr marL="0" indent="0">
              <a:buNone/>
            </a:pPr>
            <a:r>
              <a:rPr lang="en-US" sz="1400" dirty="0" err="1">
                <a:latin typeface="Bell MT" panose="02020503060305020303" pitchFamily="18" charset="0"/>
              </a:rPr>
              <a:t>CipherSuite</a:t>
            </a:r>
            <a:r>
              <a:rPr lang="en-US" sz="1400" dirty="0">
                <a:latin typeface="Bell MT" panose="02020503060305020303" pitchFamily="18" charset="0"/>
              </a:rPr>
              <a:t> SSL_RSA_EXPORT_WITH_RC2_CBC_40_MD5 = { 0x00,0x06 };</a:t>
            </a:r>
          </a:p>
          <a:p>
            <a:pPr marL="0" indent="0">
              <a:buNone/>
            </a:pPr>
            <a:r>
              <a:rPr lang="en-US" sz="1400" dirty="0" err="1">
                <a:latin typeface="Bell MT" panose="02020503060305020303" pitchFamily="18" charset="0"/>
              </a:rPr>
              <a:t>CipherSuite</a:t>
            </a:r>
            <a:r>
              <a:rPr lang="en-US" sz="1400" dirty="0">
                <a:latin typeface="Bell MT" panose="02020503060305020303" pitchFamily="18" charset="0"/>
              </a:rPr>
              <a:t> SSL_RSA_WITH_IDEA_CBC_SHA = { 0x00,0x07 };</a:t>
            </a:r>
          </a:p>
          <a:p>
            <a:pPr marL="0" indent="0">
              <a:buNone/>
            </a:pPr>
            <a:r>
              <a:rPr lang="en-US" sz="1400" dirty="0" err="1">
                <a:latin typeface="Bell MT" panose="02020503060305020303" pitchFamily="18" charset="0"/>
              </a:rPr>
              <a:t>CipherSuite</a:t>
            </a:r>
            <a:r>
              <a:rPr lang="en-US" sz="1400" dirty="0">
                <a:latin typeface="Bell MT" panose="02020503060305020303" pitchFamily="18" charset="0"/>
              </a:rPr>
              <a:t> SSL_RSA_EXPORT_WITH_DES40_CBC_SHA = { 0x00,0x08 </a:t>
            </a:r>
            <a:r>
              <a:rPr lang="en-US" sz="1400" dirty="0" smtClean="0">
                <a:latin typeface="Bell MT" panose="02020503060305020303" pitchFamily="18" charset="0"/>
              </a:rPr>
              <a:t>};</a:t>
            </a:r>
          </a:p>
          <a:p>
            <a:pPr marL="0" indent="0">
              <a:buNone/>
            </a:pPr>
            <a:endParaRPr lang="en-US" sz="1400" dirty="0">
              <a:latin typeface="Bell MT" panose="02020503060305020303" pitchFamily="18" charset="0"/>
            </a:endParaRPr>
          </a:p>
          <a:p>
            <a:pPr marL="0" indent="0">
              <a:buNone/>
            </a:pPr>
            <a:r>
              <a:rPr lang="en-US" sz="1400" dirty="0" smtClean="0">
                <a:latin typeface="Bell MT" panose="02020503060305020303" pitchFamily="18" charset="0"/>
              </a:rPr>
              <a:t>Note : Every block cipher is always with CBC . </a:t>
            </a:r>
          </a:p>
          <a:p>
            <a:pPr marL="0" indent="0">
              <a:buNone/>
            </a:pPr>
            <a:endParaRPr lang="en-US" sz="1400" dirty="0" smtClean="0">
              <a:latin typeface="Bell MT" panose="02020503060305020303" pitchFamily="18" charset="0"/>
            </a:endParaRPr>
          </a:p>
          <a:p>
            <a:pPr marL="0" indent="0">
              <a:buNone/>
            </a:pPr>
            <a:r>
              <a:rPr lang="en-US" dirty="0" smtClean="0">
                <a:latin typeface="Bell MT" panose="02020503060305020303" pitchFamily="18" charset="0"/>
              </a:rPr>
              <a:t>Once server gets this </a:t>
            </a:r>
            <a:r>
              <a:rPr lang="en-US" dirty="0" err="1" smtClean="0">
                <a:latin typeface="Bell MT" panose="02020503060305020303" pitchFamily="18" charset="0"/>
              </a:rPr>
              <a:t>ClientHello</a:t>
            </a:r>
            <a:r>
              <a:rPr lang="en-US" dirty="0" smtClean="0">
                <a:latin typeface="Bell MT" panose="02020503060305020303" pitchFamily="18" charset="0"/>
              </a:rPr>
              <a:t> signal it will send </a:t>
            </a:r>
            <a:r>
              <a:rPr lang="en-US" dirty="0" err="1" smtClean="0">
                <a:latin typeface="Bell MT" panose="02020503060305020303" pitchFamily="18" charset="0"/>
              </a:rPr>
              <a:t>ServerHello</a:t>
            </a:r>
            <a:r>
              <a:rPr lang="en-US" dirty="0" smtClean="0">
                <a:latin typeface="Bell MT" panose="02020503060305020303" pitchFamily="18" charset="0"/>
              </a:rPr>
              <a:t> signal which is almost similar structure to </a:t>
            </a:r>
            <a:r>
              <a:rPr lang="en-US" dirty="0" err="1" smtClean="0">
                <a:latin typeface="Bell MT" panose="02020503060305020303" pitchFamily="18" charset="0"/>
              </a:rPr>
              <a:t>ClientHello</a:t>
            </a:r>
            <a:r>
              <a:rPr lang="en-US" dirty="0" smtClean="0">
                <a:latin typeface="Bell MT" panose="02020503060305020303" pitchFamily="18" charset="0"/>
              </a:rPr>
              <a:t> except that server chooses one of the </a:t>
            </a:r>
            <a:r>
              <a:rPr lang="en-US" dirty="0" err="1" smtClean="0">
                <a:latin typeface="Bell MT" panose="02020503060305020303" pitchFamily="18" charset="0"/>
              </a:rPr>
              <a:t>ciphersuite</a:t>
            </a:r>
            <a:r>
              <a:rPr lang="en-US" dirty="0" smtClean="0">
                <a:latin typeface="Bell MT" panose="02020503060305020303" pitchFamily="18" charset="0"/>
              </a:rPr>
              <a:t> supported by it .Then algorithms going to be used during session are decided at this stage . If the server is to be authenticated it sends it’s certificates in following structure </a:t>
            </a:r>
          </a:p>
          <a:p>
            <a:pPr marL="0" indent="0">
              <a:buNone/>
            </a:pPr>
            <a:r>
              <a:rPr lang="en-US" sz="1500" dirty="0">
                <a:latin typeface="Bell MT" panose="02020503060305020303" pitchFamily="18" charset="0"/>
              </a:rPr>
              <a:t>opaque ASN.1Cert&lt;1..2^24-1&gt;;</a:t>
            </a:r>
          </a:p>
          <a:p>
            <a:pPr marL="0" indent="0">
              <a:buNone/>
            </a:pPr>
            <a:r>
              <a:rPr lang="en-US" sz="1500" dirty="0" err="1">
                <a:latin typeface="Bell MT" panose="02020503060305020303" pitchFamily="18" charset="0"/>
              </a:rPr>
              <a:t>struct</a:t>
            </a:r>
            <a:r>
              <a:rPr lang="en-US" sz="1500" dirty="0">
                <a:latin typeface="Bell MT" panose="02020503060305020303" pitchFamily="18" charset="0"/>
              </a:rPr>
              <a:t> {</a:t>
            </a:r>
          </a:p>
          <a:p>
            <a:pPr marL="0" indent="0">
              <a:buNone/>
            </a:pPr>
            <a:r>
              <a:rPr lang="en-US" sz="1500" dirty="0" smtClean="0">
                <a:latin typeface="Bell MT" panose="02020503060305020303" pitchFamily="18" charset="0"/>
              </a:rPr>
              <a:t>	ASN.1Cert </a:t>
            </a:r>
            <a:r>
              <a:rPr lang="en-US" sz="1500" dirty="0" err="1">
                <a:latin typeface="Bell MT" panose="02020503060305020303" pitchFamily="18" charset="0"/>
              </a:rPr>
              <a:t>certificate_list</a:t>
            </a:r>
            <a:r>
              <a:rPr lang="en-US" sz="1500" dirty="0">
                <a:latin typeface="Bell MT" panose="02020503060305020303" pitchFamily="18" charset="0"/>
              </a:rPr>
              <a:t>&lt;1..2^24-1&gt;;</a:t>
            </a:r>
          </a:p>
          <a:p>
            <a:pPr marL="0" indent="0">
              <a:buNone/>
            </a:pPr>
            <a:r>
              <a:rPr lang="en-US" sz="1500" dirty="0">
                <a:latin typeface="Bell MT" panose="02020503060305020303" pitchFamily="18" charset="0"/>
              </a:rPr>
              <a:t>} </a:t>
            </a:r>
            <a:r>
              <a:rPr lang="en-US" sz="1500" dirty="0" smtClean="0">
                <a:latin typeface="Bell MT" panose="02020503060305020303" pitchFamily="18" charset="0"/>
              </a:rPr>
              <a:t>Certificate</a:t>
            </a:r>
          </a:p>
        </p:txBody>
      </p:sp>
      <p:sp>
        <p:nvSpPr>
          <p:cNvPr id="4" name="Title 1"/>
          <p:cNvSpPr>
            <a:spLocks noGrp="1"/>
          </p:cNvSpPr>
          <p:nvPr>
            <p:ph type="title"/>
          </p:nvPr>
        </p:nvSpPr>
        <p:spPr>
          <a:xfrm>
            <a:off x="677334" y="287628"/>
            <a:ext cx="8596668" cy="626772"/>
          </a:xfrm>
        </p:spPr>
        <p:txBody>
          <a:bodyPr>
            <a:normAutofit fontScale="90000"/>
          </a:bodyPr>
          <a:lstStyle/>
          <a:p>
            <a:r>
              <a:rPr lang="en-US" dirty="0" smtClean="0"/>
              <a:t>				</a:t>
            </a:r>
            <a:r>
              <a:rPr lang="en-US" sz="3200" dirty="0" smtClean="0">
                <a:solidFill>
                  <a:schemeClr val="accent5">
                    <a:lumMod val="75000"/>
                  </a:schemeClr>
                </a:solidFill>
                <a:latin typeface="Adobe Arabic" panose="02040503050201020203" pitchFamily="18" charset="-78"/>
                <a:cs typeface="Adobe Arabic" panose="02040503050201020203" pitchFamily="18" charset="-78"/>
              </a:rPr>
              <a:t>Working Of SSL Handshake Layer</a:t>
            </a:r>
            <a:r>
              <a:rPr lang="en-US" dirty="0" smtClean="0"/>
              <a:t>		</a:t>
            </a:r>
            <a:endParaRPr lang="en-US" dirty="0"/>
          </a:p>
        </p:txBody>
      </p:sp>
    </p:spTree>
    <p:extLst>
      <p:ext uri="{BB962C8B-B14F-4D97-AF65-F5344CB8AC3E}">
        <p14:creationId xmlns:p14="http://schemas.microsoft.com/office/powerpoint/2010/main" val="38655615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944141"/>
            <a:ext cx="8596668" cy="5739994"/>
          </a:xfrm>
        </p:spPr>
        <p:txBody>
          <a:bodyPr>
            <a:normAutofit fontScale="92500"/>
          </a:bodyPr>
          <a:lstStyle/>
          <a:p>
            <a:pPr>
              <a:buFont typeface="Wingdings" panose="05000000000000000000" pitchFamily="2" charset="2"/>
              <a:buChar char="Ø"/>
            </a:pPr>
            <a:r>
              <a:rPr lang="en-US" dirty="0" smtClean="0">
                <a:latin typeface="Bell MT" panose="02020503060305020303" pitchFamily="18" charset="0"/>
              </a:rPr>
              <a:t>If certificate send by server is only for verification and does not contain any public key then this is specified by the server key exchange message immediately followed by this .</a:t>
            </a:r>
          </a:p>
          <a:p>
            <a:pPr>
              <a:buFont typeface="Wingdings" panose="05000000000000000000" pitchFamily="2" charset="2"/>
              <a:buChar char="Ø"/>
            </a:pPr>
            <a:r>
              <a:rPr lang="en-US" dirty="0" smtClean="0">
                <a:latin typeface="Bell MT" panose="02020503060305020303" pitchFamily="18" charset="0"/>
              </a:rPr>
              <a:t>It specifies key exchange either using RSA where modulo prime  and exponent used in RSA algorithm are send or using </a:t>
            </a:r>
            <a:r>
              <a:rPr lang="en-US" dirty="0" err="1" smtClean="0">
                <a:latin typeface="Bell MT" panose="02020503060305020303" pitchFamily="18" charset="0"/>
              </a:rPr>
              <a:t>Diffie</a:t>
            </a:r>
            <a:r>
              <a:rPr lang="en-US" dirty="0" smtClean="0">
                <a:latin typeface="Bell MT" panose="02020503060305020303" pitchFamily="18" charset="0"/>
              </a:rPr>
              <a:t> Hellman key exchange where modulo prime and it’s generator are send . This server key exchange message also contains Signature parameter which is dependent on signature algorithms like RSA or DSA where RSA is based on MD5 and SHA while DSA uses only SHA</a:t>
            </a:r>
          </a:p>
          <a:p>
            <a:pPr marL="0" indent="0">
              <a:buNone/>
            </a:pPr>
            <a:r>
              <a:rPr lang="en-US" sz="1600" dirty="0" smtClean="0">
                <a:latin typeface="Bell MT" panose="02020503060305020303" pitchFamily="18" charset="0"/>
              </a:rPr>
              <a:t>	</a:t>
            </a:r>
            <a:r>
              <a:rPr lang="en-US" sz="1600" dirty="0" err="1" smtClean="0">
                <a:latin typeface="Bell MT" panose="02020503060305020303" pitchFamily="18" charset="0"/>
              </a:rPr>
              <a:t>sha_hash</a:t>
            </a:r>
            <a:r>
              <a:rPr lang="en-US" sz="1600" dirty="0">
                <a:latin typeface="Bell MT" panose="02020503060305020303" pitchFamily="18" charset="0"/>
              </a:rPr>
              <a:t>: SHA(</a:t>
            </a:r>
            <a:r>
              <a:rPr lang="en-US" sz="1600" dirty="0" err="1">
                <a:latin typeface="Bell MT" panose="02020503060305020303" pitchFamily="18" charset="0"/>
              </a:rPr>
              <a:t>ClientHello.random</a:t>
            </a:r>
            <a:r>
              <a:rPr lang="en-US" sz="1600" dirty="0">
                <a:latin typeface="Bell MT" panose="02020503060305020303" pitchFamily="18" charset="0"/>
              </a:rPr>
              <a:t> + </a:t>
            </a:r>
            <a:r>
              <a:rPr lang="en-US" sz="1600" dirty="0" err="1">
                <a:latin typeface="Bell MT" panose="02020503060305020303" pitchFamily="18" charset="0"/>
              </a:rPr>
              <a:t>ServerHello.random</a:t>
            </a:r>
            <a:r>
              <a:rPr lang="en-US" sz="1600" dirty="0">
                <a:latin typeface="Bell MT" panose="02020503060305020303" pitchFamily="18" charset="0"/>
              </a:rPr>
              <a:t> </a:t>
            </a:r>
            <a:r>
              <a:rPr lang="en-US" sz="1600" dirty="0" smtClean="0">
                <a:latin typeface="Bell MT" panose="02020503060305020303" pitchFamily="18" charset="0"/>
              </a:rPr>
              <a:t>+</a:t>
            </a:r>
            <a:r>
              <a:rPr lang="en-US" sz="1600" dirty="0" err="1" smtClean="0">
                <a:latin typeface="Bell MT" panose="02020503060305020303" pitchFamily="18" charset="0"/>
              </a:rPr>
              <a:t>ServerParams</a:t>
            </a:r>
            <a:r>
              <a:rPr lang="en-US" sz="1600" dirty="0" smtClean="0">
                <a:latin typeface="Bell MT" panose="02020503060305020303" pitchFamily="18" charset="0"/>
              </a:rPr>
              <a:t>);</a:t>
            </a:r>
          </a:p>
          <a:p>
            <a:pPr>
              <a:buFont typeface="Wingdings" panose="05000000000000000000" pitchFamily="2" charset="2"/>
              <a:buChar char="Ø"/>
            </a:pPr>
            <a:r>
              <a:rPr lang="en-US" dirty="0" smtClean="0">
                <a:latin typeface="Bell MT" panose="02020503060305020303" pitchFamily="18" charset="0"/>
              </a:rPr>
              <a:t>Then if server requires certificate from client for verification it sends request like that and client sends certificate if he has any and even if he does not have that connection may be still established or terminated based on configuration of server .After server certificate request for client server sends server hello done signal</a:t>
            </a:r>
          </a:p>
          <a:p>
            <a:pPr>
              <a:buFont typeface="Wingdings" panose="05000000000000000000" pitchFamily="2" charset="2"/>
              <a:buChar char="Ø"/>
            </a:pPr>
            <a:r>
              <a:rPr lang="en-US" dirty="0" smtClean="0">
                <a:latin typeface="Bell MT" panose="02020503060305020303" pitchFamily="18" charset="0"/>
              </a:rPr>
              <a:t>Then Client makes key exchange depending on key exchange algorithm agreed in </a:t>
            </a:r>
            <a:r>
              <a:rPr lang="en-US" dirty="0" err="1" smtClean="0">
                <a:latin typeface="Bell MT" panose="02020503060305020303" pitchFamily="18" charset="0"/>
              </a:rPr>
              <a:t>ciphersuite</a:t>
            </a:r>
            <a:r>
              <a:rPr lang="en-US" dirty="0" smtClean="0">
                <a:latin typeface="Bell MT" panose="02020503060305020303" pitchFamily="18" charset="0"/>
              </a:rPr>
              <a:t> and creates pre shared secret which is sent to server and then both server and client generate master secret from that . From master secret connection state is established . Client key exchange message is always sent even if there are details about client public key in  it’s certificate . After this the  Certificate Verify signal is send in which certificate is verified by checking hashes generated using master secret .Then Finished signal is delivered by both parties and then application data is dealt with record layer</a:t>
            </a:r>
          </a:p>
        </p:txBody>
      </p:sp>
      <p:pic>
        <p:nvPicPr>
          <p:cNvPr id="4" name="Picture 3"/>
          <p:cNvPicPr>
            <a:picLocks noChangeAspect="1"/>
          </p:cNvPicPr>
          <p:nvPr/>
        </p:nvPicPr>
        <p:blipFill>
          <a:blip r:embed="rId2"/>
          <a:stretch>
            <a:fillRect/>
          </a:stretch>
        </p:blipFill>
        <p:spPr>
          <a:xfrm>
            <a:off x="960821" y="169882"/>
            <a:ext cx="8596105" cy="774259"/>
          </a:xfrm>
          <a:prstGeom prst="rect">
            <a:avLst/>
          </a:prstGeom>
        </p:spPr>
      </p:pic>
    </p:spTree>
    <p:extLst>
      <p:ext uri="{BB962C8B-B14F-4D97-AF65-F5344CB8AC3E}">
        <p14:creationId xmlns:p14="http://schemas.microsoft.com/office/powerpoint/2010/main" val="15261520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223493"/>
            <a:ext cx="8596668" cy="5164428"/>
          </a:xfrm>
        </p:spPr>
        <p:txBody>
          <a:bodyPr/>
          <a:lstStyle/>
          <a:p>
            <a:pPr>
              <a:buFont typeface="Wingdings" panose="05000000000000000000" pitchFamily="2" charset="2"/>
              <a:buChar char="Ø"/>
            </a:pPr>
            <a:r>
              <a:rPr lang="en-US" dirty="0" smtClean="0">
                <a:latin typeface="Bell MT" panose="02020503060305020303" pitchFamily="18" charset="0"/>
              </a:rPr>
              <a:t>In SSL record layer first application data is fragmented into units called </a:t>
            </a:r>
            <a:r>
              <a:rPr lang="en-US" dirty="0" err="1" smtClean="0">
                <a:latin typeface="Bell MT" panose="02020503060305020303" pitchFamily="18" charset="0"/>
              </a:rPr>
              <a:t>SSLPlaintext</a:t>
            </a:r>
            <a:r>
              <a:rPr lang="en-US" dirty="0" smtClean="0">
                <a:latin typeface="Bell MT" panose="02020503060305020303" pitchFamily="18" charset="0"/>
              </a:rPr>
              <a:t> and which is then compressed before encrypting using symmetric cryptography algorithm . This compressed message along with the hash of the message for integrity check using MAC is then encrypted according to either stream cipher or block cipher algorithm defined during handshake . Then this MAC is added as part of </a:t>
            </a:r>
            <a:r>
              <a:rPr lang="en-US" dirty="0" err="1" smtClean="0">
                <a:latin typeface="Bell MT" panose="02020503060305020303" pitchFamily="18" charset="0"/>
              </a:rPr>
              <a:t>SSLCiphertext</a:t>
            </a:r>
            <a:r>
              <a:rPr lang="en-US" dirty="0" smtClean="0">
                <a:latin typeface="Bell MT" panose="02020503060305020303" pitchFamily="18" charset="0"/>
              </a:rPr>
              <a:t> . Note as this is symmetric cipher </a:t>
            </a:r>
            <a:r>
              <a:rPr lang="en-US" dirty="0" err="1" smtClean="0">
                <a:latin typeface="Bell MT" panose="02020503060305020303" pitchFamily="18" charset="0"/>
              </a:rPr>
              <a:t>SSLCiphertext.length</a:t>
            </a:r>
            <a:r>
              <a:rPr lang="en-US" dirty="0" smtClean="0">
                <a:latin typeface="Bell MT" panose="02020503060305020303" pitchFamily="18" charset="0"/>
              </a:rPr>
              <a:t> = </a:t>
            </a:r>
            <a:r>
              <a:rPr lang="en-US" dirty="0" err="1" smtClean="0">
                <a:latin typeface="Bell MT" panose="02020503060305020303" pitchFamily="18" charset="0"/>
              </a:rPr>
              <a:t>SSLCompressed.length</a:t>
            </a:r>
            <a:endParaRPr lang="en-US" dirty="0" smtClean="0">
              <a:latin typeface="Bell MT" panose="02020503060305020303" pitchFamily="18" charset="0"/>
            </a:endParaRPr>
          </a:p>
          <a:p>
            <a:pPr>
              <a:buFont typeface="Wingdings" panose="05000000000000000000" pitchFamily="2" charset="2"/>
              <a:buChar char="Ø"/>
            </a:pPr>
            <a:r>
              <a:rPr lang="en-US" dirty="0" smtClean="0">
                <a:latin typeface="Bell MT" panose="02020503060305020303" pitchFamily="18" charset="0"/>
              </a:rPr>
              <a:t>The record layer also specifies the alert messages and error messages and this messages have higher priority over application data type of messages . </a:t>
            </a:r>
          </a:p>
          <a:p>
            <a:pPr>
              <a:buFont typeface="Wingdings" panose="05000000000000000000" pitchFamily="2" charset="2"/>
              <a:buChar char="Ø"/>
            </a:pPr>
            <a:r>
              <a:rPr lang="en-US" dirty="0" err="1" smtClean="0">
                <a:latin typeface="Bell MT" panose="02020503060305020303" pitchFamily="18" charset="0"/>
              </a:rPr>
              <a:t>SSLCiphertext</a:t>
            </a:r>
            <a:r>
              <a:rPr lang="en-US" dirty="0" smtClean="0">
                <a:latin typeface="Bell MT" panose="02020503060305020303" pitchFamily="18" charset="0"/>
              </a:rPr>
              <a:t> , </a:t>
            </a:r>
            <a:r>
              <a:rPr lang="en-US" dirty="0" err="1" smtClean="0">
                <a:latin typeface="Bell MT" panose="02020503060305020303" pitchFamily="18" charset="0"/>
              </a:rPr>
              <a:t>SSLCompressedtext</a:t>
            </a:r>
            <a:r>
              <a:rPr lang="en-US" dirty="0" smtClean="0">
                <a:latin typeface="Bell MT" panose="02020503060305020303" pitchFamily="18" charset="0"/>
              </a:rPr>
              <a:t> , </a:t>
            </a:r>
            <a:r>
              <a:rPr lang="en-US" dirty="0" err="1" smtClean="0">
                <a:latin typeface="Bell MT" panose="02020503060305020303" pitchFamily="18" charset="0"/>
              </a:rPr>
              <a:t>SSLPlaintext</a:t>
            </a:r>
            <a:r>
              <a:rPr lang="en-US" dirty="0" smtClean="0">
                <a:latin typeface="Bell MT" panose="02020503060305020303" pitchFamily="18" charset="0"/>
              </a:rPr>
              <a:t> all contain the parameter called </a:t>
            </a:r>
            <a:r>
              <a:rPr lang="en-US" dirty="0" err="1" smtClean="0">
                <a:latin typeface="Bell MT" panose="02020503060305020303" pitchFamily="18" charset="0"/>
              </a:rPr>
              <a:t>contentType</a:t>
            </a:r>
            <a:r>
              <a:rPr lang="en-US" dirty="0" smtClean="0">
                <a:latin typeface="Bell MT" panose="02020503060305020303" pitchFamily="18" charset="0"/>
              </a:rPr>
              <a:t> which decides if the data in fragment vector in structure is application data or error message .</a:t>
            </a:r>
          </a:p>
          <a:p>
            <a:pPr>
              <a:buFont typeface="Wingdings" panose="05000000000000000000" pitchFamily="2" charset="2"/>
              <a:buChar char="Ø"/>
            </a:pPr>
            <a:r>
              <a:rPr lang="en-US" dirty="0" smtClean="0">
                <a:latin typeface="Bell MT" panose="02020503060305020303" pitchFamily="18" charset="0"/>
              </a:rPr>
              <a:t>If message integrity is violated or unexpected messages received out of order SSL generates fatal error and connection is immediately closed but certificates just rise alert and not error. </a:t>
            </a:r>
            <a:r>
              <a:rPr lang="en-US" b="1" dirty="0" smtClean="0">
                <a:latin typeface="Bell MT" panose="02020503060305020303" pitchFamily="18" charset="0"/>
              </a:rPr>
              <a:t>This is another flaw that permits vulnerabilities to exist in system as we can create fake certificate and can imitate anyone on network . </a:t>
            </a:r>
            <a:endParaRPr lang="en-US" b="1" dirty="0">
              <a:latin typeface="Bell MT" panose="02020503060305020303" pitchFamily="18" charset="0"/>
            </a:endParaRPr>
          </a:p>
        </p:txBody>
      </p:sp>
      <p:sp>
        <p:nvSpPr>
          <p:cNvPr id="6" name="Title 1"/>
          <p:cNvSpPr>
            <a:spLocks noGrp="1"/>
          </p:cNvSpPr>
          <p:nvPr>
            <p:ph type="title"/>
          </p:nvPr>
        </p:nvSpPr>
        <p:spPr>
          <a:xfrm>
            <a:off x="677334" y="287628"/>
            <a:ext cx="8596668" cy="626772"/>
          </a:xfrm>
        </p:spPr>
        <p:txBody>
          <a:bodyPr>
            <a:normAutofit fontScale="90000"/>
          </a:bodyPr>
          <a:lstStyle/>
          <a:p>
            <a:r>
              <a:rPr lang="en-US" dirty="0" smtClean="0"/>
              <a:t>				     </a:t>
            </a:r>
            <a:r>
              <a:rPr lang="en-US" sz="3200" dirty="0" smtClean="0">
                <a:solidFill>
                  <a:schemeClr val="accent5">
                    <a:lumMod val="75000"/>
                  </a:schemeClr>
                </a:solidFill>
                <a:latin typeface="Adobe Arabic" panose="02040503050201020203" pitchFamily="18" charset="-78"/>
                <a:cs typeface="Adobe Arabic" panose="02040503050201020203" pitchFamily="18" charset="-78"/>
              </a:rPr>
              <a:t>Working Of SSL Record Layer</a:t>
            </a:r>
            <a:r>
              <a:rPr lang="en-US" dirty="0" smtClean="0"/>
              <a:t>		</a:t>
            </a:r>
            <a:endParaRPr lang="en-US" dirty="0"/>
          </a:p>
        </p:txBody>
      </p:sp>
    </p:spTree>
    <p:extLst>
      <p:ext uri="{BB962C8B-B14F-4D97-AF65-F5344CB8AC3E}">
        <p14:creationId xmlns:p14="http://schemas.microsoft.com/office/powerpoint/2010/main" val="23722042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6112"/>
            <a:ext cx="8596668" cy="536620"/>
          </a:xfrm>
        </p:spPr>
        <p:txBody>
          <a:bodyPr>
            <a:normAutofit/>
          </a:bodyPr>
          <a:lstStyle/>
          <a:p>
            <a:r>
              <a:rPr lang="en-US" sz="2800" dirty="0" smtClean="0">
                <a:solidFill>
                  <a:schemeClr val="accent5">
                    <a:lumMod val="75000"/>
                  </a:schemeClr>
                </a:solidFill>
                <a:latin typeface="Bell MT" panose="02020503060305020303" pitchFamily="18" charset="0"/>
              </a:rPr>
              <a:t>					Vulnerability Studied By Us</a:t>
            </a:r>
            <a:endParaRPr lang="en-US" sz="2800" dirty="0">
              <a:solidFill>
                <a:schemeClr val="accent5">
                  <a:lumMod val="75000"/>
                </a:schemeClr>
              </a:solidFill>
              <a:latin typeface="Bell MT" panose="02020503060305020303" pitchFamily="18" charset="0"/>
            </a:endParaRPr>
          </a:p>
        </p:txBody>
      </p:sp>
      <p:sp>
        <p:nvSpPr>
          <p:cNvPr id="3" name="Content Placeholder 2"/>
          <p:cNvSpPr>
            <a:spLocks noGrp="1"/>
          </p:cNvSpPr>
          <p:nvPr>
            <p:ph idx="1"/>
          </p:nvPr>
        </p:nvSpPr>
        <p:spPr>
          <a:xfrm>
            <a:off x="677334" y="1146221"/>
            <a:ext cx="8596668" cy="4895142"/>
          </a:xfrm>
        </p:spPr>
        <p:txBody>
          <a:bodyPr>
            <a:normAutofit/>
          </a:bodyPr>
          <a:lstStyle/>
          <a:p>
            <a:pPr>
              <a:buFont typeface="Wingdings" panose="05000000000000000000" pitchFamily="2" charset="2"/>
              <a:buChar char="Ø"/>
            </a:pPr>
            <a:r>
              <a:rPr lang="en-US" sz="2400" dirty="0" smtClean="0">
                <a:latin typeface="Bell MT" panose="02020503060305020303" pitchFamily="18" charset="0"/>
              </a:rPr>
              <a:t>We explore following vulnerabilities in SSL :</a:t>
            </a:r>
          </a:p>
          <a:p>
            <a:pPr lvl="1">
              <a:buFont typeface="Wingdings" panose="05000000000000000000" pitchFamily="2" charset="2"/>
              <a:buChar char="Ø"/>
            </a:pPr>
            <a:r>
              <a:rPr lang="en-US" dirty="0" smtClean="0">
                <a:latin typeface="Bell MT" panose="02020503060305020303" pitchFamily="18" charset="0"/>
              </a:rPr>
              <a:t>POODLE – Padding Oracle on Downgraded Legacy Encryption – This attack first perform downgrade dance to force anyone of client or server to shift to SSL v3.0 or lower and then performs padding oracle attack to which CBC mode of operation of block ciphers are susceptible . POODLE is expressed in more detail in next page</a:t>
            </a:r>
          </a:p>
          <a:p>
            <a:pPr lvl="1">
              <a:buFont typeface="Wingdings" panose="05000000000000000000" pitchFamily="2" charset="2"/>
              <a:buChar char="Ø"/>
            </a:pPr>
            <a:r>
              <a:rPr lang="en-US" dirty="0" smtClean="0">
                <a:latin typeface="Bell MT" panose="02020503060305020303" pitchFamily="18" charset="0"/>
              </a:rPr>
              <a:t>CRIME - </a:t>
            </a:r>
            <a:r>
              <a:rPr lang="en-US" dirty="0">
                <a:latin typeface="Bell MT" panose="02020503060305020303" pitchFamily="18" charset="0"/>
              </a:rPr>
              <a:t>Compression Ratio Info-leak Made </a:t>
            </a:r>
            <a:r>
              <a:rPr lang="en-US" dirty="0" smtClean="0">
                <a:latin typeface="Bell MT" panose="02020503060305020303" pitchFamily="18" charset="0"/>
              </a:rPr>
              <a:t>Easy – This </a:t>
            </a:r>
            <a:r>
              <a:rPr lang="en-US" dirty="0">
                <a:latin typeface="Bell MT" panose="02020503060305020303" pitchFamily="18" charset="0"/>
              </a:rPr>
              <a:t>vulnerability exploited is a combination of chosen plaintext attack and inadvertent information leakage through data </a:t>
            </a:r>
            <a:r>
              <a:rPr lang="en-US" dirty="0" smtClean="0">
                <a:latin typeface="Bell MT" panose="02020503060305020303" pitchFamily="18" charset="0"/>
              </a:rPr>
              <a:t>compression . Given that attacker can see the change in compressed payload and can perform requests to the server he can identify the session cookie that he want to steal to hijack into the session</a:t>
            </a:r>
          </a:p>
          <a:p>
            <a:pPr lvl="1">
              <a:buFont typeface="Wingdings" panose="05000000000000000000" pitchFamily="2" charset="2"/>
              <a:buChar char="Ø"/>
            </a:pPr>
            <a:r>
              <a:rPr lang="en-US" dirty="0" smtClean="0">
                <a:latin typeface="Bell MT" panose="02020503060305020303" pitchFamily="18" charset="0"/>
              </a:rPr>
              <a:t>BREACH – Similar to CRIME but there is difference in compression methods used . It is possible to mitigate CRIME but not possible to mitigate BREACH without hampering bandwidth performance of server</a:t>
            </a:r>
          </a:p>
          <a:p>
            <a:pPr lvl="1">
              <a:buFont typeface="Wingdings" panose="05000000000000000000" pitchFamily="2" charset="2"/>
              <a:buChar char="Ø"/>
            </a:pPr>
            <a:r>
              <a:rPr lang="en-US" dirty="0" smtClean="0">
                <a:latin typeface="Bell MT" panose="02020503060305020303" pitchFamily="18" charset="0"/>
              </a:rPr>
              <a:t>DROWN - </a:t>
            </a:r>
            <a:r>
              <a:rPr lang="en-US" dirty="0">
                <a:latin typeface="Bell MT" panose="02020503060305020303" pitchFamily="18" charset="0"/>
              </a:rPr>
              <a:t>"Decrypting RSA with Obsolete and Weakened </a:t>
            </a:r>
            <a:r>
              <a:rPr lang="en-US" dirty="0" smtClean="0">
                <a:latin typeface="Bell MT" panose="02020503060305020303" pitchFamily="18" charset="0"/>
              </a:rPr>
              <a:t>encryption” – This attack is computationally expensive and it exploits cross protocol backward compatibility</a:t>
            </a:r>
          </a:p>
        </p:txBody>
      </p:sp>
    </p:spTree>
    <p:extLst>
      <p:ext uri="{BB962C8B-B14F-4D97-AF65-F5344CB8AC3E}">
        <p14:creationId xmlns:p14="http://schemas.microsoft.com/office/powerpoint/2010/main" val="4235551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9143"/>
            <a:ext cx="8596668" cy="485104"/>
          </a:xfrm>
        </p:spPr>
        <p:txBody>
          <a:bodyPr>
            <a:noAutofit/>
          </a:bodyPr>
          <a:lstStyle/>
          <a:p>
            <a:r>
              <a:rPr lang="en-US" sz="2800" dirty="0" smtClean="0">
                <a:solidFill>
                  <a:schemeClr val="accent5">
                    <a:lumMod val="75000"/>
                  </a:schemeClr>
                </a:solidFill>
                <a:latin typeface="Adobe Arabic" panose="02040503050201020203" pitchFamily="18" charset="-78"/>
                <a:cs typeface="Adobe Arabic" panose="02040503050201020203" pitchFamily="18" charset="-78"/>
              </a:rPr>
              <a:t>					   POODLE Vulnerability In Detail</a:t>
            </a:r>
            <a:endParaRPr lang="en-US" sz="2800" dirty="0">
              <a:solidFill>
                <a:schemeClr val="accent5">
                  <a:lumMod val="75000"/>
                </a:schemeClr>
              </a:solidFill>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a:xfrm>
            <a:off x="677334" y="1339403"/>
            <a:ext cx="8596668" cy="5048518"/>
          </a:xfrm>
        </p:spPr>
        <p:txBody>
          <a:bodyPr/>
          <a:lstStyle/>
          <a:p>
            <a:pPr>
              <a:buFont typeface="Wingdings" panose="05000000000000000000" pitchFamily="2" charset="2"/>
              <a:buChar char="Ø"/>
            </a:pPr>
            <a:r>
              <a:rPr lang="en-US" dirty="0" smtClean="0">
                <a:latin typeface="Bell MT" panose="02020503060305020303" pitchFamily="18" charset="0"/>
              </a:rPr>
              <a:t>POODLE vulnerability is based on Padding Oracle attack . Padding oracle attack is done against block ciphers given exploiting the fact that block is padded with extra bytes to make plaintext or </a:t>
            </a:r>
            <a:r>
              <a:rPr lang="en-US" dirty="0" err="1" smtClean="0">
                <a:latin typeface="Bell MT" panose="02020503060305020303" pitchFamily="18" charset="0"/>
              </a:rPr>
              <a:t>ciphertext</a:t>
            </a:r>
            <a:r>
              <a:rPr lang="en-US" dirty="0" smtClean="0">
                <a:latin typeface="Bell MT" panose="02020503060305020303" pitchFamily="18" charset="0"/>
              </a:rPr>
              <a:t> of the size equal to block .</a:t>
            </a:r>
            <a:endParaRPr lang="en-US" dirty="0">
              <a:latin typeface="Bell MT" panose="02020503060305020303" pitchFamily="18" charset="0"/>
            </a:endParaRPr>
          </a:p>
          <a:p>
            <a:pPr>
              <a:buFont typeface="Wingdings" panose="05000000000000000000" pitchFamily="2" charset="2"/>
              <a:buChar char="Ø"/>
            </a:pPr>
            <a:r>
              <a:rPr lang="en-US" dirty="0" smtClean="0">
                <a:latin typeface="Bell MT" panose="02020503060305020303" pitchFamily="18" charset="0"/>
              </a:rPr>
              <a:t>Attack on block ciphers in CBC mode using POODLE vulnerability is theoretically feasible and has very less computational needs . </a:t>
            </a:r>
          </a:p>
          <a:p>
            <a:pPr>
              <a:buFont typeface="Wingdings" panose="05000000000000000000" pitchFamily="2" charset="2"/>
              <a:buChar char="Ø"/>
            </a:pPr>
            <a:r>
              <a:rPr lang="en-US" dirty="0" smtClean="0">
                <a:latin typeface="Bell MT" panose="02020503060305020303" pitchFamily="18" charset="0"/>
              </a:rPr>
              <a:t>CBC ( Cipher block chaining mode explained as follows )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825" y="3464220"/>
            <a:ext cx="8345510" cy="3026731"/>
          </a:xfrm>
          <a:prstGeom prst="rect">
            <a:avLst/>
          </a:prstGeom>
        </p:spPr>
      </p:pic>
    </p:spTree>
    <p:extLst>
      <p:ext uri="{BB962C8B-B14F-4D97-AF65-F5344CB8AC3E}">
        <p14:creationId xmlns:p14="http://schemas.microsoft.com/office/powerpoint/2010/main" val="35678115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043189"/>
            <a:ext cx="8596668" cy="3376411"/>
          </a:xfrm>
        </p:spPr>
        <p:txBody>
          <a:bodyPr/>
          <a:lstStyle/>
          <a:p>
            <a:pPr marL="0" indent="0">
              <a:buNone/>
            </a:pPr>
            <a:r>
              <a:rPr lang="en-US" dirty="0" smtClean="0">
                <a:latin typeface="Bell MT" panose="02020503060305020303" pitchFamily="18" charset="0"/>
              </a:rPr>
              <a:t>CBC  decryption Diagram –</a:t>
            </a:r>
          </a:p>
          <a:p>
            <a:pPr marL="0" indent="0">
              <a:buNone/>
            </a:pPr>
            <a:r>
              <a:rPr lang="en-US" dirty="0">
                <a:latin typeface="Bell MT" panose="02020503060305020303" pitchFamily="18" charset="0"/>
              </a:rPr>
              <a:t>	</a:t>
            </a:r>
            <a:endParaRPr lang="en-US" dirty="0" smtClean="0">
              <a:latin typeface="Bell MT" panose="02020503060305020303" pitchFamily="18" charset="0"/>
            </a:endParaRPr>
          </a:p>
        </p:txBody>
      </p:sp>
      <p:sp>
        <p:nvSpPr>
          <p:cNvPr id="5" name="Title 1"/>
          <p:cNvSpPr>
            <a:spLocks noGrp="1"/>
          </p:cNvSpPr>
          <p:nvPr>
            <p:ph type="title"/>
          </p:nvPr>
        </p:nvSpPr>
        <p:spPr>
          <a:xfrm>
            <a:off x="677334" y="339143"/>
            <a:ext cx="8596668" cy="485104"/>
          </a:xfrm>
        </p:spPr>
        <p:txBody>
          <a:bodyPr>
            <a:noAutofit/>
          </a:bodyPr>
          <a:lstStyle/>
          <a:p>
            <a:r>
              <a:rPr lang="en-US" sz="2800" dirty="0" smtClean="0">
                <a:solidFill>
                  <a:schemeClr val="accent5">
                    <a:lumMod val="75000"/>
                  </a:schemeClr>
                </a:solidFill>
                <a:latin typeface="Adobe Arabic" panose="02040503050201020203" pitchFamily="18" charset="-78"/>
                <a:cs typeface="Adobe Arabic" panose="02040503050201020203" pitchFamily="18" charset="-78"/>
              </a:rPr>
              <a:t>					   POODLE Vulnerability In Detail</a:t>
            </a:r>
            <a:endParaRPr lang="en-US" sz="2800" dirty="0">
              <a:solidFill>
                <a:schemeClr val="accent5">
                  <a:lumMod val="75000"/>
                </a:schemeClr>
              </a:solidFill>
              <a:latin typeface="Adobe Arabic" panose="02040503050201020203" pitchFamily="18" charset="-78"/>
              <a:cs typeface="Adobe Arabic" panose="02040503050201020203" pitchFamily="18" charset="-78"/>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885" y="1873101"/>
            <a:ext cx="8255357" cy="2441322"/>
          </a:xfrm>
          <a:prstGeom prst="rect">
            <a:avLst/>
          </a:prstGeom>
        </p:spPr>
      </p:pic>
      <p:sp>
        <p:nvSpPr>
          <p:cNvPr id="7" name="TextBox 6"/>
          <p:cNvSpPr txBox="1"/>
          <p:nvPr/>
        </p:nvSpPr>
        <p:spPr>
          <a:xfrm>
            <a:off x="677334" y="4787847"/>
            <a:ext cx="8440908" cy="1938992"/>
          </a:xfrm>
          <a:prstGeom prst="rect">
            <a:avLst/>
          </a:prstGeom>
          <a:noFill/>
        </p:spPr>
        <p:txBody>
          <a:bodyPr wrap="square" rtlCol="0">
            <a:spAutoFit/>
          </a:bodyPr>
          <a:lstStyle/>
          <a:p>
            <a:r>
              <a:rPr lang="en-US" dirty="0" smtClean="0">
                <a:latin typeface="Bell MT" panose="02020503060305020303" pitchFamily="18" charset="0"/>
              </a:rPr>
              <a:t>The equations are  </a:t>
            </a:r>
          </a:p>
          <a:p>
            <a:r>
              <a:rPr lang="en-US" dirty="0">
                <a:latin typeface="Bell MT" panose="02020503060305020303" pitchFamily="18" charset="0"/>
              </a:rPr>
              <a:t>	</a:t>
            </a:r>
            <a:r>
              <a:rPr lang="en-US" dirty="0" smtClean="0">
                <a:latin typeface="Bell MT" panose="02020503060305020303" pitchFamily="18" charset="0"/>
              </a:rPr>
              <a:t>For encryption – </a:t>
            </a:r>
          </a:p>
          <a:p>
            <a:endParaRPr lang="en-US" dirty="0" smtClean="0">
              <a:latin typeface="Bell MT" panose="02020503060305020303" pitchFamily="18" charset="0"/>
            </a:endParaRPr>
          </a:p>
          <a:p>
            <a:r>
              <a:rPr lang="en-US" dirty="0">
                <a:latin typeface="Bell MT" panose="02020503060305020303" pitchFamily="18" charset="0"/>
              </a:rPr>
              <a:t>	</a:t>
            </a:r>
            <a:r>
              <a:rPr lang="en-US" dirty="0" smtClean="0">
                <a:latin typeface="Bell MT" panose="02020503060305020303" pitchFamily="18" charset="0"/>
              </a:rPr>
              <a:t>				</a:t>
            </a:r>
          </a:p>
          <a:p>
            <a:r>
              <a:rPr lang="en-US" dirty="0">
                <a:latin typeface="Bell MT" panose="02020503060305020303" pitchFamily="18" charset="0"/>
              </a:rPr>
              <a:t>	</a:t>
            </a:r>
            <a:r>
              <a:rPr lang="en-US" dirty="0" smtClean="0">
                <a:latin typeface="Bell MT" panose="02020503060305020303" pitchFamily="18" charset="0"/>
              </a:rPr>
              <a:t>For Decryption – </a:t>
            </a:r>
          </a:p>
          <a:p>
            <a:r>
              <a:rPr lang="en-US" dirty="0" smtClean="0">
                <a:latin typeface="Bell MT" panose="02020503060305020303" pitchFamily="18" charset="0"/>
              </a:rPr>
              <a:t>					</a:t>
            </a:r>
            <a:r>
              <a:rPr lang="en-US" dirty="0">
                <a:latin typeface="Bell MT" panose="02020503060305020303" pitchFamily="18" charset="0"/>
              </a:rPr>
              <a:t>	</a:t>
            </a:r>
            <a:r>
              <a:rPr lang="en-US" dirty="0" smtClean="0">
                <a:latin typeface="Bell MT" panose="02020503060305020303" pitchFamily="18" charset="0"/>
              </a:rPr>
              <a:t>				</a:t>
            </a:r>
          </a:p>
          <a:p>
            <a:r>
              <a:rPr lang="en-US" baseline="-25000" dirty="0" smtClean="0">
                <a:latin typeface="Bell MT" panose="02020503060305020303" pitchFamily="18" charset="0"/>
              </a:rPr>
              <a:t> </a:t>
            </a:r>
            <a:endParaRPr lang="en-US" baseline="-25000" dirty="0">
              <a:latin typeface="Bell MT" panose="02020503060305020303" pitchFamily="18"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6312" y="5867400"/>
            <a:ext cx="2058988" cy="698500"/>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6312" y="5032375"/>
            <a:ext cx="1957388" cy="695325"/>
          </a:xfrm>
          <a:prstGeom prst="rect">
            <a:avLst/>
          </a:prstGeom>
        </p:spPr>
      </p:pic>
    </p:spTree>
    <p:extLst>
      <p:ext uri="{BB962C8B-B14F-4D97-AF65-F5344CB8AC3E}">
        <p14:creationId xmlns:p14="http://schemas.microsoft.com/office/powerpoint/2010/main" val="35933110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5800"/>
          </a:xfrm>
        </p:spPr>
        <p:txBody>
          <a:bodyPr/>
          <a:lstStyle/>
          <a:p>
            <a:r>
              <a:rPr lang="en-US" dirty="0" smtClean="0"/>
              <a:t>					</a:t>
            </a:r>
            <a:r>
              <a:rPr lang="en-US" sz="2800" dirty="0" smtClean="0">
                <a:solidFill>
                  <a:schemeClr val="accent5">
                    <a:lumMod val="75000"/>
                  </a:schemeClr>
                </a:solidFill>
                <a:latin typeface="Adobe Arabic" panose="02040503050201020203" pitchFamily="18" charset="-78"/>
                <a:cs typeface="Adobe Arabic" panose="02040503050201020203" pitchFamily="18" charset="-78"/>
              </a:rPr>
              <a:t>How Padding Oracle attack Works</a:t>
            </a:r>
            <a:endParaRPr lang="en-US" sz="2800" dirty="0">
              <a:solidFill>
                <a:schemeClr val="accent5">
                  <a:lumMod val="75000"/>
                </a:schemeClr>
              </a:solidFill>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a:xfrm>
            <a:off x="677334" y="1473201"/>
            <a:ext cx="8596668" cy="4568162"/>
          </a:xfrm>
        </p:spPr>
        <p:txBody>
          <a:bodyPr>
            <a:normAutofit fontScale="92500" lnSpcReduction="20000"/>
          </a:bodyPr>
          <a:lstStyle/>
          <a:p>
            <a:pPr>
              <a:buFont typeface="Wingdings" panose="05000000000000000000" pitchFamily="2" charset="2"/>
              <a:buChar char="Ø"/>
            </a:pPr>
            <a:r>
              <a:rPr lang="en-US" dirty="0" smtClean="0">
                <a:latin typeface="Bell MT" panose="02020503060305020303" pitchFamily="18" charset="0"/>
              </a:rPr>
              <a:t>Padding Oracle – It is a theoretical machine which gives info whether padding of encrypted message is correct or not .  Usually incorrect padding leads to closing of connection in real problem domain so that is our Oracle there</a:t>
            </a:r>
          </a:p>
          <a:p>
            <a:pPr>
              <a:buFont typeface="Wingdings" panose="05000000000000000000" pitchFamily="2" charset="2"/>
              <a:buChar char="Ø"/>
            </a:pPr>
            <a:r>
              <a:rPr lang="en-US" dirty="0">
                <a:latin typeface="Bell MT" panose="02020503060305020303" pitchFamily="18" charset="0"/>
              </a:rPr>
              <a:t>Suppose the attacker has three </a:t>
            </a:r>
            <a:r>
              <a:rPr lang="en-US" dirty="0" err="1">
                <a:latin typeface="Bell MT" panose="02020503060305020303" pitchFamily="18" charset="0"/>
              </a:rPr>
              <a:t>ciphertext</a:t>
            </a:r>
            <a:r>
              <a:rPr lang="en-US" dirty="0">
                <a:latin typeface="Bell MT" panose="02020503060305020303" pitchFamily="18" charset="0"/>
              </a:rPr>
              <a:t> </a:t>
            </a:r>
            <a:r>
              <a:rPr lang="en-US" dirty="0" smtClean="0">
                <a:latin typeface="Bell MT" panose="02020503060305020303" pitchFamily="18" charset="0"/>
              </a:rPr>
              <a:t>blocks C1,C2,C3. And he knows that padding of last block is correct .And he wants to decrypt the second block to get plaintext P2 </a:t>
            </a:r>
            <a:r>
              <a:rPr lang="en-US" dirty="0">
                <a:latin typeface="Bell MT" panose="02020503060305020303" pitchFamily="18" charset="0"/>
              </a:rPr>
              <a:t>. If the attacker changes the last byte </a:t>
            </a:r>
            <a:r>
              <a:rPr lang="en-US" dirty="0" smtClean="0">
                <a:latin typeface="Bell MT" panose="02020503060305020303" pitchFamily="18" charset="0"/>
              </a:rPr>
              <a:t>of C1 and sends the (IV , C1 , C2) </a:t>
            </a:r>
            <a:r>
              <a:rPr lang="en-US" dirty="0">
                <a:latin typeface="Bell MT" panose="02020503060305020303" pitchFamily="18" charset="0"/>
              </a:rPr>
              <a:t>to the server, it will affect the whole </a:t>
            </a:r>
            <a:r>
              <a:rPr lang="en-US" dirty="0" smtClean="0">
                <a:latin typeface="Bell MT" panose="02020503060305020303" pitchFamily="18" charset="0"/>
              </a:rPr>
              <a:t>block of P1 due to avalanche effect (This effect generates in block ciphers that follow Shannon property of confusion and diffusion .)</a:t>
            </a:r>
            <a:r>
              <a:rPr lang="en-US" dirty="0">
                <a:latin typeface="Bell MT" panose="02020503060305020303" pitchFamily="18" charset="0"/>
              </a:rPr>
              <a:t> and the last byte </a:t>
            </a:r>
            <a:r>
              <a:rPr lang="en-US" dirty="0" smtClean="0">
                <a:latin typeface="Bell MT" panose="02020503060305020303" pitchFamily="18" charset="0"/>
              </a:rPr>
              <a:t>of P2 (due to the </a:t>
            </a:r>
            <a:r>
              <a:rPr lang="en-US" dirty="0" err="1" smtClean="0">
                <a:latin typeface="Bell MT" panose="02020503060305020303" pitchFamily="18" charset="0"/>
              </a:rPr>
              <a:t>XORing</a:t>
            </a:r>
            <a:r>
              <a:rPr lang="en-US" dirty="0" smtClean="0">
                <a:latin typeface="Bell MT" panose="02020503060305020303" pitchFamily="18" charset="0"/>
              </a:rPr>
              <a:t> operation) </a:t>
            </a:r>
            <a:r>
              <a:rPr lang="en-US" dirty="0">
                <a:latin typeface="Bell MT" panose="02020503060305020303" pitchFamily="18" charset="0"/>
              </a:rPr>
              <a:t>. Then the server checks the padding of the last decrypted block (which </a:t>
            </a:r>
            <a:r>
              <a:rPr lang="en-US" dirty="0" smtClean="0">
                <a:latin typeface="Bell MT" panose="02020503060305020303" pitchFamily="18" charset="0"/>
              </a:rPr>
              <a:t>is P2 as padding is checked for </a:t>
            </a:r>
            <a:r>
              <a:rPr lang="en-US" dirty="0">
                <a:latin typeface="Bell MT" panose="02020503060305020303" pitchFamily="18" charset="0"/>
              </a:rPr>
              <a:t>every block ) and returns whether or not the padding is correct (this check is performed before the actual processing of the plaintext message</a:t>
            </a:r>
            <a:r>
              <a:rPr lang="en-US" dirty="0" smtClean="0">
                <a:latin typeface="Bell MT" panose="02020503060305020303" pitchFamily="18" charset="0"/>
              </a:rPr>
              <a:t>). Let b-1 with the last byte of C1 and the attacker changes it as </a:t>
            </a:r>
          </a:p>
          <a:p>
            <a:pPr marL="0" indent="0">
              <a:buNone/>
            </a:pPr>
            <a:r>
              <a:rPr lang="en-US" dirty="0">
                <a:latin typeface="Bell MT" panose="02020503060305020303" pitchFamily="18" charset="0"/>
              </a:rPr>
              <a:t>	</a:t>
            </a:r>
            <a:r>
              <a:rPr lang="en-US" dirty="0" smtClean="0">
                <a:latin typeface="Bell MT" panose="02020503060305020303" pitchFamily="18" charset="0"/>
              </a:rPr>
              <a:t>					b-1 = b-1 XOR z-1 XOR 0x01 </a:t>
            </a:r>
            <a:endParaRPr lang="en-US" dirty="0">
              <a:latin typeface="Bell MT" panose="02020503060305020303" pitchFamily="18" charset="0"/>
            </a:endParaRPr>
          </a:p>
          <a:p>
            <a:pPr marL="0" indent="0">
              <a:buNone/>
            </a:pPr>
            <a:r>
              <a:rPr lang="en-US" dirty="0" smtClean="0">
                <a:latin typeface="Bell MT" panose="02020503060305020303" pitchFamily="18" charset="0"/>
              </a:rPr>
              <a:t>      	here z-1 </a:t>
            </a:r>
            <a:r>
              <a:rPr lang="en-US" dirty="0" err="1" smtClean="0">
                <a:latin typeface="Bell MT" panose="02020503060305020303" pitchFamily="18" charset="0"/>
              </a:rPr>
              <a:t>os</a:t>
            </a:r>
            <a:r>
              <a:rPr lang="en-US" dirty="0" smtClean="0">
                <a:latin typeface="Bell MT" panose="02020503060305020303" pitchFamily="18" charset="0"/>
              </a:rPr>
              <a:t> the guessed byte . We have max number of bytes to be guessed from are    	256 and at least one out those will accept connection and in this way we get our first byte 	of P2 . This fashion is continued to get next and next byte till the whole block is obtained 	. Suppose 16 bytes of AES encryption can be decrypted in mere 4080 attempts which is 	lot less</a:t>
            </a:r>
          </a:p>
          <a:p>
            <a:pPr>
              <a:buFont typeface="Wingdings" panose="05000000000000000000" pitchFamily="2" charset="2"/>
              <a:buChar char="Ø"/>
            </a:pPr>
            <a:r>
              <a:rPr lang="en-US" dirty="0" smtClean="0">
                <a:latin typeface="Bell MT" panose="02020503060305020303" pitchFamily="18" charset="0"/>
              </a:rPr>
              <a:t>How we are going to implement it is given in </a:t>
            </a:r>
            <a:r>
              <a:rPr lang="en-US" smtClean="0">
                <a:latin typeface="Bell MT" panose="02020503060305020303" pitchFamily="18" charset="0"/>
              </a:rPr>
              <a:t>next slide . </a:t>
            </a:r>
            <a:endParaRPr lang="en-US" dirty="0" smtClean="0">
              <a:latin typeface="Bell MT" panose="02020503060305020303" pitchFamily="18" charset="0"/>
            </a:endParaRPr>
          </a:p>
        </p:txBody>
      </p:sp>
    </p:spTree>
    <p:extLst>
      <p:ext uri="{BB962C8B-B14F-4D97-AF65-F5344CB8AC3E}">
        <p14:creationId xmlns:p14="http://schemas.microsoft.com/office/powerpoint/2010/main" val="29602339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8800"/>
          </a:xfrm>
        </p:spPr>
        <p:txBody>
          <a:bodyPr>
            <a:normAutofit/>
          </a:bodyPr>
          <a:lstStyle/>
          <a:p>
            <a:r>
              <a:rPr lang="en-US" sz="2800" dirty="0" smtClean="0">
                <a:solidFill>
                  <a:schemeClr val="accent5">
                    <a:lumMod val="75000"/>
                  </a:schemeClr>
                </a:solidFill>
                <a:latin typeface="Adobe Arabic" panose="02040503050201020203" pitchFamily="18" charset="-78"/>
                <a:cs typeface="Adobe Arabic" panose="02040503050201020203" pitchFamily="18" charset="-78"/>
              </a:rPr>
              <a:t>					What is the idea we are working on ?</a:t>
            </a:r>
            <a:endParaRPr lang="en-US" sz="2800" dirty="0">
              <a:solidFill>
                <a:schemeClr val="accent5">
                  <a:lumMod val="75000"/>
                </a:schemeClr>
              </a:solidFill>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a:xfrm>
            <a:off x="677334" y="1270001"/>
            <a:ext cx="8596668" cy="3936999"/>
          </a:xfrm>
        </p:spPr>
        <p:txBody>
          <a:bodyPr>
            <a:normAutofit/>
          </a:bodyPr>
          <a:lstStyle/>
          <a:p>
            <a:pPr marL="0" indent="0">
              <a:buNone/>
            </a:pPr>
            <a:r>
              <a:rPr lang="en-US" dirty="0">
                <a:latin typeface="Bell MT" panose="02020503060305020303" pitchFamily="18" charset="0"/>
              </a:rPr>
              <a:t>In the context of web browser, if </a:t>
            </a:r>
            <a:r>
              <a:rPr lang="en-US" dirty="0" smtClean="0">
                <a:latin typeface="Bell MT" panose="02020503060305020303" pitchFamily="18" charset="0"/>
              </a:rPr>
              <a:t>we </a:t>
            </a:r>
            <a:r>
              <a:rPr lang="en-US" dirty="0">
                <a:latin typeface="Bell MT" panose="02020503060305020303" pitchFamily="18" charset="0"/>
              </a:rPr>
              <a:t>have a man-in-the-middle position on the victim’s network and the secret </a:t>
            </a:r>
            <a:r>
              <a:rPr lang="en-US" dirty="0" smtClean="0">
                <a:latin typeface="Bell MT" panose="02020503060305020303" pitchFamily="18" charset="0"/>
              </a:rPr>
              <a:t>we are </a:t>
            </a:r>
            <a:r>
              <a:rPr lang="en-US" dirty="0">
                <a:latin typeface="Bell MT" panose="02020503060305020303" pitchFamily="18" charset="0"/>
              </a:rPr>
              <a:t>trying to </a:t>
            </a:r>
            <a:r>
              <a:rPr lang="en-US" dirty="0" smtClean="0">
                <a:latin typeface="Bell MT" panose="02020503060305020303" pitchFamily="18" charset="0"/>
              </a:rPr>
              <a:t>steal is </a:t>
            </a:r>
            <a:r>
              <a:rPr lang="en-US" dirty="0">
                <a:latin typeface="Bell MT" panose="02020503060305020303" pitchFamily="18" charset="0"/>
              </a:rPr>
              <a:t>inside an HTTPS-only cookie, it’s easy for </a:t>
            </a:r>
            <a:r>
              <a:rPr lang="en-US" dirty="0" smtClean="0">
                <a:latin typeface="Bell MT" panose="02020503060305020303" pitchFamily="18" charset="0"/>
              </a:rPr>
              <a:t>us </a:t>
            </a:r>
            <a:r>
              <a:rPr lang="en-US" dirty="0">
                <a:latin typeface="Bell MT" panose="02020503060305020303" pitchFamily="18" charset="0"/>
              </a:rPr>
              <a:t>to force the client to keeping resending the same message until this </a:t>
            </a:r>
            <a:r>
              <a:rPr lang="en-US" dirty="0" smtClean="0">
                <a:latin typeface="Bell MT" panose="02020503060305020303" pitchFamily="18" charset="0"/>
              </a:rPr>
              <a:t>attack succeeds</a:t>
            </a:r>
            <a:r>
              <a:rPr lang="en-US" dirty="0">
                <a:latin typeface="Bell MT" panose="02020503060305020303" pitchFamily="18" charset="0"/>
              </a:rPr>
              <a:t>. All </a:t>
            </a:r>
            <a:r>
              <a:rPr lang="en-US" dirty="0" smtClean="0">
                <a:latin typeface="Bell MT" panose="02020503060305020303" pitchFamily="18" charset="0"/>
              </a:rPr>
              <a:t>we </a:t>
            </a:r>
            <a:r>
              <a:rPr lang="en-US" dirty="0">
                <a:latin typeface="Bell MT" panose="02020503060305020303" pitchFamily="18" charset="0"/>
              </a:rPr>
              <a:t>have to do is wait for the victim to visit any plain-HTTP site, and insert an invisible </a:t>
            </a:r>
            <a:r>
              <a:rPr lang="en-US" dirty="0" err="1">
                <a:latin typeface="Bell MT" panose="02020503060305020303" pitchFamily="18" charset="0"/>
              </a:rPr>
              <a:t>iframe</a:t>
            </a:r>
            <a:r>
              <a:rPr lang="en-US" dirty="0">
                <a:latin typeface="Bell MT" panose="02020503060305020303" pitchFamily="18" charset="0"/>
              </a:rPr>
              <a:t> into it which </a:t>
            </a:r>
            <a:r>
              <a:rPr lang="en-US" dirty="0" smtClean="0">
                <a:latin typeface="Bell MT" panose="02020503060305020303" pitchFamily="18" charset="0"/>
              </a:rPr>
              <a:t>runs some </a:t>
            </a:r>
            <a:r>
              <a:rPr lang="en-US" dirty="0" err="1">
                <a:latin typeface="Bell MT" panose="02020503060305020303" pitchFamily="18" charset="0"/>
              </a:rPr>
              <a:t>Javascript</a:t>
            </a:r>
            <a:r>
              <a:rPr lang="en-US" dirty="0">
                <a:latin typeface="Bell MT" panose="02020503060305020303" pitchFamily="18" charset="0"/>
              </a:rPr>
              <a:t>. The </a:t>
            </a:r>
            <a:r>
              <a:rPr lang="en-US" dirty="0" err="1">
                <a:latin typeface="Bell MT" panose="02020503060305020303" pitchFamily="18" charset="0"/>
              </a:rPr>
              <a:t>Javascript</a:t>
            </a:r>
            <a:r>
              <a:rPr lang="en-US" dirty="0">
                <a:latin typeface="Bell MT" panose="02020503060305020303" pitchFamily="18" charset="0"/>
              </a:rPr>
              <a:t> will keep making requests to site whose cookie </a:t>
            </a:r>
            <a:r>
              <a:rPr lang="en-US" dirty="0" smtClean="0">
                <a:latin typeface="Bell MT" panose="02020503060305020303" pitchFamily="18" charset="0"/>
              </a:rPr>
              <a:t>we are </a:t>
            </a:r>
            <a:r>
              <a:rPr lang="en-US" dirty="0">
                <a:latin typeface="Bell MT" panose="02020503060305020303" pitchFamily="18" charset="0"/>
              </a:rPr>
              <a:t>trying to steal, and </a:t>
            </a:r>
            <a:r>
              <a:rPr lang="en-US" dirty="0" smtClean="0">
                <a:latin typeface="Bell MT" panose="02020503060305020303" pitchFamily="18" charset="0"/>
              </a:rPr>
              <a:t>we will keep </a:t>
            </a:r>
            <a:r>
              <a:rPr lang="en-US" dirty="0">
                <a:latin typeface="Bell MT" panose="02020503060305020303" pitchFamily="18" charset="0"/>
              </a:rPr>
              <a:t>tampering </a:t>
            </a:r>
            <a:r>
              <a:rPr lang="en-US" dirty="0" smtClean="0">
                <a:latin typeface="Bell MT" panose="02020503060305020303" pitchFamily="18" charset="0"/>
              </a:rPr>
              <a:t>with each request(as explained earlier ) </a:t>
            </a:r>
            <a:r>
              <a:rPr lang="en-US" dirty="0">
                <a:latin typeface="Bell MT" panose="02020503060305020303" pitchFamily="18" charset="0"/>
              </a:rPr>
              <a:t>as it occurs. Each failed attempt will result in the connection </a:t>
            </a:r>
            <a:r>
              <a:rPr lang="en-US" dirty="0" smtClean="0">
                <a:latin typeface="Bell MT" panose="02020503060305020303" pitchFamily="18" charset="0"/>
              </a:rPr>
              <a:t>dropping (our padding oracle) </a:t>
            </a:r>
            <a:r>
              <a:rPr lang="en-US" dirty="0">
                <a:latin typeface="Bell MT" panose="02020503060305020303" pitchFamily="18" charset="0"/>
              </a:rPr>
              <a:t>and then being renegotiated with new </a:t>
            </a:r>
            <a:r>
              <a:rPr lang="en-US" dirty="0" smtClean="0">
                <a:latin typeface="Bell MT" panose="02020503060305020303" pitchFamily="18" charset="0"/>
              </a:rPr>
              <a:t>key material</a:t>
            </a:r>
            <a:r>
              <a:rPr lang="en-US" dirty="0">
                <a:latin typeface="Bell MT" panose="02020503060305020303" pitchFamily="18" charset="0"/>
              </a:rPr>
              <a:t>, so each attempt has an independent 1-in-256 chance of succeeding. Once </a:t>
            </a:r>
            <a:r>
              <a:rPr lang="en-US" dirty="0" smtClean="0">
                <a:latin typeface="Bell MT" panose="02020503060305020303" pitchFamily="18" charset="0"/>
              </a:rPr>
              <a:t>we have </a:t>
            </a:r>
            <a:r>
              <a:rPr lang="en-US" dirty="0">
                <a:latin typeface="Bell MT" panose="02020503060305020303" pitchFamily="18" charset="0"/>
              </a:rPr>
              <a:t>successfully determined one byte of </a:t>
            </a:r>
            <a:r>
              <a:rPr lang="en-US" dirty="0" smtClean="0">
                <a:latin typeface="Bell MT" panose="02020503060305020303" pitchFamily="18" charset="0"/>
              </a:rPr>
              <a:t>the secret </a:t>
            </a:r>
            <a:r>
              <a:rPr lang="en-US" dirty="0">
                <a:latin typeface="Bell MT" panose="02020503060305020303" pitchFamily="18" charset="0"/>
              </a:rPr>
              <a:t>cookie, </a:t>
            </a:r>
            <a:r>
              <a:rPr lang="en-US" dirty="0" smtClean="0">
                <a:latin typeface="Bell MT" panose="02020503060305020303" pitchFamily="18" charset="0"/>
              </a:rPr>
              <a:t>we </a:t>
            </a:r>
            <a:r>
              <a:rPr lang="en-US" dirty="0">
                <a:latin typeface="Bell MT" panose="02020503060305020303" pitchFamily="18" charset="0"/>
              </a:rPr>
              <a:t>then increase the length of the URL being requested by one, so that the next unknown byte is now positioned </a:t>
            </a:r>
            <a:r>
              <a:rPr lang="en-US" dirty="0" smtClean="0">
                <a:latin typeface="Bell MT" panose="02020503060305020303" pitchFamily="18" charset="0"/>
              </a:rPr>
              <a:t>at the </a:t>
            </a:r>
            <a:r>
              <a:rPr lang="en-US" dirty="0">
                <a:latin typeface="Bell MT" panose="02020503060305020303" pitchFamily="18" charset="0"/>
              </a:rPr>
              <a:t>end of a block. </a:t>
            </a:r>
            <a:r>
              <a:rPr lang="en-US" dirty="0" smtClean="0">
                <a:latin typeface="Bell MT" panose="02020503060305020303" pitchFamily="18" charset="0"/>
              </a:rPr>
              <a:t>We </a:t>
            </a:r>
            <a:r>
              <a:rPr lang="en-US" dirty="0">
                <a:latin typeface="Bell MT" panose="02020503060305020303" pitchFamily="18" charset="0"/>
              </a:rPr>
              <a:t>also </a:t>
            </a:r>
            <a:r>
              <a:rPr lang="en-US" dirty="0" smtClean="0">
                <a:latin typeface="Bell MT" panose="02020503060305020303" pitchFamily="18" charset="0"/>
              </a:rPr>
              <a:t>append the </a:t>
            </a:r>
            <a:r>
              <a:rPr lang="en-US" dirty="0">
                <a:latin typeface="Bell MT" panose="02020503060305020303" pitchFamily="18" charset="0"/>
              </a:rPr>
              <a:t>length of something after the cookie, such as the POST body, so that there is still a full </a:t>
            </a:r>
            <a:r>
              <a:rPr lang="en-US" dirty="0" smtClean="0">
                <a:latin typeface="Bell MT" panose="02020503060305020303" pitchFamily="18" charset="0"/>
              </a:rPr>
              <a:t>block of </a:t>
            </a:r>
            <a:r>
              <a:rPr lang="en-US" dirty="0">
                <a:latin typeface="Bell MT" panose="02020503060305020303" pitchFamily="18" charset="0"/>
              </a:rPr>
              <a:t>padding at the end. </a:t>
            </a:r>
            <a:r>
              <a:rPr lang="en-US" dirty="0" smtClean="0">
                <a:latin typeface="Bell MT" panose="02020503060305020303" pitchFamily="18" charset="0"/>
              </a:rPr>
              <a:t>We repeat our </a:t>
            </a:r>
            <a:r>
              <a:rPr lang="en-US" dirty="0">
                <a:latin typeface="Bell MT" panose="02020503060305020303" pitchFamily="18" charset="0"/>
              </a:rPr>
              <a:t>attack in this fashion until </a:t>
            </a:r>
            <a:r>
              <a:rPr lang="en-US" dirty="0" smtClean="0">
                <a:latin typeface="Bell MT" panose="02020503060305020303" pitchFamily="18" charset="0"/>
              </a:rPr>
              <a:t>we have </a:t>
            </a:r>
            <a:r>
              <a:rPr lang="en-US" dirty="0">
                <a:latin typeface="Bell MT" panose="02020503060305020303" pitchFamily="18" charset="0"/>
              </a:rPr>
              <a:t>decrypted the entire cookie.</a:t>
            </a:r>
          </a:p>
        </p:txBody>
      </p:sp>
    </p:spTree>
    <p:extLst>
      <p:ext uri="{BB962C8B-B14F-4D97-AF65-F5344CB8AC3E}">
        <p14:creationId xmlns:p14="http://schemas.microsoft.com/office/powerpoint/2010/main" val="21662808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5">
                    <a:lumMod val="75000"/>
                  </a:schemeClr>
                </a:solidFill>
                <a:latin typeface="Adobe Arabic" panose="02040503050201020203" pitchFamily="18" charset="-78"/>
                <a:cs typeface="Adobe Arabic" panose="02040503050201020203" pitchFamily="18" charset="-78"/>
              </a:rPr>
              <a:t>Project Purpose</a:t>
            </a:r>
            <a:endParaRPr lang="en-US" b="1" dirty="0">
              <a:solidFill>
                <a:schemeClr val="accent5">
                  <a:lumMod val="75000"/>
                </a:schemeClr>
              </a:solidFill>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a:xfrm>
            <a:off x="677334" y="1684071"/>
            <a:ext cx="8596668" cy="3880773"/>
          </a:xfrm>
        </p:spPr>
        <p:txBody>
          <a:bodyPr>
            <a:normAutofit/>
          </a:bodyPr>
          <a:lstStyle/>
          <a:p>
            <a:pPr>
              <a:buFont typeface="Wingdings" panose="05000000000000000000" pitchFamily="2" charset="2"/>
              <a:buChar char="Ø"/>
            </a:pPr>
            <a:r>
              <a:rPr lang="en-US" sz="2000" dirty="0" smtClean="0">
                <a:latin typeface="Bell MT" panose="02020503060305020303" pitchFamily="18" charset="0"/>
                <a:cs typeface="Arial" panose="020B0604020202020204" pitchFamily="34" charset="0"/>
              </a:rPr>
              <a:t>Network is an integral part of our lives . We do all kind of things over Internet (the prime example of network) such as Banking, Shopping, Trading , Communication , Learning , etc.</a:t>
            </a:r>
          </a:p>
          <a:p>
            <a:pPr>
              <a:buFont typeface="Wingdings" panose="05000000000000000000" pitchFamily="2" charset="2"/>
              <a:buChar char="Ø"/>
            </a:pPr>
            <a:r>
              <a:rPr lang="en-US" sz="2000" dirty="0" smtClean="0">
                <a:latin typeface="Bell MT" panose="02020503060305020303" pitchFamily="18" charset="0"/>
                <a:cs typeface="Arial" panose="020B0604020202020204" pitchFamily="34" charset="0"/>
              </a:rPr>
              <a:t>So as we are doing such important operations which involve money or private communications it must be secure.</a:t>
            </a:r>
          </a:p>
          <a:p>
            <a:pPr>
              <a:buFont typeface="Wingdings" panose="05000000000000000000" pitchFamily="2" charset="2"/>
              <a:buChar char="Ø"/>
            </a:pPr>
            <a:r>
              <a:rPr lang="en-US" sz="2000" dirty="0" smtClean="0">
                <a:latin typeface="Bell MT" panose="02020503060305020303" pitchFamily="18" charset="0"/>
                <a:cs typeface="Arial" panose="020B0604020202020204" pitchFamily="34" charset="0"/>
              </a:rPr>
              <a:t>On Internet secure sites are rendered over </a:t>
            </a:r>
            <a:r>
              <a:rPr lang="en-US" sz="2000" b="1" dirty="0" smtClean="0">
                <a:latin typeface="Bell MT" panose="02020503060305020303" pitchFamily="18" charset="0"/>
                <a:cs typeface="Arial" panose="020B0604020202020204" pitchFamily="34" charset="0"/>
              </a:rPr>
              <a:t>secure HTTP </a:t>
            </a:r>
            <a:r>
              <a:rPr lang="en-US" sz="2000" dirty="0" smtClean="0">
                <a:latin typeface="Bell MT" panose="02020503060305020303" pitchFamily="18" charset="0"/>
                <a:cs typeface="Arial" panose="020B0604020202020204" pitchFamily="34" charset="0"/>
              </a:rPr>
              <a:t>protocol known as </a:t>
            </a:r>
            <a:r>
              <a:rPr lang="en-US" sz="2000" b="1" dirty="0" smtClean="0">
                <a:latin typeface="Bell MT" panose="02020503060305020303" pitchFamily="18" charset="0"/>
                <a:cs typeface="Arial" panose="020B0604020202020204" pitchFamily="34" charset="0"/>
              </a:rPr>
              <a:t>HTTPS </a:t>
            </a:r>
            <a:r>
              <a:rPr lang="en-US" sz="2000" dirty="0" smtClean="0">
                <a:latin typeface="Bell MT" panose="02020503060305020303" pitchFamily="18" charset="0"/>
                <a:cs typeface="Arial" panose="020B0604020202020204" pitchFamily="34" charset="0"/>
              </a:rPr>
              <a:t>also known as HTTP over SSL/TLS.</a:t>
            </a:r>
          </a:p>
          <a:p>
            <a:pPr>
              <a:buFont typeface="Wingdings" panose="05000000000000000000" pitchFamily="2" charset="2"/>
              <a:buChar char="Ø"/>
            </a:pPr>
            <a:r>
              <a:rPr lang="en-US" sz="2000" dirty="0" smtClean="0">
                <a:latin typeface="Bell MT" panose="02020503060305020303" pitchFamily="18" charset="0"/>
                <a:cs typeface="Arial" panose="020B0604020202020204" pitchFamily="34" charset="0"/>
              </a:rPr>
              <a:t>So that means SSL/TLS protocol is integral to security on network for privacy ,authenticity ,integrity ,non-repudiation . These four are basic requirements for secure system.</a:t>
            </a:r>
          </a:p>
        </p:txBody>
      </p:sp>
    </p:spTree>
    <p:extLst>
      <p:ext uri="{BB962C8B-B14F-4D97-AF65-F5344CB8AC3E}">
        <p14:creationId xmlns:p14="http://schemas.microsoft.com/office/powerpoint/2010/main" val="3501556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2300"/>
          </a:xfrm>
        </p:spPr>
        <p:txBody>
          <a:bodyPr>
            <a:normAutofit/>
          </a:bodyPr>
          <a:lstStyle/>
          <a:p>
            <a:r>
              <a:rPr lang="en-US" sz="2800" dirty="0" smtClean="0">
                <a:solidFill>
                  <a:schemeClr val="accent5">
                    <a:lumMod val="75000"/>
                  </a:schemeClr>
                </a:solidFill>
                <a:latin typeface="Adobe Arabic" panose="02040503050201020203" pitchFamily="18" charset="-78"/>
                <a:cs typeface="Adobe Arabic" panose="02040503050201020203" pitchFamily="18" charset="-78"/>
              </a:rPr>
              <a:t>								References</a:t>
            </a:r>
            <a:endParaRPr lang="en-US" sz="2800" dirty="0">
              <a:solidFill>
                <a:schemeClr val="accent5">
                  <a:lumMod val="75000"/>
                </a:schemeClr>
              </a:solidFill>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a:xfrm>
            <a:off x="677334" y="1333500"/>
            <a:ext cx="8596668" cy="4927599"/>
          </a:xfrm>
        </p:spPr>
        <p:txBody>
          <a:bodyPr/>
          <a:lstStyle/>
          <a:p>
            <a:pPr>
              <a:buFont typeface="Wingdings" panose="05000000000000000000" pitchFamily="2" charset="2"/>
              <a:buChar char="Ø"/>
            </a:pPr>
            <a:r>
              <a:rPr lang="en-US" dirty="0">
                <a:latin typeface="Bell MT" panose="02020503060305020303" pitchFamily="18" charset="0"/>
              </a:rPr>
              <a:t>https://</a:t>
            </a:r>
            <a:r>
              <a:rPr lang="en-US" dirty="0" smtClean="0">
                <a:latin typeface="Bell MT" panose="02020503060305020303" pitchFamily="18" charset="0"/>
              </a:rPr>
              <a:t>tools.ietf.org/pdf/rfc6101.pdf</a:t>
            </a:r>
          </a:p>
          <a:p>
            <a:pPr>
              <a:buFont typeface="Wingdings" panose="05000000000000000000" pitchFamily="2" charset="2"/>
              <a:buChar char="Ø"/>
            </a:pPr>
            <a:r>
              <a:rPr lang="en-US" dirty="0">
                <a:latin typeface="Bell MT" panose="02020503060305020303" pitchFamily="18" charset="0"/>
              </a:rPr>
              <a:t>https://www.openssl.org/~bodo/ssl-poodle.pdf</a:t>
            </a:r>
            <a:endParaRPr lang="en-US" dirty="0" smtClean="0">
              <a:latin typeface="Bell MT" panose="02020503060305020303" pitchFamily="18" charset="0"/>
            </a:endParaRPr>
          </a:p>
          <a:p>
            <a:pPr>
              <a:buFont typeface="Wingdings" panose="05000000000000000000" pitchFamily="2" charset="2"/>
              <a:buChar char="Ø"/>
            </a:pPr>
            <a:r>
              <a:rPr lang="en-US" dirty="0">
                <a:latin typeface="Bell MT" panose="02020503060305020303" pitchFamily="18" charset="0"/>
              </a:rPr>
              <a:t>https://</a:t>
            </a:r>
            <a:r>
              <a:rPr lang="en-US" dirty="0" smtClean="0">
                <a:latin typeface="Bell MT" panose="02020503060305020303" pitchFamily="18" charset="0"/>
              </a:rPr>
              <a:t>en.wikipedia.org/wiki/POODLE</a:t>
            </a:r>
          </a:p>
          <a:p>
            <a:pPr>
              <a:buFont typeface="Wingdings" panose="05000000000000000000" pitchFamily="2" charset="2"/>
              <a:buChar char="Ø"/>
            </a:pPr>
            <a:r>
              <a:rPr lang="en-US" dirty="0">
                <a:latin typeface="Bell MT" panose="02020503060305020303" pitchFamily="18" charset="0"/>
              </a:rPr>
              <a:t>http://</a:t>
            </a:r>
            <a:r>
              <a:rPr lang="en-US" dirty="0" smtClean="0">
                <a:latin typeface="Bell MT" panose="02020503060305020303" pitchFamily="18" charset="0"/>
              </a:rPr>
              <a:t>netifera.com/research/beast/beast_DRAFT_0621.pdf </a:t>
            </a:r>
          </a:p>
          <a:p>
            <a:pPr>
              <a:buFont typeface="Wingdings" panose="05000000000000000000" pitchFamily="2" charset="2"/>
              <a:buChar char="Ø"/>
            </a:pPr>
            <a:r>
              <a:rPr lang="en-US" dirty="0">
                <a:latin typeface="Bell MT" panose="02020503060305020303" pitchFamily="18" charset="0"/>
              </a:rPr>
              <a:t>http://www.openssl.org/~</a:t>
            </a:r>
            <a:r>
              <a:rPr lang="en-US" dirty="0" smtClean="0">
                <a:latin typeface="Bell MT" panose="02020503060305020303" pitchFamily="18" charset="0"/>
              </a:rPr>
              <a:t>bodo/tls-cbc.txt </a:t>
            </a:r>
          </a:p>
          <a:p>
            <a:pPr>
              <a:buFont typeface="Wingdings" panose="05000000000000000000" pitchFamily="2" charset="2"/>
              <a:buChar char="Ø"/>
            </a:pPr>
            <a:r>
              <a:rPr lang="en-US" dirty="0">
                <a:latin typeface="Bell MT" panose="02020503060305020303" pitchFamily="18" charset="0"/>
              </a:rPr>
              <a:t>https://en.wikipedia.org/wiki/Block_cipher_mode_of_operation#Cipher_Block_Chaining </a:t>
            </a:r>
          </a:p>
          <a:p>
            <a:pPr>
              <a:buFont typeface="Wingdings" panose="05000000000000000000" pitchFamily="2" charset="2"/>
              <a:buChar char="Ø"/>
            </a:pPr>
            <a:r>
              <a:rPr lang="en-US" dirty="0">
                <a:latin typeface="Bell MT" panose="02020503060305020303" pitchFamily="18" charset="0"/>
              </a:rPr>
              <a:t>https://</a:t>
            </a:r>
            <a:r>
              <a:rPr lang="en-US" dirty="0" smtClean="0">
                <a:latin typeface="Bell MT" panose="02020503060305020303" pitchFamily="18" charset="0"/>
              </a:rPr>
              <a:t>en.wikipedia.org/wiki/Padding_oracle_attack#Example_of_the_attack_on_CBC_encryption </a:t>
            </a:r>
            <a:endParaRPr lang="en-US" dirty="0">
              <a:latin typeface="Bell MT" panose="02020503060305020303" pitchFamily="18" charset="0"/>
            </a:endParaRPr>
          </a:p>
          <a:p>
            <a:pPr>
              <a:buFont typeface="Wingdings" panose="05000000000000000000" pitchFamily="2" charset="2"/>
              <a:buChar char="Ø"/>
            </a:pPr>
            <a:r>
              <a:rPr lang="en-US" dirty="0">
                <a:latin typeface="Bell MT" panose="02020503060305020303" pitchFamily="18" charset="0"/>
              </a:rPr>
              <a:t>https://</a:t>
            </a:r>
            <a:r>
              <a:rPr lang="en-US" dirty="0" smtClean="0">
                <a:latin typeface="Bell MT" panose="02020503060305020303" pitchFamily="18" charset="0"/>
              </a:rPr>
              <a:t>en.wikipedia.org/wiki/Diffie%E2%80%93Hellman_key_exchange </a:t>
            </a:r>
          </a:p>
          <a:p>
            <a:pPr>
              <a:buFont typeface="Wingdings" panose="05000000000000000000" pitchFamily="2" charset="2"/>
              <a:buChar char="Ø"/>
            </a:pPr>
            <a:r>
              <a:rPr lang="en-US" dirty="0">
                <a:latin typeface="Bell MT" panose="02020503060305020303" pitchFamily="18" charset="0"/>
              </a:rPr>
              <a:t>https://</a:t>
            </a:r>
            <a:r>
              <a:rPr lang="en-US" dirty="0" smtClean="0">
                <a:latin typeface="Bell MT" panose="02020503060305020303" pitchFamily="18" charset="0"/>
              </a:rPr>
              <a:t>en.wikipedia.org/wiki/Symmetric_cryptography </a:t>
            </a:r>
          </a:p>
          <a:p>
            <a:pPr>
              <a:buFont typeface="Wingdings" panose="05000000000000000000" pitchFamily="2" charset="2"/>
              <a:buChar char="Ø"/>
            </a:pPr>
            <a:r>
              <a:rPr lang="en-US" dirty="0">
                <a:latin typeface="Bell MT" panose="02020503060305020303" pitchFamily="18" charset="0"/>
              </a:rPr>
              <a:t>https://</a:t>
            </a:r>
            <a:r>
              <a:rPr lang="en-US" dirty="0" smtClean="0">
                <a:latin typeface="Bell MT" panose="02020503060305020303" pitchFamily="18" charset="0"/>
              </a:rPr>
              <a:t>www.khanacademy.org/computing/computer-science/cryptography </a:t>
            </a:r>
          </a:p>
        </p:txBody>
      </p:sp>
    </p:spTree>
    <p:extLst>
      <p:ext uri="{BB962C8B-B14F-4D97-AF65-F5344CB8AC3E}">
        <p14:creationId xmlns:p14="http://schemas.microsoft.com/office/powerpoint/2010/main" val="27326946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01434" y="2514599"/>
            <a:ext cx="4453466" cy="939801"/>
          </a:xfrm>
        </p:spPr>
        <p:txBody>
          <a:bodyPr>
            <a:normAutofit fontScale="92500" lnSpcReduction="20000"/>
          </a:bodyPr>
          <a:lstStyle/>
          <a:p>
            <a:pPr marL="0" indent="0">
              <a:buNone/>
            </a:pPr>
            <a:r>
              <a:rPr lang="en-US" sz="7200" dirty="0" smtClean="0">
                <a:latin typeface="Adobe Arabic" panose="02040503050201020203" pitchFamily="18" charset="-78"/>
                <a:cs typeface="Adobe Arabic" panose="02040503050201020203" pitchFamily="18" charset="-78"/>
              </a:rPr>
              <a:t>THANK YOU</a:t>
            </a:r>
            <a:endParaRPr lang="en-US" sz="72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9844660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6924"/>
          </a:xfrm>
        </p:spPr>
        <p:txBody>
          <a:bodyPr/>
          <a:lstStyle/>
          <a:p>
            <a:r>
              <a:rPr lang="en-US" b="1" dirty="0" smtClean="0">
                <a:solidFill>
                  <a:schemeClr val="accent5">
                    <a:lumMod val="75000"/>
                  </a:schemeClr>
                </a:solidFill>
                <a:latin typeface="Adobe Arabic" panose="02040503050201020203" pitchFamily="18" charset="-78"/>
                <a:cs typeface="Adobe Arabic" panose="02040503050201020203" pitchFamily="18" charset="-78"/>
              </a:rPr>
              <a:t>						</a:t>
            </a:r>
            <a:r>
              <a:rPr lang="en-US" b="1" dirty="0">
                <a:solidFill>
                  <a:schemeClr val="accent5">
                    <a:lumMod val="75000"/>
                  </a:schemeClr>
                </a:solidFill>
                <a:latin typeface="Adobe Arabic" panose="02040503050201020203" pitchFamily="18" charset="-78"/>
                <a:cs typeface="Adobe Arabic" panose="02040503050201020203" pitchFamily="18" charset="-78"/>
              </a:rPr>
              <a:t>	</a:t>
            </a:r>
            <a:r>
              <a:rPr lang="en-US" b="1" dirty="0" smtClean="0">
                <a:solidFill>
                  <a:schemeClr val="accent5">
                    <a:lumMod val="75000"/>
                  </a:schemeClr>
                </a:solidFill>
                <a:latin typeface="Adobe Arabic" panose="02040503050201020203" pitchFamily="18" charset="-78"/>
                <a:cs typeface="Adobe Arabic" panose="02040503050201020203" pitchFamily="18" charset="-78"/>
              </a:rPr>
              <a:t>Project </a:t>
            </a:r>
            <a:r>
              <a:rPr lang="en-US" b="1" dirty="0">
                <a:solidFill>
                  <a:schemeClr val="accent5">
                    <a:lumMod val="75000"/>
                  </a:schemeClr>
                </a:solidFill>
                <a:latin typeface="Adobe Arabic" panose="02040503050201020203" pitchFamily="18" charset="-78"/>
                <a:cs typeface="Adobe Arabic" panose="02040503050201020203" pitchFamily="18" charset="-78"/>
              </a:rPr>
              <a:t>Purpose</a:t>
            </a:r>
            <a:endParaRPr lang="en-US" dirty="0"/>
          </a:p>
        </p:txBody>
      </p:sp>
      <p:sp>
        <p:nvSpPr>
          <p:cNvPr id="3" name="Content Placeholder 2"/>
          <p:cNvSpPr>
            <a:spLocks noGrp="1"/>
          </p:cNvSpPr>
          <p:nvPr>
            <p:ph idx="1"/>
          </p:nvPr>
        </p:nvSpPr>
        <p:spPr>
          <a:xfrm>
            <a:off x="677334" y="1790163"/>
            <a:ext cx="8596668" cy="4378817"/>
          </a:xfrm>
        </p:spPr>
        <p:txBody>
          <a:bodyPr>
            <a:normAutofit fontScale="92500" lnSpcReduction="20000"/>
          </a:bodyPr>
          <a:lstStyle/>
          <a:p>
            <a:pPr>
              <a:buFont typeface="Wingdings" panose="05000000000000000000" pitchFamily="2" charset="2"/>
              <a:buChar char="Ø"/>
            </a:pPr>
            <a:r>
              <a:rPr lang="en-US" sz="2000" dirty="0" smtClean="0">
                <a:latin typeface="Bell MT" panose="02020503060305020303" pitchFamily="18" charset="0"/>
              </a:rPr>
              <a:t>SSL after it’s origin became the standard for secure communications over the internet . SSL protocol roughly belongs to Application Layer of TCP/IP protocol.</a:t>
            </a:r>
          </a:p>
          <a:p>
            <a:pPr>
              <a:buFont typeface="Wingdings" panose="05000000000000000000" pitchFamily="2" charset="2"/>
              <a:buChar char="Ø"/>
            </a:pPr>
            <a:r>
              <a:rPr lang="en-US" sz="2000" dirty="0" smtClean="0">
                <a:latin typeface="Bell MT" panose="02020503060305020303" pitchFamily="18" charset="0"/>
              </a:rPr>
              <a:t>But as time passed cryptanalyst discovered the vulnerabilities in SSL protocol such as BEAST ,POODLE ,BREACH ,CRIME ,DROWN , </a:t>
            </a:r>
            <a:r>
              <a:rPr lang="en-US" sz="2000" dirty="0" err="1" smtClean="0">
                <a:latin typeface="Bell MT" panose="02020503060305020303" pitchFamily="18" charset="0"/>
              </a:rPr>
              <a:t>Lojam</a:t>
            </a:r>
            <a:r>
              <a:rPr lang="en-US" sz="2000" dirty="0" smtClean="0">
                <a:latin typeface="Bell MT" panose="02020503060305020303" pitchFamily="18" charset="0"/>
              </a:rPr>
              <a:t> ,etc.</a:t>
            </a:r>
          </a:p>
          <a:p>
            <a:pPr>
              <a:buFont typeface="Wingdings" panose="05000000000000000000" pitchFamily="2" charset="2"/>
              <a:buChar char="Ø"/>
            </a:pPr>
            <a:r>
              <a:rPr lang="en-US" sz="2000" dirty="0" smtClean="0">
                <a:latin typeface="Bell MT" panose="02020503060305020303" pitchFamily="18" charset="0"/>
              </a:rPr>
              <a:t>As a result the SSL protocol is no longer considered secured.</a:t>
            </a:r>
          </a:p>
          <a:p>
            <a:pPr>
              <a:buFont typeface="Wingdings" panose="05000000000000000000" pitchFamily="2" charset="2"/>
              <a:buChar char="Ø"/>
            </a:pPr>
            <a:r>
              <a:rPr lang="en-US" sz="2000" dirty="0" smtClean="0">
                <a:latin typeface="Bell MT" panose="02020503060305020303" pitchFamily="18" charset="0"/>
              </a:rPr>
              <a:t>But it is officially abandoned as recently as of 2015 and hence there are many systems still based on SSL.</a:t>
            </a:r>
          </a:p>
          <a:p>
            <a:pPr>
              <a:buFont typeface="Wingdings" panose="05000000000000000000" pitchFamily="2" charset="2"/>
              <a:buChar char="Ø"/>
            </a:pPr>
            <a:r>
              <a:rPr lang="en-US" sz="2000" dirty="0" smtClean="0">
                <a:latin typeface="Bell MT" panose="02020503060305020303" pitchFamily="18" charset="0"/>
              </a:rPr>
              <a:t>So we want to give proof of concept of some major vulnerabilities/flaws in SSL protocol itself . So that we can demonstrate how necessary it is to abandon that protocol.</a:t>
            </a:r>
          </a:p>
          <a:p>
            <a:pPr>
              <a:buFont typeface="Wingdings" panose="05000000000000000000" pitchFamily="2" charset="2"/>
              <a:buChar char="Ø"/>
            </a:pPr>
            <a:r>
              <a:rPr lang="en-US" sz="2000" dirty="0" smtClean="0">
                <a:latin typeface="Bell MT" panose="02020503060305020303" pitchFamily="18" charset="0"/>
              </a:rPr>
              <a:t>As an auxiliary project we are also making simple vulnerability checker software which can check vulnerabilities of particular server on internet . The purpose of this auxiliary project is to get stats about secure sites.</a:t>
            </a:r>
          </a:p>
        </p:txBody>
      </p:sp>
    </p:spTree>
    <p:extLst>
      <p:ext uri="{BB962C8B-B14F-4D97-AF65-F5344CB8AC3E}">
        <p14:creationId xmlns:p14="http://schemas.microsoft.com/office/powerpoint/2010/main" val="18808064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9093"/>
            <a:ext cx="8596668" cy="734096"/>
          </a:xfrm>
        </p:spPr>
        <p:txBody>
          <a:bodyPr/>
          <a:lstStyle/>
          <a:p>
            <a:r>
              <a:rPr lang="en-US" dirty="0" smtClean="0"/>
              <a:t>					</a:t>
            </a:r>
            <a:r>
              <a:rPr lang="en-US" sz="3200" dirty="0" smtClean="0">
                <a:solidFill>
                  <a:schemeClr val="accent4">
                    <a:lumMod val="75000"/>
                  </a:schemeClr>
                </a:solidFill>
                <a:latin typeface="Adobe Arabic" panose="02040503050201020203" pitchFamily="18" charset="-78"/>
                <a:cs typeface="Adobe Arabic" panose="02040503050201020203" pitchFamily="18" charset="-78"/>
              </a:rPr>
              <a:t>Basic Terminologies in PPT</a:t>
            </a:r>
            <a:endParaRPr lang="en-US" sz="3200" dirty="0">
              <a:solidFill>
                <a:schemeClr val="accent4">
                  <a:lumMod val="75000"/>
                </a:schemeClr>
              </a:solidFill>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a:xfrm>
            <a:off x="677334" y="1262130"/>
            <a:ext cx="8596668" cy="5486400"/>
          </a:xfrm>
        </p:spPr>
        <p:txBody>
          <a:bodyPr>
            <a:normAutofit/>
          </a:bodyPr>
          <a:lstStyle/>
          <a:p>
            <a:pPr>
              <a:buFont typeface="Wingdings" panose="05000000000000000000" pitchFamily="2" charset="2"/>
              <a:buChar char="Ø"/>
            </a:pPr>
            <a:r>
              <a:rPr lang="en-US" sz="2000" dirty="0" smtClean="0">
                <a:latin typeface="Bell MT" panose="02020503060305020303" pitchFamily="18" charset="0"/>
              </a:rPr>
              <a:t>Cipher – Algorithm which are used for encrypting plaintext data to get cipher-text data .</a:t>
            </a:r>
          </a:p>
          <a:p>
            <a:pPr>
              <a:buFont typeface="Wingdings" panose="05000000000000000000" pitchFamily="2" charset="2"/>
              <a:buChar char="Ø"/>
            </a:pPr>
            <a:r>
              <a:rPr lang="en-US" sz="2000" dirty="0" smtClean="0">
                <a:latin typeface="Bell MT" panose="02020503060305020303" pitchFamily="18" charset="0"/>
              </a:rPr>
              <a:t>Key – The parameter usually string of bytes which changes the output of cipher . </a:t>
            </a:r>
          </a:p>
          <a:p>
            <a:pPr>
              <a:buFont typeface="Wingdings" panose="05000000000000000000" pitchFamily="2" charset="2"/>
              <a:buChar char="Ø"/>
            </a:pPr>
            <a:r>
              <a:rPr lang="en-US" sz="2000" dirty="0" smtClean="0">
                <a:latin typeface="Bell MT" panose="02020503060305020303" pitchFamily="18" charset="0"/>
              </a:rPr>
              <a:t> Private Cryptography – Also known as symmetric cryptography where same key is used for encryption as well as decryption and key is kept private .</a:t>
            </a:r>
          </a:p>
          <a:p>
            <a:pPr>
              <a:buFont typeface="Wingdings" panose="05000000000000000000" pitchFamily="2" charset="2"/>
              <a:buChar char="Ø"/>
            </a:pPr>
            <a:r>
              <a:rPr lang="en-US" sz="2000" dirty="0" smtClean="0">
                <a:latin typeface="Bell MT" panose="02020503060305020303" pitchFamily="18" charset="0"/>
              </a:rPr>
              <a:t>Public Cryptography – Also known as asymmetric cryptography where different keys are used for encryption and decryption . Here one of the key is public and one key is private . Public key is used for encryption and verification of signed certificates or messages while private key is used for decryption and signing messages and certificates .</a:t>
            </a:r>
          </a:p>
          <a:p>
            <a:pPr>
              <a:buFont typeface="Wingdings" panose="05000000000000000000" pitchFamily="2" charset="2"/>
              <a:buChar char="Ø"/>
            </a:pPr>
            <a:r>
              <a:rPr lang="en-US" sz="2000" dirty="0" smtClean="0">
                <a:latin typeface="Bell MT" panose="02020503060305020303" pitchFamily="18" charset="0"/>
              </a:rPr>
              <a:t>TLS – Transport Layer Security is the improved protocol over SSL v3.0</a:t>
            </a:r>
            <a:endParaRPr lang="en-US" sz="2000" dirty="0">
              <a:latin typeface="Bell MT" panose="02020503060305020303" pitchFamily="18" charset="0"/>
            </a:endParaRPr>
          </a:p>
          <a:p>
            <a:pPr>
              <a:buFont typeface="Wingdings" panose="05000000000000000000" pitchFamily="2" charset="2"/>
              <a:buChar char="Ø"/>
            </a:pPr>
            <a:r>
              <a:rPr lang="en-US" sz="2000" dirty="0" smtClean="0">
                <a:latin typeface="Bell MT" panose="02020503060305020303" pitchFamily="18" charset="0"/>
              </a:rPr>
              <a:t>Stream Cipher – A type of cipher used in private cryptography where encryption is done byte by byte.</a:t>
            </a:r>
          </a:p>
        </p:txBody>
      </p:sp>
    </p:spTree>
    <p:extLst>
      <p:ext uri="{BB962C8B-B14F-4D97-AF65-F5344CB8AC3E}">
        <p14:creationId xmlns:p14="http://schemas.microsoft.com/office/powerpoint/2010/main" val="2283410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043189"/>
            <a:ext cx="8596668" cy="5537915"/>
          </a:xfrm>
        </p:spPr>
        <p:txBody>
          <a:bodyPr>
            <a:normAutofit fontScale="92500" lnSpcReduction="20000"/>
          </a:bodyPr>
          <a:lstStyle/>
          <a:p>
            <a:pPr>
              <a:buFont typeface="Wingdings" panose="05000000000000000000" pitchFamily="2" charset="2"/>
              <a:buChar char="Ø"/>
            </a:pPr>
            <a:r>
              <a:rPr lang="en-US" sz="2000" dirty="0" smtClean="0">
                <a:latin typeface="Bell MT" panose="02020503060305020303" pitchFamily="18" charset="0"/>
                <a:cs typeface="Adobe Arabic" panose="02040503050201020203" pitchFamily="18" charset="-78"/>
              </a:rPr>
              <a:t>Block Cipher – A type of cipher used in symmetric cryptography where plaintext is encrypted block by block where the size of the block is predefined . If message size is not multiple of block size then the last block of message is padded with particular bytes usually zero theoretically . But according to standards like (RFC 6101 which explains SSL v3.0) there are rules for which bytes to pad . </a:t>
            </a:r>
          </a:p>
          <a:p>
            <a:pPr>
              <a:buFont typeface="Wingdings" panose="05000000000000000000" pitchFamily="2" charset="2"/>
              <a:buChar char="Ø"/>
            </a:pPr>
            <a:r>
              <a:rPr lang="en-US" sz="2000" dirty="0" smtClean="0">
                <a:latin typeface="Bell MT" panose="02020503060305020303" pitchFamily="18" charset="0"/>
                <a:cs typeface="Adobe Arabic" panose="02040503050201020203" pitchFamily="18" charset="-78"/>
              </a:rPr>
              <a:t> RSA – One of the most famous public key cryptography algorithm based on the fact that prime  integer factorization of very large integers (of order of 10e200 ) is computationally not feasible in reasonable time even with fastest supercomputers . This algorithm is used in SSL Handshake protocol part of SSL handshake Layer .</a:t>
            </a:r>
          </a:p>
          <a:p>
            <a:pPr>
              <a:buFont typeface="Wingdings" panose="05000000000000000000" pitchFamily="2" charset="2"/>
              <a:buChar char="Ø"/>
            </a:pPr>
            <a:r>
              <a:rPr lang="en-US" sz="2000" dirty="0" smtClean="0">
                <a:latin typeface="Bell MT" panose="02020503060305020303" pitchFamily="18" charset="0"/>
                <a:cs typeface="Adobe Arabic" panose="02040503050201020203" pitchFamily="18" charset="-78"/>
              </a:rPr>
              <a:t>RC4 – One of the stream cipher aka ARCFOUR . In this cipher </a:t>
            </a:r>
            <a:r>
              <a:rPr lang="en-US" sz="2000" dirty="0" err="1" smtClean="0">
                <a:latin typeface="Bell MT" panose="02020503060305020303" pitchFamily="18" charset="0"/>
                <a:cs typeface="Adobe Arabic" panose="02040503050201020203" pitchFamily="18" charset="-78"/>
              </a:rPr>
              <a:t>keystream</a:t>
            </a:r>
            <a:r>
              <a:rPr lang="en-US" sz="2000" dirty="0" smtClean="0">
                <a:latin typeface="Bell MT" panose="02020503060305020303" pitchFamily="18" charset="0"/>
                <a:cs typeface="Adobe Arabic" panose="02040503050201020203" pitchFamily="18" charset="-78"/>
              </a:rPr>
              <a:t> is generated on the basis of input key and internal state of cipher machine using Key sequencing algorithm (KSA) in first stage and </a:t>
            </a:r>
            <a:r>
              <a:rPr lang="en-US" sz="2000" dirty="0">
                <a:latin typeface="Bell MT" panose="02020503060305020303" pitchFamily="18" charset="0"/>
              </a:rPr>
              <a:t>Pseudo-random generation algorithm (</a:t>
            </a:r>
            <a:r>
              <a:rPr lang="en-US" sz="2000" dirty="0" smtClean="0">
                <a:latin typeface="Bell MT" panose="02020503060305020303" pitchFamily="18" charset="0"/>
              </a:rPr>
              <a:t>PRGA) .This </a:t>
            </a:r>
            <a:r>
              <a:rPr lang="en-US" sz="2000" dirty="0" err="1" smtClean="0">
                <a:latin typeface="Bell MT" panose="02020503060305020303" pitchFamily="18" charset="0"/>
              </a:rPr>
              <a:t>keystream</a:t>
            </a:r>
            <a:r>
              <a:rPr lang="en-US" sz="2000" dirty="0" smtClean="0">
                <a:latin typeface="Bell MT" panose="02020503060305020303" pitchFamily="18" charset="0"/>
              </a:rPr>
              <a:t> is then ex-</a:t>
            </a:r>
            <a:r>
              <a:rPr lang="en-US" sz="2000" dirty="0" err="1" smtClean="0">
                <a:latin typeface="Bell MT" panose="02020503060305020303" pitchFamily="18" charset="0"/>
              </a:rPr>
              <a:t>ored</a:t>
            </a:r>
            <a:r>
              <a:rPr lang="en-US" sz="2000" dirty="0" smtClean="0">
                <a:latin typeface="Bell MT" panose="02020503060305020303" pitchFamily="18" charset="0"/>
              </a:rPr>
              <a:t> with plaintext to get the </a:t>
            </a:r>
            <a:r>
              <a:rPr lang="en-US" sz="2000" dirty="0" err="1" smtClean="0">
                <a:latin typeface="Bell MT" panose="02020503060305020303" pitchFamily="18" charset="0"/>
              </a:rPr>
              <a:t>ciphertext</a:t>
            </a:r>
            <a:r>
              <a:rPr lang="en-US" sz="2000" dirty="0" smtClean="0">
                <a:latin typeface="Bell MT" panose="02020503060305020303" pitchFamily="18" charset="0"/>
              </a:rPr>
              <a:t> .This is one of the stream cipher that can be used with SSL v3.0 according to RFC 6101 .</a:t>
            </a:r>
          </a:p>
          <a:p>
            <a:pPr>
              <a:buFont typeface="Wingdings" panose="05000000000000000000" pitchFamily="2" charset="2"/>
              <a:buChar char="Ø"/>
            </a:pPr>
            <a:r>
              <a:rPr lang="en-US" sz="2000" dirty="0" smtClean="0">
                <a:latin typeface="Bell MT" panose="02020503060305020303" pitchFamily="18" charset="0"/>
              </a:rPr>
              <a:t>One time Pad – This is the perfect cipher which has key length equals to message length itself and furthermore </a:t>
            </a:r>
            <a:r>
              <a:rPr lang="en-US" sz="2000" dirty="0">
                <a:latin typeface="Bell MT" panose="02020503060305020303" pitchFamily="18" charset="0"/>
              </a:rPr>
              <a:t>One-time pads are "information-theoretically secure" in that the encrypted message (i.e., the </a:t>
            </a:r>
            <a:r>
              <a:rPr lang="en-US" sz="2000" dirty="0" err="1" smtClean="0">
                <a:latin typeface="Bell MT" panose="02020503060305020303" pitchFamily="18" charset="0"/>
              </a:rPr>
              <a:t>ciphertext</a:t>
            </a:r>
            <a:r>
              <a:rPr lang="en-US" sz="2000" dirty="0" smtClean="0">
                <a:latin typeface="Bell MT" panose="02020503060305020303" pitchFamily="18" charset="0"/>
              </a:rPr>
              <a:t> ) </a:t>
            </a:r>
            <a:r>
              <a:rPr lang="en-US" sz="2000" dirty="0">
                <a:latin typeface="Bell MT" panose="02020503060305020303" pitchFamily="18" charset="0"/>
              </a:rPr>
              <a:t>provides no information about the original message to a </a:t>
            </a:r>
            <a:r>
              <a:rPr lang="en-US" sz="2000" dirty="0" smtClean="0">
                <a:latin typeface="Bell MT" panose="02020503060305020303" pitchFamily="18" charset="0"/>
              </a:rPr>
              <a:t>cryptanalyst . </a:t>
            </a:r>
            <a:endParaRPr lang="en-US" sz="2000" dirty="0">
              <a:latin typeface="Bell MT" panose="02020503060305020303" pitchFamily="18" charset="0"/>
            </a:endParaRPr>
          </a:p>
          <a:p>
            <a:pPr>
              <a:buFont typeface="Wingdings" panose="05000000000000000000" pitchFamily="2" charset="2"/>
              <a:buChar char="Ø"/>
            </a:pPr>
            <a:endParaRPr lang="en-US" sz="2000" dirty="0" smtClean="0">
              <a:latin typeface="Bell MT" panose="02020503060305020303" pitchFamily="18" charset="0"/>
              <a:cs typeface="Adobe Arabic" panose="02040503050201020203" pitchFamily="18" charset="-78"/>
            </a:endParaRPr>
          </a:p>
        </p:txBody>
      </p:sp>
      <p:sp>
        <p:nvSpPr>
          <p:cNvPr id="4" name="Title 1"/>
          <p:cNvSpPr>
            <a:spLocks noGrp="1"/>
          </p:cNvSpPr>
          <p:nvPr>
            <p:ph type="title"/>
          </p:nvPr>
        </p:nvSpPr>
        <p:spPr>
          <a:xfrm>
            <a:off x="677334" y="309093"/>
            <a:ext cx="8596668" cy="734096"/>
          </a:xfrm>
        </p:spPr>
        <p:txBody>
          <a:bodyPr/>
          <a:lstStyle/>
          <a:p>
            <a:r>
              <a:rPr lang="en-US" dirty="0" smtClean="0"/>
              <a:t>					</a:t>
            </a:r>
            <a:r>
              <a:rPr lang="en-US" sz="3200" dirty="0" smtClean="0">
                <a:solidFill>
                  <a:schemeClr val="accent4">
                    <a:lumMod val="75000"/>
                  </a:schemeClr>
                </a:solidFill>
                <a:latin typeface="Adobe Arabic" panose="02040503050201020203" pitchFamily="18" charset="-78"/>
                <a:cs typeface="Adobe Arabic" panose="02040503050201020203" pitchFamily="18" charset="-78"/>
              </a:rPr>
              <a:t>Basic Terminologies in PPT</a:t>
            </a:r>
            <a:endParaRPr lang="en-US" sz="3200" dirty="0">
              <a:solidFill>
                <a:schemeClr val="accent4">
                  <a:lumMod val="75000"/>
                </a:schemeClr>
              </a:solidFill>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20286853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9144"/>
            <a:ext cx="8596668" cy="716924"/>
          </a:xfrm>
        </p:spPr>
        <p:txBody>
          <a:bodyPr/>
          <a:lstStyle/>
          <a:p>
            <a:r>
              <a:rPr lang="en-US" dirty="0" smtClean="0">
                <a:solidFill>
                  <a:schemeClr val="accent5">
                    <a:lumMod val="75000"/>
                  </a:schemeClr>
                </a:solidFill>
              </a:rPr>
              <a:t>					</a:t>
            </a:r>
            <a:r>
              <a:rPr lang="en-US" sz="2800" dirty="0" smtClean="0">
                <a:solidFill>
                  <a:schemeClr val="accent5">
                    <a:lumMod val="75000"/>
                  </a:schemeClr>
                </a:solidFill>
                <a:latin typeface="Bodoni MT" panose="02070603080606020203" pitchFamily="18" charset="0"/>
              </a:rPr>
              <a:t>SSL Protocol Details</a:t>
            </a:r>
            <a:endParaRPr lang="en-US" sz="2800" dirty="0">
              <a:solidFill>
                <a:schemeClr val="accent5">
                  <a:lumMod val="75000"/>
                </a:schemeClr>
              </a:solidFill>
              <a:latin typeface="Bodoni MT" panose="02070603080606020203" pitchFamily="18" charset="0"/>
            </a:endParaRPr>
          </a:p>
        </p:txBody>
      </p:sp>
      <p:sp>
        <p:nvSpPr>
          <p:cNvPr id="3" name="Content Placeholder 2"/>
          <p:cNvSpPr>
            <a:spLocks noGrp="1"/>
          </p:cNvSpPr>
          <p:nvPr>
            <p:ph idx="1"/>
          </p:nvPr>
        </p:nvSpPr>
        <p:spPr>
          <a:xfrm>
            <a:off x="677334" y="1442434"/>
            <a:ext cx="8596668" cy="5022759"/>
          </a:xfrm>
        </p:spPr>
        <p:txBody>
          <a:bodyPr>
            <a:normAutofit/>
          </a:bodyPr>
          <a:lstStyle/>
          <a:p>
            <a:pPr marL="0" indent="0">
              <a:buNone/>
            </a:pPr>
            <a:r>
              <a:rPr lang="en-US" sz="1600" dirty="0" smtClean="0">
                <a:latin typeface="Bell MT" panose="02020503060305020303" pitchFamily="18" charset="0"/>
              </a:rPr>
              <a:t>We are going to discuss SSL protocol before discussing vulnerabilities in it as it is necessary for us to understand it in order to implement theoretical vulnerabilities to give their Proof of Concept</a:t>
            </a:r>
          </a:p>
          <a:p>
            <a:pPr>
              <a:buFont typeface="Wingdings" panose="05000000000000000000" pitchFamily="2" charset="2"/>
              <a:buChar char="Ø"/>
            </a:pPr>
            <a:r>
              <a:rPr lang="en-US" sz="2000" dirty="0" smtClean="0">
                <a:latin typeface="Bell MT" panose="02020503060305020303" pitchFamily="18" charset="0"/>
              </a:rPr>
              <a:t> SSL is two layered protocol consisting of SSL Record Layer and SSL Handshake Layer . </a:t>
            </a:r>
            <a:endParaRPr lang="en-US" sz="2000" dirty="0">
              <a:latin typeface="Bell MT" panose="02020503060305020303" pitchFamily="18" charset="0"/>
            </a:endParaRPr>
          </a:p>
          <a:p>
            <a:pPr>
              <a:buFont typeface="Wingdings" panose="05000000000000000000" pitchFamily="2" charset="2"/>
              <a:buChar char="Ø"/>
            </a:pPr>
            <a:r>
              <a:rPr lang="en-US" sz="2000" dirty="0" smtClean="0">
                <a:latin typeface="Bell MT" panose="02020503060305020303" pitchFamily="18" charset="0"/>
              </a:rPr>
              <a:t>It is important to know how SSL operates using this layers because that is where the possible flaws lie and they have been exploited in variety of attacks</a:t>
            </a:r>
          </a:p>
          <a:p>
            <a:pPr>
              <a:buFont typeface="Wingdings" panose="05000000000000000000" pitchFamily="2" charset="2"/>
              <a:buChar char="Ø"/>
            </a:pPr>
            <a:r>
              <a:rPr lang="en-US" sz="2000" dirty="0" smtClean="0">
                <a:latin typeface="Bell MT" panose="02020503060305020303" pitchFamily="18" charset="0"/>
              </a:rPr>
              <a:t>Whenever connection is established using  SSL ,the first thing that is to be done is handshake between server and client . This is done using SSL handshake layer</a:t>
            </a:r>
            <a:r>
              <a:rPr lang="en-US" sz="2000" dirty="0">
                <a:latin typeface="Bell MT" panose="02020503060305020303" pitchFamily="18" charset="0"/>
              </a:rPr>
              <a:t> </a:t>
            </a:r>
            <a:r>
              <a:rPr lang="en-US" sz="2000" dirty="0" smtClean="0">
                <a:latin typeface="Bell MT" panose="02020503060305020303" pitchFamily="18" charset="0"/>
              </a:rPr>
              <a:t>. </a:t>
            </a:r>
            <a:endParaRPr lang="en-US" sz="2000" dirty="0">
              <a:latin typeface="Bell MT" panose="02020503060305020303" pitchFamily="18" charset="0"/>
            </a:endParaRPr>
          </a:p>
          <a:p>
            <a:pPr>
              <a:buFont typeface="Wingdings" panose="05000000000000000000" pitchFamily="2" charset="2"/>
              <a:buChar char="Ø"/>
            </a:pPr>
            <a:r>
              <a:rPr lang="en-US" sz="2000" dirty="0" smtClean="0">
                <a:latin typeface="Bell MT" panose="02020503060305020303" pitchFamily="18" charset="0"/>
              </a:rPr>
              <a:t>Handshake authenticates the connecting parties using certificates but this optional and lack of certificate may or may not rise Fatal Alert depending on configuration of client and server</a:t>
            </a:r>
          </a:p>
          <a:p>
            <a:pPr>
              <a:buFont typeface="Wingdings" panose="05000000000000000000" pitchFamily="2" charset="2"/>
              <a:buChar char="Ø"/>
            </a:pPr>
            <a:r>
              <a:rPr lang="en-US" sz="2000" dirty="0" smtClean="0">
                <a:latin typeface="Bell MT" panose="02020503060305020303" pitchFamily="18" charset="0"/>
              </a:rPr>
              <a:t>If server is anonymous then server can not ask for certificate from client . </a:t>
            </a:r>
          </a:p>
        </p:txBody>
      </p:sp>
      <p:cxnSp>
        <p:nvCxnSpPr>
          <p:cNvPr id="5" name="Straight Connector 4"/>
          <p:cNvCxnSpPr/>
          <p:nvPr/>
        </p:nvCxnSpPr>
        <p:spPr>
          <a:xfrm flipV="1">
            <a:off x="677334" y="2034862"/>
            <a:ext cx="8596668" cy="2575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181015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36620"/>
          </a:xfrm>
        </p:spPr>
        <p:txBody>
          <a:bodyPr>
            <a:normAutofit/>
          </a:bodyPr>
          <a:lstStyle/>
          <a:p>
            <a:r>
              <a:rPr lang="en-US" sz="2800" dirty="0" smtClean="0">
                <a:solidFill>
                  <a:schemeClr val="accent5">
                    <a:lumMod val="75000"/>
                  </a:schemeClr>
                </a:solidFill>
                <a:latin typeface="Adobe Arabic" panose="02040503050201020203" pitchFamily="18" charset="-78"/>
                <a:cs typeface="Adobe Arabic" panose="02040503050201020203" pitchFamily="18" charset="-78"/>
              </a:rPr>
              <a:t> 						</a:t>
            </a:r>
            <a:r>
              <a:rPr lang="en-US" sz="2800" dirty="0" err="1" smtClean="0">
                <a:solidFill>
                  <a:schemeClr val="accent5">
                    <a:lumMod val="75000"/>
                  </a:schemeClr>
                </a:solidFill>
                <a:latin typeface="Adobe Arabic" panose="02040503050201020203" pitchFamily="18" charset="-78"/>
                <a:cs typeface="Adobe Arabic" panose="02040503050201020203" pitchFamily="18" charset="-78"/>
              </a:rPr>
              <a:t>Stateful</a:t>
            </a:r>
            <a:r>
              <a:rPr lang="en-US" sz="2800" dirty="0" smtClean="0">
                <a:solidFill>
                  <a:schemeClr val="accent5">
                    <a:lumMod val="75000"/>
                  </a:schemeClr>
                </a:solidFill>
                <a:latin typeface="Adobe Arabic" panose="02040503050201020203" pitchFamily="18" charset="-78"/>
                <a:cs typeface="Adobe Arabic" panose="02040503050201020203" pitchFamily="18" charset="-78"/>
              </a:rPr>
              <a:t> nature of SSL</a:t>
            </a:r>
            <a:endParaRPr lang="en-US" sz="2800" dirty="0">
              <a:solidFill>
                <a:schemeClr val="accent5">
                  <a:lumMod val="75000"/>
                </a:schemeClr>
              </a:solidFill>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a:xfrm>
            <a:off x="677334" y="1378039"/>
            <a:ext cx="8596668" cy="5215944"/>
          </a:xfrm>
        </p:spPr>
        <p:txBody>
          <a:bodyPr>
            <a:normAutofit/>
          </a:bodyPr>
          <a:lstStyle/>
          <a:p>
            <a:pPr>
              <a:buFont typeface="Wingdings" panose="05000000000000000000" pitchFamily="2" charset="2"/>
              <a:buChar char="Ø"/>
            </a:pPr>
            <a:r>
              <a:rPr lang="en-US" sz="2000" dirty="0" smtClean="0">
                <a:latin typeface="Bell MT" panose="02020503060305020303" pitchFamily="18" charset="0"/>
              </a:rPr>
              <a:t>Every SSL based client or server has two structures denoting the state of session and connection . </a:t>
            </a:r>
          </a:p>
          <a:p>
            <a:pPr>
              <a:buFont typeface="Wingdings" panose="05000000000000000000" pitchFamily="2" charset="2"/>
              <a:buChar char="Ø"/>
            </a:pPr>
            <a:r>
              <a:rPr lang="en-US" sz="2000" dirty="0" err="1" smtClean="0">
                <a:latin typeface="Bell MT" panose="02020503060305020303" pitchFamily="18" charset="0"/>
              </a:rPr>
              <a:t>SessionState</a:t>
            </a:r>
            <a:r>
              <a:rPr lang="en-US" sz="2000" dirty="0" smtClean="0">
                <a:latin typeface="Bell MT" panose="02020503060305020303" pitchFamily="18" charset="0"/>
              </a:rPr>
              <a:t> – This structure denotes the state of session . It has following parameters </a:t>
            </a:r>
          </a:p>
          <a:p>
            <a:pPr marL="800100" lvl="1" indent="-342900">
              <a:buFont typeface="+mj-lt"/>
              <a:buAutoNum type="arabicPeriod"/>
            </a:pPr>
            <a:r>
              <a:rPr lang="en-US" dirty="0" err="1" smtClean="0">
                <a:latin typeface="Bell MT" panose="02020503060305020303" pitchFamily="18" charset="0"/>
              </a:rPr>
              <a:t>Session_identifier</a:t>
            </a:r>
            <a:r>
              <a:rPr lang="en-US" dirty="0">
                <a:latin typeface="Bell MT" panose="02020503060305020303" pitchFamily="18" charset="0"/>
              </a:rPr>
              <a:t> </a:t>
            </a:r>
            <a:r>
              <a:rPr lang="en-US" dirty="0" smtClean="0">
                <a:latin typeface="Bell MT" panose="02020503060305020303" pitchFamily="18" charset="0"/>
              </a:rPr>
              <a:t>: It is random number which denotes the Session Id . Maybe used for resuming connection when needed to avoid whole cycle of handshake</a:t>
            </a:r>
          </a:p>
          <a:p>
            <a:pPr marL="800100" lvl="1" indent="-342900">
              <a:buFont typeface="+mj-lt"/>
              <a:buAutoNum type="arabicPeriod"/>
            </a:pPr>
            <a:r>
              <a:rPr lang="en-US" dirty="0" smtClean="0">
                <a:latin typeface="Bell MT" panose="02020503060305020303" pitchFamily="18" charset="0"/>
              </a:rPr>
              <a:t>Peer certificate : It is certificate of peer which might be null and if not null then it might contain the public key of client or it maybe just for verification using Hashes like MD5 and SHA</a:t>
            </a:r>
          </a:p>
          <a:p>
            <a:pPr marL="800100" lvl="1" indent="-342900">
              <a:buFont typeface="+mj-lt"/>
              <a:buAutoNum type="arabicPeriod"/>
            </a:pPr>
            <a:r>
              <a:rPr lang="en-US" dirty="0" smtClean="0">
                <a:latin typeface="Bell MT" panose="02020503060305020303" pitchFamily="18" charset="0"/>
              </a:rPr>
              <a:t>Compression method : The current compression method for session used for compressing plaintext data . This also can be null</a:t>
            </a:r>
          </a:p>
          <a:p>
            <a:pPr marL="800100" lvl="1" indent="-342900">
              <a:buFont typeface="+mj-lt"/>
              <a:buAutoNum type="arabicPeriod"/>
            </a:pPr>
            <a:r>
              <a:rPr lang="en-US" dirty="0" err="1" smtClean="0">
                <a:latin typeface="Bell MT" panose="02020503060305020303" pitchFamily="18" charset="0"/>
              </a:rPr>
              <a:t>Cipherspec</a:t>
            </a:r>
            <a:r>
              <a:rPr lang="en-US" dirty="0" smtClean="0">
                <a:latin typeface="Bell MT" panose="02020503060305020303" pitchFamily="18" charset="0"/>
              </a:rPr>
              <a:t> : Specifies which bulk encryption algorithm to be used during symmetric encryption based data transfer after handshake is complete . Also specifies of MAC algorithm to be used for message integrity check . </a:t>
            </a:r>
          </a:p>
          <a:p>
            <a:pPr marL="800100" lvl="1" indent="-342900">
              <a:buFont typeface="+mj-lt"/>
              <a:buAutoNum type="arabicPeriod"/>
            </a:pPr>
            <a:r>
              <a:rPr lang="en-US" dirty="0" smtClean="0">
                <a:latin typeface="Bell MT" panose="02020503060305020303" pitchFamily="18" charset="0"/>
              </a:rPr>
              <a:t>Master secret – The secrets for current session are derived from this 48 byte long string</a:t>
            </a:r>
          </a:p>
          <a:p>
            <a:pPr marL="800100" lvl="1" indent="-342900">
              <a:buFont typeface="+mj-lt"/>
              <a:buAutoNum type="arabicPeriod"/>
            </a:pPr>
            <a:r>
              <a:rPr lang="en-US" dirty="0" smtClean="0">
                <a:latin typeface="Bell MT" panose="02020503060305020303" pitchFamily="18" charset="0"/>
              </a:rPr>
              <a:t>Is </a:t>
            </a:r>
            <a:r>
              <a:rPr lang="en-US" dirty="0" err="1" smtClean="0">
                <a:latin typeface="Bell MT" panose="02020503060305020303" pitchFamily="18" charset="0"/>
              </a:rPr>
              <a:t>resumable</a:t>
            </a:r>
            <a:r>
              <a:rPr lang="en-US" dirty="0" smtClean="0">
                <a:latin typeface="Bell MT" panose="02020503060305020303" pitchFamily="18" charset="0"/>
              </a:rPr>
              <a:t> – Denotes if session is </a:t>
            </a:r>
            <a:r>
              <a:rPr lang="en-US" dirty="0" err="1" smtClean="0">
                <a:latin typeface="Bell MT" panose="02020503060305020303" pitchFamily="18" charset="0"/>
              </a:rPr>
              <a:t>resumable</a:t>
            </a:r>
            <a:r>
              <a:rPr lang="en-US" dirty="0" smtClean="0">
                <a:latin typeface="Bell MT" panose="02020503060305020303" pitchFamily="18" charset="0"/>
              </a:rPr>
              <a:t> . </a:t>
            </a:r>
          </a:p>
          <a:p>
            <a:pPr marL="800100" lvl="1" indent="-342900">
              <a:buFont typeface="+mj-lt"/>
              <a:buAutoNum type="arabicPeriod"/>
            </a:pPr>
            <a:endParaRPr lang="en-US" dirty="0" smtClean="0">
              <a:latin typeface="Bell MT" panose="02020503060305020303" pitchFamily="18" charset="0"/>
            </a:endParaRPr>
          </a:p>
          <a:p>
            <a:pPr>
              <a:buFont typeface="Wingdings" panose="05000000000000000000" pitchFamily="2" charset="2"/>
              <a:buChar char="Ø"/>
            </a:pPr>
            <a:endParaRPr lang="en-US" sz="2000" dirty="0">
              <a:latin typeface="Bell MT" panose="02020503060305020303" pitchFamily="18" charset="0"/>
            </a:endParaRPr>
          </a:p>
        </p:txBody>
      </p:sp>
    </p:spTree>
    <p:extLst>
      <p:ext uri="{BB962C8B-B14F-4D97-AF65-F5344CB8AC3E}">
        <p14:creationId xmlns:p14="http://schemas.microsoft.com/office/powerpoint/2010/main" val="4117455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0507"/>
            <a:ext cx="8596668" cy="510862"/>
          </a:xfrm>
        </p:spPr>
        <p:txBody>
          <a:bodyPr>
            <a:normAutofit fontScale="90000"/>
          </a:bodyPr>
          <a:lstStyle/>
          <a:p>
            <a:r>
              <a:rPr lang="en-US" sz="2800" dirty="0" smtClean="0">
                <a:solidFill>
                  <a:schemeClr val="accent5">
                    <a:lumMod val="75000"/>
                  </a:schemeClr>
                </a:solidFill>
                <a:latin typeface="Adobe Arabic" panose="02040503050201020203" pitchFamily="18" charset="-78"/>
                <a:cs typeface="Adobe Arabic" panose="02040503050201020203" pitchFamily="18" charset="-78"/>
              </a:rPr>
              <a:t>					More on </a:t>
            </a:r>
            <a:r>
              <a:rPr lang="en-US" sz="2800" dirty="0" err="1" smtClean="0">
                <a:solidFill>
                  <a:schemeClr val="accent5">
                    <a:lumMod val="75000"/>
                  </a:schemeClr>
                </a:solidFill>
                <a:latin typeface="Adobe Arabic" panose="02040503050201020203" pitchFamily="18" charset="-78"/>
                <a:cs typeface="Adobe Arabic" panose="02040503050201020203" pitchFamily="18" charset="-78"/>
              </a:rPr>
              <a:t>SessionState.Cipherspec</a:t>
            </a:r>
            <a:endParaRPr lang="en-US" sz="2800" dirty="0">
              <a:solidFill>
                <a:schemeClr val="accent5">
                  <a:lumMod val="75000"/>
                </a:schemeClr>
              </a:solidFill>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a:xfrm>
            <a:off x="677334" y="1262130"/>
            <a:ext cx="8596668" cy="5318973"/>
          </a:xfrm>
        </p:spPr>
        <p:txBody>
          <a:bodyPr>
            <a:normAutofit fontScale="92500" lnSpcReduction="10000"/>
          </a:bodyPr>
          <a:lstStyle/>
          <a:p>
            <a:pPr>
              <a:buFont typeface="Wingdings" panose="05000000000000000000" pitchFamily="2" charset="2"/>
              <a:buChar char="Ø"/>
            </a:pPr>
            <a:r>
              <a:rPr lang="en-US" sz="2000" dirty="0" smtClean="0">
                <a:latin typeface="Bell MT" panose="02020503060305020303" pitchFamily="18" charset="0"/>
              </a:rPr>
              <a:t>The bulk encryption algorithms </a:t>
            </a:r>
            <a:r>
              <a:rPr lang="en-US" sz="2000" dirty="0" err="1" smtClean="0">
                <a:latin typeface="Bell MT" panose="02020503060305020303" pitchFamily="18" charset="0"/>
              </a:rPr>
              <a:t>allowded</a:t>
            </a:r>
            <a:r>
              <a:rPr lang="en-US" sz="2000" dirty="0" smtClean="0">
                <a:latin typeface="Bell MT" panose="02020503060305020303" pitchFamily="18" charset="0"/>
              </a:rPr>
              <a:t> by SSL v3.0 are </a:t>
            </a:r>
            <a:r>
              <a:rPr lang="fr-FR" sz="2000" dirty="0" err="1">
                <a:latin typeface="Bell MT" panose="02020503060305020303" pitchFamily="18" charset="0"/>
              </a:rPr>
              <a:t>null</a:t>
            </a:r>
            <a:r>
              <a:rPr lang="fr-FR" sz="2000" dirty="0">
                <a:latin typeface="Bell MT" panose="02020503060305020303" pitchFamily="18" charset="0"/>
              </a:rPr>
              <a:t>, rc4, rc2, des, 3des, des40, </a:t>
            </a:r>
            <a:r>
              <a:rPr lang="fr-FR" sz="2000" dirty="0" err="1" smtClean="0">
                <a:latin typeface="Bell MT" panose="02020503060305020303" pitchFamily="18" charset="0"/>
              </a:rPr>
              <a:t>fortezza</a:t>
            </a:r>
            <a:r>
              <a:rPr lang="en-US" sz="2000" dirty="0">
                <a:latin typeface="Bell MT" panose="02020503060305020303" pitchFamily="18" charset="0"/>
              </a:rPr>
              <a:t> </a:t>
            </a:r>
            <a:r>
              <a:rPr lang="en-US" sz="2000" dirty="0" smtClean="0">
                <a:latin typeface="Bell MT" panose="02020503060305020303" pitchFamily="18" charset="0"/>
              </a:rPr>
              <a:t>. </a:t>
            </a:r>
          </a:p>
          <a:p>
            <a:pPr>
              <a:buFont typeface="Wingdings" panose="05000000000000000000" pitchFamily="2" charset="2"/>
              <a:buChar char="Ø"/>
            </a:pPr>
            <a:r>
              <a:rPr lang="en-US" sz="2000" dirty="0" smtClean="0">
                <a:latin typeface="Bell MT" panose="02020503060305020303" pitchFamily="18" charset="0"/>
              </a:rPr>
              <a:t>Out of the above supported algorithms only rc4 is stream cipher while others are block ciphers . While all others are block ciphers . </a:t>
            </a:r>
            <a:endParaRPr lang="en-US" sz="2000" dirty="0">
              <a:latin typeface="Bell MT" panose="02020503060305020303" pitchFamily="18" charset="0"/>
            </a:endParaRPr>
          </a:p>
          <a:p>
            <a:pPr>
              <a:buFont typeface="Wingdings" panose="05000000000000000000" pitchFamily="2" charset="2"/>
              <a:buChar char="Ø"/>
            </a:pPr>
            <a:r>
              <a:rPr lang="en-US" sz="2000" dirty="0" smtClean="0">
                <a:latin typeface="Bell MT" panose="02020503060305020303" pitchFamily="18" charset="0"/>
              </a:rPr>
              <a:t>Block ciphers are operated in different modes (because block cipher algorithm dictates encryption of only single block and is itself not secure but when they are applied to consecutive blocks in particular manner then only it is considered secure . This different ways are known as modes . )</a:t>
            </a:r>
          </a:p>
          <a:p>
            <a:pPr>
              <a:buFont typeface="Wingdings" panose="05000000000000000000" pitchFamily="2" charset="2"/>
              <a:buChar char="Ø"/>
            </a:pPr>
            <a:r>
              <a:rPr lang="en-US" sz="2000" dirty="0" smtClean="0">
                <a:latin typeface="Bell MT" panose="02020503060305020303" pitchFamily="18" charset="0"/>
              </a:rPr>
              <a:t>The mode which is used predominantly is CBC and is </a:t>
            </a:r>
            <a:r>
              <a:rPr lang="en-US" sz="2000" b="1" dirty="0" smtClean="0">
                <a:latin typeface="Bell MT" panose="02020503060305020303" pitchFamily="18" charset="0"/>
              </a:rPr>
              <a:t>to be used with SSL </a:t>
            </a:r>
            <a:r>
              <a:rPr lang="en-US" sz="2000" dirty="0" smtClean="0">
                <a:latin typeface="Bell MT" panose="02020503060305020303" pitchFamily="18" charset="0"/>
              </a:rPr>
              <a:t>.</a:t>
            </a:r>
          </a:p>
          <a:p>
            <a:pPr>
              <a:buFont typeface="Wingdings" panose="05000000000000000000" pitchFamily="2" charset="2"/>
              <a:buChar char="Ø"/>
            </a:pPr>
            <a:r>
              <a:rPr lang="en-US" sz="2000" dirty="0" smtClean="0">
                <a:latin typeface="Bell MT" panose="02020503060305020303" pitchFamily="18" charset="0"/>
              </a:rPr>
              <a:t>But CBC is vulnerable to attacks like </a:t>
            </a:r>
            <a:r>
              <a:rPr lang="en-US" sz="2000" b="1" dirty="0" smtClean="0">
                <a:latin typeface="Bell MT" panose="02020503060305020303" pitchFamily="18" charset="0"/>
              </a:rPr>
              <a:t>“padding oracle” </a:t>
            </a:r>
            <a:r>
              <a:rPr lang="en-US" sz="2000" dirty="0" smtClean="0">
                <a:latin typeface="Bell MT" panose="02020503060305020303" pitchFamily="18" charset="0"/>
              </a:rPr>
              <a:t>. Which forms the basis of major vulnerability like POODLE which caused SSL to be abandoned worldwide . </a:t>
            </a:r>
            <a:r>
              <a:rPr lang="en-US" sz="2000" b="1" dirty="0" smtClean="0">
                <a:latin typeface="Bell MT" panose="02020503060305020303" pitchFamily="18" charset="0"/>
              </a:rPr>
              <a:t>THIS IS MAJOR BLOW TO SSL SECURITY </a:t>
            </a:r>
            <a:r>
              <a:rPr lang="en-US" sz="2000" dirty="0" smtClean="0">
                <a:latin typeface="Bell MT" panose="02020503060305020303" pitchFamily="18" charset="0"/>
              </a:rPr>
              <a:t>as padding oracle attack is computationally not expensive . 255 SSL requests can reveal one byte of data . </a:t>
            </a:r>
          </a:p>
          <a:p>
            <a:pPr>
              <a:buFont typeface="Wingdings" panose="05000000000000000000" pitchFamily="2" charset="2"/>
              <a:buChar char="Ø"/>
            </a:pPr>
            <a:r>
              <a:rPr lang="en-US" sz="2000" dirty="0" smtClean="0">
                <a:latin typeface="Bell MT" panose="02020503060305020303" pitchFamily="18" charset="0"/>
              </a:rPr>
              <a:t>Furthermore rc4 known as </a:t>
            </a:r>
            <a:r>
              <a:rPr lang="en-US" sz="2000" dirty="0" err="1" smtClean="0">
                <a:latin typeface="Bell MT" panose="02020503060305020303" pitchFamily="18" charset="0"/>
              </a:rPr>
              <a:t>rivest</a:t>
            </a:r>
            <a:r>
              <a:rPr lang="en-US" sz="2000" dirty="0" smtClean="0">
                <a:latin typeface="Bell MT" panose="02020503060305020303" pitchFamily="18" charset="0"/>
              </a:rPr>
              <a:t> cipher 4 the only stream cipher is also no longer considered secure because of information leak due to non – flat frequency distribution . </a:t>
            </a:r>
          </a:p>
        </p:txBody>
      </p:sp>
    </p:spTree>
    <p:extLst>
      <p:ext uri="{BB962C8B-B14F-4D97-AF65-F5344CB8AC3E}">
        <p14:creationId xmlns:p14="http://schemas.microsoft.com/office/powerpoint/2010/main" val="26957069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210615"/>
            <a:ext cx="8596668" cy="5357610"/>
          </a:xfrm>
        </p:spPr>
        <p:txBody>
          <a:bodyPr>
            <a:normAutofit/>
          </a:bodyPr>
          <a:lstStyle/>
          <a:p>
            <a:pPr>
              <a:buFont typeface="Wingdings" panose="05000000000000000000" pitchFamily="2" charset="2"/>
              <a:buChar char="Ø"/>
            </a:pPr>
            <a:r>
              <a:rPr lang="en-US" sz="2000" dirty="0" err="1" smtClean="0">
                <a:latin typeface="Bell MT" panose="02020503060305020303" pitchFamily="18" charset="0"/>
              </a:rPr>
              <a:t>ConnectionState</a:t>
            </a:r>
            <a:r>
              <a:rPr lang="en-US" sz="2000" dirty="0" smtClean="0">
                <a:latin typeface="Bell MT" panose="02020503060305020303" pitchFamily="18" charset="0"/>
              </a:rPr>
              <a:t> : The connection established after handshake is complete is recognized by connection state . Connection state is a structure consisting of following properties</a:t>
            </a:r>
          </a:p>
          <a:p>
            <a:pPr marL="800100" lvl="1" indent="-342900">
              <a:buFont typeface="+mj-lt"/>
              <a:buAutoNum type="arabicPeriod"/>
            </a:pPr>
            <a:r>
              <a:rPr lang="en-US" dirty="0" smtClean="0">
                <a:latin typeface="Bell MT" panose="02020503060305020303" pitchFamily="18" charset="0"/>
              </a:rPr>
              <a:t>Server and client random – The random byte string generated by server and client for each connection . </a:t>
            </a:r>
          </a:p>
          <a:p>
            <a:pPr marL="800100" lvl="1" indent="-342900">
              <a:buFont typeface="+mj-lt"/>
              <a:buAutoNum type="arabicPeriod"/>
            </a:pPr>
            <a:r>
              <a:rPr lang="en-US" dirty="0" smtClean="0">
                <a:latin typeface="Bell MT" panose="02020503060305020303" pitchFamily="18" charset="0"/>
              </a:rPr>
              <a:t>Server write MAC key – The secret used in MAC operation on data written by the server</a:t>
            </a:r>
          </a:p>
          <a:p>
            <a:pPr marL="800100" lvl="1" indent="-342900">
              <a:buFont typeface="+mj-lt"/>
              <a:buAutoNum type="arabicPeriod"/>
            </a:pPr>
            <a:r>
              <a:rPr lang="en-US" dirty="0" smtClean="0">
                <a:latin typeface="Bell MT" panose="02020503060305020303" pitchFamily="18" charset="0"/>
              </a:rPr>
              <a:t>Client write MAC key – The secret used in MAC operation on data written by the client</a:t>
            </a:r>
          </a:p>
          <a:p>
            <a:pPr marL="800100" lvl="1" indent="-342900">
              <a:buFont typeface="+mj-lt"/>
              <a:buAutoNum type="arabicPeriod"/>
            </a:pPr>
            <a:r>
              <a:rPr lang="en-US" dirty="0" smtClean="0">
                <a:latin typeface="Bell MT" panose="02020503060305020303" pitchFamily="18" charset="0"/>
              </a:rPr>
              <a:t>Server write key – Bulk cipher key for data encryption by server and decryption by the client</a:t>
            </a:r>
          </a:p>
          <a:p>
            <a:pPr marL="800100" lvl="1" indent="-342900">
              <a:buFont typeface="+mj-lt"/>
              <a:buAutoNum type="arabicPeriod"/>
            </a:pPr>
            <a:r>
              <a:rPr lang="en-US" dirty="0" smtClean="0">
                <a:latin typeface="Bell MT" panose="02020503060305020303" pitchFamily="18" charset="0"/>
              </a:rPr>
              <a:t>Client write key – Bulk cipher key for data encryption by client and decryption by server</a:t>
            </a:r>
          </a:p>
          <a:p>
            <a:pPr marL="800100" lvl="1" indent="-342900">
              <a:buFont typeface="+mj-lt"/>
              <a:buAutoNum type="arabicPeriod"/>
            </a:pPr>
            <a:r>
              <a:rPr lang="en-US" dirty="0" smtClean="0">
                <a:latin typeface="Bell MT" panose="02020503060305020303" pitchFamily="18" charset="0"/>
              </a:rPr>
              <a:t>Initialization Vectors – Used with the block ciphers in CBC mode . This field is initialized at start of connection  and then for every next block it is previous </a:t>
            </a:r>
            <a:r>
              <a:rPr lang="en-US" dirty="0" err="1" smtClean="0">
                <a:latin typeface="Bell MT" panose="02020503060305020303" pitchFamily="18" charset="0"/>
              </a:rPr>
              <a:t>ciphertext</a:t>
            </a:r>
            <a:r>
              <a:rPr lang="en-US" dirty="0" smtClean="0">
                <a:latin typeface="Bell MT" panose="02020503060305020303" pitchFamily="18" charset="0"/>
              </a:rPr>
              <a:t> of previous plaintext block</a:t>
            </a:r>
          </a:p>
        </p:txBody>
      </p:sp>
      <p:sp>
        <p:nvSpPr>
          <p:cNvPr id="4" name="Title 1"/>
          <p:cNvSpPr>
            <a:spLocks noGrp="1"/>
          </p:cNvSpPr>
          <p:nvPr>
            <p:ph type="title"/>
          </p:nvPr>
        </p:nvSpPr>
        <p:spPr>
          <a:xfrm>
            <a:off x="677334" y="455053"/>
            <a:ext cx="8596668" cy="536620"/>
          </a:xfrm>
        </p:spPr>
        <p:txBody>
          <a:bodyPr>
            <a:normAutofit/>
          </a:bodyPr>
          <a:lstStyle/>
          <a:p>
            <a:r>
              <a:rPr lang="en-US" sz="2800" dirty="0" smtClean="0">
                <a:solidFill>
                  <a:schemeClr val="accent5">
                    <a:lumMod val="75000"/>
                  </a:schemeClr>
                </a:solidFill>
                <a:latin typeface="Adobe Arabic" panose="02040503050201020203" pitchFamily="18" charset="-78"/>
                <a:cs typeface="Adobe Arabic" panose="02040503050201020203" pitchFamily="18" charset="-78"/>
              </a:rPr>
              <a:t> 						</a:t>
            </a:r>
            <a:r>
              <a:rPr lang="en-US" sz="2800" dirty="0" err="1" smtClean="0">
                <a:solidFill>
                  <a:schemeClr val="accent5">
                    <a:lumMod val="75000"/>
                  </a:schemeClr>
                </a:solidFill>
                <a:latin typeface="Adobe Arabic" panose="02040503050201020203" pitchFamily="18" charset="-78"/>
                <a:cs typeface="Adobe Arabic" panose="02040503050201020203" pitchFamily="18" charset="-78"/>
              </a:rPr>
              <a:t>Stateful</a:t>
            </a:r>
            <a:r>
              <a:rPr lang="en-US" sz="2800" dirty="0" smtClean="0">
                <a:solidFill>
                  <a:schemeClr val="accent5">
                    <a:lumMod val="75000"/>
                  </a:schemeClr>
                </a:solidFill>
                <a:latin typeface="Adobe Arabic" panose="02040503050201020203" pitchFamily="18" charset="-78"/>
                <a:cs typeface="Adobe Arabic" panose="02040503050201020203" pitchFamily="18" charset="-78"/>
              </a:rPr>
              <a:t> nature of SSL</a:t>
            </a:r>
            <a:endParaRPr lang="en-US" sz="2800" dirty="0">
              <a:solidFill>
                <a:schemeClr val="accent5">
                  <a:lumMod val="75000"/>
                </a:schemeClr>
              </a:solidFill>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414763084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835</TotalTime>
  <Words>2534</Words>
  <Application>Microsoft Office PowerPoint</Application>
  <PresentationFormat>Widescreen</PresentationFormat>
  <Paragraphs>149</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Adobe Arabic</vt:lpstr>
      <vt:lpstr>Arial</vt:lpstr>
      <vt:lpstr>Bell MT</vt:lpstr>
      <vt:lpstr>Bodoni MT</vt:lpstr>
      <vt:lpstr>Trebuchet MS</vt:lpstr>
      <vt:lpstr>Wingdings</vt:lpstr>
      <vt:lpstr>Wingdings 3</vt:lpstr>
      <vt:lpstr>Facet</vt:lpstr>
      <vt:lpstr>PROOF OF CONCEPT OF MAJOR KNOWN VULNERABILITY IN SSL  AND VULNERABILITY CHECKER</vt:lpstr>
      <vt:lpstr>Project Purpose</vt:lpstr>
      <vt:lpstr>       Project Purpose</vt:lpstr>
      <vt:lpstr>     Basic Terminologies in PPT</vt:lpstr>
      <vt:lpstr>     Basic Terminologies in PPT</vt:lpstr>
      <vt:lpstr>     SSL Protocol Details</vt:lpstr>
      <vt:lpstr>       Stateful nature of SSL</vt:lpstr>
      <vt:lpstr>     More on SessionState.Cipherspec</vt:lpstr>
      <vt:lpstr>       Stateful nature of SSL</vt:lpstr>
      <vt:lpstr>    Working Of SSL Handshake Layer  </vt:lpstr>
      <vt:lpstr>    Working Of SSL Handshake Layer  </vt:lpstr>
      <vt:lpstr>    Working Of SSL Handshake Layer  </vt:lpstr>
      <vt:lpstr>PowerPoint Presentation</vt:lpstr>
      <vt:lpstr>         Working Of SSL Record Layer  </vt:lpstr>
      <vt:lpstr>     Vulnerability Studied By Us</vt:lpstr>
      <vt:lpstr>        POODLE Vulnerability In Detail</vt:lpstr>
      <vt:lpstr>        POODLE Vulnerability In Detail</vt:lpstr>
      <vt:lpstr>     How Padding Oracle attack Works</vt:lpstr>
      <vt:lpstr>     What is the idea we are working on ?</vt:lpstr>
      <vt:lpstr>        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PROOF OF CONCEPT OF MAJOR KNOWN VULNERABILITIES IN SSL  AND VULNERABILITY CHECKER</dc:title>
  <dc:creator>Segnate</dc:creator>
  <cp:lastModifiedBy>Segnate</cp:lastModifiedBy>
  <cp:revision>49</cp:revision>
  <dcterms:created xsi:type="dcterms:W3CDTF">2016-09-18T11:30:13Z</dcterms:created>
  <dcterms:modified xsi:type="dcterms:W3CDTF">2016-09-19T09:44:49Z</dcterms:modified>
</cp:coreProperties>
</file>